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61" r:id="rId6"/>
    <p:sldId id="314" r:id="rId7"/>
    <p:sldId id="313" r:id="rId8"/>
    <p:sldId id="312" r:id="rId9"/>
    <p:sldId id="262" r:id="rId10"/>
    <p:sldId id="306" r:id="rId11"/>
    <p:sldId id="307" r:id="rId12"/>
    <p:sldId id="308" r:id="rId13"/>
    <p:sldId id="310" r:id="rId14"/>
    <p:sldId id="272" r:id="rId15"/>
    <p:sldId id="269" r:id="rId16"/>
    <p:sldId id="271" r:id="rId17"/>
    <p:sldId id="309" r:id="rId18"/>
    <p:sldId id="274" r:id="rId19"/>
    <p:sldId id="276" r:id="rId20"/>
    <p:sldId id="275" r:id="rId21"/>
    <p:sldId id="277" r:id="rId22"/>
    <p:sldId id="279" r:id="rId23"/>
    <p:sldId id="278" r:id="rId24"/>
    <p:sldId id="280" r:id="rId25"/>
    <p:sldId id="282" r:id="rId26"/>
    <p:sldId id="311" r:id="rId27"/>
    <p:sldId id="305" r:id="rId28"/>
    <p:sldId id="303" r:id="rId29"/>
    <p:sldId id="299" r:id="rId30"/>
    <p:sldId id="290" r:id="rId31"/>
    <p:sldId id="291" r:id="rId32"/>
    <p:sldId id="292" r:id="rId33"/>
    <p:sldId id="293" r:id="rId34"/>
    <p:sldId id="294" r:id="rId35"/>
    <p:sldId id="297" r:id="rId36"/>
    <p:sldId id="298" r:id="rId37"/>
    <p:sldId id="300" r:id="rId38"/>
    <p:sldId id="304" r:id="rId39"/>
    <p:sldId id="295" r:id="rId40"/>
    <p:sldId id="284" r:id="rId41"/>
    <p:sldId id="286" r:id="rId42"/>
    <p:sldId id="263" r:id="rId43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200"/>
    <a:srgbClr val="26F078"/>
    <a:srgbClr val="97DBF8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45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72" y="648"/>
      </p:cViewPr>
      <p:guideLst>
        <p:guide orient="horz" pos="23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33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541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486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121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7489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94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0371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71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0469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2613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16/11/2012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807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council/groups/cwg-wcit12/index.html" TargetMode="External"/><Relationship Id="rId2" Type="http://schemas.openxmlformats.org/officeDocument/2006/relationships/hyperlink" Target="http://www.itu.int/en/wcit-12/Pages/default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tu.int/en/wcit-12/Pages/public.asp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882904"/>
      </p:ext>
    </p:extLst>
  </p:cSld>
  <p:clrMapOvr>
    <a:masterClrMapping/>
  </p:clrMapOvr>
  <p:transition spd="slow" advClick="0" advTm="5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11400" y="1117600"/>
            <a:ext cx="5426881" cy="10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dirty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В существующий вариант </a:t>
            </a:r>
            <a:r>
              <a:rPr lang="ru-RU" sz="2600" dirty="0" err="1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РМЭ</a:t>
            </a:r>
            <a:r>
              <a:rPr lang="ru-RU" sz="2600" dirty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изменения не вносились с 1988 года</a:t>
            </a:r>
            <a:endParaRPr lang="en-GB" sz="260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90276" y="2490498"/>
            <a:ext cx="8358188" cy="785812"/>
          </a:xfrm>
          <a:prstGeom prst="rightArrow">
            <a:avLst/>
          </a:prstGeom>
          <a:solidFill>
            <a:srgbClr val="1B5BA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г.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11400" y="2556230"/>
            <a:ext cx="1429427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РМЭ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вступил в силу в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1990</a:t>
            </a:r>
            <a:r>
              <a:rPr lang="ru-RU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Необходимо провести пересмотр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</a:rPr>
              <a:t>РМЭ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58559" y="3762374"/>
            <a:ext cx="5963078" cy="2498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ru-RU" sz="2600" dirty="0">
                <a:solidFill>
                  <a:srgbClr val="376092"/>
                </a:solidFill>
              </a:rPr>
              <a:t>В </a:t>
            </a:r>
            <a:r>
              <a:rPr lang="ru-RU" sz="2600" dirty="0" smtClean="0">
                <a:solidFill>
                  <a:srgbClr val="376092"/>
                </a:solidFill>
              </a:rPr>
              <a:t>1988 году </a:t>
            </a:r>
            <a:r>
              <a:rPr lang="ru-RU" sz="2600" dirty="0">
                <a:solidFill>
                  <a:srgbClr val="376092"/>
                </a:solidFill>
              </a:rPr>
              <a:t>число стран с </a:t>
            </a:r>
            <a:r>
              <a:rPr lang="ru-RU" sz="2600" dirty="0" err="1">
                <a:solidFill>
                  <a:srgbClr val="376092"/>
                </a:solidFill>
              </a:rPr>
              <a:t>либерализованным</a:t>
            </a:r>
            <a:r>
              <a:rPr lang="ru-RU" sz="2600" dirty="0">
                <a:solidFill>
                  <a:srgbClr val="376092"/>
                </a:solidFill>
              </a:rPr>
              <a:t> рынком было весьма ограниченным.</a:t>
            </a:r>
          </a:p>
          <a:p>
            <a:pPr lvl="1" algn="l"/>
            <a:r>
              <a:rPr lang="ru-RU" sz="2600" dirty="0">
                <a:solidFill>
                  <a:srgbClr val="376092"/>
                </a:solidFill>
              </a:rPr>
              <a:t>Большая часть операторов занимала монопольное положение и находилась под контролем правительства или </a:t>
            </a:r>
            <a:r>
              <a:rPr lang="ru-RU" sz="2600" dirty="0" smtClean="0">
                <a:solidFill>
                  <a:srgbClr val="376092"/>
                </a:solidFill>
              </a:rPr>
              <a:t>государства.</a:t>
            </a:r>
            <a:endParaRPr lang="ru-RU" sz="2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9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301" y="762000"/>
            <a:ext cx="5473699" cy="3378200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6169" y="4215618"/>
            <a:ext cx="3060000" cy="19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kern="0" dirty="0" smtClean="0">
                <a:solidFill>
                  <a:srgbClr val="376092"/>
                </a:solidFill>
              </a:rPr>
              <a:t>Условия международной электросвязи существенно изменились как в плане технологии, так и с точки зрения политики. </a:t>
            </a:r>
            <a:br>
              <a:rPr lang="ru-RU" sz="1600" kern="0" dirty="0" smtClean="0">
                <a:solidFill>
                  <a:srgbClr val="376092"/>
                </a:solidFill>
              </a:rPr>
            </a:br>
            <a:r>
              <a:rPr lang="ru-RU" sz="1600" kern="0" dirty="0" smtClean="0">
                <a:solidFill>
                  <a:srgbClr val="376092"/>
                </a:solidFill>
              </a:rPr>
              <a:t>Они продолжают быстро меняться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31801" y="3065679"/>
            <a:ext cx="3009744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sz="1400" kern="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Переход от </a:t>
            </a:r>
            <a:r>
              <a:rPr lang="ru-RU" sz="1400" b="1" kern="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фиксированной к мобильной связи</a:t>
            </a:r>
            <a:r>
              <a:rPr lang="ru-RU" sz="1400" kern="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, от </a:t>
            </a:r>
            <a:r>
              <a:rPr lang="ru-RU" sz="1400" b="1" kern="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использования голоса к использованию данных </a:t>
            </a:r>
            <a:r>
              <a:rPr lang="ru-RU" sz="1400" kern="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как основные стимулы к увеличению трафика и главные источники финансовых поступлений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Необходимо провести пересмотр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РМЭ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17511" y="4215618"/>
            <a:ext cx="3060000" cy="21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kern="0" dirty="0" smtClean="0">
                <a:solidFill>
                  <a:srgbClr val="376092"/>
                </a:solidFill>
              </a:rPr>
              <a:t>Рост масштабов использования действующих на основе протокола Интернет инфраструктуры и приложений предоставляет возможности и создает проблемы для сектора ИКТ</a:t>
            </a:r>
            <a:endParaRPr lang="en-US" sz="1600" kern="0" dirty="0">
              <a:solidFill>
                <a:srgbClr val="37609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13940" y="4215617"/>
            <a:ext cx="3060000" cy="18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kern="0" dirty="0" smtClean="0">
                <a:solidFill>
                  <a:srgbClr val="376092"/>
                </a:solidFill>
              </a:rPr>
              <a:t>По мере развития технологии правительства </a:t>
            </a:r>
            <a:br>
              <a:rPr lang="ru-RU" sz="1600" kern="0" dirty="0" smtClean="0">
                <a:solidFill>
                  <a:srgbClr val="376092"/>
                </a:solidFill>
              </a:rPr>
            </a:br>
            <a:r>
              <a:rPr lang="ru-RU" sz="1600" kern="0" dirty="0" smtClean="0">
                <a:solidFill>
                  <a:srgbClr val="376092"/>
                </a:solidFill>
              </a:rPr>
              <a:t>с целью создания благоприятной среды проводят оценку своих подходов к разработке политики и регулированию </a:t>
            </a:r>
            <a:endParaRPr lang="en-US" sz="1600" kern="0" dirty="0">
              <a:solidFill>
                <a:srgbClr val="37609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946" y="762000"/>
            <a:ext cx="2362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946" y="2159000"/>
            <a:ext cx="2362200" cy="838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83721" y="762000"/>
            <a:ext cx="2384172" cy="838200"/>
          </a:xfrm>
          <a:prstGeom prst="rect">
            <a:avLst/>
          </a:prstGeom>
          <a:solidFill>
            <a:srgbClr val="FFF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В 2011 ГОДУ НАСЧИТЫВАЛОСЬ 5,9 МЛРД. </a:t>
            </a:r>
            <a:r>
              <a:rPr lang="ru-RU" sz="1200" b="1" dirty="0">
                <a:solidFill>
                  <a:srgbClr val="0000CC"/>
                </a:solidFill>
                <a:latin typeface="Arial Narrow" pitchFamily="34" charset="0"/>
              </a:rPr>
              <a:t>КОНТРАКТОВ НА МОБИЛЬНУЮ СОТОВУЮ СВЯЗЬ</a:t>
            </a:r>
            <a:endParaRPr lang="en-US" sz="1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0261" y="2148600"/>
            <a:ext cx="2384172" cy="838200"/>
          </a:xfrm>
          <a:prstGeom prst="rect">
            <a:avLst/>
          </a:prstGeom>
          <a:solidFill>
            <a:srgbClr val="FFF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В 2011 ГОДУ НАСЧИТЫВАЛОСЬ </a:t>
            </a: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2,4 </a:t>
            </a: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МЛРД. </a:t>
            </a:r>
            <a:r>
              <a:rPr lang="ru-RU" sz="1200" b="1" dirty="0">
                <a:solidFill>
                  <a:srgbClr val="0000CC"/>
                </a:solidFill>
                <a:latin typeface="Arial Narrow" pitchFamily="34" charset="0"/>
              </a:rPr>
              <a:t>ПОЛЬЗОВАТЕЛЕЙ ИНТЕРНЕТА</a:t>
            </a:r>
            <a:endParaRPr lang="en-US" sz="1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446" name="Group 441"/>
          <p:cNvGrpSpPr>
            <a:grpSpLocks noChangeAspect="1"/>
          </p:cNvGrpSpPr>
          <p:nvPr/>
        </p:nvGrpSpPr>
        <p:grpSpPr bwMode="auto">
          <a:xfrm>
            <a:off x="566737" y="820738"/>
            <a:ext cx="4940300" cy="2935288"/>
            <a:chOff x="357" y="517"/>
            <a:chExt cx="3112" cy="1849"/>
          </a:xfrm>
        </p:grpSpPr>
        <p:grpSp>
          <p:nvGrpSpPr>
            <p:cNvPr id="2464" name="Group 642"/>
            <p:cNvGrpSpPr>
              <a:grpSpLocks/>
            </p:cNvGrpSpPr>
            <p:nvPr/>
          </p:nvGrpSpPr>
          <p:grpSpPr bwMode="auto">
            <a:xfrm>
              <a:off x="357" y="578"/>
              <a:ext cx="3112" cy="1788"/>
              <a:chOff x="357" y="578"/>
              <a:chExt cx="3112" cy="1788"/>
            </a:xfrm>
          </p:grpSpPr>
          <p:sp>
            <p:nvSpPr>
              <p:cNvPr id="2477" name="Freeform 442"/>
              <p:cNvSpPr>
                <a:spLocks/>
              </p:cNvSpPr>
              <p:nvPr/>
            </p:nvSpPr>
            <p:spPr bwMode="auto">
              <a:xfrm>
                <a:off x="622" y="598"/>
                <a:ext cx="2664" cy="1617"/>
              </a:xfrm>
              <a:custGeom>
                <a:avLst/>
                <a:gdLst>
                  <a:gd name="T0" fmla="*/ 0 w 7261"/>
                  <a:gd name="T1" fmla="*/ 0 h 4403"/>
                  <a:gd name="T2" fmla="*/ 0 w 7261"/>
                  <a:gd name="T3" fmla="*/ 0 h 4403"/>
                  <a:gd name="T4" fmla="*/ 0 w 7261"/>
                  <a:gd name="T5" fmla="*/ 4403 h 4403"/>
                  <a:gd name="T6" fmla="*/ 7261 w 7261"/>
                  <a:gd name="T7" fmla="*/ 4403 h 4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61" h="4403">
                    <a:moveTo>
                      <a:pt x="0" y="0"/>
                    </a:moveTo>
                    <a:lnTo>
                      <a:pt x="0" y="0"/>
                    </a:lnTo>
                    <a:lnTo>
                      <a:pt x="0" y="4403"/>
                    </a:lnTo>
                    <a:lnTo>
                      <a:pt x="7261" y="4403"/>
                    </a:lnTo>
                  </a:path>
                </a:pathLst>
              </a:custGeom>
              <a:noFill/>
              <a:ln w="12700" cap="flat">
                <a:solidFill>
                  <a:srgbClr val="5761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Freeform 579"/>
              <p:cNvSpPr>
                <a:spLocks/>
              </p:cNvSpPr>
              <p:nvPr/>
            </p:nvSpPr>
            <p:spPr bwMode="auto">
              <a:xfrm>
                <a:off x="357" y="578"/>
                <a:ext cx="30" cy="92"/>
              </a:xfrm>
              <a:custGeom>
                <a:avLst/>
                <a:gdLst>
                  <a:gd name="T0" fmla="*/ 61 w 82"/>
                  <a:gd name="T1" fmla="*/ 0 h 251"/>
                  <a:gd name="T2" fmla="*/ 61 w 82"/>
                  <a:gd name="T3" fmla="*/ 0 h 251"/>
                  <a:gd name="T4" fmla="*/ 82 w 82"/>
                  <a:gd name="T5" fmla="*/ 0 h 251"/>
                  <a:gd name="T6" fmla="*/ 82 w 82"/>
                  <a:gd name="T7" fmla="*/ 251 h 251"/>
                  <a:gd name="T8" fmla="*/ 54 w 82"/>
                  <a:gd name="T9" fmla="*/ 251 h 251"/>
                  <a:gd name="T10" fmla="*/ 54 w 82"/>
                  <a:gd name="T11" fmla="*/ 29 h 251"/>
                  <a:gd name="T12" fmla="*/ 7 w 82"/>
                  <a:gd name="T13" fmla="*/ 44 h 251"/>
                  <a:gd name="T14" fmla="*/ 0 w 82"/>
                  <a:gd name="T15" fmla="*/ 21 h 251"/>
                  <a:gd name="T16" fmla="*/ 61 w 82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51">
                    <a:moveTo>
                      <a:pt x="61" y="0"/>
                    </a:moveTo>
                    <a:lnTo>
                      <a:pt x="61" y="0"/>
                    </a:lnTo>
                    <a:lnTo>
                      <a:pt x="82" y="0"/>
                    </a:lnTo>
                    <a:lnTo>
                      <a:pt x="82" y="251"/>
                    </a:lnTo>
                    <a:lnTo>
                      <a:pt x="54" y="251"/>
                    </a:lnTo>
                    <a:lnTo>
                      <a:pt x="54" y="29"/>
                    </a:lnTo>
                    <a:lnTo>
                      <a:pt x="7" y="44"/>
                    </a:lnTo>
                    <a:lnTo>
                      <a:pt x="0" y="2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Freeform 580"/>
              <p:cNvSpPr>
                <a:spLocks noEditPoints="1"/>
              </p:cNvSpPr>
              <p:nvPr/>
            </p:nvSpPr>
            <p:spPr bwMode="auto">
              <a:xfrm>
                <a:off x="408" y="578"/>
                <a:ext cx="77" cy="94"/>
              </a:xfrm>
              <a:custGeom>
                <a:avLst/>
                <a:gdLst>
                  <a:gd name="T0" fmla="*/ 105 w 210"/>
                  <a:gd name="T1" fmla="*/ 24 h 256"/>
                  <a:gd name="T2" fmla="*/ 105 w 210"/>
                  <a:gd name="T3" fmla="*/ 24 h 256"/>
                  <a:gd name="T4" fmla="*/ 30 w 210"/>
                  <a:gd name="T5" fmla="*/ 127 h 256"/>
                  <a:gd name="T6" fmla="*/ 106 w 210"/>
                  <a:gd name="T7" fmla="*/ 230 h 256"/>
                  <a:gd name="T8" fmla="*/ 181 w 210"/>
                  <a:gd name="T9" fmla="*/ 128 h 256"/>
                  <a:gd name="T10" fmla="*/ 105 w 210"/>
                  <a:gd name="T11" fmla="*/ 24 h 256"/>
                  <a:gd name="T12" fmla="*/ 105 w 210"/>
                  <a:gd name="T13" fmla="*/ 256 h 256"/>
                  <a:gd name="T14" fmla="*/ 105 w 210"/>
                  <a:gd name="T15" fmla="*/ 256 h 256"/>
                  <a:gd name="T16" fmla="*/ 0 w 210"/>
                  <a:gd name="T17" fmla="*/ 128 h 256"/>
                  <a:gd name="T18" fmla="*/ 106 w 210"/>
                  <a:gd name="T19" fmla="*/ 0 h 256"/>
                  <a:gd name="T20" fmla="*/ 210 w 210"/>
                  <a:gd name="T21" fmla="*/ 127 h 256"/>
                  <a:gd name="T22" fmla="*/ 105 w 210"/>
                  <a:gd name="T2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6">
                    <a:moveTo>
                      <a:pt x="105" y="24"/>
                    </a:moveTo>
                    <a:lnTo>
                      <a:pt x="105" y="24"/>
                    </a:lnTo>
                    <a:cubicBezTo>
                      <a:pt x="59" y="24"/>
                      <a:pt x="30" y="72"/>
                      <a:pt x="30" y="127"/>
                    </a:cubicBezTo>
                    <a:cubicBezTo>
                      <a:pt x="30" y="182"/>
                      <a:pt x="59" y="230"/>
                      <a:pt x="106" y="230"/>
                    </a:cubicBezTo>
                    <a:cubicBezTo>
                      <a:pt x="152" y="230"/>
                      <a:pt x="181" y="182"/>
                      <a:pt x="181" y="128"/>
                    </a:cubicBezTo>
                    <a:cubicBezTo>
                      <a:pt x="181" y="73"/>
                      <a:pt x="152" y="24"/>
                      <a:pt x="105" y="24"/>
                    </a:cubicBezTo>
                    <a:close/>
                    <a:moveTo>
                      <a:pt x="105" y="256"/>
                    </a:moveTo>
                    <a:lnTo>
                      <a:pt x="105" y="256"/>
                    </a:lnTo>
                    <a:cubicBezTo>
                      <a:pt x="41" y="256"/>
                      <a:pt x="0" y="198"/>
                      <a:pt x="0" y="128"/>
                    </a:cubicBezTo>
                    <a:cubicBezTo>
                      <a:pt x="0" y="58"/>
                      <a:pt x="42" y="0"/>
                      <a:pt x="106" y="0"/>
                    </a:cubicBezTo>
                    <a:cubicBezTo>
                      <a:pt x="170" y="0"/>
                      <a:pt x="210" y="57"/>
                      <a:pt x="210" y="127"/>
                    </a:cubicBezTo>
                    <a:cubicBezTo>
                      <a:pt x="210" y="197"/>
                      <a:pt x="169" y="256"/>
                      <a:pt x="105" y="2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Freeform 581"/>
              <p:cNvSpPr>
                <a:spLocks noEditPoints="1"/>
              </p:cNvSpPr>
              <p:nvPr/>
            </p:nvSpPr>
            <p:spPr bwMode="auto">
              <a:xfrm>
                <a:off x="501" y="578"/>
                <a:ext cx="77" cy="94"/>
              </a:xfrm>
              <a:custGeom>
                <a:avLst/>
                <a:gdLst>
                  <a:gd name="T0" fmla="*/ 105 w 210"/>
                  <a:gd name="T1" fmla="*/ 24 h 256"/>
                  <a:gd name="T2" fmla="*/ 105 w 210"/>
                  <a:gd name="T3" fmla="*/ 24 h 256"/>
                  <a:gd name="T4" fmla="*/ 29 w 210"/>
                  <a:gd name="T5" fmla="*/ 127 h 256"/>
                  <a:gd name="T6" fmla="*/ 106 w 210"/>
                  <a:gd name="T7" fmla="*/ 230 h 256"/>
                  <a:gd name="T8" fmla="*/ 181 w 210"/>
                  <a:gd name="T9" fmla="*/ 128 h 256"/>
                  <a:gd name="T10" fmla="*/ 105 w 210"/>
                  <a:gd name="T11" fmla="*/ 24 h 256"/>
                  <a:gd name="T12" fmla="*/ 105 w 210"/>
                  <a:gd name="T13" fmla="*/ 256 h 256"/>
                  <a:gd name="T14" fmla="*/ 105 w 210"/>
                  <a:gd name="T15" fmla="*/ 256 h 256"/>
                  <a:gd name="T16" fmla="*/ 0 w 210"/>
                  <a:gd name="T17" fmla="*/ 128 h 256"/>
                  <a:gd name="T18" fmla="*/ 106 w 210"/>
                  <a:gd name="T19" fmla="*/ 0 h 256"/>
                  <a:gd name="T20" fmla="*/ 210 w 210"/>
                  <a:gd name="T21" fmla="*/ 127 h 256"/>
                  <a:gd name="T22" fmla="*/ 105 w 210"/>
                  <a:gd name="T2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6">
                    <a:moveTo>
                      <a:pt x="105" y="24"/>
                    </a:moveTo>
                    <a:lnTo>
                      <a:pt x="105" y="24"/>
                    </a:lnTo>
                    <a:cubicBezTo>
                      <a:pt x="59" y="24"/>
                      <a:pt x="29" y="72"/>
                      <a:pt x="29" y="127"/>
                    </a:cubicBezTo>
                    <a:cubicBezTo>
                      <a:pt x="29" y="182"/>
                      <a:pt x="59" y="230"/>
                      <a:pt x="106" y="230"/>
                    </a:cubicBezTo>
                    <a:cubicBezTo>
                      <a:pt x="152" y="230"/>
                      <a:pt x="181" y="182"/>
                      <a:pt x="181" y="128"/>
                    </a:cubicBezTo>
                    <a:cubicBezTo>
                      <a:pt x="181" y="73"/>
                      <a:pt x="152" y="24"/>
                      <a:pt x="105" y="24"/>
                    </a:cubicBezTo>
                    <a:close/>
                    <a:moveTo>
                      <a:pt x="105" y="256"/>
                    </a:moveTo>
                    <a:lnTo>
                      <a:pt x="105" y="256"/>
                    </a:lnTo>
                    <a:cubicBezTo>
                      <a:pt x="41" y="256"/>
                      <a:pt x="0" y="198"/>
                      <a:pt x="0" y="128"/>
                    </a:cubicBezTo>
                    <a:cubicBezTo>
                      <a:pt x="0" y="58"/>
                      <a:pt x="42" y="0"/>
                      <a:pt x="106" y="0"/>
                    </a:cubicBezTo>
                    <a:cubicBezTo>
                      <a:pt x="170" y="0"/>
                      <a:pt x="210" y="57"/>
                      <a:pt x="210" y="127"/>
                    </a:cubicBezTo>
                    <a:cubicBezTo>
                      <a:pt x="210" y="197"/>
                      <a:pt x="169" y="256"/>
                      <a:pt x="105" y="2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Freeform 582"/>
              <p:cNvSpPr>
                <a:spLocks noEditPoints="1"/>
              </p:cNvSpPr>
              <p:nvPr/>
            </p:nvSpPr>
            <p:spPr bwMode="auto">
              <a:xfrm>
                <a:off x="417" y="891"/>
                <a:ext cx="69" cy="94"/>
              </a:xfrm>
              <a:custGeom>
                <a:avLst/>
                <a:gdLst>
                  <a:gd name="T0" fmla="*/ 93 w 187"/>
                  <a:gd name="T1" fmla="*/ 24 h 256"/>
                  <a:gd name="T2" fmla="*/ 93 w 187"/>
                  <a:gd name="T3" fmla="*/ 24 h 256"/>
                  <a:gd name="T4" fmla="*/ 37 w 187"/>
                  <a:gd name="T5" fmla="*/ 68 h 256"/>
                  <a:gd name="T6" fmla="*/ 93 w 187"/>
                  <a:gd name="T7" fmla="*/ 113 h 256"/>
                  <a:gd name="T8" fmla="*/ 150 w 187"/>
                  <a:gd name="T9" fmla="*/ 68 h 256"/>
                  <a:gd name="T10" fmla="*/ 93 w 187"/>
                  <a:gd name="T11" fmla="*/ 24 h 256"/>
                  <a:gd name="T12" fmla="*/ 93 w 187"/>
                  <a:gd name="T13" fmla="*/ 137 h 256"/>
                  <a:gd name="T14" fmla="*/ 93 w 187"/>
                  <a:gd name="T15" fmla="*/ 137 h 256"/>
                  <a:gd name="T16" fmla="*/ 28 w 187"/>
                  <a:gd name="T17" fmla="*/ 184 h 256"/>
                  <a:gd name="T18" fmla="*/ 93 w 187"/>
                  <a:gd name="T19" fmla="*/ 231 h 256"/>
                  <a:gd name="T20" fmla="*/ 158 w 187"/>
                  <a:gd name="T21" fmla="*/ 184 h 256"/>
                  <a:gd name="T22" fmla="*/ 93 w 187"/>
                  <a:gd name="T23" fmla="*/ 137 h 256"/>
                  <a:gd name="T24" fmla="*/ 93 w 187"/>
                  <a:gd name="T25" fmla="*/ 256 h 256"/>
                  <a:gd name="T26" fmla="*/ 93 w 187"/>
                  <a:gd name="T27" fmla="*/ 256 h 256"/>
                  <a:gd name="T28" fmla="*/ 0 w 187"/>
                  <a:gd name="T29" fmla="*/ 185 h 256"/>
                  <a:gd name="T30" fmla="*/ 51 w 187"/>
                  <a:gd name="T31" fmla="*/ 123 h 256"/>
                  <a:gd name="T32" fmla="*/ 9 w 187"/>
                  <a:gd name="T33" fmla="*/ 66 h 256"/>
                  <a:gd name="T34" fmla="*/ 93 w 187"/>
                  <a:gd name="T35" fmla="*/ 0 h 256"/>
                  <a:gd name="T36" fmla="*/ 178 w 187"/>
                  <a:gd name="T37" fmla="*/ 66 h 256"/>
                  <a:gd name="T38" fmla="*/ 136 w 187"/>
                  <a:gd name="T39" fmla="*/ 123 h 256"/>
                  <a:gd name="T40" fmla="*/ 187 w 187"/>
                  <a:gd name="T41" fmla="*/ 185 h 256"/>
                  <a:gd name="T42" fmla="*/ 93 w 187"/>
                  <a:gd name="T4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7" h="256">
                    <a:moveTo>
                      <a:pt x="93" y="24"/>
                    </a:moveTo>
                    <a:lnTo>
                      <a:pt x="93" y="24"/>
                    </a:lnTo>
                    <a:cubicBezTo>
                      <a:pt x="61" y="24"/>
                      <a:pt x="37" y="42"/>
                      <a:pt x="37" y="68"/>
                    </a:cubicBezTo>
                    <a:cubicBezTo>
                      <a:pt x="37" y="95"/>
                      <a:pt x="62" y="113"/>
                      <a:pt x="93" y="113"/>
                    </a:cubicBezTo>
                    <a:cubicBezTo>
                      <a:pt x="125" y="113"/>
                      <a:pt x="150" y="95"/>
                      <a:pt x="150" y="68"/>
                    </a:cubicBezTo>
                    <a:cubicBezTo>
                      <a:pt x="150" y="43"/>
                      <a:pt x="126" y="24"/>
                      <a:pt x="93" y="24"/>
                    </a:cubicBezTo>
                    <a:close/>
                    <a:moveTo>
                      <a:pt x="93" y="137"/>
                    </a:moveTo>
                    <a:lnTo>
                      <a:pt x="93" y="137"/>
                    </a:lnTo>
                    <a:cubicBezTo>
                      <a:pt x="57" y="137"/>
                      <a:pt x="28" y="156"/>
                      <a:pt x="28" y="184"/>
                    </a:cubicBezTo>
                    <a:cubicBezTo>
                      <a:pt x="28" y="210"/>
                      <a:pt x="53" y="231"/>
                      <a:pt x="93" y="231"/>
                    </a:cubicBezTo>
                    <a:cubicBezTo>
                      <a:pt x="134" y="231"/>
                      <a:pt x="158" y="210"/>
                      <a:pt x="158" y="184"/>
                    </a:cubicBezTo>
                    <a:cubicBezTo>
                      <a:pt x="158" y="156"/>
                      <a:pt x="130" y="137"/>
                      <a:pt x="93" y="137"/>
                    </a:cubicBezTo>
                    <a:close/>
                    <a:moveTo>
                      <a:pt x="93" y="256"/>
                    </a:moveTo>
                    <a:lnTo>
                      <a:pt x="93" y="256"/>
                    </a:lnTo>
                    <a:cubicBezTo>
                      <a:pt x="41" y="256"/>
                      <a:pt x="0" y="227"/>
                      <a:pt x="0" y="185"/>
                    </a:cubicBezTo>
                    <a:cubicBezTo>
                      <a:pt x="0" y="155"/>
                      <a:pt x="21" y="134"/>
                      <a:pt x="51" y="123"/>
                    </a:cubicBezTo>
                    <a:cubicBezTo>
                      <a:pt x="28" y="113"/>
                      <a:pt x="9" y="95"/>
                      <a:pt x="9" y="66"/>
                    </a:cubicBezTo>
                    <a:cubicBezTo>
                      <a:pt x="9" y="27"/>
                      <a:pt x="48" y="0"/>
                      <a:pt x="93" y="0"/>
                    </a:cubicBezTo>
                    <a:cubicBezTo>
                      <a:pt x="139" y="0"/>
                      <a:pt x="178" y="27"/>
                      <a:pt x="178" y="66"/>
                    </a:cubicBezTo>
                    <a:cubicBezTo>
                      <a:pt x="178" y="95"/>
                      <a:pt x="159" y="113"/>
                      <a:pt x="136" y="123"/>
                    </a:cubicBezTo>
                    <a:cubicBezTo>
                      <a:pt x="165" y="134"/>
                      <a:pt x="187" y="155"/>
                      <a:pt x="187" y="185"/>
                    </a:cubicBezTo>
                    <a:cubicBezTo>
                      <a:pt x="187" y="227"/>
                      <a:pt x="146" y="256"/>
                      <a:pt x="93" y="2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Freeform 583"/>
              <p:cNvSpPr>
                <a:spLocks noEditPoints="1"/>
              </p:cNvSpPr>
              <p:nvPr/>
            </p:nvSpPr>
            <p:spPr bwMode="auto">
              <a:xfrm>
                <a:off x="501" y="890"/>
                <a:ext cx="77" cy="95"/>
              </a:xfrm>
              <a:custGeom>
                <a:avLst/>
                <a:gdLst>
                  <a:gd name="T0" fmla="*/ 105 w 210"/>
                  <a:gd name="T1" fmla="*/ 26 h 257"/>
                  <a:gd name="T2" fmla="*/ 105 w 210"/>
                  <a:gd name="T3" fmla="*/ 26 h 257"/>
                  <a:gd name="T4" fmla="*/ 29 w 210"/>
                  <a:gd name="T5" fmla="*/ 128 h 257"/>
                  <a:gd name="T6" fmla="*/ 106 w 210"/>
                  <a:gd name="T7" fmla="*/ 232 h 257"/>
                  <a:gd name="T8" fmla="*/ 181 w 210"/>
                  <a:gd name="T9" fmla="*/ 129 h 257"/>
                  <a:gd name="T10" fmla="*/ 105 w 210"/>
                  <a:gd name="T11" fmla="*/ 26 h 257"/>
                  <a:gd name="T12" fmla="*/ 105 w 210"/>
                  <a:gd name="T13" fmla="*/ 257 h 257"/>
                  <a:gd name="T14" fmla="*/ 105 w 210"/>
                  <a:gd name="T15" fmla="*/ 257 h 257"/>
                  <a:gd name="T16" fmla="*/ 0 w 210"/>
                  <a:gd name="T17" fmla="*/ 129 h 257"/>
                  <a:gd name="T18" fmla="*/ 106 w 210"/>
                  <a:gd name="T19" fmla="*/ 0 h 257"/>
                  <a:gd name="T20" fmla="*/ 210 w 210"/>
                  <a:gd name="T21" fmla="*/ 128 h 257"/>
                  <a:gd name="T22" fmla="*/ 105 w 210"/>
                  <a:gd name="T23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7">
                    <a:moveTo>
                      <a:pt x="105" y="26"/>
                    </a:moveTo>
                    <a:lnTo>
                      <a:pt x="105" y="26"/>
                    </a:lnTo>
                    <a:cubicBezTo>
                      <a:pt x="59" y="26"/>
                      <a:pt x="29" y="73"/>
                      <a:pt x="29" y="128"/>
                    </a:cubicBezTo>
                    <a:cubicBezTo>
                      <a:pt x="29" y="183"/>
                      <a:pt x="59" y="232"/>
                      <a:pt x="106" y="232"/>
                    </a:cubicBezTo>
                    <a:cubicBezTo>
                      <a:pt x="152" y="232"/>
                      <a:pt x="181" y="184"/>
                      <a:pt x="181" y="129"/>
                    </a:cubicBezTo>
                    <a:cubicBezTo>
                      <a:pt x="181" y="74"/>
                      <a:pt x="152" y="26"/>
                      <a:pt x="105" y="26"/>
                    </a:cubicBezTo>
                    <a:close/>
                    <a:moveTo>
                      <a:pt x="105" y="257"/>
                    </a:moveTo>
                    <a:lnTo>
                      <a:pt x="105" y="257"/>
                    </a:lnTo>
                    <a:cubicBezTo>
                      <a:pt x="41" y="257"/>
                      <a:pt x="0" y="199"/>
                      <a:pt x="0" y="129"/>
                    </a:cubicBezTo>
                    <a:cubicBezTo>
                      <a:pt x="0" y="59"/>
                      <a:pt x="42" y="0"/>
                      <a:pt x="106" y="0"/>
                    </a:cubicBezTo>
                    <a:cubicBezTo>
                      <a:pt x="170" y="0"/>
                      <a:pt x="210" y="58"/>
                      <a:pt x="210" y="128"/>
                    </a:cubicBezTo>
                    <a:cubicBezTo>
                      <a:pt x="210" y="198"/>
                      <a:pt x="169" y="257"/>
                      <a:pt x="105" y="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Freeform 584"/>
              <p:cNvSpPr>
                <a:spLocks noEditPoints="1"/>
              </p:cNvSpPr>
              <p:nvPr/>
            </p:nvSpPr>
            <p:spPr bwMode="auto">
              <a:xfrm>
                <a:off x="416" y="1204"/>
                <a:ext cx="69" cy="94"/>
              </a:xfrm>
              <a:custGeom>
                <a:avLst/>
                <a:gdLst>
                  <a:gd name="T0" fmla="*/ 96 w 186"/>
                  <a:gd name="T1" fmla="*/ 121 h 257"/>
                  <a:gd name="T2" fmla="*/ 96 w 186"/>
                  <a:gd name="T3" fmla="*/ 121 h 257"/>
                  <a:gd name="T4" fmla="*/ 34 w 186"/>
                  <a:gd name="T5" fmla="*/ 176 h 257"/>
                  <a:gd name="T6" fmla="*/ 97 w 186"/>
                  <a:gd name="T7" fmla="*/ 232 h 257"/>
                  <a:gd name="T8" fmla="*/ 157 w 186"/>
                  <a:gd name="T9" fmla="*/ 175 h 257"/>
                  <a:gd name="T10" fmla="*/ 96 w 186"/>
                  <a:gd name="T11" fmla="*/ 121 h 257"/>
                  <a:gd name="T12" fmla="*/ 161 w 186"/>
                  <a:gd name="T13" fmla="*/ 50 h 257"/>
                  <a:gd name="T14" fmla="*/ 161 w 186"/>
                  <a:gd name="T15" fmla="*/ 50 h 257"/>
                  <a:gd name="T16" fmla="*/ 102 w 186"/>
                  <a:gd name="T17" fmla="*/ 25 h 257"/>
                  <a:gd name="T18" fmla="*/ 29 w 186"/>
                  <a:gd name="T19" fmla="*/ 135 h 257"/>
                  <a:gd name="T20" fmla="*/ 100 w 186"/>
                  <a:gd name="T21" fmla="*/ 97 h 257"/>
                  <a:gd name="T22" fmla="*/ 186 w 186"/>
                  <a:gd name="T23" fmla="*/ 174 h 257"/>
                  <a:gd name="T24" fmla="*/ 97 w 186"/>
                  <a:gd name="T25" fmla="*/ 257 h 257"/>
                  <a:gd name="T26" fmla="*/ 31 w 186"/>
                  <a:gd name="T27" fmla="*/ 231 h 257"/>
                  <a:gd name="T28" fmla="*/ 0 w 186"/>
                  <a:gd name="T29" fmla="*/ 135 h 257"/>
                  <a:gd name="T30" fmla="*/ 104 w 186"/>
                  <a:gd name="T31" fmla="*/ 0 h 257"/>
                  <a:gd name="T32" fmla="*/ 177 w 186"/>
                  <a:gd name="T33" fmla="*/ 28 h 257"/>
                  <a:gd name="T34" fmla="*/ 161 w 186"/>
                  <a:gd name="T35" fmla="*/ 5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57">
                    <a:moveTo>
                      <a:pt x="96" y="121"/>
                    </a:moveTo>
                    <a:lnTo>
                      <a:pt x="96" y="121"/>
                    </a:lnTo>
                    <a:cubicBezTo>
                      <a:pt x="59" y="121"/>
                      <a:pt x="34" y="148"/>
                      <a:pt x="34" y="176"/>
                    </a:cubicBezTo>
                    <a:cubicBezTo>
                      <a:pt x="34" y="208"/>
                      <a:pt x="61" y="232"/>
                      <a:pt x="97" y="232"/>
                    </a:cubicBezTo>
                    <a:cubicBezTo>
                      <a:pt x="134" y="232"/>
                      <a:pt x="157" y="207"/>
                      <a:pt x="157" y="175"/>
                    </a:cubicBezTo>
                    <a:cubicBezTo>
                      <a:pt x="157" y="144"/>
                      <a:pt x="132" y="121"/>
                      <a:pt x="96" y="121"/>
                    </a:cubicBezTo>
                    <a:close/>
                    <a:moveTo>
                      <a:pt x="161" y="50"/>
                    </a:moveTo>
                    <a:lnTo>
                      <a:pt x="161" y="50"/>
                    </a:lnTo>
                    <a:cubicBezTo>
                      <a:pt x="142" y="34"/>
                      <a:pt x="125" y="25"/>
                      <a:pt x="102" y="25"/>
                    </a:cubicBezTo>
                    <a:cubicBezTo>
                      <a:pt x="57" y="25"/>
                      <a:pt x="29" y="71"/>
                      <a:pt x="29" y="135"/>
                    </a:cubicBezTo>
                    <a:cubicBezTo>
                      <a:pt x="43" y="115"/>
                      <a:pt x="64" y="97"/>
                      <a:pt x="100" y="97"/>
                    </a:cubicBezTo>
                    <a:cubicBezTo>
                      <a:pt x="147" y="97"/>
                      <a:pt x="186" y="127"/>
                      <a:pt x="186" y="174"/>
                    </a:cubicBezTo>
                    <a:cubicBezTo>
                      <a:pt x="186" y="222"/>
                      <a:pt x="147" y="257"/>
                      <a:pt x="97" y="257"/>
                    </a:cubicBezTo>
                    <a:cubicBezTo>
                      <a:pt x="69" y="257"/>
                      <a:pt x="47" y="247"/>
                      <a:pt x="31" y="231"/>
                    </a:cubicBezTo>
                    <a:cubicBezTo>
                      <a:pt x="12" y="212"/>
                      <a:pt x="0" y="186"/>
                      <a:pt x="0" y="135"/>
                    </a:cubicBezTo>
                    <a:cubicBezTo>
                      <a:pt x="0" y="59"/>
                      <a:pt x="39" y="0"/>
                      <a:pt x="104" y="0"/>
                    </a:cubicBezTo>
                    <a:cubicBezTo>
                      <a:pt x="133" y="0"/>
                      <a:pt x="155" y="10"/>
                      <a:pt x="177" y="28"/>
                    </a:cubicBezTo>
                    <a:lnTo>
                      <a:pt x="161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Freeform 585"/>
              <p:cNvSpPr>
                <a:spLocks noEditPoints="1"/>
              </p:cNvSpPr>
              <p:nvPr/>
            </p:nvSpPr>
            <p:spPr bwMode="auto">
              <a:xfrm>
                <a:off x="501" y="1204"/>
                <a:ext cx="77" cy="94"/>
              </a:xfrm>
              <a:custGeom>
                <a:avLst/>
                <a:gdLst>
                  <a:gd name="T0" fmla="*/ 105 w 210"/>
                  <a:gd name="T1" fmla="*/ 25 h 257"/>
                  <a:gd name="T2" fmla="*/ 105 w 210"/>
                  <a:gd name="T3" fmla="*/ 25 h 257"/>
                  <a:gd name="T4" fmla="*/ 29 w 210"/>
                  <a:gd name="T5" fmla="*/ 128 h 257"/>
                  <a:gd name="T6" fmla="*/ 106 w 210"/>
                  <a:gd name="T7" fmla="*/ 231 h 257"/>
                  <a:gd name="T8" fmla="*/ 181 w 210"/>
                  <a:gd name="T9" fmla="*/ 128 h 257"/>
                  <a:gd name="T10" fmla="*/ 105 w 210"/>
                  <a:gd name="T11" fmla="*/ 25 h 257"/>
                  <a:gd name="T12" fmla="*/ 105 w 210"/>
                  <a:gd name="T13" fmla="*/ 257 h 257"/>
                  <a:gd name="T14" fmla="*/ 105 w 210"/>
                  <a:gd name="T15" fmla="*/ 257 h 257"/>
                  <a:gd name="T16" fmla="*/ 0 w 210"/>
                  <a:gd name="T17" fmla="*/ 128 h 257"/>
                  <a:gd name="T18" fmla="*/ 106 w 210"/>
                  <a:gd name="T19" fmla="*/ 0 h 257"/>
                  <a:gd name="T20" fmla="*/ 210 w 210"/>
                  <a:gd name="T21" fmla="*/ 128 h 257"/>
                  <a:gd name="T22" fmla="*/ 105 w 210"/>
                  <a:gd name="T23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7">
                    <a:moveTo>
                      <a:pt x="105" y="25"/>
                    </a:moveTo>
                    <a:lnTo>
                      <a:pt x="105" y="25"/>
                    </a:lnTo>
                    <a:cubicBezTo>
                      <a:pt x="59" y="25"/>
                      <a:pt x="29" y="73"/>
                      <a:pt x="29" y="128"/>
                    </a:cubicBezTo>
                    <a:cubicBezTo>
                      <a:pt x="29" y="183"/>
                      <a:pt x="59" y="231"/>
                      <a:pt x="106" y="231"/>
                    </a:cubicBezTo>
                    <a:cubicBezTo>
                      <a:pt x="152" y="231"/>
                      <a:pt x="181" y="183"/>
                      <a:pt x="181" y="128"/>
                    </a:cubicBezTo>
                    <a:cubicBezTo>
                      <a:pt x="181" y="74"/>
                      <a:pt x="152" y="25"/>
                      <a:pt x="105" y="25"/>
                    </a:cubicBezTo>
                    <a:close/>
                    <a:moveTo>
                      <a:pt x="105" y="257"/>
                    </a:moveTo>
                    <a:lnTo>
                      <a:pt x="105" y="257"/>
                    </a:lnTo>
                    <a:cubicBezTo>
                      <a:pt x="41" y="257"/>
                      <a:pt x="0" y="198"/>
                      <a:pt x="0" y="128"/>
                    </a:cubicBezTo>
                    <a:cubicBezTo>
                      <a:pt x="0" y="58"/>
                      <a:pt x="42" y="0"/>
                      <a:pt x="106" y="0"/>
                    </a:cubicBezTo>
                    <a:cubicBezTo>
                      <a:pt x="170" y="0"/>
                      <a:pt x="210" y="58"/>
                      <a:pt x="210" y="128"/>
                    </a:cubicBezTo>
                    <a:cubicBezTo>
                      <a:pt x="210" y="198"/>
                      <a:pt x="169" y="257"/>
                      <a:pt x="105" y="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Freeform 586"/>
              <p:cNvSpPr>
                <a:spLocks noEditPoints="1"/>
              </p:cNvSpPr>
              <p:nvPr/>
            </p:nvSpPr>
            <p:spPr bwMode="auto">
              <a:xfrm>
                <a:off x="411" y="1517"/>
                <a:ext cx="75" cy="93"/>
              </a:xfrm>
              <a:custGeom>
                <a:avLst/>
                <a:gdLst>
                  <a:gd name="T0" fmla="*/ 138 w 204"/>
                  <a:gd name="T1" fmla="*/ 40 h 251"/>
                  <a:gd name="T2" fmla="*/ 138 w 204"/>
                  <a:gd name="T3" fmla="*/ 40 h 251"/>
                  <a:gd name="T4" fmla="*/ 34 w 204"/>
                  <a:gd name="T5" fmla="*/ 168 h 251"/>
                  <a:gd name="T6" fmla="*/ 138 w 204"/>
                  <a:gd name="T7" fmla="*/ 168 h 251"/>
                  <a:gd name="T8" fmla="*/ 138 w 204"/>
                  <a:gd name="T9" fmla="*/ 40 h 251"/>
                  <a:gd name="T10" fmla="*/ 165 w 204"/>
                  <a:gd name="T11" fmla="*/ 0 h 251"/>
                  <a:gd name="T12" fmla="*/ 165 w 204"/>
                  <a:gd name="T13" fmla="*/ 0 h 251"/>
                  <a:gd name="T14" fmla="*/ 165 w 204"/>
                  <a:gd name="T15" fmla="*/ 168 h 251"/>
                  <a:gd name="T16" fmla="*/ 204 w 204"/>
                  <a:gd name="T17" fmla="*/ 168 h 251"/>
                  <a:gd name="T18" fmla="*/ 204 w 204"/>
                  <a:gd name="T19" fmla="*/ 192 h 251"/>
                  <a:gd name="T20" fmla="*/ 165 w 204"/>
                  <a:gd name="T21" fmla="*/ 192 h 251"/>
                  <a:gd name="T22" fmla="*/ 165 w 204"/>
                  <a:gd name="T23" fmla="*/ 251 h 251"/>
                  <a:gd name="T24" fmla="*/ 138 w 204"/>
                  <a:gd name="T25" fmla="*/ 251 h 251"/>
                  <a:gd name="T26" fmla="*/ 138 w 204"/>
                  <a:gd name="T27" fmla="*/ 192 h 251"/>
                  <a:gd name="T28" fmla="*/ 7 w 204"/>
                  <a:gd name="T29" fmla="*/ 192 h 251"/>
                  <a:gd name="T30" fmla="*/ 0 w 204"/>
                  <a:gd name="T31" fmla="*/ 172 h 251"/>
                  <a:gd name="T32" fmla="*/ 141 w 204"/>
                  <a:gd name="T33" fmla="*/ 0 h 251"/>
                  <a:gd name="T34" fmla="*/ 165 w 204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4" h="251">
                    <a:moveTo>
                      <a:pt x="138" y="40"/>
                    </a:moveTo>
                    <a:lnTo>
                      <a:pt x="138" y="40"/>
                    </a:lnTo>
                    <a:lnTo>
                      <a:pt x="34" y="168"/>
                    </a:lnTo>
                    <a:lnTo>
                      <a:pt x="138" y="168"/>
                    </a:lnTo>
                    <a:lnTo>
                      <a:pt x="138" y="40"/>
                    </a:lnTo>
                    <a:close/>
                    <a:moveTo>
                      <a:pt x="165" y="0"/>
                    </a:moveTo>
                    <a:lnTo>
                      <a:pt x="165" y="0"/>
                    </a:lnTo>
                    <a:lnTo>
                      <a:pt x="165" y="168"/>
                    </a:lnTo>
                    <a:lnTo>
                      <a:pt x="204" y="168"/>
                    </a:lnTo>
                    <a:lnTo>
                      <a:pt x="204" y="192"/>
                    </a:lnTo>
                    <a:lnTo>
                      <a:pt x="165" y="192"/>
                    </a:lnTo>
                    <a:lnTo>
                      <a:pt x="165" y="251"/>
                    </a:lnTo>
                    <a:lnTo>
                      <a:pt x="138" y="251"/>
                    </a:lnTo>
                    <a:lnTo>
                      <a:pt x="138" y="192"/>
                    </a:lnTo>
                    <a:lnTo>
                      <a:pt x="7" y="192"/>
                    </a:lnTo>
                    <a:lnTo>
                      <a:pt x="0" y="172"/>
                    </a:lnTo>
                    <a:lnTo>
                      <a:pt x="141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Freeform 587"/>
              <p:cNvSpPr>
                <a:spLocks noEditPoints="1"/>
              </p:cNvSpPr>
              <p:nvPr/>
            </p:nvSpPr>
            <p:spPr bwMode="auto">
              <a:xfrm>
                <a:off x="501" y="1517"/>
                <a:ext cx="77" cy="94"/>
              </a:xfrm>
              <a:custGeom>
                <a:avLst/>
                <a:gdLst>
                  <a:gd name="T0" fmla="*/ 105 w 210"/>
                  <a:gd name="T1" fmla="*/ 26 h 257"/>
                  <a:gd name="T2" fmla="*/ 105 w 210"/>
                  <a:gd name="T3" fmla="*/ 26 h 257"/>
                  <a:gd name="T4" fmla="*/ 29 w 210"/>
                  <a:gd name="T5" fmla="*/ 128 h 257"/>
                  <a:gd name="T6" fmla="*/ 106 w 210"/>
                  <a:gd name="T7" fmla="*/ 232 h 257"/>
                  <a:gd name="T8" fmla="*/ 181 w 210"/>
                  <a:gd name="T9" fmla="*/ 129 h 257"/>
                  <a:gd name="T10" fmla="*/ 105 w 210"/>
                  <a:gd name="T11" fmla="*/ 26 h 257"/>
                  <a:gd name="T12" fmla="*/ 105 w 210"/>
                  <a:gd name="T13" fmla="*/ 257 h 257"/>
                  <a:gd name="T14" fmla="*/ 105 w 210"/>
                  <a:gd name="T15" fmla="*/ 257 h 257"/>
                  <a:gd name="T16" fmla="*/ 0 w 210"/>
                  <a:gd name="T17" fmla="*/ 129 h 257"/>
                  <a:gd name="T18" fmla="*/ 106 w 210"/>
                  <a:gd name="T19" fmla="*/ 0 h 257"/>
                  <a:gd name="T20" fmla="*/ 210 w 210"/>
                  <a:gd name="T21" fmla="*/ 128 h 257"/>
                  <a:gd name="T22" fmla="*/ 105 w 210"/>
                  <a:gd name="T23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7">
                    <a:moveTo>
                      <a:pt x="105" y="26"/>
                    </a:moveTo>
                    <a:lnTo>
                      <a:pt x="105" y="26"/>
                    </a:lnTo>
                    <a:cubicBezTo>
                      <a:pt x="59" y="26"/>
                      <a:pt x="29" y="73"/>
                      <a:pt x="29" y="128"/>
                    </a:cubicBezTo>
                    <a:cubicBezTo>
                      <a:pt x="29" y="183"/>
                      <a:pt x="59" y="232"/>
                      <a:pt x="106" y="232"/>
                    </a:cubicBezTo>
                    <a:cubicBezTo>
                      <a:pt x="152" y="232"/>
                      <a:pt x="181" y="184"/>
                      <a:pt x="181" y="129"/>
                    </a:cubicBezTo>
                    <a:cubicBezTo>
                      <a:pt x="181" y="74"/>
                      <a:pt x="152" y="26"/>
                      <a:pt x="105" y="26"/>
                    </a:cubicBezTo>
                    <a:close/>
                    <a:moveTo>
                      <a:pt x="105" y="257"/>
                    </a:moveTo>
                    <a:lnTo>
                      <a:pt x="105" y="257"/>
                    </a:lnTo>
                    <a:cubicBezTo>
                      <a:pt x="41" y="257"/>
                      <a:pt x="0" y="199"/>
                      <a:pt x="0" y="129"/>
                    </a:cubicBezTo>
                    <a:cubicBezTo>
                      <a:pt x="0" y="59"/>
                      <a:pt x="42" y="0"/>
                      <a:pt x="106" y="0"/>
                    </a:cubicBezTo>
                    <a:cubicBezTo>
                      <a:pt x="170" y="0"/>
                      <a:pt x="210" y="58"/>
                      <a:pt x="210" y="128"/>
                    </a:cubicBezTo>
                    <a:cubicBezTo>
                      <a:pt x="210" y="198"/>
                      <a:pt x="169" y="257"/>
                      <a:pt x="105" y="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Freeform 588"/>
              <p:cNvSpPr>
                <a:spLocks/>
              </p:cNvSpPr>
              <p:nvPr/>
            </p:nvSpPr>
            <p:spPr bwMode="auto">
              <a:xfrm>
                <a:off x="421" y="1830"/>
                <a:ext cx="64" cy="93"/>
              </a:xfrm>
              <a:custGeom>
                <a:avLst/>
                <a:gdLst>
                  <a:gd name="T0" fmla="*/ 25 w 173"/>
                  <a:gd name="T1" fmla="*/ 68 h 252"/>
                  <a:gd name="T2" fmla="*/ 25 w 173"/>
                  <a:gd name="T3" fmla="*/ 68 h 252"/>
                  <a:gd name="T4" fmla="*/ 4 w 173"/>
                  <a:gd name="T5" fmla="*/ 53 h 252"/>
                  <a:gd name="T6" fmla="*/ 94 w 173"/>
                  <a:gd name="T7" fmla="*/ 0 h 252"/>
                  <a:gd name="T8" fmla="*/ 171 w 173"/>
                  <a:gd name="T9" fmla="*/ 71 h 252"/>
                  <a:gd name="T10" fmla="*/ 108 w 173"/>
                  <a:gd name="T11" fmla="*/ 168 h 252"/>
                  <a:gd name="T12" fmla="*/ 42 w 173"/>
                  <a:gd name="T13" fmla="*/ 227 h 252"/>
                  <a:gd name="T14" fmla="*/ 173 w 173"/>
                  <a:gd name="T15" fmla="*/ 227 h 252"/>
                  <a:gd name="T16" fmla="*/ 173 w 173"/>
                  <a:gd name="T17" fmla="*/ 252 h 252"/>
                  <a:gd name="T18" fmla="*/ 0 w 173"/>
                  <a:gd name="T19" fmla="*/ 252 h 252"/>
                  <a:gd name="T20" fmla="*/ 0 w 173"/>
                  <a:gd name="T21" fmla="*/ 231 h 252"/>
                  <a:gd name="T22" fmla="*/ 90 w 173"/>
                  <a:gd name="T23" fmla="*/ 151 h 252"/>
                  <a:gd name="T24" fmla="*/ 142 w 173"/>
                  <a:gd name="T25" fmla="*/ 73 h 252"/>
                  <a:gd name="T26" fmla="*/ 92 w 173"/>
                  <a:gd name="T27" fmla="*/ 25 h 252"/>
                  <a:gd name="T28" fmla="*/ 25 w 173"/>
                  <a:gd name="T29" fmla="*/ 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3" h="252">
                    <a:moveTo>
                      <a:pt x="25" y="68"/>
                    </a:moveTo>
                    <a:lnTo>
                      <a:pt x="25" y="68"/>
                    </a:lnTo>
                    <a:lnTo>
                      <a:pt x="4" y="53"/>
                    </a:lnTo>
                    <a:cubicBezTo>
                      <a:pt x="27" y="20"/>
                      <a:pt x="50" y="0"/>
                      <a:pt x="94" y="0"/>
                    </a:cubicBezTo>
                    <a:cubicBezTo>
                      <a:pt x="139" y="0"/>
                      <a:pt x="171" y="30"/>
                      <a:pt x="171" y="71"/>
                    </a:cubicBezTo>
                    <a:cubicBezTo>
                      <a:pt x="171" y="107"/>
                      <a:pt x="152" y="130"/>
                      <a:pt x="108" y="168"/>
                    </a:cubicBezTo>
                    <a:lnTo>
                      <a:pt x="42" y="227"/>
                    </a:lnTo>
                    <a:lnTo>
                      <a:pt x="173" y="227"/>
                    </a:lnTo>
                    <a:lnTo>
                      <a:pt x="173" y="252"/>
                    </a:lnTo>
                    <a:lnTo>
                      <a:pt x="0" y="252"/>
                    </a:lnTo>
                    <a:lnTo>
                      <a:pt x="0" y="231"/>
                    </a:lnTo>
                    <a:lnTo>
                      <a:pt x="90" y="151"/>
                    </a:lnTo>
                    <a:cubicBezTo>
                      <a:pt x="128" y="117"/>
                      <a:pt x="142" y="98"/>
                      <a:pt x="142" y="73"/>
                    </a:cubicBezTo>
                    <a:cubicBezTo>
                      <a:pt x="142" y="44"/>
                      <a:pt x="119" y="25"/>
                      <a:pt x="92" y="25"/>
                    </a:cubicBezTo>
                    <a:cubicBezTo>
                      <a:pt x="63" y="25"/>
                      <a:pt x="45" y="40"/>
                      <a:pt x="25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Freeform 589"/>
              <p:cNvSpPr>
                <a:spLocks noEditPoints="1"/>
              </p:cNvSpPr>
              <p:nvPr/>
            </p:nvSpPr>
            <p:spPr bwMode="auto">
              <a:xfrm>
                <a:off x="501" y="1830"/>
                <a:ext cx="77" cy="94"/>
              </a:xfrm>
              <a:custGeom>
                <a:avLst/>
                <a:gdLst>
                  <a:gd name="T0" fmla="*/ 105 w 210"/>
                  <a:gd name="T1" fmla="*/ 26 h 258"/>
                  <a:gd name="T2" fmla="*/ 105 w 210"/>
                  <a:gd name="T3" fmla="*/ 26 h 258"/>
                  <a:gd name="T4" fmla="*/ 29 w 210"/>
                  <a:gd name="T5" fmla="*/ 129 h 258"/>
                  <a:gd name="T6" fmla="*/ 106 w 210"/>
                  <a:gd name="T7" fmla="*/ 232 h 258"/>
                  <a:gd name="T8" fmla="*/ 181 w 210"/>
                  <a:gd name="T9" fmla="*/ 129 h 258"/>
                  <a:gd name="T10" fmla="*/ 105 w 210"/>
                  <a:gd name="T11" fmla="*/ 26 h 258"/>
                  <a:gd name="T12" fmla="*/ 105 w 210"/>
                  <a:gd name="T13" fmla="*/ 258 h 258"/>
                  <a:gd name="T14" fmla="*/ 105 w 210"/>
                  <a:gd name="T15" fmla="*/ 258 h 258"/>
                  <a:gd name="T16" fmla="*/ 0 w 210"/>
                  <a:gd name="T17" fmla="*/ 129 h 258"/>
                  <a:gd name="T18" fmla="*/ 106 w 210"/>
                  <a:gd name="T19" fmla="*/ 0 h 258"/>
                  <a:gd name="T20" fmla="*/ 210 w 210"/>
                  <a:gd name="T21" fmla="*/ 129 h 258"/>
                  <a:gd name="T22" fmla="*/ 105 w 210"/>
                  <a:gd name="T2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8">
                    <a:moveTo>
                      <a:pt x="105" y="26"/>
                    </a:moveTo>
                    <a:lnTo>
                      <a:pt x="105" y="26"/>
                    </a:lnTo>
                    <a:cubicBezTo>
                      <a:pt x="59" y="26"/>
                      <a:pt x="29" y="74"/>
                      <a:pt x="29" y="129"/>
                    </a:cubicBezTo>
                    <a:cubicBezTo>
                      <a:pt x="29" y="184"/>
                      <a:pt x="59" y="232"/>
                      <a:pt x="106" y="232"/>
                    </a:cubicBezTo>
                    <a:cubicBezTo>
                      <a:pt x="152" y="232"/>
                      <a:pt x="181" y="184"/>
                      <a:pt x="181" y="129"/>
                    </a:cubicBezTo>
                    <a:cubicBezTo>
                      <a:pt x="181" y="75"/>
                      <a:pt x="152" y="26"/>
                      <a:pt x="105" y="26"/>
                    </a:cubicBezTo>
                    <a:close/>
                    <a:moveTo>
                      <a:pt x="105" y="258"/>
                    </a:moveTo>
                    <a:lnTo>
                      <a:pt x="105" y="258"/>
                    </a:lnTo>
                    <a:cubicBezTo>
                      <a:pt x="41" y="258"/>
                      <a:pt x="0" y="199"/>
                      <a:pt x="0" y="129"/>
                    </a:cubicBezTo>
                    <a:cubicBezTo>
                      <a:pt x="0" y="59"/>
                      <a:pt x="42" y="0"/>
                      <a:pt x="106" y="0"/>
                    </a:cubicBezTo>
                    <a:cubicBezTo>
                      <a:pt x="170" y="0"/>
                      <a:pt x="210" y="59"/>
                      <a:pt x="210" y="129"/>
                    </a:cubicBezTo>
                    <a:cubicBezTo>
                      <a:pt x="210" y="199"/>
                      <a:pt x="169" y="258"/>
                      <a:pt x="10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Freeform 590"/>
              <p:cNvSpPr>
                <a:spLocks noEditPoints="1"/>
              </p:cNvSpPr>
              <p:nvPr/>
            </p:nvSpPr>
            <p:spPr bwMode="auto">
              <a:xfrm>
                <a:off x="501" y="2143"/>
                <a:ext cx="77" cy="94"/>
              </a:xfrm>
              <a:custGeom>
                <a:avLst/>
                <a:gdLst>
                  <a:gd name="T0" fmla="*/ 105 w 210"/>
                  <a:gd name="T1" fmla="*/ 25 h 257"/>
                  <a:gd name="T2" fmla="*/ 105 w 210"/>
                  <a:gd name="T3" fmla="*/ 25 h 257"/>
                  <a:gd name="T4" fmla="*/ 29 w 210"/>
                  <a:gd name="T5" fmla="*/ 128 h 257"/>
                  <a:gd name="T6" fmla="*/ 106 w 210"/>
                  <a:gd name="T7" fmla="*/ 232 h 257"/>
                  <a:gd name="T8" fmla="*/ 181 w 210"/>
                  <a:gd name="T9" fmla="*/ 129 h 257"/>
                  <a:gd name="T10" fmla="*/ 105 w 210"/>
                  <a:gd name="T11" fmla="*/ 25 h 257"/>
                  <a:gd name="T12" fmla="*/ 105 w 210"/>
                  <a:gd name="T13" fmla="*/ 257 h 257"/>
                  <a:gd name="T14" fmla="*/ 105 w 210"/>
                  <a:gd name="T15" fmla="*/ 257 h 257"/>
                  <a:gd name="T16" fmla="*/ 0 w 210"/>
                  <a:gd name="T17" fmla="*/ 129 h 257"/>
                  <a:gd name="T18" fmla="*/ 106 w 210"/>
                  <a:gd name="T19" fmla="*/ 0 h 257"/>
                  <a:gd name="T20" fmla="*/ 210 w 210"/>
                  <a:gd name="T21" fmla="*/ 128 h 257"/>
                  <a:gd name="T22" fmla="*/ 105 w 210"/>
                  <a:gd name="T23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257">
                    <a:moveTo>
                      <a:pt x="105" y="25"/>
                    </a:moveTo>
                    <a:lnTo>
                      <a:pt x="105" y="25"/>
                    </a:lnTo>
                    <a:cubicBezTo>
                      <a:pt x="59" y="25"/>
                      <a:pt x="29" y="73"/>
                      <a:pt x="29" y="128"/>
                    </a:cubicBezTo>
                    <a:cubicBezTo>
                      <a:pt x="29" y="183"/>
                      <a:pt x="59" y="232"/>
                      <a:pt x="106" y="232"/>
                    </a:cubicBezTo>
                    <a:cubicBezTo>
                      <a:pt x="152" y="232"/>
                      <a:pt x="181" y="184"/>
                      <a:pt x="181" y="129"/>
                    </a:cubicBezTo>
                    <a:cubicBezTo>
                      <a:pt x="181" y="74"/>
                      <a:pt x="152" y="25"/>
                      <a:pt x="105" y="25"/>
                    </a:cubicBezTo>
                    <a:close/>
                    <a:moveTo>
                      <a:pt x="105" y="257"/>
                    </a:moveTo>
                    <a:lnTo>
                      <a:pt x="105" y="257"/>
                    </a:lnTo>
                    <a:cubicBezTo>
                      <a:pt x="41" y="257"/>
                      <a:pt x="0" y="199"/>
                      <a:pt x="0" y="129"/>
                    </a:cubicBezTo>
                    <a:cubicBezTo>
                      <a:pt x="0" y="59"/>
                      <a:pt x="42" y="0"/>
                      <a:pt x="106" y="0"/>
                    </a:cubicBezTo>
                    <a:cubicBezTo>
                      <a:pt x="170" y="0"/>
                      <a:pt x="210" y="58"/>
                      <a:pt x="210" y="128"/>
                    </a:cubicBezTo>
                    <a:cubicBezTo>
                      <a:pt x="210" y="198"/>
                      <a:pt x="169" y="257"/>
                      <a:pt x="105" y="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Freeform 608"/>
              <p:cNvSpPr>
                <a:spLocks/>
              </p:cNvSpPr>
              <p:nvPr/>
            </p:nvSpPr>
            <p:spPr bwMode="auto">
              <a:xfrm>
                <a:off x="655" y="2276"/>
                <a:ext cx="61" cy="88"/>
              </a:xfrm>
              <a:custGeom>
                <a:avLst/>
                <a:gdLst>
                  <a:gd name="T0" fmla="*/ 24 w 166"/>
                  <a:gd name="T1" fmla="*/ 64 h 240"/>
                  <a:gd name="T2" fmla="*/ 24 w 166"/>
                  <a:gd name="T3" fmla="*/ 64 h 240"/>
                  <a:gd name="T4" fmla="*/ 4 w 166"/>
                  <a:gd name="T5" fmla="*/ 50 h 240"/>
                  <a:gd name="T6" fmla="*/ 90 w 166"/>
                  <a:gd name="T7" fmla="*/ 0 h 240"/>
                  <a:gd name="T8" fmla="*/ 163 w 166"/>
                  <a:gd name="T9" fmla="*/ 67 h 240"/>
                  <a:gd name="T10" fmla="*/ 103 w 166"/>
                  <a:gd name="T11" fmla="*/ 160 h 240"/>
                  <a:gd name="T12" fmla="*/ 40 w 166"/>
                  <a:gd name="T13" fmla="*/ 216 h 240"/>
                  <a:gd name="T14" fmla="*/ 166 w 166"/>
                  <a:gd name="T15" fmla="*/ 216 h 240"/>
                  <a:gd name="T16" fmla="*/ 166 w 166"/>
                  <a:gd name="T17" fmla="*/ 240 h 240"/>
                  <a:gd name="T18" fmla="*/ 0 w 166"/>
                  <a:gd name="T19" fmla="*/ 240 h 240"/>
                  <a:gd name="T20" fmla="*/ 0 w 166"/>
                  <a:gd name="T21" fmla="*/ 220 h 240"/>
                  <a:gd name="T22" fmla="*/ 86 w 166"/>
                  <a:gd name="T23" fmla="*/ 144 h 240"/>
                  <a:gd name="T24" fmla="*/ 135 w 166"/>
                  <a:gd name="T25" fmla="*/ 69 h 240"/>
                  <a:gd name="T26" fmla="*/ 88 w 166"/>
                  <a:gd name="T27" fmla="*/ 24 h 240"/>
                  <a:gd name="T28" fmla="*/ 24 w 166"/>
                  <a:gd name="T29" fmla="*/ 6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" h="240">
                    <a:moveTo>
                      <a:pt x="24" y="64"/>
                    </a:moveTo>
                    <a:lnTo>
                      <a:pt x="24" y="64"/>
                    </a:lnTo>
                    <a:lnTo>
                      <a:pt x="4" y="50"/>
                    </a:lnTo>
                    <a:cubicBezTo>
                      <a:pt x="25" y="18"/>
                      <a:pt x="48" y="0"/>
                      <a:pt x="90" y="0"/>
                    </a:cubicBezTo>
                    <a:cubicBezTo>
                      <a:pt x="133" y="0"/>
                      <a:pt x="163" y="28"/>
                      <a:pt x="163" y="67"/>
                    </a:cubicBezTo>
                    <a:cubicBezTo>
                      <a:pt x="163" y="102"/>
                      <a:pt x="145" y="123"/>
                      <a:pt x="103" y="160"/>
                    </a:cubicBezTo>
                    <a:lnTo>
                      <a:pt x="40" y="216"/>
                    </a:lnTo>
                    <a:lnTo>
                      <a:pt x="166" y="216"/>
                    </a:lnTo>
                    <a:lnTo>
                      <a:pt x="166" y="240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86" y="144"/>
                    </a:lnTo>
                    <a:cubicBezTo>
                      <a:pt x="122" y="111"/>
                      <a:pt x="135" y="93"/>
                      <a:pt x="135" y="69"/>
                    </a:cubicBezTo>
                    <a:cubicBezTo>
                      <a:pt x="135" y="41"/>
                      <a:pt x="113" y="24"/>
                      <a:pt x="88" y="24"/>
                    </a:cubicBezTo>
                    <a:cubicBezTo>
                      <a:pt x="60" y="24"/>
                      <a:pt x="43" y="38"/>
                      <a:pt x="24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Freeform 609"/>
              <p:cNvSpPr>
                <a:spLocks noEditPoints="1"/>
              </p:cNvSpPr>
              <p:nvPr/>
            </p:nvSpPr>
            <p:spPr bwMode="auto">
              <a:xfrm>
                <a:off x="731" y="2275"/>
                <a:ext cx="74" cy="91"/>
              </a:xfrm>
              <a:custGeom>
                <a:avLst/>
                <a:gdLst>
                  <a:gd name="T0" fmla="*/ 100 w 200"/>
                  <a:gd name="T1" fmla="*/ 24 h 246"/>
                  <a:gd name="T2" fmla="*/ 100 w 200"/>
                  <a:gd name="T3" fmla="*/ 24 h 246"/>
                  <a:gd name="T4" fmla="*/ 27 w 200"/>
                  <a:gd name="T5" fmla="*/ 122 h 246"/>
                  <a:gd name="T6" fmla="*/ 100 w 200"/>
                  <a:gd name="T7" fmla="*/ 221 h 246"/>
                  <a:gd name="T8" fmla="*/ 172 w 200"/>
                  <a:gd name="T9" fmla="*/ 123 h 246"/>
                  <a:gd name="T10" fmla="*/ 100 w 200"/>
                  <a:gd name="T11" fmla="*/ 24 h 246"/>
                  <a:gd name="T12" fmla="*/ 100 w 200"/>
                  <a:gd name="T13" fmla="*/ 246 h 246"/>
                  <a:gd name="T14" fmla="*/ 100 w 200"/>
                  <a:gd name="T15" fmla="*/ 246 h 246"/>
                  <a:gd name="T16" fmla="*/ 0 w 200"/>
                  <a:gd name="T17" fmla="*/ 123 h 246"/>
                  <a:gd name="T18" fmla="*/ 100 w 200"/>
                  <a:gd name="T19" fmla="*/ 0 h 246"/>
                  <a:gd name="T20" fmla="*/ 200 w 200"/>
                  <a:gd name="T21" fmla="*/ 122 h 246"/>
                  <a:gd name="T22" fmla="*/ 100 w 200"/>
                  <a:gd name="T2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46">
                    <a:moveTo>
                      <a:pt x="100" y="24"/>
                    </a:moveTo>
                    <a:lnTo>
                      <a:pt x="100" y="24"/>
                    </a:lnTo>
                    <a:cubicBezTo>
                      <a:pt x="55" y="24"/>
                      <a:pt x="27" y="70"/>
                      <a:pt x="27" y="122"/>
                    </a:cubicBezTo>
                    <a:cubicBezTo>
                      <a:pt x="27" y="175"/>
                      <a:pt x="56" y="221"/>
                      <a:pt x="100" y="221"/>
                    </a:cubicBezTo>
                    <a:cubicBezTo>
                      <a:pt x="145" y="221"/>
                      <a:pt x="172" y="175"/>
                      <a:pt x="172" y="123"/>
                    </a:cubicBezTo>
                    <a:cubicBezTo>
                      <a:pt x="172" y="71"/>
                      <a:pt x="144" y="24"/>
                      <a:pt x="100" y="24"/>
                    </a:cubicBezTo>
                    <a:close/>
                    <a:moveTo>
                      <a:pt x="100" y="246"/>
                    </a:moveTo>
                    <a:lnTo>
                      <a:pt x="100" y="246"/>
                    </a:lnTo>
                    <a:cubicBezTo>
                      <a:pt x="38" y="246"/>
                      <a:pt x="0" y="190"/>
                      <a:pt x="0" y="123"/>
                    </a:cubicBezTo>
                    <a:cubicBezTo>
                      <a:pt x="0" y="56"/>
                      <a:pt x="39" y="0"/>
                      <a:pt x="100" y="0"/>
                    </a:cubicBezTo>
                    <a:cubicBezTo>
                      <a:pt x="161" y="0"/>
                      <a:pt x="200" y="56"/>
                      <a:pt x="200" y="122"/>
                    </a:cubicBezTo>
                    <a:cubicBezTo>
                      <a:pt x="200" y="189"/>
                      <a:pt x="161" y="246"/>
                      <a:pt x="10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Freeform 610"/>
              <p:cNvSpPr>
                <a:spLocks noEditPoints="1"/>
              </p:cNvSpPr>
              <p:nvPr/>
            </p:nvSpPr>
            <p:spPr bwMode="auto">
              <a:xfrm>
                <a:off x="820" y="2275"/>
                <a:ext cx="73" cy="91"/>
              </a:xfrm>
              <a:custGeom>
                <a:avLst/>
                <a:gdLst>
                  <a:gd name="T0" fmla="*/ 100 w 200"/>
                  <a:gd name="T1" fmla="*/ 24 h 246"/>
                  <a:gd name="T2" fmla="*/ 100 w 200"/>
                  <a:gd name="T3" fmla="*/ 24 h 246"/>
                  <a:gd name="T4" fmla="*/ 28 w 200"/>
                  <a:gd name="T5" fmla="*/ 122 h 246"/>
                  <a:gd name="T6" fmla="*/ 101 w 200"/>
                  <a:gd name="T7" fmla="*/ 221 h 246"/>
                  <a:gd name="T8" fmla="*/ 173 w 200"/>
                  <a:gd name="T9" fmla="*/ 123 h 246"/>
                  <a:gd name="T10" fmla="*/ 100 w 200"/>
                  <a:gd name="T11" fmla="*/ 24 h 246"/>
                  <a:gd name="T12" fmla="*/ 100 w 200"/>
                  <a:gd name="T13" fmla="*/ 246 h 246"/>
                  <a:gd name="T14" fmla="*/ 100 w 200"/>
                  <a:gd name="T15" fmla="*/ 246 h 246"/>
                  <a:gd name="T16" fmla="*/ 0 w 200"/>
                  <a:gd name="T17" fmla="*/ 123 h 246"/>
                  <a:gd name="T18" fmla="*/ 101 w 200"/>
                  <a:gd name="T19" fmla="*/ 0 h 246"/>
                  <a:gd name="T20" fmla="*/ 200 w 200"/>
                  <a:gd name="T21" fmla="*/ 122 h 246"/>
                  <a:gd name="T22" fmla="*/ 100 w 200"/>
                  <a:gd name="T2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46">
                    <a:moveTo>
                      <a:pt x="100" y="24"/>
                    </a:moveTo>
                    <a:lnTo>
                      <a:pt x="100" y="24"/>
                    </a:lnTo>
                    <a:cubicBezTo>
                      <a:pt x="56" y="24"/>
                      <a:pt x="28" y="70"/>
                      <a:pt x="28" y="122"/>
                    </a:cubicBezTo>
                    <a:cubicBezTo>
                      <a:pt x="28" y="175"/>
                      <a:pt x="56" y="221"/>
                      <a:pt x="101" y="221"/>
                    </a:cubicBezTo>
                    <a:cubicBezTo>
                      <a:pt x="145" y="221"/>
                      <a:pt x="173" y="175"/>
                      <a:pt x="173" y="123"/>
                    </a:cubicBezTo>
                    <a:cubicBezTo>
                      <a:pt x="173" y="71"/>
                      <a:pt x="144" y="24"/>
                      <a:pt x="100" y="24"/>
                    </a:cubicBezTo>
                    <a:close/>
                    <a:moveTo>
                      <a:pt x="100" y="246"/>
                    </a:moveTo>
                    <a:lnTo>
                      <a:pt x="100" y="246"/>
                    </a:lnTo>
                    <a:cubicBezTo>
                      <a:pt x="39" y="246"/>
                      <a:pt x="0" y="190"/>
                      <a:pt x="0" y="123"/>
                    </a:cubicBezTo>
                    <a:cubicBezTo>
                      <a:pt x="0" y="56"/>
                      <a:pt x="39" y="0"/>
                      <a:pt x="101" y="0"/>
                    </a:cubicBezTo>
                    <a:cubicBezTo>
                      <a:pt x="162" y="0"/>
                      <a:pt x="200" y="56"/>
                      <a:pt x="200" y="122"/>
                    </a:cubicBezTo>
                    <a:cubicBezTo>
                      <a:pt x="200" y="189"/>
                      <a:pt x="161" y="246"/>
                      <a:pt x="10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Freeform 611"/>
              <p:cNvSpPr>
                <a:spLocks noEditPoints="1"/>
              </p:cNvSpPr>
              <p:nvPr/>
            </p:nvSpPr>
            <p:spPr bwMode="auto">
              <a:xfrm>
                <a:off x="909" y="2275"/>
                <a:ext cx="73" cy="91"/>
              </a:xfrm>
              <a:custGeom>
                <a:avLst/>
                <a:gdLst>
                  <a:gd name="T0" fmla="*/ 100 w 201"/>
                  <a:gd name="T1" fmla="*/ 24 h 246"/>
                  <a:gd name="T2" fmla="*/ 100 w 201"/>
                  <a:gd name="T3" fmla="*/ 24 h 246"/>
                  <a:gd name="T4" fmla="*/ 28 w 201"/>
                  <a:gd name="T5" fmla="*/ 122 h 246"/>
                  <a:gd name="T6" fmla="*/ 101 w 201"/>
                  <a:gd name="T7" fmla="*/ 221 h 246"/>
                  <a:gd name="T8" fmla="*/ 173 w 201"/>
                  <a:gd name="T9" fmla="*/ 123 h 246"/>
                  <a:gd name="T10" fmla="*/ 100 w 201"/>
                  <a:gd name="T11" fmla="*/ 24 h 246"/>
                  <a:gd name="T12" fmla="*/ 100 w 201"/>
                  <a:gd name="T13" fmla="*/ 246 h 246"/>
                  <a:gd name="T14" fmla="*/ 100 w 201"/>
                  <a:gd name="T15" fmla="*/ 246 h 246"/>
                  <a:gd name="T16" fmla="*/ 0 w 201"/>
                  <a:gd name="T17" fmla="*/ 123 h 246"/>
                  <a:gd name="T18" fmla="*/ 101 w 201"/>
                  <a:gd name="T19" fmla="*/ 0 h 246"/>
                  <a:gd name="T20" fmla="*/ 201 w 201"/>
                  <a:gd name="T21" fmla="*/ 122 h 246"/>
                  <a:gd name="T22" fmla="*/ 100 w 201"/>
                  <a:gd name="T2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46">
                    <a:moveTo>
                      <a:pt x="100" y="24"/>
                    </a:moveTo>
                    <a:lnTo>
                      <a:pt x="100" y="24"/>
                    </a:lnTo>
                    <a:cubicBezTo>
                      <a:pt x="56" y="24"/>
                      <a:pt x="28" y="70"/>
                      <a:pt x="28" y="122"/>
                    </a:cubicBezTo>
                    <a:cubicBezTo>
                      <a:pt x="28" y="175"/>
                      <a:pt x="57" y="221"/>
                      <a:pt x="101" y="221"/>
                    </a:cubicBezTo>
                    <a:cubicBezTo>
                      <a:pt x="145" y="221"/>
                      <a:pt x="173" y="175"/>
                      <a:pt x="173" y="123"/>
                    </a:cubicBezTo>
                    <a:cubicBezTo>
                      <a:pt x="173" y="71"/>
                      <a:pt x="145" y="24"/>
                      <a:pt x="100" y="24"/>
                    </a:cubicBezTo>
                    <a:close/>
                    <a:moveTo>
                      <a:pt x="100" y="246"/>
                    </a:moveTo>
                    <a:lnTo>
                      <a:pt x="100" y="246"/>
                    </a:lnTo>
                    <a:cubicBezTo>
                      <a:pt x="39" y="246"/>
                      <a:pt x="0" y="190"/>
                      <a:pt x="0" y="123"/>
                    </a:cubicBezTo>
                    <a:cubicBezTo>
                      <a:pt x="0" y="56"/>
                      <a:pt x="40" y="0"/>
                      <a:pt x="101" y="0"/>
                    </a:cubicBezTo>
                    <a:cubicBezTo>
                      <a:pt x="162" y="0"/>
                      <a:pt x="201" y="56"/>
                      <a:pt x="201" y="122"/>
                    </a:cubicBezTo>
                    <a:cubicBezTo>
                      <a:pt x="201" y="189"/>
                      <a:pt x="161" y="246"/>
                      <a:pt x="10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Freeform 612"/>
              <p:cNvSpPr>
                <a:spLocks/>
              </p:cNvSpPr>
              <p:nvPr/>
            </p:nvSpPr>
            <p:spPr bwMode="auto">
              <a:xfrm>
                <a:off x="3041" y="2276"/>
                <a:ext cx="61" cy="88"/>
              </a:xfrm>
              <a:custGeom>
                <a:avLst/>
                <a:gdLst>
                  <a:gd name="T0" fmla="*/ 24 w 165"/>
                  <a:gd name="T1" fmla="*/ 64 h 240"/>
                  <a:gd name="T2" fmla="*/ 24 w 165"/>
                  <a:gd name="T3" fmla="*/ 64 h 240"/>
                  <a:gd name="T4" fmla="*/ 4 w 165"/>
                  <a:gd name="T5" fmla="*/ 50 h 240"/>
                  <a:gd name="T6" fmla="*/ 89 w 165"/>
                  <a:gd name="T7" fmla="*/ 0 h 240"/>
                  <a:gd name="T8" fmla="*/ 163 w 165"/>
                  <a:gd name="T9" fmla="*/ 67 h 240"/>
                  <a:gd name="T10" fmla="*/ 103 w 165"/>
                  <a:gd name="T11" fmla="*/ 160 h 240"/>
                  <a:gd name="T12" fmla="*/ 40 w 165"/>
                  <a:gd name="T13" fmla="*/ 216 h 240"/>
                  <a:gd name="T14" fmla="*/ 165 w 165"/>
                  <a:gd name="T15" fmla="*/ 216 h 240"/>
                  <a:gd name="T16" fmla="*/ 165 w 165"/>
                  <a:gd name="T17" fmla="*/ 240 h 240"/>
                  <a:gd name="T18" fmla="*/ 0 w 165"/>
                  <a:gd name="T19" fmla="*/ 240 h 240"/>
                  <a:gd name="T20" fmla="*/ 0 w 165"/>
                  <a:gd name="T21" fmla="*/ 220 h 240"/>
                  <a:gd name="T22" fmla="*/ 86 w 165"/>
                  <a:gd name="T23" fmla="*/ 144 h 240"/>
                  <a:gd name="T24" fmla="*/ 135 w 165"/>
                  <a:gd name="T25" fmla="*/ 69 h 240"/>
                  <a:gd name="T26" fmla="*/ 87 w 165"/>
                  <a:gd name="T27" fmla="*/ 24 h 240"/>
                  <a:gd name="T28" fmla="*/ 24 w 165"/>
                  <a:gd name="T29" fmla="*/ 6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5" h="240">
                    <a:moveTo>
                      <a:pt x="24" y="64"/>
                    </a:moveTo>
                    <a:lnTo>
                      <a:pt x="24" y="64"/>
                    </a:lnTo>
                    <a:lnTo>
                      <a:pt x="4" y="50"/>
                    </a:lnTo>
                    <a:cubicBezTo>
                      <a:pt x="25" y="18"/>
                      <a:pt x="48" y="0"/>
                      <a:pt x="89" y="0"/>
                    </a:cubicBezTo>
                    <a:cubicBezTo>
                      <a:pt x="132" y="0"/>
                      <a:pt x="163" y="28"/>
                      <a:pt x="163" y="67"/>
                    </a:cubicBezTo>
                    <a:cubicBezTo>
                      <a:pt x="163" y="102"/>
                      <a:pt x="145" y="123"/>
                      <a:pt x="103" y="160"/>
                    </a:cubicBezTo>
                    <a:lnTo>
                      <a:pt x="40" y="216"/>
                    </a:lnTo>
                    <a:lnTo>
                      <a:pt x="165" y="216"/>
                    </a:lnTo>
                    <a:lnTo>
                      <a:pt x="165" y="240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86" y="144"/>
                    </a:lnTo>
                    <a:cubicBezTo>
                      <a:pt x="122" y="111"/>
                      <a:pt x="135" y="93"/>
                      <a:pt x="135" y="69"/>
                    </a:cubicBezTo>
                    <a:cubicBezTo>
                      <a:pt x="135" y="41"/>
                      <a:pt x="113" y="24"/>
                      <a:pt x="87" y="24"/>
                    </a:cubicBezTo>
                    <a:cubicBezTo>
                      <a:pt x="60" y="24"/>
                      <a:pt x="43" y="38"/>
                      <a:pt x="24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Freeform 613"/>
              <p:cNvSpPr>
                <a:spLocks noEditPoints="1"/>
              </p:cNvSpPr>
              <p:nvPr/>
            </p:nvSpPr>
            <p:spPr bwMode="auto">
              <a:xfrm>
                <a:off x="3117" y="2275"/>
                <a:ext cx="74" cy="91"/>
              </a:xfrm>
              <a:custGeom>
                <a:avLst/>
                <a:gdLst>
                  <a:gd name="T0" fmla="*/ 100 w 201"/>
                  <a:gd name="T1" fmla="*/ 24 h 246"/>
                  <a:gd name="T2" fmla="*/ 100 w 201"/>
                  <a:gd name="T3" fmla="*/ 24 h 246"/>
                  <a:gd name="T4" fmla="*/ 28 w 201"/>
                  <a:gd name="T5" fmla="*/ 122 h 246"/>
                  <a:gd name="T6" fmla="*/ 101 w 201"/>
                  <a:gd name="T7" fmla="*/ 221 h 246"/>
                  <a:gd name="T8" fmla="*/ 173 w 201"/>
                  <a:gd name="T9" fmla="*/ 123 h 246"/>
                  <a:gd name="T10" fmla="*/ 100 w 201"/>
                  <a:gd name="T11" fmla="*/ 24 h 246"/>
                  <a:gd name="T12" fmla="*/ 100 w 201"/>
                  <a:gd name="T13" fmla="*/ 246 h 246"/>
                  <a:gd name="T14" fmla="*/ 100 w 201"/>
                  <a:gd name="T15" fmla="*/ 246 h 246"/>
                  <a:gd name="T16" fmla="*/ 0 w 201"/>
                  <a:gd name="T17" fmla="*/ 123 h 246"/>
                  <a:gd name="T18" fmla="*/ 101 w 201"/>
                  <a:gd name="T19" fmla="*/ 0 h 246"/>
                  <a:gd name="T20" fmla="*/ 201 w 201"/>
                  <a:gd name="T21" fmla="*/ 122 h 246"/>
                  <a:gd name="T22" fmla="*/ 100 w 201"/>
                  <a:gd name="T2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46">
                    <a:moveTo>
                      <a:pt x="100" y="24"/>
                    </a:moveTo>
                    <a:lnTo>
                      <a:pt x="100" y="24"/>
                    </a:lnTo>
                    <a:cubicBezTo>
                      <a:pt x="56" y="24"/>
                      <a:pt x="28" y="70"/>
                      <a:pt x="28" y="122"/>
                    </a:cubicBezTo>
                    <a:cubicBezTo>
                      <a:pt x="28" y="175"/>
                      <a:pt x="57" y="221"/>
                      <a:pt x="101" y="221"/>
                    </a:cubicBezTo>
                    <a:cubicBezTo>
                      <a:pt x="145" y="221"/>
                      <a:pt x="173" y="175"/>
                      <a:pt x="173" y="123"/>
                    </a:cubicBezTo>
                    <a:cubicBezTo>
                      <a:pt x="173" y="71"/>
                      <a:pt x="145" y="24"/>
                      <a:pt x="100" y="24"/>
                    </a:cubicBezTo>
                    <a:close/>
                    <a:moveTo>
                      <a:pt x="100" y="246"/>
                    </a:moveTo>
                    <a:lnTo>
                      <a:pt x="100" y="246"/>
                    </a:lnTo>
                    <a:cubicBezTo>
                      <a:pt x="39" y="246"/>
                      <a:pt x="0" y="190"/>
                      <a:pt x="0" y="123"/>
                    </a:cubicBezTo>
                    <a:cubicBezTo>
                      <a:pt x="0" y="56"/>
                      <a:pt x="40" y="0"/>
                      <a:pt x="101" y="0"/>
                    </a:cubicBezTo>
                    <a:cubicBezTo>
                      <a:pt x="162" y="0"/>
                      <a:pt x="201" y="56"/>
                      <a:pt x="201" y="122"/>
                    </a:cubicBezTo>
                    <a:cubicBezTo>
                      <a:pt x="201" y="189"/>
                      <a:pt x="161" y="246"/>
                      <a:pt x="10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Freeform 614"/>
              <p:cNvSpPr>
                <a:spLocks/>
              </p:cNvSpPr>
              <p:nvPr/>
            </p:nvSpPr>
            <p:spPr bwMode="auto">
              <a:xfrm>
                <a:off x="3202" y="2276"/>
                <a:ext cx="28" cy="88"/>
              </a:xfrm>
              <a:custGeom>
                <a:avLst/>
                <a:gdLst>
                  <a:gd name="T0" fmla="*/ 58 w 77"/>
                  <a:gd name="T1" fmla="*/ 0 h 239"/>
                  <a:gd name="T2" fmla="*/ 58 w 77"/>
                  <a:gd name="T3" fmla="*/ 0 h 239"/>
                  <a:gd name="T4" fmla="*/ 77 w 77"/>
                  <a:gd name="T5" fmla="*/ 0 h 239"/>
                  <a:gd name="T6" fmla="*/ 77 w 77"/>
                  <a:gd name="T7" fmla="*/ 239 h 239"/>
                  <a:gd name="T8" fmla="*/ 51 w 77"/>
                  <a:gd name="T9" fmla="*/ 239 h 239"/>
                  <a:gd name="T10" fmla="*/ 51 w 77"/>
                  <a:gd name="T11" fmla="*/ 28 h 239"/>
                  <a:gd name="T12" fmla="*/ 6 w 77"/>
                  <a:gd name="T13" fmla="*/ 42 h 239"/>
                  <a:gd name="T14" fmla="*/ 0 w 77"/>
                  <a:gd name="T15" fmla="*/ 20 h 239"/>
                  <a:gd name="T16" fmla="*/ 58 w 77"/>
                  <a:gd name="T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239">
                    <a:moveTo>
                      <a:pt x="58" y="0"/>
                    </a:moveTo>
                    <a:lnTo>
                      <a:pt x="58" y="0"/>
                    </a:lnTo>
                    <a:lnTo>
                      <a:pt x="77" y="0"/>
                    </a:lnTo>
                    <a:lnTo>
                      <a:pt x="77" y="239"/>
                    </a:lnTo>
                    <a:lnTo>
                      <a:pt x="51" y="239"/>
                    </a:lnTo>
                    <a:lnTo>
                      <a:pt x="51" y="28"/>
                    </a:lnTo>
                    <a:lnTo>
                      <a:pt x="6" y="42"/>
                    </a:lnTo>
                    <a:lnTo>
                      <a:pt x="0" y="2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Freeform 615"/>
              <p:cNvSpPr>
                <a:spLocks/>
              </p:cNvSpPr>
              <p:nvPr/>
            </p:nvSpPr>
            <p:spPr bwMode="auto">
              <a:xfrm>
                <a:off x="3246" y="2276"/>
                <a:ext cx="29" cy="88"/>
              </a:xfrm>
              <a:custGeom>
                <a:avLst/>
                <a:gdLst>
                  <a:gd name="T0" fmla="*/ 58 w 78"/>
                  <a:gd name="T1" fmla="*/ 0 h 239"/>
                  <a:gd name="T2" fmla="*/ 58 w 78"/>
                  <a:gd name="T3" fmla="*/ 0 h 239"/>
                  <a:gd name="T4" fmla="*/ 78 w 78"/>
                  <a:gd name="T5" fmla="*/ 0 h 239"/>
                  <a:gd name="T6" fmla="*/ 78 w 78"/>
                  <a:gd name="T7" fmla="*/ 239 h 239"/>
                  <a:gd name="T8" fmla="*/ 51 w 78"/>
                  <a:gd name="T9" fmla="*/ 239 h 239"/>
                  <a:gd name="T10" fmla="*/ 51 w 78"/>
                  <a:gd name="T11" fmla="*/ 28 h 239"/>
                  <a:gd name="T12" fmla="*/ 6 w 78"/>
                  <a:gd name="T13" fmla="*/ 42 h 239"/>
                  <a:gd name="T14" fmla="*/ 0 w 78"/>
                  <a:gd name="T15" fmla="*/ 20 h 239"/>
                  <a:gd name="T16" fmla="*/ 58 w 78"/>
                  <a:gd name="T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39">
                    <a:moveTo>
                      <a:pt x="58" y="0"/>
                    </a:moveTo>
                    <a:lnTo>
                      <a:pt x="58" y="0"/>
                    </a:lnTo>
                    <a:lnTo>
                      <a:pt x="78" y="0"/>
                    </a:lnTo>
                    <a:lnTo>
                      <a:pt x="78" y="239"/>
                    </a:lnTo>
                    <a:lnTo>
                      <a:pt x="51" y="239"/>
                    </a:lnTo>
                    <a:lnTo>
                      <a:pt x="51" y="28"/>
                    </a:lnTo>
                    <a:lnTo>
                      <a:pt x="6" y="42"/>
                    </a:lnTo>
                    <a:lnTo>
                      <a:pt x="0" y="2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Freeform 616"/>
              <p:cNvSpPr>
                <a:spLocks/>
              </p:cNvSpPr>
              <p:nvPr/>
            </p:nvSpPr>
            <p:spPr bwMode="auto">
              <a:xfrm>
                <a:off x="1830" y="2276"/>
                <a:ext cx="61" cy="88"/>
              </a:xfrm>
              <a:custGeom>
                <a:avLst/>
                <a:gdLst>
                  <a:gd name="T0" fmla="*/ 25 w 166"/>
                  <a:gd name="T1" fmla="*/ 64 h 240"/>
                  <a:gd name="T2" fmla="*/ 25 w 166"/>
                  <a:gd name="T3" fmla="*/ 64 h 240"/>
                  <a:gd name="T4" fmla="*/ 5 w 166"/>
                  <a:gd name="T5" fmla="*/ 50 h 240"/>
                  <a:gd name="T6" fmla="*/ 90 w 166"/>
                  <a:gd name="T7" fmla="*/ 0 h 240"/>
                  <a:gd name="T8" fmla="*/ 164 w 166"/>
                  <a:gd name="T9" fmla="*/ 67 h 240"/>
                  <a:gd name="T10" fmla="*/ 104 w 166"/>
                  <a:gd name="T11" fmla="*/ 160 h 240"/>
                  <a:gd name="T12" fmla="*/ 40 w 166"/>
                  <a:gd name="T13" fmla="*/ 216 h 240"/>
                  <a:gd name="T14" fmla="*/ 166 w 166"/>
                  <a:gd name="T15" fmla="*/ 216 h 240"/>
                  <a:gd name="T16" fmla="*/ 166 w 166"/>
                  <a:gd name="T17" fmla="*/ 240 h 240"/>
                  <a:gd name="T18" fmla="*/ 0 w 166"/>
                  <a:gd name="T19" fmla="*/ 240 h 240"/>
                  <a:gd name="T20" fmla="*/ 0 w 166"/>
                  <a:gd name="T21" fmla="*/ 220 h 240"/>
                  <a:gd name="T22" fmla="*/ 87 w 166"/>
                  <a:gd name="T23" fmla="*/ 144 h 240"/>
                  <a:gd name="T24" fmla="*/ 136 w 166"/>
                  <a:gd name="T25" fmla="*/ 69 h 240"/>
                  <a:gd name="T26" fmla="*/ 88 w 166"/>
                  <a:gd name="T27" fmla="*/ 24 h 240"/>
                  <a:gd name="T28" fmla="*/ 25 w 166"/>
                  <a:gd name="T29" fmla="*/ 6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" h="240">
                    <a:moveTo>
                      <a:pt x="25" y="64"/>
                    </a:moveTo>
                    <a:lnTo>
                      <a:pt x="25" y="64"/>
                    </a:lnTo>
                    <a:lnTo>
                      <a:pt x="5" y="50"/>
                    </a:lnTo>
                    <a:cubicBezTo>
                      <a:pt x="26" y="18"/>
                      <a:pt x="49" y="0"/>
                      <a:pt x="90" y="0"/>
                    </a:cubicBezTo>
                    <a:cubicBezTo>
                      <a:pt x="133" y="0"/>
                      <a:pt x="164" y="28"/>
                      <a:pt x="164" y="67"/>
                    </a:cubicBezTo>
                    <a:cubicBezTo>
                      <a:pt x="164" y="102"/>
                      <a:pt x="146" y="123"/>
                      <a:pt x="104" y="160"/>
                    </a:cubicBezTo>
                    <a:lnTo>
                      <a:pt x="40" y="216"/>
                    </a:lnTo>
                    <a:lnTo>
                      <a:pt x="166" y="216"/>
                    </a:lnTo>
                    <a:lnTo>
                      <a:pt x="166" y="240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87" y="144"/>
                    </a:lnTo>
                    <a:cubicBezTo>
                      <a:pt x="123" y="111"/>
                      <a:pt x="136" y="93"/>
                      <a:pt x="136" y="69"/>
                    </a:cubicBezTo>
                    <a:cubicBezTo>
                      <a:pt x="136" y="41"/>
                      <a:pt x="114" y="24"/>
                      <a:pt x="88" y="24"/>
                    </a:cubicBezTo>
                    <a:cubicBezTo>
                      <a:pt x="61" y="24"/>
                      <a:pt x="44" y="38"/>
                      <a:pt x="25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Freeform 617"/>
              <p:cNvSpPr>
                <a:spLocks noEditPoints="1"/>
              </p:cNvSpPr>
              <p:nvPr/>
            </p:nvSpPr>
            <p:spPr bwMode="auto">
              <a:xfrm>
                <a:off x="1906" y="2275"/>
                <a:ext cx="74" cy="91"/>
              </a:xfrm>
              <a:custGeom>
                <a:avLst/>
                <a:gdLst>
                  <a:gd name="T0" fmla="*/ 100 w 201"/>
                  <a:gd name="T1" fmla="*/ 24 h 246"/>
                  <a:gd name="T2" fmla="*/ 100 w 201"/>
                  <a:gd name="T3" fmla="*/ 24 h 246"/>
                  <a:gd name="T4" fmla="*/ 28 w 201"/>
                  <a:gd name="T5" fmla="*/ 122 h 246"/>
                  <a:gd name="T6" fmla="*/ 101 w 201"/>
                  <a:gd name="T7" fmla="*/ 221 h 246"/>
                  <a:gd name="T8" fmla="*/ 173 w 201"/>
                  <a:gd name="T9" fmla="*/ 123 h 246"/>
                  <a:gd name="T10" fmla="*/ 100 w 201"/>
                  <a:gd name="T11" fmla="*/ 24 h 246"/>
                  <a:gd name="T12" fmla="*/ 100 w 201"/>
                  <a:gd name="T13" fmla="*/ 246 h 246"/>
                  <a:gd name="T14" fmla="*/ 100 w 201"/>
                  <a:gd name="T15" fmla="*/ 246 h 246"/>
                  <a:gd name="T16" fmla="*/ 0 w 201"/>
                  <a:gd name="T17" fmla="*/ 123 h 246"/>
                  <a:gd name="T18" fmla="*/ 101 w 201"/>
                  <a:gd name="T19" fmla="*/ 0 h 246"/>
                  <a:gd name="T20" fmla="*/ 201 w 201"/>
                  <a:gd name="T21" fmla="*/ 122 h 246"/>
                  <a:gd name="T22" fmla="*/ 100 w 201"/>
                  <a:gd name="T2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46">
                    <a:moveTo>
                      <a:pt x="100" y="24"/>
                    </a:moveTo>
                    <a:lnTo>
                      <a:pt x="100" y="24"/>
                    </a:lnTo>
                    <a:cubicBezTo>
                      <a:pt x="56" y="24"/>
                      <a:pt x="28" y="70"/>
                      <a:pt x="28" y="122"/>
                    </a:cubicBezTo>
                    <a:cubicBezTo>
                      <a:pt x="28" y="175"/>
                      <a:pt x="57" y="221"/>
                      <a:pt x="101" y="221"/>
                    </a:cubicBezTo>
                    <a:cubicBezTo>
                      <a:pt x="145" y="221"/>
                      <a:pt x="173" y="175"/>
                      <a:pt x="173" y="123"/>
                    </a:cubicBezTo>
                    <a:cubicBezTo>
                      <a:pt x="173" y="71"/>
                      <a:pt x="145" y="24"/>
                      <a:pt x="100" y="24"/>
                    </a:cubicBezTo>
                    <a:close/>
                    <a:moveTo>
                      <a:pt x="100" y="246"/>
                    </a:moveTo>
                    <a:lnTo>
                      <a:pt x="100" y="246"/>
                    </a:lnTo>
                    <a:cubicBezTo>
                      <a:pt x="39" y="246"/>
                      <a:pt x="0" y="190"/>
                      <a:pt x="0" y="123"/>
                    </a:cubicBezTo>
                    <a:cubicBezTo>
                      <a:pt x="0" y="56"/>
                      <a:pt x="40" y="0"/>
                      <a:pt x="101" y="0"/>
                    </a:cubicBezTo>
                    <a:cubicBezTo>
                      <a:pt x="162" y="0"/>
                      <a:pt x="201" y="56"/>
                      <a:pt x="201" y="122"/>
                    </a:cubicBezTo>
                    <a:cubicBezTo>
                      <a:pt x="201" y="189"/>
                      <a:pt x="161" y="246"/>
                      <a:pt x="10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Freeform 618"/>
              <p:cNvSpPr>
                <a:spLocks noEditPoints="1"/>
              </p:cNvSpPr>
              <p:nvPr/>
            </p:nvSpPr>
            <p:spPr bwMode="auto">
              <a:xfrm>
                <a:off x="1996" y="2275"/>
                <a:ext cx="73" cy="91"/>
              </a:xfrm>
              <a:custGeom>
                <a:avLst/>
                <a:gdLst>
                  <a:gd name="T0" fmla="*/ 100 w 200"/>
                  <a:gd name="T1" fmla="*/ 24 h 246"/>
                  <a:gd name="T2" fmla="*/ 100 w 200"/>
                  <a:gd name="T3" fmla="*/ 24 h 246"/>
                  <a:gd name="T4" fmla="*/ 27 w 200"/>
                  <a:gd name="T5" fmla="*/ 122 h 246"/>
                  <a:gd name="T6" fmla="*/ 100 w 200"/>
                  <a:gd name="T7" fmla="*/ 221 h 246"/>
                  <a:gd name="T8" fmla="*/ 172 w 200"/>
                  <a:gd name="T9" fmla="*/ 123 h 246"/>
                  <a:gd name="T10" fmla="*/ 100 w 200"/>
                  <a:gd name="T11" fmla="*/ 24 h 246"/>
                  <a:gd name="T12" fmla="*/ 100 w 200"/>
                  <a:gd name="T13" fmla="*/ 246 h 246"/>
                  <a:gd name="T14" fmla="*/ 100 w 200"/>
                  <a:gd name="T15" fmla="*/ 246 h 246"/>
                  <a:gd name="T16" fmla="*/ 0 w 200"/>
                  <a:gd name="T17" fmla="*/ 123 h 246"/>
                  <a:gd name="T18" fmla="*/ 100 w 200"/>
                  <a:gd name="T19" fmla="*/ 0 h 246"/>
                  <a:gd name="T20" fmla="*/ 200 w 200"/>
                  <a:gd name="T21" fmla="*/ 122 h 246"/>
                  <a:gd name="T22" fmla="*/ 100 w 200"/>
                  <a:gd name="T2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46">
                    <a:moveTo>
                      <a:pt x="100" y="24"/>
                    </a:moveTo>
                    <a:lnTo>
                      <a:pt x="100" y="24"/>
                    </a:lnTo>
                    <a:cubicBezTo>
                      <a:pt x="55" y="24"/>
                      <a:pt x="27" y="70"/>
                      <a:pt x="27" y="122"/>
                    </a:cubicBezTo>
                    <a:cubicBezTo>
                      <a:pt x="27" y="175"/>
                      <a:pt x="56" y="221"/>
                      <a:pt x="100" y="221"/>
                    </a:cubicBezTo>
                    <a:cubicBezTo>
                      <a:pt x="145" y="221"/>
                      <a:pt x="172" y="175"/>
                      <a:pt x="172" y="123"/>
                    </a:cubicBezTo>
                    <a:cubicBezTo>
                      <a:pt x="172" y="71"/>
                      <a:pt x="144" y="24"/>
                      <a:pt x="100" y="24"/>
                    </a:cubicBezTo>
                    <a:close/>
                    <a:moveTo>
                      <a:pt x="100" y="246"/>
                    </a:moveTo>
                    <a:lnTo>
                      <a:pt x="100" y="246"/>
                    </a:lnTo>
                    <a:cubicBezTo>
                      <a:pt x="38" y="246"/>
                      <a:pt x="0" y="190"/>
                      <a:pt x="0" y="123"/>
                    </a:cubicBezTo>
                    <a:cubicBezTo>
                      <a:pt x="0" y="56"/>
                      <a:pt x="39" y="0"/>
                      <a:pt x="100" y="0"/>
                    </a:cubicBezTo>
                    <a:cubicBezTo>
                      <a:pt x="161" y="0"/>
                      <a:pt x="200" y="56"/>
                      <a:pt x="200" y="122"/>
                    </a:cubicBezTo>
                    <a:cubicBezTo>
                      <a:pt x="200" y="189"/>
                      <a:pt x="161" y="246"/>
                      <a:pt x="10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Freeform 619"/>
              <p:cNvSpPr>
                <a:spLocks/>
              </p:cNvSpPr>
              <p:nvPr/>
            </p:nvSpPr>
            <p:spPr bwMode="auto">
              <a:xfrm>
                <a:off x="2083" y="2277"/>
                <a:ext cx="63" cy="88"/>
              </a:xfrm>
              <a:custGeom>
                <a:avLst/>
                <a:gdLst>
                  <a:gd name="T0" fmla="*/ 22 w 170"/>
                  <a:gd name="T1" fmla="*/ 0 h 241"/>
                  <a:gd name="T2" fmla="*/ 22 w 170"/>
                  <a:gd name="T3" fmla="*/ 0 h 241"/>
                  <a:gd name="T4" fmla="*/ 159 w 170"/>
                  <a:gd name="T5" fmla="*/ 0 h 241"/>
                  <a:gd name="T6" fmla="*/ 159 w 170"/>
                  <a:gd name="T7" fmla="*/ 25 h 241"/>
                  <a:gd name="T8" fmla="*/ 46 w 170"/>
                  <a:gd name="T9" fmla="*/ 25 h 241"/>
                  <a:gd name="T10" fmla="*/ 41 w 170"/>
                  <a:gd name="T11" fmla="*/ 101 h 241"/>
                  <a:gd name="T12" fmla="*/ 87 w 170"/>
                  <a:gd name="T13" fmla="*/ 90 h 241"/>
                  <a:gd name="T14" fmla="*/ 170 w 170"/>
                  <a:gd name="T15" fmla="*/ 163 h 241"/>
                  <a:gd name="T16" fmla="*/ 85 w 170"/>
                  <a:gd name="T17" fmla="*/ 241 h 241"/>
                  <a:gd name="T18" fmla="*/ 0 w 170"/>
                  <a:gd name="T19" fmla="*/ 204 h 241"/>
                  <a:gd name="T20" fmla="*/ 18 w 170"/>
                  <a:gd name="T21" fmla="*/ 185 h 241"/>
                  <a:gd name="T22" fmla="*/ 85 w 170"/>
                  <a:gd name="T23" fmla="*/ 217 h 241"/>
                  <a:gd name="T24" fmla="*/ 142 w 170"/>
                  <a:gd name="T25" fmla="*/ 164 h 241"/>
                  <a:gd name="T26" fmla="*/ 83 w 170"/>
                  <a:gd name="T27" fmla="*/ 114 h 241"/>
                  <a:gd name="T28" fmla="*/ 34 w 170"/>
                  <a:gd name="T29" fmla="*/ 128 h 241"/>
                  <a:gd name="T30" fmla="*/ 16 w 170"/>
                  <a:gd name="T31" fmla="*/ 116 h 241"/>
                  <a:gd name="T32" fmla="*/ 22 w 170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241">
                    <a:moveTo>
                      <a:pt x="22" y="0"/>
                    </a:moveTo>
                    <a:lnTo>
                      <a:pt x="22" y="0"/>
                    </a:lnTo>
                    <a:lnTo>
                      <a:pt x="159" y="0"/>
                    </a:lnTo>
                    <a:lnTo>
                      <a:pt x="159" y="25"/>
                    </a:lnTo>
                    <a:lnTo>
                      <a:pt x="46" y="25"/>
                    </a:lnTo>
                    <a:lnTo>
                      <a:pt x="41" y="101"/>
                    </a:lnTo>
                    <a:cubicBezTo>
                      <a:pt x="55" y="95"/>
                      <a:pt x="68" y="90"/>
                      <a:pt x="87" y="90"/>
                    </a:cubicBezTo>
                    <a:cubicBezTo>
                      <a:pt x="134" y="90"/>
                      <a:pt x="170" y="118"/>
                      <a:pt x="170" y="163"/>
                    </a:cubicBezTo>
                    <a:cubicBezTo>
                      <a:pt x="170" y="210"/>
                      <a:pt x="134" y="241"/>
                      <a:pt x="85" y="241"/>
                    </a:cubicBezTo>
                    <a:cubicBezTo>
                      <a:pt x="51" y="241"/>
                      <a:pt x="21" y="225"/>
                      <a:pt x="0" y="204"/>
                    </a:cubicBezTo>
                    <a:lnTo>
                      <a:pt x="18" y="185"/>
                    </a:lnTo>
                    <a:cubicBezTo>
                      <a:pt x="38" y="205"/>
                      <a:pt x="61" y="217"/>
                      <a:pt x="85" y="217"/>
                    </a:cubicBezTo>
                    <a:cubicBezTo>
                      <a:pt x="119" y="217"/>
                      <a:pt x="142" y="195"/>
                      <a:pt x="142" y="164"/>
                    </a:cubicBezTo>
                    <a:cubicBezTo>
                      <a:pt x="142" y="134"/>
                      <a:pt x="118" y="114"/>
                      <a:pt x="83" y="114"/>
                    </a:cubicBezTo>
                    <a:cubicBezTo>
                      <a:pt x="63" y="114"/>
                      <a:pt x="47" y="120"/>
                      <a:pt x="34" y="128"/>
                    </a:cubicBezTo>
                    <a:lnTo>
                      <a:pt x="16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Freeform 620"/>
              <p:cNvSpPr>
                <a:spLocks noEditPoints="1"/>
              </p:cNvSpPr>
              <p:nvPr/>
            </p:nvSpPr>
            <p:spPr bwMode="auto">
              <a:xfrm>
                <a:off x="3257" y="838"/>
                <a:ext cx="52" cy="71"/>
              </a:xfrm>
              <a:custGeom>
                <a:avLst/>
                <a:gdLst>
                  <a:gd name="T0" fmla="*/ 72 w 144"/>
                  <a:gd name="T1" fmla="*/ 34 h 192"/>
                  <a:gd name="T2" fmla="*/ 72 w 144"/>
                  <a:gd name="T3" fmla="*/ 34 h 192"/>
                  <a:gd name="T4" fmla="*/ 45 w 144"/>
                  <a:gd name="T5" fmla="*/ 56 h 192"/>
                  <a:gd name="T6" fmla="*/ 72 w 144"/>
                  <a:gd name="T7" fmla="*/ 79 h 192"/>
                  <a:gd name="T8" fmla="*/ 99 w 144"/>
                  <a:gd name="T9" fmla="*/ 56 h 192"/>
                  <a:gd name="T10" fmla="*/ 72 w 144"/>
                  <a:gd name="T11" fmla="*/ 34 h 192"/>
                  <a:gd name="T12" fmla="*/ 72 w 144"/>
                  <a:gd name="T13" fmla="*/ 112 h 192"/>
                  <a:gd name="T14" fmla="*/ 72 w 144"/>
                  <a:gd name="T15" fmla="*/ 112 h 192"/>
                  <a:gd name="T16" fmla="*/ 40 w 144"/>
                  <a:gd name="T17" fmla="*/ 135 h 192"/>
                  <a:gd name="T18" fmla="*/ 72 w 144"/>
                  <a:gd name="T19" fmla="*/ 158 h 192"/>
                  <a:gd name="T20" fmla="*/ 104 w 144"/>
                  <a:gd name="T21" fmla="*/ 135 h 192"/>
                  <a:gd name="T22" fmla="*/ 72 w 144"/>
                  <a:gd name="T23" fmla="*/ 112 h 192"/>
                  <a:gd name="T24" fmla="*/ 72 w 144"/>
                  <a:gd name="T25" fmla="*/ 192 h 192"/>
                  <a:gd name="T26" fmla="*/ 72 w 144"/>
                  <a:gd name="T27" fmla="*/ 192 h 192"/>
                  <a:gd name="T28" fmla="*/ 0 w 144"/>
                  <a:gd name="T29" fmla="*/ 138 h 192"/>
                  <a:gd name="T30" fmla="*/ 30 w 144"/>
                  <a:gd name="T31" fmla="*/ 93 h 192"/>
                  <a:gd name="T32" fmla="*/ 6 w 144"/>
                  <a:gd name="T33" fmla="*/ 52 h 192"/>
                  <a:gd name="T34" fmla="*/ 72 w 144"/>
                  <a:gd name="T35" fmla="*/ 0 h 192"/>
                  <a:gd name="T36" fmla="*/ 137 w 144"/>
                  <a:gd name="T37" fmla="*/ 52 h 192"/>
                  <a:gd name="T38" fmla="*/ 114 w 144"/>
                  <a:gd name="T39" fmla="*/ 93 h 192"/>
                  <a:gd name="T40" fmla="*/ 144 w 144"/>
                  <a:gd name="T41" fmla="*/ 137 h 192"/>
                  <a:gd name="T42" fmla="*/ 72 w 144"/>
                  <a:gd name="T4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92">
                    <a:moveTo>
                      <a:pt x="72" y="34"/>
                    </a:moveTo>
                    <a:lnTo>
                      <a:pt x="72" y="34"/>
                    </a:lnTo>
                    <a:cubicBezTo>
                      <a:pt x="55" y="34"/>
                      <a:pt x="45" y="44"/>
                      <a:pt x="45" y="56"/>
                    </a:cubicBezTo>
                    <a:cubicBezTo>
                      <a:pt x="45" y="69"/>
                      <a:pt x="56" y="79"/>
                      <a:pt x="72" y="79"/>
                    </a:cubicBezTo>
                    <a:cubicBezTo>
                      <a:pt x="88" y="79"/>
                      <a:pt x="99" y="69"/>
                      <a:pt x="99" y="56"/>
                    </a:cubicBezTo>
                    <a:cubicBezTo>
                      <a:pt x="99" y="44"/>
                      <a:pt x="89" y="34"/>
                      <a:pt x="72" y="34"/>
                    </a:cubicBezTo>
                    <a:close/>
                    <a:moveTo>
                      <a:pt x="72" y="112"/>
                    </a:moveTo>
                    <a:lnTo>
                      <a:pt x="72" y="112"/>
                    </a:lnTo>
                    <a:cubicBezTo>
                      <a:pt x="53" y="112"/>
                      <a:pt x="40" y="120"/>
                      <a:pt x="40" y="135"/>
                    </a:cubicBezTo>
                    <a:cubicBezTo>
                      <a:pt x="40" y="148"/>
                      <a:pt x="52" y="158"/>
                      <a:pt x="72" y="158"/>
                    </a:cubicBezTo>
                    <a:cubicBezTo>
                      <a:pt x="92" y="158"/>
                      <a:pt x="104" y="148"/>
                      <a:pt x="104" y="135"/>
                    </a:cubicBezTo>
                    <a:cubicBezTo>
                      <a:pt x="104" y="120"/>
                      <a:pt x="91" y="112"/>
                      <a:pt x="72" y="112"/>
                    </a:cubicBezTo>
                    <a:close/>
                    <a:moveTo>
                      <a:pt x="72" y="192"/>
                    </a:moveTo>
                    <a:lnTo>
                      <a:pt x="72" y="192"/>
                    </a:lnTo>
                    <a:cubicBezTo>
                      <a:pt x="31" y="192"/>
                      <a:pt x="0" y="171"/>
                      <a:pt x="0" y="138"/>
                    </a:cubicBezTo>
                    <a:cubicBezTo>
                      <a:pt x="0" y="115"/>
                      <a:pt x="10" y="102"/>
                      <a:pt x="30" y="93"/>
                    </a:cubicBezTo>
                    <a:cubicBezTo>
                      <a:pt x="16" y="84"/>
                      <a:pt x="6" y="72"/>
                      <a:pt x="6" y="52"/>
                    </a:cubicBezTo>
                    <a:cubicBezTo>
                      <a:pt x="6" y="23"/>
                      <a:pt x="32" y="0"/>
                      <a:pt x="72" y="0"/>
                    </a:cubicBezTo>
                    <a:cubicBezTo>
                      <a:pt x="111" y="0"/>
                      <a:pt x="137" y="23"/>
                      <a:pt x="137" y="52"/>
                    </a:cubicBezTo>
                    <a:cubicBezTo>
                      <a:pt x="137" y="72"/>
                      <a:pt x="128" y="84"/>
                      <a:pt x="114" y="93"/>
                    </a:cubicBezTo>
                    <a:cubicBezTo>
                      <a:pt x="133" y="102"/>
                      <a:pt x="144" y="114"/>
                      <a:pt x="144" y="137"/>
                    </a:cubicBezTo>
                    <a:cubicBezTo>
                      <a:pt x="144" y="172"/>
                      <a:pt x="113" y="192"/>
                      <a:pt x="72" y="1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Freeform 621"/>
              <p:cNvSpPr>
                <a:spLocks noEditPoints="1"/>
              </p:cNvSpPr>
              <p:nvPr/>
            </p:nvSpPr>
            <p:spPr bwMode="auto">
              <a:xfrm>
                <a:off x="3319" y="838"/>
                <a:ext cx="54" cy="71"/>
              </a:xfrm>
              <a:custGeom>
                <a:avLst/>
                <a:gdLst>
                  <a:gd name="T0" fmla="*/ 74 w 147"/>
                  <a:gd name="T1" fmla="*/ 102 h 193"/>
                  <a:gd name="T2" fmla="*/ 74 w 147"/>
                  <a:gd name="T3" fmla="*/ 102 h 193"/>
                  <a:gd name="T4" fmla="*/ 42 w 147"/>
                  <a:gd name="T5" fmla="*/ 129 h 193"/>
                  <a:gd name="T6" fmla="*/ 75 w 147"/>
                  <a:gd name="T7" fmla="*/ 157 h 193"/>
                  <a:gd name="T8" fmla="*/ 107 w 147"/>
                  <a:gd name="T9" fmla="*/ 130 h 193"/>
                  <a:gd name="T10" fmla="*/ 74 w 147"/>
                  <a:gd name="T11" fmla="*/ 102 h 193"/>
                  <a:gd name="T12" fmla="*/ 119 w 147"/>
                  <a:gd name="T13" fmla="*/ 52 h 193"/>
                  <a:gd name="T14" fmla="*/ 119 w 147"/>
                  <a:gd name="T15" fmla="*/ 52 h 193"/>
                  <a:gd name="T16" fmla="*/ 81 w 147"/>
                  <a:gd name="T17" fmla="*/ 37 h 193"/>
                  <a:gd name="T18" fmla="*/ 43 w 147"/>
                  <a:gd name="T19" fmla="*/ 80 h 193"/>
                  <a:gd name="T20" fmla="*/ 82 w 147"/>
                  <a:gd name="T21" fmla="*/ 68 h 193"/>
                  <a:gd name="T22" fmla="*/ 147 w 147"/>
                  <a:gd name="T23" fmla="*/ 128 h 193"/>
                  <a:gd name="T24" fmla="*/ 76 w 147"/>
                  <a:gd name="T25" fmla="*/ 193 h 193"/>
                  <a:gd name="T26" fmla="*/ 22 w 147"/>
                  <a:gd name="T27" fmla="*/ 173 h 193"/>
                  <a:gd name="T28" fmla="*/ 0 w 147"/>
                  <a:gd name="T29" fmla="*/ 102 h 193"/>
                  <a:gd name="T30" fmla="*/ 82 w 147"/>
                  <a:gd name="T31" fmla="*/ 0 h 193"/>
                  <a:gd name="T32" fmla="*/ 141 w 147"/>
                  <a:gd name="T33" fmla="*/ 20 h 193"/>
                  <a:gd name="T34" fmla="*/ 119 w 147"/>
                  <a:gd name="T35" fmla="*/ 5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193">
                    <a:moveTo>
                      <a:pt x="74" y="102"/>
                    </a:moveTo>
                    <a:lnTo>
                      <a:pt x="74" y="102"/>
                    </a:lnTo>
                    <a:cubicBezTo>
                      <a:pt x="54" y="102"/>
                      <a:pt x="42" y="113"/>
                      <a:pt x="42" y="129"/>
                    </a:cubicBezTo>
                    <a:cubicBezTo>
                      <a:pt x="42" y="146"/>
                      <a:pt x="54" y="157"/>
                      <a:pt x="75" y="157"/>
                    </a:cubicBezTo>
                    <a:cubicBezTo>
                      <a:pt x="95" y="157"/>
                      <a:pt x="107" y="146"/>
                      <a:pt x="107" y="130"/>
                    </a:cubicBezTo>
                    <a:cubicBezTo>
                      <a:pt x="107" y="114"/>
                      <a:pt x="94" y="102"/>
                      <a:pt x="74" y="102"/>
                    </a:cubicBezTo>
                    <a:close/>
                    <a:moveTo>
                      <a:pt x="119" y="52"/>
                    </a:moveTo>
                    <a:lnTo>
                      <a:pt x="119" y="52"/>
                    </a:lnTo>
                    <a:cubicBezTo>
                      <a:pt x="107" y="42"/>
                      <a:pt x="97" y="37"/>
                      <a:pt x="81" y="37"/>
                    </a:cubicBezTo>
                    <a:cubicBezTo>
                      <a:pt x="58" y="37"/>
                      <a:pt x="46" y="56"/>
                      <a:pt x="43" y="80"/>
                    </a:cubicBezTo>
                    <a:cubicBezTo>
                      <a:pt x="53" y="74"/>
                      <a:pt x="63" y="68"/>
                      <a:pt x="82" y="68"/>
                    </a:cubicBezTo>
                    <a:cubicBezTo>
                      <a:pt x="119" y="68"/>
                      <a:pt x="147" y="89"/>
                      <a:pt x="147" y="128"/>
                    </a:cubicBezTo>
                    <a:cubicBezTo>
                      <a:pt x="147" y="166"/>
                      <a:pt x="117" y="193"/>
                      <a:pt x="76" y="193"/>
                    </a:cubicBezTo>
                    <a:cubicBezTo>
                      <a:pt x="52" y="193"/>
                      <a:pt x="35" y="186"/>
                      <a:pt x="22" y="173"/>
                    </a:cubicBezTo>
                    <a:cubicBezTo>
                      <a:pt x="9" y="159"/>
                      <a:pt x="0" y="139"/>
                      <a:pt x="0" y="102"/>
                    </a:cubicBezTo>
                    <a:cubicBezTo>
                      <a:pt x="0" y="44"/>
                      <a:pt x="26" y="0"/>
                      <a:pt x="82" y="0"/>
                    </a:cubicBezTo>
                    <a:cubicBezTo>
                      <a:pt x="107" y="0"/>
                      <a:pt x="124" y="7"/>
                      <a:pt x="141" y="20"/>
                    </a:cubicBezTo>
                    <a:lnTo>
                      <a:pt x="119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Freeform 622"/>
              <p:cNvSpPr>
                <a:spLocks/>
              </p:cNvSpPr>
              <p:nvPr/>
            </p:nvSpPr>
            <p:spPr bwMode="auto">
              <a:xfrm>
                <a:off x="3385" y="892"/>
                <a:ext cx="15" cy="16"/>
              </a:xfrm>
              <a:custGeom>
                <a:avLst/>
                <a:gdLst>
                  <a:gd name="T0" fmla="*/ 0 w 43"/>
                  <a:gd name="T1" fmla="*/ 0 h 42"/>
                  <a:gd name="T2" fmla="*/ 0 w 43"/>
                  <a:gd name="T3" fmla="*/ 0 h 42"/>
                  <a:gd name="T4" fmla="*/ 43 w 43"/>
                  <a:gd name="T5" fmla="*/ 0 h 42"/>
                  <a:gd name="T6" fmla="*/ 43 w 43"/>
                  <a:gd name="T7" fmla="*/ 42 h 42"/>
                  <a:gd name="T8" fmla="*/ 0 w 43"/>
                  <a:gd name="T9" fmla="*/ 42 h 42"/>
                  <a:gd name="T10" fmla="*/ 0 w 4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2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Freeform 623"/>
              <p:cNvSpPr>
                <a:spLocks noEditPoints="1"/>
              </p:cNvSpPr>
              <p:nvPr/>
            </p:nvSpPr>
            <p:spPr bwMode="auto">
              <a:xfrm>
                <a:off x="3410" y="839"/>
                <a:ext cx="59" cy="69"/>
              </a:xfrm>
              <a:custGeom>
                <a:avLst/>
                <a:gdLst>
                  <a:gd name="T0" fmla="*/ 98 w 162"/>
                  <a:gd name="T1" fmla="*/ 57 h 188"/>
                  <a:gd name="T2" fmla="*/ 98 w 162"/>
                  <a:gd name="T3" fmla="*/ 57 h 188"/>
                  <a:gd name="T4" fmla="*/ 48 w 162"/>
                  <a:gd name="T5" fmla="*/ 115 h 188"/>
                  <a:gd name="T6" fmla="*/ 98 w 162"/>
                  <a:gd name="T7" fmla="*/ 115 h 188"/>
                  <a:gd name="T8" fmla="*/ 98 w 162"/>
                  <a:gd name="T9" fmla="*/ 57 h 188"/>
                  <a:gd name="T10" fmla="*/ 137 w 162"/>
                  <a:gd name="T11" fmla="*/ 0 h 188"/>
                  <a:gd name="T12" fmla="*/ 137 w 162"/>
                  <a:gd name="T13" fmla="*/ 0 h 188"/>
                  <a:gd name="T14" fmla="*/ 137 w 162"/>
                  <a:gd name="T15" fmla="*/ 115 h 188"/>
                  <a:gd name="T16" fmla="*/ 162 w 162"/>
                  <a:gd name="T17" fmla="*/ 115 h 188"/>
                  <a:gd name="T18" fmla="*/ 162 w 162"/>
                  <a:gd name="T19" fmla="*/ 148 h 188"/>
                  <a:gd name="T20" fmla="*/ 137 w 162"/>
                  <a:gd name="T21" fmla="*/ 148 h 188"/>
                  <a:gd name="T22" fmla="*/ 137 w 162"/>
                  <a:gd name="T23" fmla="*/ 188 h 188"/>
                  <a:gd name="T24" fmla="*/ 98 w 162"/>
                  <a:gd name="T25" fmla="*/ 188 h 188"/>
                  <a:gd name="T26" fmla="*/ 98 w 162"/>
                  <a:gd name="T27" fmla="*/ 148 h 188"/>
                  <a:gd name="T28" fmla="*/ 7 w 162"/>
                  <a:gd name="T29" fmla="*/ 148 h 188"/>
                  <a:gd name="T30" fmla="*/ 0 w 162"/>
                  <a:gd name="T31" fmla="*/ 119 h 188"/>
                  <a:gd name="T32" fmla="*/ 102 w 162"/>
                  <a:gd name="T33" fmla="*/ 0 h 188"/>
                  <a:gd name="T34" fmla="*/ 137 w 162"/>
                  <a:gd name="T3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188">
                    <a:moveTo>
                      <a:pt x="98" y="57"/>
                    </a:moveTo>
                    <a:lnTo>
                      <a:pt x="98" y="57"/>
                    </a:lnTo>
                    <a:lnTo>
                      <a:pt x="48" y="115"/>
                    </a:lnTo>
                    <a:lnTo>
                      <a:pt x="98" y="115"/>
                    </a:lnTo>
                    <a:lnTo>
                      <a:pt x="98" y="57"/>
                    </a:lnTo>
                    <a:close/>
                    <a:moveTo>
                      <a:pt x="137" y="0"/>
                    </a:moveTo>
                    <a:lnTo>
                      <a:pt x="137" y="0"/>
                    </a:lnTo>
                    <a:lnTo>
                      <a:pt x="137" y="115"/>
                    </a:lnTo>
                    <a:lnTo>
                      <a:pt x="162" y="115"/>
                    </a:lnTo>
                    <a:lnTo>
                      <a:pt x="162" y="148"/>
                    </a:lnTo>
                    <a:lnTo>
                      <a:pt x="137" y="148"/>
                    </a:lnTo>
                    <a:lnTo>
                      <a:pt x="137" y="188"/>
                    </a:lnTo>
                    <a:lnTo>
                      <a:pt x="98" y="188"/>
                    </a:lnTo>
                    <a:lnTo>
                      <a:pt x="98" y="148"/>
                    </a:lnTo>
                    <a:lnTo>
                      <a:pt x="7" y="148"/>
                    </a:lnTo>
                    <a:lnTo>
                      <a:pt x="0" y="119"/>
                    </a:lnTo>
                    <a:lnTo>
                      <a:pt x="102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Freeform 624"/>
              <p:cNvSpPr>
                <a:spLocks/>
              </p:cNvSpPr>
              <p:nvPr/>
            </p:nvSpPr>
            <p:spPr bwMode="auto">
              <a:xfrm>
                <a:off x="3256" y="1613"/>
                <a:ext cx="51" cy="70"/>
              </a:xfrm>
              <a:custGeom>
                <a:avLst/>
                <a:gdLst>
                  <a:gd name="T0" fmla="*/ 11 w 140"/>
                  <a:gd name="T1" fmla="*/ 36 h 190"/>
                  <a:gd name="T2" fmla="*/ 11 w 140"/>
                  <a:gd name="T3" fmla="*/ 36 h 190"/>
                  <a:gd name="T4" fmla="*/ 11 w 140"/>
                  <a:gd name="T5" fmla="*/ 0 h 190"/>
                  <a:gd name="T6" fmla="*/ 137 w 140"/>
                  <a:gd name="T7" fmla="*/ 0 h 190"/>
                  <a:gd name="T8" fmla="*/ 137 w 140"/>
                  <a:gd name="T9" fmla="*/ 31 h 190"/>
                  <a:gd name="T10" fmla="*/ 90 w 140"/>
                  <a:gd name="T11" fmla="*/ 76 h 190"/>
                  <a:gd name="T12" fmla="*/ 140 w 140"/>
                  <a:gd name="T13" fmla="*/ 129 h 190"/>
                  <a:gd name="T14" fmla="*/ 73 w 140"/>
                  <a:gd name="T15" fmla="*/ 190 h 190"/>
                  <a:gd name="T16" fmla="*/ 0 w 140"/>
                  <a:gd name="T17" fmla="*/ 158 h 190"/>
                  <a:gd name="T18" fmla="*/ 28 w 140"/>
                  <a:gd name="T19" fmla="*/ 131 h 190"/>
                  <a:gd name="T20" fmla="*/ 73 w 140"/>
                  <a:gd name="T21" fmla="*/ 153 h 190"/>
                  <a:gd name="T22" fmla="*/ 100 w 140"/>
                  <a:gd name="T23" fmla="*/ 131 h 190"/>
                  <a:gd name="T24" fmla="*/ 63 w 140"/>
                  <a:gd name="T25" fmla="*/ 107 h 190"/>
                  <a:gd name="T26" fmla="*/ 46 w 140"/>
                  <a:gd name="T27" fmla="*/ 107 h 190"/>
                  <a:gd name="T28" fmla="*/ 40 w 140"/>
                  <a:gd name="T29" fmla="*/ 80 h 190"/>
                  <a:gd name="T30" fmla="*/ 84 w 140"/>
                  <a:gd name="T31" fmla="*/ 36 h 190"/>
                  <a:gd name="T32" fmla="*/ 11 w 140"/>
                  <a:gd name="T33" fmla="*/ 3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190">
                    <a:moveTo>
                      <a:pt x="11" y="36"/>
                    </a:moveTo>
                    <a:lnTo>
                      <a:pt x="11" y="36"/>
                    </a:lnTo>
                    <a:lnTo>
                      <a:pt x="11" y="0"/>
                    </a:lnTo>
                    <a:lnTo>
                      <a:pt x="137" y="0"/>
                    </a:lnTo>
                    <a:lnTo>
                      <a:pt x="137" y="31"/>
                    </a:lnTo>
                    <a:lnTo>
                      <a:pt x="90" y="76"/>
                    </a:lnTo>
                    <a:cubicBezTo>
                      <a:pt x="115" y="81"/>
                      <a:pt x="140" y="94"/>
                      <a:pt x="140" y="129"/>
                    </a:cubicBezTo>
                    <a:cubicBezTo>
                      <a:pt x="140" y="164"/>
                      <a:pt x="114" y="190"/>
                      <a:pt x="73" y="190"/>
                    </a:cubicBezTo>
                    <a:cubicBezTo>
                      <a:pt x="39" y="190"/>
                      <a:pt x="16" y="177"/>
                      <a:pt x="0" y="158"/>
                    </a:cubicBezTo>
                    <a:lnTo>
                      <a:pt x="28" y="131"/>
                    </a:lnTo>
                    <a:cubicBezTo>
                      <a:pt x="41" y="145"/>
                      <a:pt x="54" y="153"/>
                      <a:pt x="73" y="153"/>
                    </a:cubicBezTo>
                    <a:cubicBezTo>
                      <a:pt x="89" y="153"/>
                      <a:pt x="100" y="145"/>
                      <a:pt x="100" y="131"/>
                    </a:cubicBezTo>
                    <a:cubicBezTo>
                      <a:pt x="100" y="115"/>
                      <a:pt x="87" y="107"/>
                      <a:pt x="63" y="107"/>
                    </a:cubicBezTo>
                    <a:lnTo>
                      <a:pt x="46" y="107"/>
                    </a:lnTo>
                    <a:lnTo>
                      <a:pt x="40" y="80"/>
                    </a:lnTo>
                    <a:lnTo>
                      <a:pt x="84" y="36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Freeform 625"/>
              <p:cNvSpPr>
                <a:spLocks noEditPoints="1"/>
              </p:cNvSpPr>
              <p:nvPr/>
            </p:nvSpPr>
            <p:spPr bwMode="auto">
              <a:xfrm>
                <a:off x="3316" y="1613"/>
                <a:ext cx="59" cy="69"/>
              </a:xfrm>
              <a:custGeom>
                <a:avLst/>
                <a:gdLst>
                  <a:gd name="T0" fmla="*/ 98 w 162"/>
                  <a:gd name="T1" fmla="*/ 56 h 188"/>
                  <a:gd name="T2" fmla="*/ 98 w 162"/>
                  <a:gd name="T3" fmla="*/ 56 h 188"/>
                  <a:gd name="T4" fmla="*/ 48 w 162"/>
                  <a:gd name="T5" fmla="*/ 114 h 188"/>
                  <a:gd name="T6" fmla="*/ 98 w 162"/>
                  <a:gd name="T7" fmla="*/ 114 h 188"/>
                  <a:gd name="T8" fmla="*/ 98 w 162"/>
                  <a:gd name="T9" fmla="*/ 56 h 188"/>
                  <a:gd name="T10" fmla="*/ 137 w 162"/>
                  <a:gd name="T11" fmla="*/ 0 h 188"/>
                  <a:gd name="T12" fmla="*/ 137 w 162"/>
                  <a:gd name="T13" fmla="*/ 0 h 188"/>
                  <a:gd name="T14" fmla="*/ 137 w 162"/>
                  <a:gd name="T15" fmla="*/ 114 h 188"/>
                  <a:gd name="T16" fmla="*/ 162 w 162"/>
                  <a:gd name="T17" fmla="*/ 114 h 188"/>
                  <a:gd name="T18" fmla="*/ 162 w 162"/>
                  <a:gd name="T19" fmla="*/ 148 h 188"/>
                  <a:gd name="T20" fmla="*/ 137 w 162"/>
                  <a:gd name="T21" fmla="*/ 148 h 188"/>
                  <a:gd name="T22" fmla="*/ 137 w 162"/>
                  <a:gd name="T23" fmla="*/ 188 h 188"/>
                  <a:gd name="T24" fmla="*/ 98 w 162"/>
                  <a:gd name="T25" fmla="*/ 188 h 188"/>
                  <a:gd name="T26" fmla="*/ 98 w 162"/>
                  <a:gd name="T27" fmla="*/ 148 h 188"/>
                  <a:gd name="T28" fmla="*/ 6 w 162"/>
                  <a:gd name="T29" fmla="*/ 148 h 188"/>
                  <a:gd name="T30" fmla="*/ 0 w 162"/>
                  <a:gd name="T31" fmla="*/ 119 h 188"/>
                  <a:gd name="T32" fmla="*/ 102 w 162"/>
                  <a:gd name="T33" fmla="*/ 0 h 188"/>
                  <a:gd name="T34" fmla="*/ 137 w 162"/>
                  <a:gd name="T3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188">
                    <a:moveTo>
                      <a:pt x="98" y="56"/>
                    </a:moveTo>
                    <a:lnTo>
                      <a:pt x="98" y="56"/>
                    </a:lnTo>
                    <a:lnTo>
                      <a:pt x="48" y="114"/>
                    </a:lnTo>
                    <a:lnTo>
                      <a:pt x="98" y="114"/>
                    </a:lnTo>
                    <a:lnTo>
                      <a:pt x="98" y="56"/>
                    </a:lnTo>
                    <a:close/>
                    <a:moveTo>
                      <a:pt x="137" y="0"/>
                    </a:moveTo>
                    <a:lnTo>
                      <a:pt x="137" y="0"/>
                    </a:lnTo>
                    <a:lnTo>
                      <a:pt x="137" y="114"/>
                    </a:lnTo>
                    <a:lnTo>
                      <a:pt x="162" y="114"/>
                    </a:lnTo>
                    <a:lnTo>
                      <a:pt x="162" y="148"/>
                    </a:lnTo>
                    <a:lnTo>
                      <a:pt x="137" y="148"/>
                    </a:lnTo>
                    <a:lnTo>
                      <a:pt x="137" y="188"/>
                    </a:lnTo>
                    <a:lnTo>
                      <a:pt x="98" y="188"/>
                    </a:lnTo>
                    <a:lnTo>
                      <a:pt x="98" y="148"/>
                    </a:lnTo>
                    <a:lnTo>
                      <a:pt x="6" y="148"/>
                    </a:lnTo>
                    <a:lnTo>
                      <a:pt x="0" y="119"/>
                    </a:lnTo>
                    <a:lnTo>
                      <a:pt x="102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Freeform 626"/>
              <p:cNvSpPr>
                <a:spLocks/>
              </p:cNvSpPr>
              <p:nvPr/>
            </p:nvSpPr>
            <p:spPr bwMode="auto">
              <a:xfrm>
                <a:off x="3387" y="1666"/>
                <a:ext cx="15" cy="16"/>
              </a:xfrm>
              <a:custGeom>
                <a:avLst/>
                <a:gdLst>
                  <a:gd name="T0" fmla="*/ 0 w 43"/>
                  <a:gd name="T1" fmla="*/ 0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Freeform 627"/>
              <p:cNvSpPr>
                <a:spLocks/>
              </p:cNvSpPr>
              <p:nvPr/>
            </p:nvSpPr>
            <p:spPr bwMode="auto">
              <a:xfrm>
                <a:off x="3413" y="1613"/>
                <a:ext cx="49" cy="69"/>
              </a:xfrm>
              <a:custGeom>
                <a:avLst/>
                <a:gdLst>
                  <a:gd name="T0" fmla="*/ 0 w 135"/>
                  <a:gd name="T1" fmla="*/ 0 h 187"/>
                  <a:gd name="T2" fmla="*/ 0 w 135"/>
                  <a:gd name="T3" fmla="*/ 0 h 187"/>
                  <a:gd name="T4" fmla="*/ 135 w 135"/>
                  <a:gd name="T5" fmla="*/ 0 h 187"/>
                  <a:gd name="T6" fmla="*/ 135 w 135"/>
                  <a:gd name="T7" fmla="*/ 31 h 187"/>
                  <a:gd name="T8" fmla="*/ 51 w 135"/>
                  <a:gd name="T9" fmla="*/ 187 h 187"/>
                  <a:gd name="T10" fmla="*/ 4 w 135"/>
                  <a:gd name="T11" fmla="*/ 187 h 187"/>
                  <a:gd name="T12" fmla="*/ 88 w 135"/>
                  <a:gd name="T13" fmla="*/ 36 h 187"/>
                  <a:gd name="T14" fmla="*/ 0 w 135"/>
                  <a:gd name="T15" fmla="*/ 36 h 187"/>
                  <a:gd name="T16" fmla="*/ 0 w 135"/>
                  <a:gd name="T1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87">
                    <a:moveTo>
                      <a:pt x="0" y="0"/>
                    </a:moveTo>
                    <a:lnTo>
                      <a:pt x="0" y="0"/>
                    </a:lnTo>
                    <a:lnTo>
                      <a:pt x="135" y="0"/>
                    </a:lnTo>
                    <a:lnTo>
                      <a:pt x="135" y="31"/>
                    </a:lnTo>
                    <a:lnTo>
                      <a:pt x="51" y="187"/>
                    </a:lnTo>
                    <a:lnTo>
                      <a:pt x="4" y="187"/>
                    </a:lnTo>
                    <a:lnTo>
                      <a:pt x="88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Freeform 628"/>
              <p:cNvSpPr>
                <a:spLocks/>
              </p:cNvSpPr>
              <p:nvPr/>
            </p:nvSpPr>
            <p:spPr bwMode="auto">
              <a:xfrm>
                <a:off x="3254" y="1823"/>
                <a:ext cx="30" cy="69"/>
              </a:xfrm>
              <a:custGeom>
                <a:avLst/>
                <a:gdLst>
                  <a:gd name="T0" fmla="*/ 54 w 82"/>
                  <a:gd name="T1" fmla="*/ 0 h 188"/>
                  <a:gd name="T2" fmla="*/ 54 w 82"/>
                  <a:gd name="T3" fmla="*/ 0 h 188"/>
                  <a:gd name="T4" fmla="*/ 82 w 82"/>
                  <a:gd name="T5" fmla="*/ 0 h 188"/>
                  <a:gd name="T6" fmla="*/ 82 w 82"/>
                  <a:gd name="T7" fmla="*/ 188 h 188"/>
                  <a:gd name="T8" fmla="*/ 41 w 82"/>
                  <a:gd name="T9" fmla="*/ 188 h 188"/>
                  <a:gd name="T10" fmla="*/ 41 w 82"/>
                  <a:gd name="T11" fmla="*/ 42 h 188"/>
                  <a:gd name="T12" fmla="*/ 9 w 82"/>
                  <a:gd name="T13" fmla="*/ 50 h 188"/>
                  <a:gd name="T14" fmla="*/ 0 w 82"/>
                  <a:gd name="T15" fmla="*/ 16 h 188"/>
                  <a:gd name="T16" fmla="*/ 54 w 82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88">
                    <a:moveTo>
                      <a:pt x="54" y="0"/>
                    </a:moveTo>
                    <a:lnTo>
                      <a:pt x="54" y="0"/>
                    </a:lnTo>
                    <a:lnTo>
                      <a:pt x="82" y="0"/>
                    </a:lnTo>
                    <a:lnTo>
                      <a:pt x="82" y="188"/>
                    </a:lnTo>
                    <a:lnTo>
                      <a:pt x="41" y="188"/>
                    </a:lnTo>
                    <a:lnTo>
                      <a:pt x="41" y="42"/>
                    </a:lnTo>
                    <a:lnTo>
                      <a:pt x="9" y="50"/>
                    </a:lnTo>
                    <a:lnTo>
                      <a:pt x="0" y="1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Freeform 629"/>
              <p:cNvSpPr>
                <a:spLocks/>
              </p:cNvSpPr>
              <p:nvPr/>
            </p:nvSpPr>
            <p:spPr bwMode="auto">
              <a:xfrm>
                <a:off x="3300" y="1824"/>
                <a:ext cx="49" cy="68"/>
              </a:xfrm>
              <a:custGeom>
                <a:avLst/>
                <a:gdLst>
                  <a:gd name="T0" fmla="*/ 0 w 134"/>
                  <a:gd name="T1" fmla="*/ 0 h 186"/>
                  <a:gd name="T2" fmla="*/ 0 w 134"/>
                  <a:gd name="T3" fmla="*/ 0 h 186"/>
                  <a:gd name="T4" fmla="*/ 134 w 134"/>
                  <a:gd name="T5" fmla="*/ 0 h 186"/>
                  <a:gd name="T6" fmla="*/ 134 w 134"/>
                  <a:gd name="T7" fmla="*/ 31 h 186"/>
                  <a:gd name="T8" fmla="*/ 50 w 134"/>
                  <a:gd name="T9" fmla="*/ 186 h 186"/>
                  <a:gd name="T10" fmla="*/ 4 w 134"/>
                  <a:gd name="T11" fmla="*/ 186 h 186"/>
                  <a:gd name="T12" fmla="*/ 87 w 134"/>
                  <a:gd name="T13" fmla="*/ 35 h 186"/>
                  <a:gd name="T14" fmla="*/ 0 w 134"/>
                  <a:gd name="T15" fmla="*/ 35 h 186"/>
                  <a:gd name="T16" fmla="*/ 0 w 134"/>
                  <a:gd name="T17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86">
                    <a:moveTo>
                      <a:pt x="0" y="0"/>
                    </a:moveTo>
                    <a:lnTo>
                      <a:pt x="0" y="0"/>
                    </a:lnTo>
                    <a:lnTo>
                      <a:pt x="134" y="0"/>
                    </a:lnTo>
                    <a:lnTo>
                      <a:pt x="134" y="31"/>
                    </a:lnTo>
                    <a:lnTo>
                      <a:pt x="50" y="186"/>
                    </a:lnTo>
                    <a:lnTo>
                      <a:pt x="4" y="186"/>
                    </a:lnTo>
                    <a:lnTo>
                      <a:pt x="87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Freeform 630"/>
              <p:cNvSpPr>
                <a:spLocks/>
              </p:cNvSpPr>
              <p:nvPr/>
            </p:nvSpPr>
            <p:spPr bwMode="auto">
              <a:xfrm>
                <a:off x="3254" y="1956"/>
                <a:ext cx="30" cy="69"/>
              </a:xfrm>
              <a:custGeom>
                <a:avLst/>
                <a:gdLst>
                  <a:gd name="T0" fmla="*/ 54 w 82"/>
                  <a:gd name="T1" fmla="*/ 0 h 188"/>
                  <a:gd name="T2" fmla="*/ 54 w 82"/>
                  <a:gd name="T3" fmla="*/ 0 h 188"/>
                  <a:gd name="T4" fmla="*/ 82 w 82"/>
                  <a:gd name="T5" fmla="*/ 0 h 188"/>
                  <a:gd name="T6" fmla="*/ 82 w 82"/>
                  <a:gd name="T7" fmla="*/ 188 h 188"/>
                  <a:gd name="T8" fmla="*/ 41 w 82"/>
                  <a:gd name="T9" fmla="*/ 188 h 188"/>
                  <a:gd name="T10" fmla="*/ 41 w 82"/>
                  <a:gd name="T11" fmla="*/ 42 h 188"/>
                  <a:gd name="T12" fmla="*/ 9 w 82"/>
                  <a:gd name="T13" fmla="*/ 50 h 188"/>
                  <a:gd name="T14" fmla="*/ 0 w 82"/>
                  <a:gd name="T15" fmla="*/ 16 h 188"/>
                  <a:gd name="T16" fmla="*/ 54 w 82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88">
                    <a:moveTo>
                      <a:pt x="54" y="0"/>
                    </a:moveTo>
                    <a:lnTo>
                      <a:pt x="54" y="0"/>
                    </a:lnTo>
                    <a:lnTo>
                      <a:pt x="82" y="0"/>
                    </a:lnTo>
                    <a:lnTo>
                      <a:pt x="82" y="188"/>
                    </a:lnTo>
                    <a:lnTo>
                      <a:pt x="41" y="188"/>
                    </a:lnTo>
                    <a:lnTo>
                      <a:pt x="41" y="42"/>
                    </a:lnTo>
                    <a:lnTo>
                      <a:pt x="9" y="50"/>
                    </a:lnTo>
                    <a:lnTo>
                      <a:pt x="0" y="1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Freeform 631"/>
              <p:cNvSpPr>
                <a:spLocks noEditPoints="1"/>
              </p:cNvSpPr>
              <p:nvPr/>
            </p:nvSpPr>
            <p:spPr bwMode="auto">
              <a:xfrm>
                <a:off x="3299" y="1955"/>
                <a:ext cx="54" cy="71"/>
              </a:xfrm>
              <a:custGeom>
                <a:avLst/>
                <a:gdLst>
                  <a:gd name="T0" fmla="*/ 74 w 147"/>
                  <a:gd name="T1" fmla="*/ 102 h 193"/>
                  <a:gd name="T2" fmla="*/ 74 w 147"/>
                  <a:gd name="T3" fmla="*/ 102 h 193"/>
                  <a:gd name="T4" fmla="*/ 42 w 147"/>
                  <a:gd name="T5" fmla="*/ 129 h 193"/>
                  <a:gd name="T6" fmla="*/ 74 w 147"/>
                  <a:gd name="T7" fmla="*/ 157 h 193"/>
                  <a:gd name="T8" fmla="*/ 106 w 147"/>
                  <a:gd name="T9" fmla="*/ 130 h 193"/>
                  <a:gd name="T10" fmla="*/ 74 w 147"/>
                  <a:gd name="T11" fmla="*/ 102 h 193"/>
                  <a:gd name="T12" fmla="*/ 118 w 147"/>
                  <a:gd name="T13" fmla="*/ 52 h 193"/>
                  <a:gd name="T14" fmla="*/ 118 w 147"/>
                  <a:gd name="T15" fmla="*/ 52 h 193"/>
                  <a:gd name="T16" fmla="*/ 80 w 147"/>
                  <a:gd name="T17" fmla="*/ 37 h 193"/>
                  <a:gd name="T18" fmla="*/ 43 w 147"/>
                  <a:gd name="T19" fmla="*/ 80 h 193"/>
                  <a:gd name="T20" fmla="*/ 81 w 147"/>
                  <a:gd name="T21" fmla="*/ 68 h 193"/>
                  <a:gd name="T22" fmla="*/ 147 w 147"/>
                  <a:gd name="T23" fmla="*/ 128 h 193"/>
                  <a:gd name="T24" fmla="*/ 76 w 147"/>
                  <a:gd name="T25" fmla="*/ 193 h 193"/>
                  <a:gd name="T26" fmla="*/ 22 w 147"/>
                  <a:gd name="T27" fmla="*/ 173 h 193"/>
                  <a:gd name="T28" fmla="*/ 0 w 147"/>
                  <a:gd name="T29" fmla="*/ 102 h 193"/>
                  <a:gd name="T30" fmla="*/ 82 w 147"/>
                  <a:gd name="T31" fmla="*/ 0 h 193"/>
                  <a:gd name="T32" fmla="*/ 140 w 147"/>
                  <a:gd name="T33" fmla="*/ 20 h 193"/>
                  <a:gd name="T34" fmla="*/ 118 w 147"/>
                  <a:gd name="T35" fmla="*/ 5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193">
                    <a:moveTo>
                      <a:pt x="74" y="102"/>
                    </a:moveTo>
                    <a:lnTo>
                      <a:pt x="74" y="102"/>
                    </a:lnTo>
                    <a:cubicBezTo>
                      <a:pt x="53" y="102"/>
                      <a:pt x="42" y="113"/>
                      <a:pt x="42" y="129"/>
                    </a:cubicBezTo>
                    <a:cubicBezTo>
                      <a:pt x="42" y="146"/>
                      <a:pt x="54" y="157"/>
                      <a:pt x="74" y="157"/>
                    </a:cubicBezTo>
                    <a:cubicBezTo>
                      <a:pt x="94" y="157"/>
                      <a:pt x="106" y="146"/>
                      <a:pt x="106" y="130"/>
                    </a:cubicBezTo>
                    <a:cubicBezTo>
                      <a:pt x="106" y="114"/>
                      <a:pt x="94" y="102"/>
                      <a:pt x="74" y="102"/>
                    </a:cubicBezTo>
                    <a:close/>
                    <a:moveTo>
                      <a:pt x="118" y="52"/>
                    </a:moveTo>
                    <a:lnTo>
                      <a:pt x="118" y="52"/>
                    </a:lnTo>
                    <a:cubicBezTo>
                      <a:pt x="106" y="42"/>
                      <a:pt x="96" y="37"/>
                      <a:pt x="80" y="37"/>
                    </a:cubicBezTo>
                    <a:cubicBezTo>
                      <a:pt x="57" y="37"/>
                      <a:pt x="45" y="56"/>
                      <a:pt x="43" y="80"/>
                    </a:cubicBezTo>
                    <a:cubicBezTo>
                      <a:pt x="52" y="74"/>
                      <a:pt x="63" y="68"/>
                      <a:pt x="81" y="68"/>
                    </a:cubicBezTo>
                    <a:cubicBezTo>
                      <a:pt x="118" y="68"/>
                      <a:pt x="147" y="89"/>
                      <a:pt x="147" y="128"/>
                    </a:cubicBezTo>
                    <a:cubicBezTo>
                      <a:pt x="147" y="166"/>
                      <a:pt x="116" y="193"/>
                      <a:pt x="76" y="193"/>
                    </a:cubicBezTo>
                    <a:cubicBezTo>
                      <a:pt x="52" y="193"/>
                      <a:pt x="35" y="186"/>
                      <a:pt x="22" y="173"/>
                    </a:cubicBezTo>
                    <a:cubicBezTo>
                      <a:pt x="8" y="159"/>
                      <a:pt x="0" y="139"/>
                      <a:pt x="0" y="102"/>
                    </a:cubicBezTo>
                    <a:cubicBezTo>
                      <a:pt x="0" y="44"/>
                      <a:pt x="26" y="0"/>
                      <a:pt x="82" y="0"/>
                    </a:cubicBezTo>
                    <a:cubicBezTo>
                      <a:pt x="107" y="0"/>
                      <a:pt x="124" y="7"/>
                      <a:pt x="140" y="20"/>
                    </a:cubicBezTo>
                    <a:lnTo>
                      <a:pt x="11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Freeform 632"/>
              <p:cNvSpPr>
                <a:spLocks/>
              </p:cNvSpPr>
              <p:nvPr/>
            </p:nvSpPr>
            <p:spPr bwMode="auto">
              <a:xfrm>
                <a:off x="3364" y="2009"/>
                <a:ext cx="16" cy="16"/>
              </a:xfrm>
              <a:custGeom>
                <a:avLst/>
                <a:gdLst>
                  <a:gd name="T0" fmla="*/ 0 w 44"/>
                  <a:gd name="T1" fmla="*/ 0 h 42"/>
                  <a:gd name="T2" fmla="*/ 0 w 44"/>
                  <a:gd name="T3" fmla="*/ 0 h 42"/>
                  <a:gd name="T4" fmla="*/ 44 w 44"/>
                  <a:gd name="T5" fmla="*/ 0 h 42"/>
                  <a:gd name="T6" fmla="*/ 44 w 44"/>
                  <a:gd name="T7" fmla="*/ 42 h 42"/>
                  <a:gd name="T8" fmla="*/ 0 w 44"/>
                  <a:gd name="T9" fmla="*/ 42 h 42"/>
                  <a:gd name="T10" fmla="*/ 0 w 4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2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Freeform 633"/>
              <p:cNvSpPr>
                <a:spLocks noEditPoints="1"/>
              </p:cNvSpPr>
              <p:nvPr/>
            </p:nvSpPr>
            <p:spPr bwMode="auto">
              <a:xfrm>
                <a:off x="3392" y="1955"/>
                <a:ext cx="54" cy="71"/>
              </a:xfrm>
              <a:custGeom>
                <a:avLst/>
                <a:gdLst>
                  <a:gd name="T0" fmla="*/ 73 w 147"/>
                  <a:gd name="T1" fmla="*/ 102 h 193"/>
                  <a:gd name="T2" fmla="*/ 73 w 147"/>
                  <a:gd name="T3" fmla="*/ 102 h 193"/>
                  <a:gd name="T4" fmla="*/ 41 w 147"/>
                  <a:gd name="T5" fmla="*/ 129 h 193"/>
                  <a:gd name="T6" fmla="*/ 74 w 147"/>
                  <a:gd name="T7" fmla="*/ 157 h 193"/>
                  <a:gd name="T8" fmla="*/ 106 w 147"/>
                  <a:gd name="T9" fmla="*/ 130 h 193"/>
                  <a:gd name="T10" fmla="*/ 73 w 147"/>
                  <a:gd name="T11" fmla="*/ 102 h 193"/>
                  <a:gd name="T12" fmla="*/ 118 w 147"/>
                  <a:gd name="T13" fmla="*/ 52 h 193"/>
                  <a:gd name="T14" fmla="*/ 118 w 147"/>
                  <a:gd name="T15" fmla="*/ 52 h 193"/>
                  <a:gd name="T16" fmla="*/ 80 w 147"/>
                  <a:gd name="T17" fmla="*/ 37 h 193"/>
                  <a:gd name="T18" fmla="*/ 43 w 147"/>
                  <a:gd name="T19" fmla="*/ 80 h 193"/>
                  <a:gd name="T20" fmla="*/ 81 w 147"/>
                  <a:gd name="T21" fmla="*/ 68 h 193"/>
                  <a:gd name="T22" fmla="*/ 147 w 147"/>
                  <a:gd name="T23" fmla="*/ 128 h 193"/>
                  <a:gd name="T24" fmla="*/ 76 w 147"/>
                  <a:gd name="T25" fmla="*/ 193 h 193"/>
                  <a:gd name="T26" fmla="*/ 22 w 147"/>
                  <a:gd name="T27" fmla="*/ 173 h 193"/>
                  <a:gd name="T28" fmla="*/ 0 w 147"/>
                  <a:gd name="T29" fmla="*/ 102 h 193"/>
                  <a:gd name="T30" fmla="*/ 81 w 147"/>
                  <a:gd name="T31" fmla="*/ 0 h 193"/>
                  <a:gd name="T32" fmla="*/ 140 w 147"/>
                  <a:gd name="T33" fmla="*/ 20 h 193"/>
                  <a:gd name="T34" fmla="*/ 118 w 147"/>
                  <a:gd name="T35" fmla="*/ 5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193">
                    <a:moveTo>
                      <a:pt x="73" y="102"/>
                    </a:moveTo>
                    <a:lnTo>
                      <a:pt x="73" y="102"/>
                    </a:lnTo>
                    <a:cubicBezTo>
                      <a:pt x="53" y="102"/>
                      <a:pt x="41" y="113"/>
                      <a:pt x="41" y="129"/>
                    </a:cubicBezTo>
                    <a:cubicBezTo>
                      <a:pt x="41" y="146"/>
                      <a:pt x="54" y="157"/>
                      <a:pt x="74" y="157"/>
                    </a:cubicBezTo>
                    <a:cubicBezTo>
                      <a:pt x="94" y="157"/>
                      <a:pt x="106" y="146"/>
                      <a:pt x="106" y="130"/>
                    </a:cubicBezTo>
                    <a:cubicBezTo>
                      <a:pt x="106" y="114"/>
                      <a:pt x="94" y="102"/>
                      <a:pt x="73" y="102"/>
                    </a:cubicBezTo>
                    <a:close/>
                    <a:moveTo>
                      <a:pt x="118" y="52"/>
                    </a:moveTo>
                    <a:lnTo>
                      <a:pt x="118" y="52"/>
                    </a:lnTo>
                    <a:cubicBezTo>
                      <a:pt x="106" y="42"/>
                      <a:pt x="96" y="37"/>
                      <a:pt x="80" y="37"/>
                    </a:cubicBezTo>
                    <a:cubicBezTo>
                      <a:pt x="57" y="37"/>
                      <a:pt x="45" y="56"/>
                      <a:pt x="43" y="80"/>
                    </a:cubicBezTo>
                    <a:cubicBezTo>
                      <a:pt x="52" y="74"/>
                      <a:pt x="63" y="68"/>
                      <a:pt x="81" y="68"/>
                    </a:cubicBezTo>
                    <a:cubicBezTo>
                      <a:pt x="118" y="68"/>
                      <a:pt x="147" y="89"/>
                      <a:pt x="147" y="128"/>
                    </a:cubicBezTo>
                    <a:cubicBezTo>
                      <a:pt x="147" y="166"/>
                      <a:pt x="116" y="193"/>
                      <a:pt x="76" y="193"/>
                    </a:cubicBezTo>
                    <a:cubicBezTo>
                      <a:pt x="51" y="193"/>
                      <a:pt x="35" y="186"/>
                      <a:pt x="22" y="173"/>
                    </a:cubicBezTo>
                    <a:cubicBezTo>
                      <a:pt x="8" y="159"/>
                      <a:pt x="0" y="139"/>
                      <a:pt x="0" y="102"/>
                    </a:cubicBezTo>
                    <a:cubicBezTo>
                      <a:pt x="0" y="44"/>
                      <a:pt x="26" y="0"/>
                      <a:pt x="81" y="0"/>
                    </a:cubicBezTo>
                    <a:cubicBezTo>
                      <a:pt x="107" y="0"/>
                      <a:pt x="123" y="7"/>
                      <a:pt x="140" y="20"/>
                    </a:cubicBezTo>
                    <a:lnTo>
                      <a:pt x="11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Freeform 634"/>
              <p:cNvSpPr>
                <a:spLocks noEditPoints="1"/>
              </p:cNvSpPr>
              <p:nvPr/>
            </p:nvSpPr>
            <p:spPr bwMode="auto">
              <a:xfrm>
                <a:off x="3257" y="2063"/>
                <a:ext cx="52" cy="70"/>
              </a:xfrm>
              <a:custGeom>
                <a:avLst/>
                <a:gdLst>
                  <a:gd name="T0" fmla="*/ 72 w 144"/>
                  <a:gd name="T1" fmla="*/ 34 h 192"/>
                  <a:gd name="T2" fmla="*/ 72 w 144"/>
                  <a:gd name="T3" fmla="*/ 34 h 192"/>
                  <a:gd name="T4" fmla="*/ 45 w 144"/>
                  <a:gd name="T5" fmla="*/ 56 h 192"/>
                  <a:gd name="T6" fmla="*/ 72 w 144"/>
                  <a:gd name="T7" fmla="*/ 79 h 192"/>
                  <a:gd name="T8" fmla="*/ 99 w 144"/>
                  <a:gd name="T9" fmla="*/ 56 h 192"/>
                  <a:gd name="T10" fmla="*/ 72 w 144"/>
                  <a:gd name="T11" fmla="*/ 34 h 192"/>
                  <a:gd name="T12" fmla="*/ 72 w 144"/>
                  <a:gd name="T13" fmla="*/ 112 h 192"/>
                  <a:gd name="T14" fmla="*/ 72 w 144"/>
                  <a:gd name="T15" fmla="*/ 112 h 192"/>
                  <a:gd name="T16" fmla="*/ 40 w 144"/>
                  <a:gd name="T17" fmla="*/ 135 h 192"/>
                  <a:gd name="T18" fmla="*/ 72 w 144"/>
                  <a:gd name="T19" fmla="*/ 159 h 192"/>
                  <a:gd name="T20" fmla="*/ 104 w 144"/>
                  <a:gd name="T21" fmla="*/ 135 h 192"/>
                  <a:gd name="T22" fmla="*/ 72 w 144"/>
                  <a:gd name="T23" fmla="*/ 112 h 192"/>
                  <a:gd name="T24" fmla="*/ 72 w 144"/>
                  <a:gd name="T25" fmla="*/ 192 h 192"/>
                  <a:gd name="T26" fmla="*/ 72 w 144"/>
                  <a:gd name="T27" fmla="*/ 192 h 192"/>
                  <a:gd name="T28" fmla="*/ 0 w 144"/>
                  <a:gd name="T29" fmla="*/ 138 h 192"/>
                  <a:gd name="T30" fmla="*/ 30 w 144"/>
                  <a:gd name="T31" fmla="*/ 93 h 192"/>
                  <a:gd name="T32" fmla="*/ 6 w 144"/>
                  <a:gd name="T33" fmla="*/ 52 h 192"/>
                  <a:gd name="T34" fmla="*/ 72 w 144"/>
                  <a:gd name="T35" fmla="*/ 0 h 192"/>
                  <a:gd name="T36" fmla="*/ 137 w 144"/>
                  <a:gd name="T37" fmla="*/ 52 h 192"/>
                  <a:gd name="T38" fmla="*/ 114 w 144"/>
                  <a:gd name="T39" fmla="*/ 93 h 192"/>
                  <a:gd name="T40" fmla="*/ 144 w 144"/>
                  <a:gd name="T41" fmla="*/ 137 h 192"/>
                  <a:gd name="T42" fmla="*/ 72 w 144"/>
                  <a:gd name="T4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92">
                    <a:moveTo>
                      <a:pt x="72" y="34"/>
                    </a:moveTo>
                    <a:lnTo>
                      <a:pt x="72" y="34"/>
                    </a:lnTo>
                    <a:cubicBezTo>
                      <a:pt x="55" y="34"/>
                      <a:pt x="45" y="44"/>
                      <a:pt x="45" y="56"/>
                    </a:cubicBezTo>
                    <a:cubicBezTo>
                      <a:pt x="45" y="69"/>
                      <a:pt x="56" y="79"/>
                      <a:pt x="72" y="79"/>
                    </a:cubicBezTo>
                    <a:cubicBezTo>
                      <a:pt x="88" y="79"/>
                      <a:pt x="99" y="70"/>
                      <a:pt x="99" y="56"/>
                    </a:cubicBezTo>
                    <a:cubicBezTo>
                      <a:pt x="99" y="45"/>
                      <a:pt x="89" y="34"/>
                      <a:pt x="72" y="34"/>
                    </a:cubicBezTo>
                    <a:close/>
                    <a:moveTo>
                      <a:pt x="72" y="112"/>
                    </a:moveTo>
                    <a:lnTo>
                      <a:pt x="72" y="112"/>
                    </a:lnTo>
                    <a:cubicBezTo>
                      <a:pt x="53" y="112"/>
                      <a:pt x="40" y="120"/>
                      <a:pt x="40" y="135"/>
                    </a:cubicBezTo>
                    <a:cubicBezTo>
                      <a:pt x="40" y="148"/>
                      <a:pt x="52" y="159"/>
                      <a:pt x="72" y="159"/>
                    </a:cubicBezTo>
                    <a:cubicBezTo>
                      <a:pt x="92" y="159"/>
                      <a:pt x="104" y="148"/>
                      <a:pt x="104" y="135"/>
                    </a:cubicBezTo>
                    <a:cubicBezTo>
                      <a:pt x="104" y="120"/>
                      <a:pt x="91" y="112"/>
                      <a:pt x="72" y="112"/>
                    </a:cubicBezTo>
                    <a:close/>
                    <a:moveTo>
                      <a:pt x="72" y="192"/>
                    </a:moveTo>
                    <a:lnTo>
                      <a:pt x="72" y="192"/>
                    </a:lnTo>
                    <a:cubicBezTo>
                      <a:pt x="31" y="192"/>
                      <a:pt x="0" y="171"/>
                      <a:pt x="0" y="138"/>
                    </a:cubicBezTo>
                    <a:cubicBezTo>
                      <a:pt x="0" y="115"/>
                      <a:pt x="10" y="102"/>
                      <a:pt x="30" y="93"/>
                    </a:cubicBezTo>
                    <a:cubicBezTo>
                      <a:pt x="16" y="84"/>
                      <a:pt x="6" y="72"/>
                      <a:pt x="6" y="52"/>
                    </a:cubicBezTo>
                    <a:cubicBezTo>
                      <a:pt x="6" y="23"/>
                      <a:pt x="32" y="0"/>
                      <a:pt x="72" y="0"/>
                    </a:cubicBezTo>
                    <a:cubicBezTo>
                      <a:pt x="111" y="0"/>
                      <a:pt x="137" y="23"/>
                      <a:pt x="137" y="52"/>
                    </a:cubicBezTo>
                    <a:cubicBezTo>
                      <a:pt x="137" y="72"/>
                      <a:pt x="128" y="84"/>
                      <a:pt x="114" y="93"/>
                    </a:cubicBezTo>
                    <a:cubicBezTo>
                      <a:pt x="133" y="103"/>
                      <a:pt x="144" y="115"/>
                      <a:pt x="144" y="137"/>
                    </a:cubicBezTo>
                    <a:cubicBezTo>
                      <a:pt x="144" y="172"/>
                      <a:pt x="113" y="192"/>
                      <a:pt x="72" y="1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Freeform 635"/>
              <p:cNvSpPr>
                <a:spLocks/>
              </p:cNvSpPr>
              <p:nvPr/>
            </p:nvSpPr>
            <p:spPr bwMode="auto">
              <a:xfrm>
                <a:off x="3320" y="2117"/>
                <a:ext cx="16" cy="16"/>
              </a:xfrm>
              <a:custGeom>
                <a:avLst/>
                <a:gdLst>
                  <a:gd name="T0" fmla="*/ 0 w 44"/>
                  <a:gd name="T1" fmla="*/ 0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Freeform 636"/>
              <p:cNvSpPr>
                <a:spLocks/>
              </p:cNvSpPr>
              <p:nvPr/>
            </p:nvSpPr>
            <p:spPr bwMode="auto">
              <a:xfrm>
                <a:off x="3346" y="2064"/>
                <a:ext cx="52" cy="70"/>
              </a:xfrm>
              <a:custGeom>
                <a:avLst/>
                <a:gdLst>
                  <a:gd name="T0" fmla="*/ 17 w 140"/>
                  <a:gd name="T1" fmla="*/ 0 h 190"/>
                  <a:gd name="T2" fmla="*/ 17 w 140"/>
                  <a:gd name="T3" fmla="*/ 0 h 190"/>
                  <a:gd name="T4" fmla="*/ 132 w 140"/>
                  <a:gd name="T5" fmla="*/ 0 h 190"/>
                  <a:gd name="T6" fmla="*/ 132 w 140"/>
                  <a:gd name="T7" fmla="*/ 36 h 190"/>
                  <a:gd name="T8" fmla="*/ 53 w 140"/>
                  <a:gd name="T9" fmla="*/ 36 h 190"/>
                  <a:gd name="T10" fmla="*/ 51 w 140"/>
                  <a:gd name="T11" fmla="*/ 68 h 190"/>
                  <a:gd name="T12" fmla="*/ 75 w 140"/>
                  <a:gd name="T13" fmla="*/ 65 h 190"/>
                  <a:gd name="T14" fmla="*/ 140 w 140"/>
                  <a:gd name="T15" fmla="*/ 125 h 190"/>
                  <a:gd name="T16" fmla="*/ 69 w 140"/>
                  <a:gd name="T17" fmla="*/ 190 h 190"/>
                  <a:gd name="T18" fmla="*/ 0 w 140"/>
                  <a:gd name="T19" fmla="*/ 162 h 190"/>
                  <a:gd name="T20" fmla="*/ 24 w 140"/>
                  <a:gd name="T21" fmla="*/ 132 h 190"/>
                  <a:gd name="T22" fmla="*/ 69 w 140"/>
                  <a:gd name="T23" fmla="*/ 153 h 190"/>
                  <a:gd name="T24" fmla="*/ 100 w 140"/>
                  <a:gd name="T25" fmla="*/ 126 h 190"/>
                  <a:gd name="T26" fmla="*/ 67 w 140"/>
                  <a:gd name="T27" fmla="*/ 101 h 190"/>
                  <a:gd name="T28" fmla="*/ 36 w 140"/>
                  <a:gd name="T29" fmla="*/ 108 h 190"/>
                  <a:gd name="T30" fmla="*/ 12 w 140"/>
                  <a:gd name="T31" fmla="*/ 92 h 190"/>
                  <a:gd name="T32" fmla="*/ 17 w 140"/>
                  <a:gd name="T3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190">
                    <a:moveTo>
                      <a:pt x="17" y="0"/>
                    </a:moveTo>
                    <a:lnTo>
                      <a:pt x="17" y="0"/>
                    </a:lnTo>
                    <a:lnTo>
                      <a:pt x="132" y="0"/>
                    </a:lnTo>
                    <a:lnTo>
                      <a:pt x="132" y="36"/>
                    </a:lnTo>
                    <a:lnTo>
                      <a:pt x="53" y="36"/>
                    </a:lnTo>
                    <a:lnTo>
                      <a:pt x="51" y="68"/>
                    </a:lnTo>
                    <a:cubicBezTo>
                      <a:pt x="58" y="66"/>
                      <a:pt x="65" y="65"/>
                      <a:pt x="75" y="65"/>
                    </a:cubicBezTo>
                    <a:cubicBezTo>
                      <a:pt x="112" y="65"/>
                      <a:pt x="140" y="83"/>
                      <a:pt x="140" y="125"/>
                    </a:cubicBezTo>
                    <a:cubicBezTo>
                      <a:pt x="140" y="165"/>
                      <a:pt x="112" y="190"/>
                      <a:pt x="69" y="190"/>
                    </a:cubicBezTo>
                    <a:cubicBezTo>
                      <a:pt x="40" y="190"/>
                      <a:pt x="18" y="179"/>
                      <a:pt x="0" y="162"/>
                    </a:cubicBezTo>
                    <a:lnTo>
                      <a:pt x="24" y="132"/>
                    </a:lnTo>
                    <a:cubicBezTo>
                      <a:pt x="39" y="145"/>
                      <a:pt x="52" y="153"/>
                      <a:pt x="69" y="153"/>
                    </a:cubicBezTo>
                    <a:cubicBezTo>
                      <a:pt x="88" y="153"/>
                      <a:pt x="100" y="143"/>
                      <a:pt x="100" y="126"/>
                    </a:cubicBezTo>
                    <a:cubicBezTo>
                      <a:pt x="100" y="110"/>
                      <a:pt x="87" y="101"/>
                      <a:pt x="67" y="101"/>
                    </a:cubicBezTo>
                    <a:cubicBezTo>
                      <a:pt x="55" y="101"/>
                      <a:pt x="45" y="104"/>
                      <a:pt x="36" y="108"/>
                    </a:cubicBezTo>
                    <a:lnTo>
                      <a:pt x="12" y="9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Freeform 637"/>
              <p:cNvSpPr>
                <a:spLocks/>
              </p:cNvSpPr>
              <p:nvPr/>
            </p:nvSpPr>
            <p:spPr bwMode="auto">
              <a:xfrm>
                <a:off x="735" y="2095"/>
                <a:ext cx="2471" cy="98"/>
              </a:xfrm>
              <a:custGeom>
                <a:avLst/>
                <a:gdLst>
                  <a:gd name="T0" fmla="*/ 0 w 6733"/>
                  <a:gd name="T1" fmla="*/ 267 h 267"/>
                  <a:gd name="T2" fmla="*/ 0 w 6733"/>
                  <a:gd name="T3" fmla="*/ 267 h 267"/>
                  <a:gd name="T4" fmla="*/ 3680 w 6733"/>
                  <a:gd name="T5" fmla="*/ 93 h 267"/>
                  <a:gd name="T6" fmla="*/ 6733 w 6733"/>
                  <a:gd name="T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33" h="267">
                    <a:moveTo>
                      <a:pt x="0" y="267"/>
                    </a:moveTo>
                    <a:lnTo>
                      <a:pt x="0" y="267"/>
                    </a:lnTo>
                    <a:cubicBezTo>
                      <a:pt x="0" y="267"/>
                      <a:pt x="2200" y="133"/>
                      <a:pt x="3680" y="93"/>
                    </a:cubicBezTo>
                    <a:cubicBezTo>
                      <a:pt x="5160" y="53"/>
                      <a:pt x="6733" y="0"/>
                      <a:pt x="6733" y="0"/>
                    </a:cubicBezTo>
                  </a:path>
                </a:pathLst>
              </a:custGeom>
              <a:noFill/>
              <a:ln w="38100" cap="flat">
                <a:solidFill>
                  <a:srgbClr val="00AEE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Freeform 638"/>
              <p:cNvSpPr>
                <a:spLocks/>
              </p:cNvSpPr>
              <p:nvPr/>
            </p:nvSpPr>
            <p:spPr bwMode="auto">
              <a:xfrm>
                <a:off x="2300" y="1928"/>
                <a:ext cx="896" cy="240"/>
              </a:xfrm>
              <a:custGeom>
                <a:avLst/>
                <a:gdLst>
                  <a:gd name="T0" fmla="*/ 2440 w 2440"/>
                  <a:gd name="T1" fmla="*/ 0 h 653"/>
                  <a:gd name="T2" fmla="*/ 2440 w 2440"/>
                  <a:gd name="T3" fmla="*/ 0 h 653"/>
                  <a:gd name="T4" fmla="*/ 0 w 2440"/>
                  <a:gd name="T5" fmla="*/ 626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40" h="653">
                    <a:moveTo>
                      <a:pt x="2440" y="0"/>
                    </a:moveTo>
                    <a:lnTo>
                      <a:pt x="2440" y="0"/>
                    </a:lnTo>
                    <a:cubicBezTo>
                      <a:pt x="2440" y="0"/>
                      <a:pt x="1160" y="653"/>
                      <a:pt x="0" y="626"/>
                    </a:cubicBezTo>
                  </a:path>
                </a:pathLst>
              </a:custGeom>
              <a:noFill/>
              <a:ln w="38100" cap="flat">
                <a:solidFill>
                  <a:srgbClr val="EC008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Freeform 639"/>
              <p:cNvSpPr>
                <a:spLocks/>
              </p:cNvSpPr>
              <p:nvPr/>
            </p:nvSpPr>
            <p:spPr bwMode="auto">
              <a:xfrm>
                <a:off x="740" y="1649"/>
                <a:ext cx="2466" cy="470"/>
              </a:xfrm>
              <a:custGeom>
                <a:avLst/>
                <a:gdLst>
                  <a:gd name="T0" fmla="*/ 0 w 6720"/>
                  <a:gd name="T1" fmla="*/ 1280 h 1280"/>
                  <a:gd name="T2" fmla="*/ 0 w 6720"/>
                  <a:gd name="T3" fmla="*/ 1280 h 1280"/>
                  <a:gd name="T4" fmla="*/ 2080 w 6720"/>
                  <a:gd name="T5" fmla="*/ 973 h 1280"/>
                  <a:gd name="T6" fmla="*/ 6720 w 6720"/>
                  <a:gd name="T7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0" h="1280">
                    <a:moveTo>
                      <a:pt x="0" y="1280"/>
                    </a:moveTo>
                    <a:lnTo>
                      <a:pt x="0" y="1280"/>
                    </a:lnTo>
                    <a:cubicBezTo>
                      <a:pt x="0" y="1280"/>
                      <a:pt x="1547" y="1013"/>
                      <a:pt x="2080" y="973"/>
                    </a:cubicBezTo>
                    <a:cubicBezTo>
                      <a:pt x="2613" y="933"/>
                      <a:pt x="6040" y="293"/>
                      <a:pt x="6720" y="0"/>
                    </a:cubicBezTo>
                  </a:path>
                </a:pathLst>
              </a:custGeom>
              <a:noFill/>
              <a:ln w="3810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Freeform 640"/>
              <p:cNvSpPr>
                <a:spLocks/>
              </p:cNvSpPr>
              <p:nvPr/>
            </p:nvSpPr>
            <p:spPr bwMode="auto">
              <a:xfrm>
                <a:off x="725" y="787"/>
                <a:ext cx="2471" cy="1230"/>
              </a:xfrm>
              <a:custGeom>
                <a:avLst/>
                <a:gdLst>
                  <a:gd name="T0" fmla="*/ 0 w 6733"/>
                  <a:gd name="T1" fmla="*/ 3347 h 3347"/>
                  <a:gd name="T2" fmla="*/ 0 w 6733"/>
                  <a:gd name="T3" fmla="*/ 3347 h 3347"/>
                  <a:gd name="T4" fmla="*/ 4000 w 6733"/>
                  <a:gd name="T5" fmla="*/ 1813 h 3347"/>
                  <a:gd name="T6" fmla="*/ 6733 w 6733"/>
                  <a:gd name="T7" fmla="*/ 0 h 3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33" h="3347">
                    <a:moveTo>
                      <a:pt x="0" y="3347"/>
                    </a:moveTo>
                    <a:lnTo>
                      <a:pt x="0" y="3347"/>
                    </a:lnTo>
                    <a:cubicBezTo>
                      <a:pt x="0" y="3347"/>
                      <a:pt x="1920" y="3173"/>
                      <a:pt x="4000" y="1813"/>
                    </a:cubicBezTo>
                    <a:cubicBezTo>
                      <a:pt x="6080" y="453"/>
                      <a:pt x="6733" y="0"/>
                      <a:pt x="6733" y="0"/>
                    </a:cubicBezTo>
                  </a:path>
                </a:pathLst>
              </a:custGeom>
              <a:noFill/>
              <a:ln w="38100" cap="flat">
                <a:solidFill>
                  <a:srgbClr val="2E319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Freeform 641"/>
              <p:cNvSpPr>
                <a:spLocks/>
              </p:cNvSpPr>
              <p:nvPr/>
            </p:nvSpPr>
            <p:spPr bwMode="auto">
              <a:xfrm>
                <a:off x="745" y="1899"/>
                <a:ext cx="2480" cy="78"/>
              </a:xfrm>
              <a:custGeom>
                <a:avLst/>
                <a:gdLst>
                  <a:gd name="T0" fmla="*/ 0 w 6760"/>
                  <a:gd name="T1" fmla="*/ 146 h 213"/>
                  <a:gd name="T2" fmla="*/ 0 w 6760"/>
                  <a:gd name="T3" fmla="*/ 146 h 213"/>
                  <a:gd name="T4" fmla="*/ 3054 w 6760"/>
                  <a:gd name="T5" fmla="*/ 13 h 213"/>
                  <a:gd name="T6" fmla="*/ 6760 w 6760"/>
                  <a:gd name="T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60" h="213">
                    <a:moveTo>
                      <a:pt x="0" y="146"/>
                    </a:moveTo>
                    <a:lnTo>
                      <a:pt x="0" y="146"/>
                    </a:lnTo>
                    <a:cubicBezTo>
                      <a:pt x="0" y="146"/>
                      <a:pt x="2360" y="0"/>
                      <a:pt x="3054" y="13"/>
                    </a:cubicBezTo>
                    <a:cubicBezTo>
                      <a:pt x="3747" y="26"/>
                      <a:pt x="6400" y="66"/>
                      <a:pt x="6760" y="213"/>
                    </a:cubicBezTo>
                  </a:path>
                </a:pathLst>
              </a:custGeom>
              <a:noFill/>
              <a:ln w="38100" cap="flat">
                <a:solidFill>
                  <a:srgbClr val="FAA21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65" name="Freeform 643"/>
            <p:cNvSpPr>
              <a:spLocks/>
            </p:cNvSpPr>
            <p:nvPr/>
          </p:nvSpPr>
          <p:spPr bwMode="auto">
            <a:xfrm>
              <a:off x="708" y="517"/>
              <a:ext cx="119" cy="120"/>
            </a:xfrm>
            <a:custGeom>
              <a:avLst/>
              <a:gdLst>
                <a:gd name="T0" fmla="*/ 326 w 326"/>
                <a:gd name="T1" fmla="*/ 326 h 326"/>
                <a:gd name="T2" fmla="*/ 326 w 326"/>
                <a:gd name="T3" fmla="*/ 326 h 326"/>
                <a:gd name="T4" fmla="*/ 0 w 326"/>
                <a:gd name="T5" fmla="*/ 326 h 326"/>
                <a:gd name="T6" fmla="*/ 0 w 326"/>
                <a:gd name="T7" fmla="*/ 0 h 326"/>
                <a:gd name="T8" fmla="*/ 326 w 326"/>
                <a:gd name="T9" fmla="*/ 0 h 326"/>
                <a:gd name="T10" fmla="*/ 326 w 326"/>
                <a:gd name="T1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326" y="326"/>
                  </a:moveTo>
                  <a:lnTo>
                    <a:pt x="326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326"/>
                  </a:lnTo>
                  <a:close/>
                </a:path>
              </a:pathLst>
            </a:custGeom>
            <a:solidFill>
              <a:srgbClr val="2E319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" name="Freeform 644"/>
            <p:cNvSpPr>
              <a:spLocks/>
            </p:cNvSpPr>
            <p:nvPr/>
          </p:nvSpPr>
          <p:spPr bwMode="auto">
            <a:xfrm>
              <a:off x="708" y="695"/>
              <a:ext cx="119" cy="120"/>
            </a:xfrm>
            <a:custGeom>
              <a:avLst/>
              <a:gdLst>
                <a:gd name="T0" fmla="*/ 326 w 326"/>
                <a:gd name="T1" fmla="*/ 326 h 326"/>
                <a:gd name="T2" fmla="*/ 326 w 326"/>
                <a:gd name="T3" fmla="*/ 326 h 326"/>
                <a:gd name="T4" fmla="*/ 0 w 326"/>
                <a:gd name="T5" fmla="*/ 326 h 326"/>
                <a:gd name="T6" fmla="*/ 0 w 326"/>
                <a:gd name="T7" fmla="*/ 0 h 326"/>
                <a:gd name="T8" fmla="*/ 326 w 326"/>
                <a:gd name="T9" fmla="*/ 0 h 326"/>
                <a:gd name="T10" fmla="*/ 326 w 326"/>
                <a:gd name="T1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326" y="326"/>
                  </a:moveTo>
                  <a:lnTo>
                    <a:pt x="326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326"/>
                  </a:lnTo>
                  <a:close/>
                </a:path>
              </a:pathLst>
            </a:custGeom>
            <a:solidFill>
              <a:srgbClr val="ED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" name="Freeform 645"/>
            <p:cNvSpPr>
              <a:spLocks/>
            </p:cNvSpPr>
            <p:nvPr/>
          </p:nvSpPr>
          <p:spPr bwMode="auto">
            <a:xfrm>
              <a:off x="708" y="874"/>
              <a:ext cx="119" cy="120"/>
            </a:xfrm>
            <a:custGeom>
              <a:avLst/>
              <a:gdLst>
                <a:gd name="T0" fmla="*/ 326 w 326"/>
                <a:gd name="T1" fmla="*/ 326 h 326"/>
                <a:gd name="T2" fmla="*/ 326 w 326"/>
                <a:gd name="T3" fmla="*/ 326 h 326"/>
                <a:gd name="T4" fmla="*/ 0 w 326"/>
                <a:gd name="T5" fmla="*/ 326 h 326"/>
                <a:gd name="T6" fmla="*/ 0 w 326"/>
                <a:gd name="T7" fmla="*/ 0 h 326"/>
                <a:gd name="T8" fmla="*/ 326 w 326"/>
                <a:gd name="T9" fmla="*/ 0 h 326"/>
                <a:gd name="T10" fmla="*/ 326 w 326"/>
                <a:gd name="T1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326" y="326"/>
                  </a:moveTo>
                  <a:lnTo>
                    <a:pt x="326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326"/>
                  </a:lnTo>
                  <a:close/>
                </a:path>
              </a:pathLst>
            </a:custGeom>
            <a:solidFill>
              <a:srgbClr val="FAA21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" name="Freeform 647"/>
            <p:cNvSpPr>
              <a:spLocks/>
            </p:cNvSpPr>
            <p:nvPr/>
          </p:nvSpPr>
          <p:spPr bwMode="auto">
            <a:xfrm>
              <a:off x="708" y="1056"/>
              <a:ext cx="119" cy="120"/>
            </a:xfrm>
            <a:custGeom>
              <a:avLst/>
              <a:gdLst>
                <a:gd name="T0" fmla="*/ 326 w 326"/>
                <a:gd name="T1" fmla="*/ 326 h 326"/>
                <a:gd name="T2" fmla="*/ 326 w 326"/>
                <a:gd name="T3" fmla="*/ 326 h 326"/>
                <a:gd name="T4" fmla="*/ 0 w 326"/>
                <a:gd name="T5" fmla="*/ 326 h 326"/>
                <a:gd name="T6" fmla="*/ 0 w 326"/>
                <a:gd name="T7" fmla="*/ 0 h 326"/>
                <a:gd name="T8" fmla="*/ 326 w 326"/>
                <a:gd name="T9" fmla="*/ 0 h 326"/>
                <a:gd name="T10" fmla="*/ 326 w 326"/>
                <a:gd name="T1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326" y="326"/>
                  </a:moveTo>
                  <a:lnTo>
                    <a:pt x="326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326"/>
                  </a:lnTo>
                  <a:close/>
                </a:path>
              </a:pathLst>
            </a:custGeom>
            <a:solidFill>
              <a:srgbClr val="EC00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" name="Freeform 648"/>
            <p:cNvSpPr>
              <a:spLocks/>
            </p:cNvSpPr>
            <p:nvPr/>
          </p:nvSpPr>
          <p:spPr bwMode="auto">
            <a:xfrm>
              <a:off x="708" y="1239"/>
              <a:ext cx="119" cy="119"/>
            </a:xfrm>
            <a:custGeom>
              <a:avLst/>
              <a:gdLst>
                <a:gd name="T0" fmla="*/ 326 w 326"/>
                <a:gd name="T1" fmla="*/ 326 h 326"/>
                <a:gd name="T2" fmla="*/ 326 w 326"/>
                <a:gd name="T3" fmla="*/ 326 h 326"/>
                <a:gd name="T4" fmla="*/ 0 w 326"/>
                <a:gd name="T5" fmla="*/ 326 h 326"/>
                <a:gd name="T6" fmla="*/ 0 w 326"/>
                <a:gd name="T7" fmla="*/ 0 h 326"/>
                <a:gd name="T8" fmla="*/ 326 w 326"/>
                <a:gd name="T9" fmla="*/ 0 h 326"/>
                <a:gd name="T10" fmla="*/ 326 w 326"/>
                <a:gd name="T1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6">
                  <a:moveTo>
                    <a:pt x="326" y="326"/>
                  </a:moveTo>
                  <a:lnTo>
                    <a:pt x="326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326"/>
                  </a:lnTo>
                  <a:close/>
                </a:path>
              </a:pathLst>
            </a:custGeom>
            <a:solidFill>
              <a:srgbClr val="00AE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" name="Freeform 649"/>
            <p:cNvSpPr>
              <a:spLocks/>
            </p:cNvSpPr>
            <p:nvPr/>
          </p:nvSpPr>
          <p:spPr bwMode="auto">
            <a:xfrm>
              <a:off x="3134" y="726"/>
              <a:ext cx="109" cy="108"/>
            </a:xfrm>
            <a:custGeom>
              <a:avLst/>
              <a:gdLst>
                <a:gd name="T0" fmla="*/ 295 w 295"/>
                <a:gd name="T1" fmla="*/ 148 h 295"/>
                <a:gd name="T2" fmla="*/ 295 w 295"/>
                <a:gd name="T3" fmla="*/ 148 h 295"/>
                <a:gd name="T4" fmla="*/ 148 w 295"/>
                <a:gd name="T5" fmla="*/ 295 h 295"/>
                <a:gd name="T6" fmla="*/ 0 w 295"/>
                <a:gd name="T7" fmla="*/ 148 h 295"/>
                <a:gd name="T8" fmla="*/ 148 w 295"/>
                <a:gd name="T9" fmla="*/ 0 h 295"/>
                <a:gd name="T10" fmla="*/ 295 w 295"/>
                <a:gd name="T11" fmla="*/ 14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95">
                  <a:moveTo>
                    <a:pt x="295" y="148"/>
                  </a:moveTo>
                  <a:lnTo>
                    <a:pt x="295" y="148"/>
                  </a:lnTo>
                  <a:cubicBezTo>
                    <a:pt x="295" y="229"/>
                    <a:pt x="229" y="295"/>
                    <a:pt x="148" y="295"/>
                  </a:cubicBezTo>
                  <a:cubicBezTo>
                    <a:pt x="66" y="295"/>
                    <a:pt x="0" y="229"/>
                    <a:pt x="0" y="148"/>
                  </a:cubicBezTo>
                  <a:cubicBezTo>
                    <a:pt x="0" y="66"/>
                    <a:pt x="66" y="0"/>
                    <a:pt x="148" y="0"/>
                  </a:cubicBezTo>
                  <a:cubicBezTo>
                    <a:pt x="229" y="0"/>
                    <a:pt x="295" y="66"/>
                    <a:pt x="295" y="148"/>
                  </a:cubicBezTo>
                  <a:close/>
                </a:path>
              </a:pathLst>
            </a:custGeom>
            <a:solidFill>
              <a:srgbClr val="2E319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" name="Freeform 650"/>
            <p:cNvSpPr>
              <a:spLocks/>
            </p:cNvSpPr>
            <p:nvPr/>
          </p:nvSpPr>
          <p:spPr bwMode="auto">
            <a:xfrm>
              <a:off x="3134" y="1597"/>
              <a:ext cx="109" cy="108"/>
            </a:xfrm>
            <a:custGeom>
              <a:avLst/>
              <a:gdLst>
                <a:gd name="T0" fmla="*/ 295 w 295"/>
                <a:gd name="T1" fmla="*/ 147 h 294"/>
                <a:gd name="T2" fmla="*/ 295 w 295"/>
                <a:gd name="T3" fmla="*/ 147 h 294"/>
                <a:gd name="T4" fmla="*/ 148 w 295"/>
                <a:gd name="T5" fmla="*/ 294 h 294"/>
                <a:gd name="T6" fmla="*/ 0 w 295"/>
                <a:gd name="T7" fmla="*/ 147 h 294"/>
                <a:gd name="T8" fmla="*/ 148 w 295"/>
                <a:gd name="T9" fmla="*/ 0 h 294"/>
                <a:gd name="T10" fmla="*/ 295 w 295"/>
                <a:gd name="T11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94">
                  <a:moveTo>
                    <a:pt x="295" y="147"/>
                  </a:moveTo>
                  <a:lnTo>
                    <a:pt x="295" y="147"/>
                  </a:lnTo>
                  <a:cubicBezTo>
                    <a:pt x="295" y="228"/>
                    <a:pt x="229" y="294"/>
                    <a:pt x="148" y="294"/>
                  </a:cubicBez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8" y="0"/>
                  </a:cubicBezTo>
                  <a:cubicBezTo>
                    <a:pt x="229" y="0"/>
                    <a:pt x="295" y="66"/>
                    <a:pt x="295" y="147"/>
                  </a:cubicBezTo>
                  <a:close/>
                </a:path>
              </a:pathLst>
            </a:custGeom>
            <a:solidFill>
              <a:srgbClr val="ED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" name="Freeform 651"/>
            <p:cNvSpPr>
              <a:spLocks/>
            </p:cNvSpPr>
            <p:nvPr/>
          </p:nvSpPr>
          <p:spPr bwMode="auto">
            <a:xfrm>
              <a:off x="3134" y="1856"/>
              <a:ext cx="109" cy="109"/>
            </a:xfrm>
            <a:custGeom>
              <a:avLst/>
              <a:gdLst>
                <a:gd name="T0" fmla="*/ 295 w 295"/>
                <a:gd name="T1" fmla="*/ 147 h 295"/>
                <a:gd name="T2" fmla="*/ 295 w 295"/>
                <a:gd name="T3" fmla="*/ 147 h 295"/>
                <a:gd name="T4" fmla="*/ 148 w 295"/>
                <a:gd name="T5" fmla="*/ 295 h 295"/>
                <a:gd name="T6" fmla="*/ 0 w 295"/>
                <a:gd name="T7" fmla="*/ 147 h 295"/>
                <a:gd name="T8" fmla="*/ 148 w 295"/>
                <a:gd name="T9" fmla="*/ 0 h 295"/>
                <a:gd name="T10" fmla="*/ 295 w 295"/>
                <a:gd name="T11" fmla="*/ 14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95">
                  <a:moveTo>
                    <a:pt x="295" y="147"/>
                  </a:moveTo>
                  <a:lnTo>
                    <a:pt x="295" y="147"/>
                  </a:lnTo>
                  <a:cubicBezTo>
                    <a:pt x="295" y="229"/>
                    <a:pt x="229" y="295"/>
                    <a:pt x="148" y="295"/>
                  </a:cubicBezTo>
                  <a:cubicBezTo>
                    <a:pt x="66" y="295"/>
                    <a:pt x="0" y="229"/>
                    <a:pt x="0" y="147"/>
                  </a:cubicBezTo>
                  <a:cubicBezTo>
                    <a:pt x="0" y="66"/>
                    <a:pt x="66" y="0"/>
                    <a:pt x="148" y="0"/>
                  </a:cubicBezTo>
                  <a:cubicBezTo>
                    <a:pt x="229" y="0"/>
                    <a:pt x="295" y="66"/>
                    <a:pt x="295" y="147"/>
                  </a:cubicBezTo>
                  <a:close/>
                </a:path>
              </a:pathLst>
            </a:custGeom>
            <a:solidFill>
              <a:srgbClr val="EC00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" name="Freeform 652"/>
            <p:cNvSpPr>
              <a:spLocks/>
            </p:cNvSpPr>
            <p:nvPr/>
          </p:nvSpPr>
          <p:spPr bwMode="auto">
            <a:xfrm>
              <a:off x="3134" y="1926"/>
              <a:ext cx="109" cy="109"/>
            </a:xfrm>
            <a:custGeom>
              <a:avLst/>
              <a:gdLst>
                <a:gd name="T0" fmla="*/ 295 w 295"/>
                <a:gd name="T1" fmla="*/ 148 h 295"/>
                <a:gd name="T2" fmla="*/ 295 w 295"/>
                <a:gd name="T3" fmla="*/ 148 h 295"/>
                <a:gd name="T4" fmla="*/ 148 w 295"/>
                <a:gd name="T5" fmla="*/ 295 h 295"/>
                <a:gd name="T6" fmla="*/ 0 w 295"/>
                <a:gd name="T7" fmla="*/ 148 h 295"/>
                <a:gd name="T8" fmla="*/ 148 w 295"/>
                <a:gd name="T9" fmla="*/ 0 h 295"/>
                <a:gd name="T10" fmla="*/ 295 w 295"/>
                <a:gd name="T11" fmla="*/ 14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95">
                  <a:moveTo>
                    <a:pt x="295" y="148"/>
                  </a:moveTo>
                  <a:lnTo>
                    <a:pt x="295" y="148"/>
                  </a:lnTo>
                  <a:cubicBezTo>
                    <a:pt x="295" y="229"/>
                    <a:pt x="229" y="295"/>
                    <a:pt x="148" y="295"/>
                  </a:cubicBezTo>
                  <a:cubicBezTo>
                    <a:pt x="66" y="295"/>
                    <a:pt x="0" y="229"/>
                    <a:pt x="0" y="148"/>
                  </a:cubicBezTo>
                  <a:cubicBezTo>
                    <a:pt x="0" y="66"/>
                    <a:pt x="66" y="0"/>
                    <a:pt x="148" y="0"/>
                  </a:cubicBezTo>
                  <a:cubicBezTo>
                    <a:pt x="229" y="0"/>
                    <a:pt x="295" y="66"/>
                    <a:pt x="295" y="148"/>
                  </a:cubicBezTo>
                  <a:close/>
                </a:path>
              </a:pathLst>
            </a:custGeom>
            <a:solidFill>
              <a:srgbClr val="FAA21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" name="Freeform 653"/>
            <p:cNvSpPr>
              <a:spLocks/>
            </p:cNvSpPr>
            <p:nvPr/>
          </p:nvSpPr>
          <p:spPr bwMode="auto">
            <a:xfrm>
              <a:off x="3134" y="1926"/>
              <a:ext cx="109" cy="109"/>
            </a:xfrm>
            <a:custGeom>
              <a:avLst/>
              <a:gdLst>
                <a:gd name="T0" fmla="*/ 295 w 295"/>
                <a:gd name="T1" fmla="*/ 148 h 295"/>
                <a:gd name="T2" fmla="*/ 295 w 295"/>
                <a:gd name="T3" fmla="*/ 148 h 295"/>
                <a:gd name="T4" fmla="*/ 148 w 295"/>
                <a:gd name="T5" fmla="*/ 295 h 295"/>
                <a:gd name="T6" fmla="*/ 0 w 295"/>
                <a:gd name="T7" fmla="*/ 148 h 295"/>
                <a:gd name="T8" fmla="*/ 148 w 295"/>
                <a:gd name="T9" fmla="*/ 0 h 295"/>
                <a:gd name="T10" fmla="*/ 295 w 295"/>
                <a:gd name="T11" fmla="*/ 148 h 295"/>
                <a:gd name="T12" fmla="*/ 295 w 295"/>
                <a:gd name="T13" fmla="*/ 14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5">
                  <a:moveTo>
                    <a:pt x="295" y="148"/>
                  </a:moveTo>
                  <a:lnTo>
                    <a:pt x="295" y="148"/>
                  </a:lnTo>
                  <a:cubicBezTo>
                    <a:pt x="295" y="229"/>
                    <a:pt x="229" y="295"/>
                    <a:pt x="148" y="295"/>
                  </a:cubicBezTo>
                  <a:cubicBezTo>
                    <a:pt x="66" y="295"/>
                    <a:pt x="0" y="229"/>
                    <a:pt x="0" y="148"/>
                  </a:cubicBezTo>
                  <a:cubicBezTo>
                    <a:pt x="0" y="66"/>
                    <a:pt x="66" y="0"/>
                    <a:pt x="148" y="0"/>
                  </a:cubicBezTo>
                  <a:cubicBezTo>
                    <a:pt x="229" y="0"/>
                    <a:pt x="295" y="66"/>
                    <a:pt x="295" y="148"/>
                  </a:cubicBezTo>
                  <a:lnTo>
                    <a:pt x="295" y="148"/>
                  </a:lnTo>
                  <a:close/>
                </a:path>
              </a:pathLst>
            </a:custGeom>
            <a:noFill/>
            <a:ln w="5" cap="flat">
              <a:solidFill>
                <a:srgbClr val="FAA2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" name="Freeform 654"/>
            <p:cNvSpPr>
              <a:spLocks/>
            </p:cNvSpPr>
            <p:nvPr/>
          </p:nvSpPr>
          <p:spPr bwMode="auto">
            <a:xfrm>
              <a:off x="3134" y="2047"/>
              <a:ext cx="109" cy="108"/>
            </a:xfrm>
            <a:custGeom>
              <a:avLst/>
              <a:gdLst>
                <a:gd name="T0" fmla="*/ 295 w 295"/>
                <a:gd name="T1" fmla="*/ 148 h 295"/>
                <a:gd name="T2" fmla="*/ 295 w 295"/>
                <a:gd name="T3" fmla="*/ 148 h 295"/>
                <a:gd name="T4" fmla="*/ 148 w 295"/>
                <a:gd name="T5" fmla="*/ 295 h 295"/>
                <a:gd name="T6" fmla="*/ 0 w 295"/>
                <a:gd name="T7" fmla="*/ 148 h 295"/>
                <a:gd name="T8" fmla="*/ 148 w 295"/>
                <a:gd name="T9" fmla="*/ 0 h 295"/>
                <a:gd name="T10" fmla="*/ 295 w 295"/>
                <a:gd name="T11" fmla="*/ 14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95">
                  <a:moveTo>
                    <a:pt x="295" y="148"/>
                  </a:moveTo>
                  <a:lnTo>
                    <a:pt x="295" y="148"/>
                  </a:lnTo>
                  <a:cubicBezTo>
                    <a:pt x="295" y="229"/>
                    <a:pt x="229" y="295"/>
                    <a:pt x="148" y="295"/>
                  </a:cubicBezTo>
                  <a:cubicBezTo>
                    <a:pt x="66" y="295"/>
                    <a:pt x="0" y="229"/>
                    <a:pt x="0" y="148"/>
                  </a:cubicBezTo>
                  <a:cubicBezTo>
                    <a:pt x="0" y="66"/>
                    <a:pt x="66" y="0"/>
                    <a:pt x="148" y="0"/>
                  </a:cubicBezTo>
                  <a:cubicBezTo>
                    <a:pt x="229" y="0"/>
                    <a:pt x="295" y="66"/>
                    <a:pt x="295" y="148"/>
                  </a:cubicBezTo>
                  <a:close/>
                </a:path>
              </a:pathLst>
            </a:custGeom>
            <a:solidFill>
              <a:srgbClr val="00AE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82" name="TextBox 2681"/>
          <p:cNvSpPr txBox="1"/>
          <p:nvPr/>
        </p:nvSpPr>
        <p:spPr>
          <a:xfrm>
            <a:off x="241301" y="1491456"/>
            <a:ext cx="400110" cy="14763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 smtClean="0"/>
              <a:t>На 100 жителей</a:t>
            </a:r>
            <a:endParaRPr lang="en-US" sz="1400" dirty="0"/>
          </a:p>
        </p:txBody>
      </p:sp>
      <p:sp>
        <p:nvSpPr>
          <p:cNvPr id="2683" name="TextBox 2682"/>
          <p:cNvSpPr txBox="1"/>
          <p:nvPr/>
        </p:nvSpPr>
        <p:spPr>
          <a:xfrm>
            <a:off x="1258889" y="809626"/>
            <a:ext cx="3103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800" dirty="0"/>
              <a:t>КОНТРАКТЫ НА ПОЛУЧЕНИЕ </a:t>
            </a:r>
            <a:r>
              <a:rPr lang="ru-RU" sz="800" dirty="0" smtClean="0"/>
              <a:t>УСЛУГ МОБИЛЬНОЙ </a:t>
            </a:r>
            <a:r>
              <a:rPr lang="ru-RU" sz="800" dirty="0"/>
              <a:t>СОТОВОЙ </a:t>
            </a:r>
            <a:r>
              <a:rPr lang="ru-RU" sz="800" dirty="0" smtClean="0"/>
              <a:t>СВЯЗИ</a:t>
            </a:r>
          </a:p>
        </p:txBody>
      </p:sp>
      <p:sp>
        <p:nvSpPr>
          <p:cNvPr id="669" name="TextBox 668"/>
          <p:cNvSpPr txBox="1"/>
          <p:nvPr/>
        </p:nvSpPr>
        <p:spPr>
          <a:xfrm>
            <a:off x="1258889" y="1095376"/>
            <a:ext cx="3103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800" dirty="0"/>
              <a:t>ПОЛЬЗОВАТЕЛИ ИНТЕРНЕТА</a:t>
            </a:r>
            <a:endParaRPr lang="ru-RU" sz="800" dirty="0" smtClean="0"/>
          </a:p>
        </p:txBody>
      </p:sp>
      <p:sp>
        <p:nvSpPr>
          <p:cNvPr id="670" name="TextBox 669"/>
          <p:cNvSpPr txBox="1"/>
          <p:nvPr/>
        </p:nvSpPr>
        <p:spPr>
          <a:xfrm>
            <a:off x="1258889" y="1381126"/>
            <a:ext cx="3103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800" dirty="0"/>
              <a:t>ЛИНИИ ФИКСИРОВАННОЙ ТЕЛЕФОННОЙ СВЯЗИ</a:t>
            </a:r>
            <a:endParaRPr lang="ru-RU" sz="800" dirty="0" smtClean="0"/>
          </a:p>
        </p:txBody>
      </p:sp>
      <p:sp>
        <p:nvSpPr>
          <p:cNvPr id="671" name="TextBox 670"/>
          <p:cNvSpPr txBox="1"/>
          <p:nvPr/>
        </p:nvSpPr>
        <p:spPr>
          <a:xfrm>
            <a:off x="1258889" y="1609726"/>
            <a:ext cx="3103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800" dirty="0"/>
              <a:t>ДЕЙСТВУЮЩИЕ КОНТРАКТЫ НА МОБИЛЬНЫЙ ШИРОКОПОЛОСНЫЙ ИНТЕРНЕТ</a:t>
            </a:r>
            <a:endParaRPr lang="ru-RU" sz="800" dirty="0" smtClean="0"/>
          </a:p>
        </p:txBody>
      </p:sp>
      <p:sp>
        <p:nvSpPr>
          <p:cNvPr id="672" name="TextBox 671"/>
          <p:cNvSpPr txBox="1"/>
          <p:nvPr/>
        </p:nvSpPr>
        <p:spPr>
          <a:xfrm>
            <a:off x="1258889" y="1895476"/>
            <a:ext cx="3103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800" dirty="0"/>
              <a:t>КОНТРАКТЫ НА ФИКСИРОВАННЫЙ (ПРОВОДНОЙ) ШИРОКОПОЛОСНЫЙ ИНТЕРНЕТ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35442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7" grpId="0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793631" y="1079500"/>
            <a:ext cx="67407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defRPr/>
            </a:pPr>
            <a:r>
              <a:rPr lang="ru-RU" sz="2000" dirty="0" smtClean="0">
                <a:solidFill>
                  <a:srgbClr val="376092"/>
                </a:solidFill>
              </a:rPr>
              <a:t>Рабочая группа Совета по подготовке к ВКМЭ-12 </a:t>
            </a:r>
            <a:br>
              <a:rPr lang="ru-RU" sz="2000" dirty="0" smtClean="0">
                <a:solidFill>
                  <a:srgbClr val="376092"/>
                </a:solidFill>
              </a:rPr>
            </a:br>
            <a:r>
              <a:rPr lang="ru-RU" sz="2000" dirty="0" smtClean="0">
                <a:solidFill>
                  <a:srgbClr val="376092"/>
                </a:solidFill>
              </a:rPr>
              <a:t>(РГС-ВКМЭ-12) провела три собрания в 2010 году, </a:t>
            </a:r>
            <a:br>
              <a:rPr lang="ru-RU" sz="2000" dirty="0" smtClean="0">
                <a:solidFill>
                  <a:srgbClr val="376092"/>
                </a:solidFill>
              </a:rPr>
            </a:br>
            <a:r>
              <a:rPr lang="ru-RU" sz="2000" dirty="0" smtClean="0">
                <a:solidFill>
                  <a:srgbClr val="376092"/>
                </a:solidFill>
              </a:rPr>
              <a:t>два в 2011 году и три в 2012 году (в феврале, апреле </a:t>
            </a:r>
            <a:br>
              <a:rPr lang="ru-RU" sz="2000" dirty="0" smtClean="0">
                <a:solidFill>
                  <a:srgbClr val="376092"/>
                </a:solidFill>
              </a:rPr>
            </a:br>
            <a:r>
              <a:rPr lang="ru-RU" sz="2000" dirty="0" smtClean="0">
                <a:solidFill>
                  <a:srgbClr val="376092"/>
                </a:solidFill>
              </a:rPr>
              <a:t>и июне)</a:t>
            </a:r>
          </a:p>
          <a:p>
            <a:pPr lvl="0" defTabSz="914400">
              <a:defRPr/>
            </a:pPr>
            <a:endParaRPr lang="ru-RU" sz="2000" dirty="0" smtClean="0">
              <a:solidFill>
                <a:srgbClr val="376092"/>
              </a:solidFill>
            </a:endParaRPr>
          </a:p>
          <a:p>
            <a:pPr lvl="0" defTabSz="914400">
              <a:defRPr/>
            </a:pPr>
            <a:r>
              <a:rPr lang="ru-RU" sz="2000" dirty="0" smtClean="0">
                <a:solidFill>
                  <a:srgbClr val="376092"/>
                </a:solidFill>
              </a:rPr>
              <a:t>Региональные подготовительные собрания состоялись </a:t>
            </a:r>
            <a:br>
              <a:rPr lang="ru-RU" sz="2000" dirty="0" smtClean="0">
                <a:solidFill>
                  <a:srgbClr val="376092"/>
                </a:solidFill>
              </a:rPr>
            </a:br>
            <a:r>
              <a:rPr lang="ru-RU" sz="2000" dirty="0" smtClean="0">
                <a:solidFill>
                  <a:srgbClr val="376092"/>
                </a:solidFill>
              </a:rPr>
              <a:t>в Азиатско-Тихоокеанском регионе, Африке, регионе арабских стран, РСС (</a:t>
            </a:r>
            <a:r>
              <a:rPr lang="ru-RU" sz="2000" dirty="0">
                <a:solidFill>
                  <a:srgbClr val="376092"/>
                </a:solidFill>
              </a:rPr>
              <a:t>страны − члены </a:t>
            </a:r>
            <a:r>
              <a:rPr lang="ru-RU" sz="2000" dirty="0" smtClean="0">
                <a:solidFill>
                  <a:srgbClr val="376092"/>
                </a:solidFill>
              </a:rPr>
              <a:t>СНГ), Европе, а также Северной и Южной </a:t>
            </a:r>
            <a:r>
              <a:rPr lang="ru-RU" sz="2000" dirty="0">
                <a:solidFill>
                  <a:srgbClr val="376092"/>
                </a:solidFill>
              </a:rPr>
              <a:t>Америке − </a:t>
            </a:r>
            <a:r>
              <a:rPr lang="ru-RU" sz="2000" dirty="0" smtClean="0">
                <a:solidFill>
                  <a:srgbClr val="376092"/>
                </a:solidFill>
              </a:rPr>
              <a:t>все они были также открыты для участия Членов Секторов</a:t>
            </a:r>
          </a:p>
          <a:p>
            <a:pPr lvl="0" defTabSz="914400">
              <a:defRPr/>
            </a:pPr>
            <a:endParaRPr lang="ru-RU" sz="2000" dirty="0" smtClean="0">
              <a:solidFill>
                <a:srgbClr val="376092"/>
              </a:solidFill>
            </a:endParaRPr>
          </a:p>
          <a:p>
            <a:pPr lvl="0" defTabSz="914400">
              <a:defRPr/>
            </a:pPr>
            <a:r>
              <a:rPr lang="ru-RU" sz="2000" dirty="0" smtClean="0">
                <a:solidFill>
                  <a:srgbClr val="376092"/>
                </a:solidFill>
              </a:rPr>
              <a:t>Члены МСЭ представили 124 вклада; на рассмотрении находятся более 450 предложений</a:t>
            </a:r>
            <a:endParaRPr lang="ru-RU" sz="2000" dirty="0">
              <a:solidFill>
                <a:srgbClr val="37609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Процесс подготовки к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</a:rPr>
              <a:t>ВКМЭ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-12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9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700" y="952500"/>
            <a:ext cx="7023100" cy="51736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376092"/>
                </a:solidFill>
              </a:rPr>
              <a:t>Широкие консультации по различным вопросам проводятся</a:t>
            </a:r>
            <a:r>
              <a:rPr lang="ru-RU" sz="2000" dirty="0" smtClean="0">
                <a:solidFill>
                  <a:srgbClr val="376092"/>
                </a:solidFill>
              </a:rPr>
              <a:t>:</a:t>
            </a:r>
            <a:endParaRPr lang="en-US" sz="2000" dirty="0" smtClean="0">
              <a:solidFill>
                <a:srgbClr val="376092"/>
              </a:solidFill>
            </a:endParaRPr>
          </a:p>
          <a:p>
            <a:r>
              <a:rPr lang="ru-RU" sz="1800" dirty="0" smtClean="0">
                <a:solidFill>
                  <a:srgbClr val="376092"/>
                </a:solidFill>
              </a:rPr>
              <a:t>с Государствами – Членами МСЭ (193)</a:t>
            </a:r>
          </a:p>
          <a:p>
            <a:r>
              <a:rPr lang="ru-RU" sz="1800" dirty="0" smtClean="0">
                <a:solidFill>
                  <a:srgbClr val="376092"/>
                </a:solidFill>
              </a:rPr>
              <a:t>Членами МСЭ, являющимися представителями частного </a:t>
            </a:r>
            <a:br>
              <a:rPr lang="ru-RU" sz="1800" dirty="0" smtClean="0">
                <a:solidFill>
                  <a:srgbClr val="376092"/>
                </a:solidFill>
              </a:rPr>
            </a:br>
            <a:r>
              <a:rPr lang="ru-RU" sz="1800" dirty="0" smtClean="0">
                <a:solidFill>
                  <a:srgbClr val="376092"/>
                </a:solidFill>
              </a:rPr>
              <a:t>сектора (567)</a:t>
            </a:r>
          </a:p>
          <a:p>
            <a:r>
              <a:rPr lang="ru-RU" sz="1800" dirty="0" smtClean="0">
                <a:solidFill>
                  <a:srgbClr val="376092"/>
                </a:solidFill>
              </a:rPr>
              <a:t>Ассоциированными членами и академическими </a:t>
            </a:r>
            <a:br>
              <a:rPr lang="ru-RU" sz="1800" dirty="0" smtClean="0">
                <a:solidFill>
                  <a:srgbClr val="376092"/>
                </a:solidFill>
              </a:rPr>
            </a:br>
            <a:r>
              <a:rPr lang="ru-RU" sz="1800" dirty="0" smtClean="0">
                <a:solidFill>
                  <a:srgbClr val="376092"/>
                </a:solidFill>
              </a:rPr>
              <a:t>организациями </a:t>
            </a:r>
            <a:r>
              <a:rPr lang="ru-RU" sz="1800" dirty="0">
                <a:solidFill>
                  <a:srgbClr val="376092"/>
                </a:solidFill>
              </a:rPr>
              <a:t>– </a:t>
            </a:r>
            <a:r>
              <a:rPr lang="ru-RU" sz="1800" dirty="0" smtClean="0">
                <a:solidFill>
                  <a:srgbClr val="376092"/>
                </a:solidFill>
              </a:rPr>
              <a:t>Членами МСЭ (217)</a:t>
            </a:r>
          </a:p>
          <a:p>
            <a:r>
              <a:rPr lang="ru-RU" sz="1800" dirty="0" smtClean="0">
                <a:solidFill>
                  <a:srgbClr val="376092"/>
                </a:solidFill>
              </a:rPr>
              <a:t>гражданским обществом – посредством проведения таких мероприятий, как Форум ВВУИО</a:t>
            </a:r>
          </a:p>
          <a:p>
            <a:endParaRPr lang="en-US" sz="1800" i="1" dirty="0" smtClean="0">
              <a:solidFill>
                <a:srgbClr val="376092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376092"/>
                </a:solidFill>
              </a:rPr>
              <a:t>На веб-сайте МСЭ размещена</a:t>
            </a:r>
            <a:r>
              <a:rPr lang="en-US" sz="2000" i="1" dirty="0" smtClean="0">
                <a:solidFill>
                  <a:srgbClr val="376092"/>
                </a:solidFill>
              </a:rPr>
              <a:t>:</a:t>
            </a:r>
            <a:endParaRPr lang="en-US" sz="2000" i="1" dirty="0">
              <a:solidFill>
                <a:srgbClr val="376092"/>
              </a:solidFill>
            </a:endParaRPr>
          </a:p>
          <a:p>
            <a:r>
              <a:rPr lang="ru-RU" sz="1800" dirty="0" smtClean="0">
                <a:solidFill>
                  <a:srgbClr val="376092"/>
                </a:solidFill>
              </a:rPr>
              <a:t>Краткая базовая информация и часто задаваемые вопросы </a:t>
            </a:r>
            <a:br>
              <a:rPr lang="ru-RU" sz="1800" dirty="0" smtClean="0">
                <a:solidFill>
                  <a:srgbClr val="376092"/>
                </a:solidFill>
              </a:rPr>
            </a:br>
            <a:r>
              <a:rPr lang="ru-RU" sz="1800" dirty="0" smtClean="0">
                <a:solidFill>
                  <a:srgbClr val="376092"/>
                </a:solidFill>
              </a:rPr>
              <a:t>о </a:t>
            </a:r>
            <a:r>
              <a:rPr lang="ru-RU" sz="1800" dirty="0" err="1" smtClean="0">
                <a:solidFill>
                  <a:srgbClr val="376092"/>
                </a:solidFill>
              </a:rPr>
              <a:t>ВКМЭ</a:t>
            </a:r>
            <a:r>
              <a:rPr lang="ru-RU" sz="1800" dirty="0" smtClean="0">
                <a:solidFill>
                  <a:srgbClr val="376092"/>
                </a:solidFill>
              </a:rPr>
              <a:t> </a:t>
            </a:r>
            <a:r>
              <a:rPr lang="en-US" sz="1800" dirty="0" smtClean="0">
                <a:solidFill>
                  <a:srgbClr val="376092"/>
                </a:solidFill>
              </a:rPr>
              <a:t>(www.itu.int/en/wcit-12/Pages/WCIT-backgroundbriefs.aspx)</a:t>
            </a:r>
          </a:p>
          <a:p>
            <a:r>
              <a:rPr lang="ru-RU" sz="1800" dirty="0" smtClean="0">
                <a:solidFill>
                  <a:srgbClr val="376092"/>
                </a:solidFill>
              </a:rPr>
              <a:t>Сайт для размещения любого мнения или любых материалов </a:t>
            </a:r>
            <a:br>
              <a:rPr lang="ru-RU" sz="1800" dirty="0" smtClean="0">
                <a:solidFill>
                  <a:srgbClr val="376092"/>
                </a:solidFill>
              </a:rPr>
            </a:br>
            <a:r>
              <a:rPr lang="ru-RU" sz="1800" dirty="0" smtClean="0">
                <a:solidFill>
                  <a:srgbClr val="376092"/>
                </a:solidFill>
              </a:rPr>
              <a:t>о </a:t>
            </a:r>
            <a:r>
              <a:rPr lang="ru-RU" sz="1800" dirty="0" err="1" smtClean="0">
                <a:solidFill>
                  <a:srgbClr val="376092"/>
                </a:solidFill>
              </a:rPr>
              <a:t>ВКМЭ</a:t>
            </a:r>
            <a:r>
              <a:rPr lang="en-US" sz="1800" dirty="0" smtClean="0">
                <a:solidFill>
                  <a:srgbClr val="376092"/>
                </a:solidFill>
              </a:rPr>
              <a:t>-12</a:t>
            </a:r>
            <a:r>
              <a:rPr lang="ru-RU" sz="1800" dirty="0" smtClean="0">
                <a:solidFill>
                  <a:srgbClr val="376092"/>
                </a:solidFill>
              </a:rPr>
              <a:t> </a:t>
            </a:r>
            <a:r>
              <a:rPr lang="en-US" sz="1800" dirty="0" smtClean="0">
                <a:solidFill>
                  <a:srgbClr val="376092"/>
                </a:solidFill>
              </a:rPr>
              <a:t>(www.itu.int/en/wcit-12/Pages/public.aspx)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Процесс подготовки к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ВКМЭ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-12</a:t>
            </a:r>
          </a:p>
        </p:txBody>
      </p:sp>
    </p:spTree>
    <p:extLst>
      <p:ext uri="{BB962C8B-B14F-4D97-AF65-F5344CB8AC3E}">
        <p14:creationId xmlns:p14="http://schemas.microsoft.com/office/powerpoint/2010/main" val="267838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0364" y="1330898"/>
            <a:ext cx="8363052" cy="4057114"/>
            <a:chOff x="425564" y="1530150"/>
            <a:chExt cx="6690356" cy="3245649"/>
          </a:xfrm>
        </p:grpSpPr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618178" y="4368668"/>
              <a:ext cx="1676400" cy="2708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Конвергенция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425564" y="1851792"/>
              <a:ext cx="2318805" cy="5392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>Связь </a:t>
              </a: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как одно из прав человека</a:t>
              </a:r>
              <a:r>
                <a:rPr lang="ru-RU" sz="1600" dirty="0" smtClean="0">
                  <a:solidFill>
                    <a:srgbClr val="376092"/>
                  </a:solidFill>
                  <a:latin typeface="Calibri" pitchFamily="34" charset="0"/>
                </a:rPr>
                <a:t>,</a:t>
              </a:r>
              <a:endParaRPr lang="en-US" sz="1600" dirty="0">
                <a:solidFill>
                  <a:srgbClr val="376092"/>
                </a:solidFill>
                <a:latin typeface="Calibri" pitchFamily="34" charset="0"/>
              </a:endParaRPr>
            </a:p>
            <a:p>
              <a:pPr algn="r">
                <a:lnSpc>
                  <a:spcPct val="70000"/>
                </a:lnSpc>
              </a:pP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включая справедливый и равный доступ 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>к </a:t>
              </a: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сетям и услугам</a:t>
              </a:r>
              <a:endParaRPr lang="en-US" sz="11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271890" y="2629050"/>
              <a:ext cx="2580548" cy="6401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Начисление платы и расчеты,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>включая налогообложение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(рыночный расчет стоимости, либерализация </a:t>
              </a: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>международных </a:t>
              </a: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шлюзов, обязательства </a:t>
              </a: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>в </a:t>
              </a: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отношении прозрачности </a:t>
              </a:r>
              <a:r>
                <a:rPr lang="ru-RU" sz="1100" i="1" dirty="0" err="1">
                  <a:solidFill>
                    <a:srgbClr val="376092"/>
                  </a:solidFill>
                  <a:latin typeface="Calibri" pitchFamily="34" charset="0"/>
                </a:rPr>
                <a:t>ПЭО</a:t>
              </a: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)</a:t>
              </a:r>
              <a:endParaRPr lang="en-US" sz="11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674979" y="3613597"/>
              <a:ext cx="2057400" cy="2708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Качество обслуживания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655582" y="1530150"/>
              <a:ext cx="2165797" cy="9233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Безопасность при </a:t>
              </a: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>использовании </a:t>
              </a: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ИКТ</a:t>
              </a:r>
              <a:r>
                <a:rPr lang="ru-RU" sz="1600" dirty="0">
                  <a:solidFill>
                    <a:srgbClr val="376092"/>
                  </a:solidFill>
                  <a:latin typeface="Calibri" pitchFamily="34" charset="0"/>
                </a:rPr>
                <a:t>,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включая конфиденциальность </a:t>
              </a: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>и </a:t>
              </a: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борьбу со спамом</a:t>
              </a:r>
              <a:endParaRPr lang="en-US" sz="1100" i="1" dirty="0" smtClean="0">
                <a:solidFill>
                  <a:srgbClr val="376092"/>
                </a:solidFill>
                <a:latin typeface="Calibri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Защита важнейших </a:t>
              </a: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>национальных </a:t>
              </a: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ресурсов</a:t>
              </a:r>
              <a:r>
                <a:rPr lang="ru-RU" sz="1600" dirty="0" smtClean="0">
                  <a:solidFill>
                    <a:srgbClr val="376092"/>
                  </a:solidFill>
                  <a:latin typeface="Calibri" pitchFamily="34" charset="0"/>
                </a:rPr>
                <a:t>,</a:t>
              </a:r>
            </a:p>
            <a:p>
              <a:pPr>
                <a:lnSpc>
                  <a:spcPct val="80000"/>
                </a:lnSpc>
              </a:pP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включая сети связи</a:t>
              </a:r>
              <a:endParaRPr lang="en-US" sz="11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48845" y="3483904"/>
              <a:ext cx="2295524" cy="4963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Присоединение </a:t>
              </a: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600" b="1" dirty="0" smtClean="0">
                  <a:solidFill>
                    <a:srgbClr val="376092"/>
                  </a:solidFill>
                  <a:latin typeface="Calibri" pitchFamily="34" charset="0"/>
                </a:rPr>
                <a:t>и </a:t>
              </a: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функциональная совместимость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39346" y="2782317"/>
              <a:ext cx="1790700" cy="3584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Международные рамки</a:t>
              </a:r>
              <a:endParaRPr lang="en-US" sz="12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258420" y="4368359"/>
              <a:ext cx="2857500" cy="4074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1600" b="1" dirty="0">
                  <a:solidFill>
                    <a:srgbClr val="376092"/>
                  </a:solidFill>
                  <a:latin typeface="Calibri" pitchFamily="34" charset="0"/>
                </a:rPr>
                <a:t>Меры по обеспечению соблюдения </a:t>
              </a:r>
              <a:r>
                <a:rPr lang="en-US" sz="12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2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(включая возможное придание обязательной </a:t>
              </a: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ru-RU" sz="1100" i="1" dirty="0" smtClean="0">
                  <a:solidFill>
                    <a:srgbClr val="376092"/>
                  </a:solidFill>
                  <a:latin typeface="Calibri" pitchFamily="34" charset="0"/>
                </a:rPr>
                <a:t>силы </a:t>
              </a:r>
              <a:r>
                <a:rPr lang="ru-RU" sz="1100" i="1" dirty="0">
                  <a:solidFill>
                    <a:srgbClr val="376092"/>
                  </a:solidFill>
                  <a:latin typeface="Calibri" pitchFamily="34" charset="0"/>
                </a:rPr>
                <a:t>некоторым Рекомендациям МСЭ)</a:t>
              </a:r>
              <a:endParaRPr lang="en-US" sz="11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52669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Предложения, представленные в ходе подготовительного процесса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07399" y="1465484"/>
            <a:ext cx="1038734" cy="1193947"/>
            <a:chOff x="1895511" y="411185"/>
            <a:chExt cx="1038734" cy="1193947"/>
          </a:xfrm>
        </p:grpSpPr>
        <p:sp>
          <p:nvSpPr>
            <p:cNvPr id="40" name="Hexagon 39"/>
            <p:cNvSpPr/>
            <p:nvPr/>
          </p:nvSpPr>
          <p:spPr>
            <a:xfrm rot="5400000">
              <a:off x="1817904" y="488792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Hexagon 4"/>
            <p:cNvSpPr/>
            <p:nvPr/>
          </p:nvSpPr>
          <p:spPr>
            <a:xfrm>
              <a:off x="2057379" y="597243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63327" y="1465484"/>
            <a:ext cx="1038734" cy="1193947"/>
            <a:chOff x="751439" y="411185"/>
            <a:chExt cx="1038734" cy="1193947"/>
          </a:xfrm>
        </p:grpSpPr>
        <p:sp>
          <p:nvSpPr>
            <p:cNvPr id="38" name="Hexagon 37"/>
            <p:cNvSpPr/>
            <p:nvPr/>
          </p:nvSpPr>
          <p:spPr>
            <a:xfrm rot="5400000">
              <a:off x="673832" y="488792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exagon 6"/>
            <p:cNvSpPr/>
            <p:nvPr/>
          </p:nvSpPr>
          <p:spPr>
            <a:xfrm>
              <a:off x="913307" y="597243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58046" y="2500899"/>
            <a:ext cx="1038734" cy="1193947"/>
            <a:chOff x="246158" y="1446600"/>
            <a:chExt cx="1038734" cy="1193947"/>
          </a:xfrm>
        </p:grpSpPr>
        <p:sp>
          <p:nvSpPr>
            <p:cNvPr id="36" name="Hexagon 35"/>
            <p:cNvSpPr/>
            <p:nvPr/>
          </p:nvSpPr>
          <p:spPr>
            <a:xfrm rot="5400000">
              <a:off x="168551" y="1524207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8"/>
            <p:cNvSpPr/>
            <p:nvPr/>
          </p:nvSpPr>
          <p:spPr>
            <a:xfrm>
              <a:off x="408026" y="1632658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07399" y="3492329"/>
            <a:ext cx="1038734" cy="1193947"/>
            <a:chOff x="1895511" y="2438030"/>
            <a:chExt cx="1038734" cy="1193947"/>
          </a:xfrm>
        </p:grpSpPr>
        <p:sp>
          <p:nvSpPr>
            <p:cNvPr id="34" name="Hexagon 33"/>
            <p:cNvSpPr/>
            <p:nvPr/>
          </p:nvSpPr>
          <p:spPr>
            <a:xfrm rot="5400000">
              <a:off x="1817904" y="2515637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Hexagon 10"/>
            <p:cNvSpPr/>
            <p:nvPr/>
          </p:nvSpPr>
          <p:spPr>
            <a:xfrm>
              <a:off x="2057379" y="2624088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85566" y="3492329"/>
            <a:ext cx="1038734" cy="1193947"/>
            <a:chOff x="773678" y="2438030"/>
            <a:chExt cx="1038734" cy="1193947"/>
          </a:xfrm>
        </p:grpSpPr>
        <p:sp>
          <p:nvSpPr>
            <p:cNvPr id="32" name="Hexagon 31"/>
            <p:cNvSpPr/>
            <p:nvPr/>
          </p:nvSpPr>
          <p:spPr>
            <a:xfrm rot="5400000">
              <a:off x="696071" y="2515637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 12"/>
            <p:cNvSpPr/>
            <p:nvPr/>
          </p:nvSpPr>
          <p:spPr>
            <a:xfrm>
              <a:off x="935546" y="2624088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48666" y="4477969"/>
            <a:ext cx="1038734" cy="1193947"/>
            <a:chOff x="236778" y="3423670"/>
            <a:chExt cx="1038734" cy="1193947"/>
          </a:xfrm>
        </p:grpSpPr>
        <p:sp>
          <p:nvSpPr>
            <p:cNvPr id="30" name="Hexagon 29"/>
            <p:cNvSpPr/>
            <p:nvPr/>
          </p:nvSpPr>
          <p:spPr>
            <a:xfrm rot="5400000">
              <a:off x="159171" y="3501277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14"/>
            <p:cNvSpPr/>
            <p:nvPr/>
          </p:nvSpPr>
          <p:spPr>
            <a:xfrm>
              <a:off x="398646" y="3609728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3609" y="4477969"/>
            <a:ext cx="1038734" cy="1193947"/>
            <a:chOff x="1341721" y="3423670"/>
            <a:chExt cx="1038734" cy="1193947"/>
          </a:xfrm>
        </p:grpSpPr>
        <p:sp>
          <p:nvSpPr>
            <p:cNvPr id="28" name="Hexagon 27"/>
            <p:cNvSpPr/>
            <p:nvPr/>
          </p:nvSpPr>
          <p:spPr>
            <a:xfrm rot="5400000">
              <a:off x="1264114" y="3501277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16"/>
            <p:cNvSpPr/>
            <p:nvPr/>
          </p:nvSpPr>
          <p:spPr>
            <a:xfrm>
              <a:off x="1503589" y="3609728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53608" y="2510272"/>
            <a:ext cx="1038734" cy="1193947"/>
            <a:chOff x="1341720" y="1455973"/>
            <a:chExt cx="1038734" cy="1193947"/>
          </a:xfrm>
        </p:grpSpPr>
        <p:sp>
          <p:nvSpPr>
            <p:cNvPr id="26" name="Hexagon 25"/>
            <p:cNvSpPr/>
            <p:nvPr/>
          </p:nvSpPr>
          <p:spPr>
            <a:xfrm rot="5400000">
              <a:off x="1264113" y="1533580"/>
              <a:ext cx="1193947" cy="1038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18"/>
            <p:cNvSpPr/>
            <p:nvPr/>
          </p:nvSpPr>
          <p:spPr>
            <a:xfrm>
              <a:off x="1503588" y="1642031"/>
              <a:ext cx="714996" cy="82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18415" cmpd="sng"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en-US" sz="2400" b="0" kern="1200" cap="none" spc="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739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656894" y="1040704"/>
            <a:ext cx="663620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1" defTabSz="914400">
              <a:buFont typeface="Wingdings" charset="2"/>
              <a:buChar char="§"/>
              <a:defRPr/>
            </a:pPr>
            <a:r>
              <a:rPr lang="ru-RU" altLang="ko-KR" sz="2400" kern="0" dirty="0">
                <a:solidFill>
                  <a:srgbClr val="376092"/>
                </a:solidFill>
              </a:rPr>
              <a:t>Какими базовыми принципами следует руководствоваться при проведении обсуждений</a:t>
            </a:r>
            <a:r>
              <a:rPr lang="ru-RU" altLang="ko-KR" sz="2400" kern="0" dirty="0" smtClean="0">
                <a:solidFill>
                  <a:srgbClr val="376092"/>
                </a:solidFill>
              </a:rPr>
              <a:t>?</a:t>
            </a:r>
            <a:endParaRPr lang="en-US" altLang="ko-KR" sz="2400" kern="0" dirty="0" smtClean="0">
              <a:solidFill>
                <a:srgbClr val="376092"/>
              </a:solidFill>
            </a:endParaRPr>
          </a:p>
          <a:p>
            <a:pPr lvl="1" defTabSz="914400">
              <a:buFont typeface="Wingdings" charset="2"/>
              <a:buChar char="§"/>
              <a:defRPr/>
            </a:pPr>
            <a:endParaRPr lang="ru-RU" altLang="ko-KR" sz="2400" kern="0" dirty="0">
              <a:solidFill>
                <a:srgbClr val="376092"/>
              </a:solidFill>
            </a:endParaRPr>
          </a:p>
          <a:p>
            <a:pPr lvl="1" defTabSz="914400">
              <a:buFont typeface="Wingdings" charset="2"/>
              <a:buChar char="§"/>
              <a:defRPr/>
            </a:pPr>
            <a:r>
              <a:rPr lang="ru-RU" altLang="ko-KR" sz="2400" kern="0" dirty="0">
                <a:solidFill>
                  <a:srgbClr val="376092"/>
                </a:solidFill>
              </a:rPr>
              <a:t>Не содержатся ли некоторые положения </a:t>
            </a:r>
            <a:r>
              <a:rPr lang="en-US" altLang="ko-KR" sz="2400" kern="0" dirty="0" smtClean="0">
                <a:solidFill>
                  <a:srgbClr val="376092"/>
                </a:solidFill>
              </a:rPr>
              <a:t/>
            </a:r>
            <a:br>
              <a:rPr lang="en-US" altLang="ko-KR" sz="2400" kern="0" dirty="0" smtClean="0">
                <a:solidFill>
                  <a:srgbClr val="376092"/>
                </a:solidFill>
              </a:rPr>
            </a:br>
            <a:r>
              <a:rPr lang="ru-RU" altLang="ko-KR" sz="2400" kern="0" dirty="0" smtClean="0">
                <a:solidFill>
                  <a:srgbClr val="376092"/>
                </a:solidFill>
              </a:rPr>
              <a:t>в </a:t>
            </a:r>
            <a:r>
              <a:rPr lang="ru-RU" altLang="ko-KR" sz="2400" kern="0" dirty="0">
                <a:solidFill>
                  <a:srgbClr val="376092"/>
                </a:solidFill>
              </a:rPr>
              <a:t>каких-либо других документах? (</a:t>
            </a:r>
            <a:r>
              <a:rPr lang="ru-RU" altLang="ko-KR" sz="2400" i="1" kern="0" dirty="0">
                <a:solidFill>
                  <a:srgbClr val="376092"/>
                </a:solidFill>
              </a:rPr>
              <a:t>Например, </a:t>
            </a:r>
            <a:r>
              <a:rPr lang="ru-RU" altLang="ko-KR" sz="2400" i="1" kern="0" dirty="0" smtClean="0">
                <a:solidFill>
                  <a:srgbClr val="376092"/>
                </a:solidFill>
              </a:rPr>
              <a:t>в </a:t>
            </a:r>
            <a:r>
              <a:rPr lang="ru-RU" altLang="ko-KR" sz="2400" i="1" kern="0" dirty="0">
                <a:solidFill>
                  <a:srgbClr val="376092"/>
                </a:solidFill>
              </a:rPr>
              <a:t>Уставе/Конвенции МСЭ, Рекомендациях МСЭ-Т</a:t>
            </a:r>
            <a:r>
              <a:rPr lang="ru-RU" altLang="ko-KR" sz="2400" kern="0" dirty="0" smtClean="0">
                <a:solidFill>
                  <a:srgbClr val="376092"/>
                </a:solidFill>
              </a:rPr>
              <a:t>)</a:t>
            </a:r>
            <a:endParaRPr lang="en-US" altLang="ko-KR" sz="2400" kern="0" dirty="0" smtClean="0">
              <a:solidFill>
                <a:srgbClr val="376092"/>
              </a:solidFill>
            </a:endParaRPr>
          </a:p>
          <a:p>
            <a:pPr lvl="1" defTabSz="914400">
              <a:buFont typeface="Wingdings" charset="2"/>
              <a:buChar char="§"/>
              <a:defRPr/>
            </a:pPr>
            <a:endParaRPr lang="ru-RU" altLang="ko-KR" sz="2400" kern="0" dirty="0">
              <a:solidFill>
                <a:srgbClr val="376092"/>
              </a:solidFill>
            </a:endParaRPr>
          </a:p>
          <a:p>
            <a:pPr lvl="1" defTabSz="914400">
              <a:buFont typeface="Wingdings" charset="2"/>
              <a:buChar char="§"/>
              <a:defRPr/>
            </a:pPr>
            <a:r>
              <a:rPr lang="ru-RU" altLang="ko-KR" sz="2400" kern="0" dirty="0">
                <a:solidFill>
                  <a:srgbClr val="376092"/>
                </a:solidFill>
              </a:rPr>
              <a:t>Какие положения следует добавить для обеспечения охвата новых вопросов?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Ключевые вопросы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2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51428" y="829129"/>
            <a:ext cx="7167489" cy="360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Мобильный роуминг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Неправомерное использование и мошенничество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Налогообложение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Прозрачность маршрутизации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Новые общие принципы, касающиеся экономических вопросов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Допущение дифференцированного управления трафиком 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Сотрудничество в области обеспечения </a:t>
            </a:r>
            <a:r>
              <a:rPr lang="ru-RU" altLang="ko-KR" sz="2000" dirty="0" err="1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кибербезопасности</a:t>
            </a:r>
            <a:endParaRPr lang="ru-RU" altLang="ko-KR" sz="2000" dirty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Сотрудничество в области борьбы со спамом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 err="1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Энергоэффективность</a:t>
            </a:r>
            <a:endParaRPr lang="ru-RU" altLang="ko-KR" sz="2000" dirty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Доступность</a:t>
            </a:r>
          </a:p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Все эти задачи должны выполняться национальными властями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Некоторые ключевые предложения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31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164243" y="1371600"/>
            <a:ext cx="6877399" cy="4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ru-RU" altLang="ko-KR" sz="2400" b="1" i="1" dirty="0">
                <a:solidFill>
                  <a:srgbClr val="376092"/>
                </a:solidFill>
                <a:ea typeface="Gulim" pitchFamily="34" charset="-127"/>
              </a:rPr>
              <a:t>Оказание содействия предотвращению получения слишком больших счетов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endParaRPr lang="en-US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ru-RU" altLang="ko-KR" sz="2400" dirty="0" smtClean="0">
                <a:solidFill>
                  <a:srgbClr val="376092"/>
                </a:solidFill>
                <a:ea typeface="Gulim" pitchFamily="34" charset="-127"/>
              </a:rPr>
              <a:t>Прозрачность </a:t>
            </a:r>
            <a:r>
              <a:rPr lang="ru-RU" altLang="ko-KR" sz="2400" dirty="0">
                <a:solidFill>
                  <a:srgbClr val="376092"/>
                </a:solidFill>
                <a:ea typeface="Gulim" pitchFamily="34" charset="-127"/>
              </a:rPr>
              <a:t>цен для пользователей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ru-RU" altLang="ko-KR" sz="2400" dirty="0">
                <a:solidFill>
                  <a:srgbClr val="376092"/>
                </a:solidFill>
                <a:ea typeface="Gulim" pitchFamily="34" charset="-127"/>
              </a:rPr>
              <a:t>Возможность ограничения уровня цен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endParaRPr lang="en-US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ru-RU" altLang="ko-KR" sz="2400" dirty="0" smtClean="0">
                <a:solidFill>
                  <a:srgbClr val="376092"/>
                </a:solidFill>
                <a:ea typeface="Gulim" pitchFamily="34" charset="-127"/>
              </a:rPr>
              <a:t>Проект </a:t>
            </a:r>
            <a:r>
              <a:rPr lang="ru-RU" altLang="ko-KR" sz="2400" dirty="0">
                <a:solidFill>
                  <a:srgbClr val="376092"/>
                </a:solidFill>
                <a:ea typeface="Gulim" pitchFamily="34" charset="-127"/>
              </a:rPr>
              <a:t>Рекомендации МСЭ-Т </a:t>
            </a:r>
            <a:r>
              <a:rPr lang="ru-RU" altLang="ko-KR" sz="2400" dirty="0" err="1">
                <a:solidFill>
                  <a:srgbClr val="376092"/>
                </a:solidFill>
                <a:ea typeface="Gulim" pitchFamily="34" charset="-127"/>
              </a:rPr>
              <a:t>D.98</a:t>
            </a:r>
            <a:endParaRPr lang="ru-RU" altLang="ko-KR" sz="2400" dirty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ru-RU" altLang="ko-KR" sz="2400" dirty="0">
                <a:solidFill>
                  <a:srgbClr val="376092"/>
                </a:solidFill>
                <a:ea typeface="Gulim" pitchFamily="34" charset="-127"/>
              </a:rPr>
              <a:t>Рекомендации </a:t>
            </a:r>
            <a:r>
              <a:rPr lang="ru-RU" altLang="ko-KR" sz="2400" dirty="0" err="1">
                <a:solidFill>
                  <a:srgbClr val="376092"/>
                </a:solidFill>
                <a:ea typeface="Gulim" pitchFamily="34" charset="-127"/>
              </a:rPr>
              <a:t>ОЭСР</a:t>
            </a:r>
            <a:endParaRPr lang="ru-RU" altLang="ko-KR" sz="2400" dirty="0">
              <a:solidFill>
                <a:srgbClr val="376092"/>
              </a:solidFill>
              <a:ea typeface="Gulim" pitchFamily="34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Предложения: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Мобильный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роуминг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87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61565" y="1200150"/>
            <a:ext cx="7125235" cy="3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lvl="1" indent="0" defTabSz="914400">
              <a:buClr>
                <a:srgbClr val="0E438A"/>
              </a:buClr>
              <a:buSzPct val="110000"/>
              <a:buNone/>
              <a:defRPr/>
            </a:pPr>
            <a:r>
              <a:rPr lang="ru-RU" altLang="ko-KR" sz="2000" b="1" kern="0" dirty="0">
                <a:solidFill>
                  <a:srgbClr val="376092"/>
                </a:solidFill>
                <a:ea typeface="Gulim" pitchFamily="34" charset="-127"/>
              </a:rPr>
              <a:t>Предотвращение неправомерного использования/похищения ресурсов нумерации</a:t>
            </a:r>
            <a:endParaRPr kumimoji="0" lang="en-GB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Gulim" pitchFamily="34" charset="-127"/>
            </a:endParaRPr>
          </a:p>
          <a:p>
            <a:pPr marL="742950" lvl="2" indent="-342900" defTabSz="914400">
              <a:buClr>
                <a:srgbClr val="0E438A"/>
              </a:buClr>
              <a:buSzPct val="110000"/>
              <a:defRPr/>
            </a:pPr>
            <a:r>
              <a:rPr lang="ru-RU" altLang="ko-KR" sz="2000" kern="0" dirty="0">
                <a:solidFill>
                  <a:srgbClr val="376092"/>
                </a:solidFill>
                <a:ea typeface="Gulim" pitchFamily="34" charset="-127"/>
              </a:rPr>
              <a:t>Согласно данным Ассоциации </a:t>
            </a:r>
            <a:r>
              <a:rPr lang="ru-RU" altLang="ko-KR" sz="2000" kern="0" dirty="0" err="1">
                <a:solidFill>
                  <a:srgbClr val="376092"/>
                </a:solidFill>
                <a:ea typeface="Gulim" pitchFamily="34" charset="-127"/>
              </a:rPr>
              <a:t>GSM</a:t>
            </a:r>
            <a:r>
              <a:rPr lang="ru-RU" altLang="ko-KR" sz="2000" kern="0" dirty="0">
                <a:solidFill>
                  <a:srgbClr val="376092"/>
                </a:solidFill>
                <a:ea typeface="Gulim" pitchFamily="34" charset="-127"/>
              </a:rPr>
              <a:t>, такое неправомерное использование является одним </a:t>
            </a:r>
            <a:r>
              <a:rPr lang="en-US" altLang="ko-KR" sz="2000" kern="0" dirty="0" smtClean="0">
                <a:solidFill>
                  <a:srgbClr val="376092"/>
                </a:solidFill>
                <a:ea typeface="Gulim" pitchFamily="34" charset="-127"/>
              </a:rPr>
              <a:t/>
            </a:r>
            <a:br>
              <a:rPr lang="en-US" altLang="ko-KR" sz="2000" kern="0" dirty="0" smtClean="0">
                <a:solidFill>
                  <a:srgbClr val="376092"/>
                </a:solidFill>
                <a:ea typeface="Gulim" pitchFamily="34" charset="-127"/>
              </a:rPr>
            </a:br>
            <a:r>
              <a:rPr lang="ru-RU" altLang="ko-KR" sz="2000" kern="0" dirty="0" smtClean="0">
                <a:solidFill>
                  <a:srgbClr val="376092"/>
                </a:solidFill>
                <a:ea typeface="Gulim" pitchFamily="34" charset="-127"/>
              </a:rPr>
              <a:t>из </a:t>
            </a:r>
            <a:r>
              <a:rPr lang="ru-RU" altLang="ko-KR" sz="2000" kern="0" dirty="0">
                <a:solidFill>
                  <a:srgbClr val="376092"/>
                </a:solidFill>
                <a:ea typeface="Gulim" pitchFamily="34" charset="-127"/>
              </a:rPr>
              <a:t>главных факторов мошенничества, совершаемого </a:t>
            </a:r>
            <a:r>
              <a:rPr lang="en-US" altLang="ko-KR" sz="2000" kern="0" dirty="0" smtClean="0">
                <a:solidFill>
                  <a:srgbClr val="376092"/>
                </a:solidFill>
                <a:ea typeface="Gulim" pitchFamily="34" charset="-127"/>
              </a:rPr>
              <a:t/>
            </a:r>
            <a:br>
              <a:rPr lang="en-US" altLang="ko-KR" sz="2000" kern="0" dirty="0" smtClean="0">
                <a:solidFill>
                  <a:srgbClr val="376092"/>
                </a:solidFill>
                <a:ea typeface="Gulim" pitchFamily="34" charset="-127"/>
              </a:rPr>
            </a:br>
            <a:r>
              <a:rPr lang="ru-RU" altLang="ko-KR" sz="2000" kern="0" dirty="0" smtClean="0">
                <a:solidFill>
                  <a:srgbClr val="376092"/>
                </a:solidFill>
                <a:ea typeface="Gulim" pitchFamily="34" charset="-127"/>
              </a:rPr>
              <a:t>в </a:t>
            </a:r>
            <a:r>
              <a:rPr lang="ru-RU" altLang="ko-KR" sz="2000" kern="0" dirty="0">
                <a:solidFill>
                  <a:srgbClr val="376092"/>
                </a:solidFill>
                <a:ea typeface="Gulim" pitchFamily="34" charset="-127"/>
              </a:rPr>
              <a:t>отношении мобильных сетей и их клиентов</a:t>
            </a:r>
          </a:p>
          <a:p>
            <a:pPr marL="742950" lvl="2" indent="-342900" defTabSz="914400">
              <a:buClr>
                <a:srgbClr val="0E438A"/>
              </a:buClr>
              <a:buSzPct val="110000"/>
              <a:defRPr/>
            </a:pPr>
            <a:r>
              <a:rPr lang="ru-RU" altLang="ko-KR" sz="2000" kern="0" dirty="0">
                <a:solidFill>
                  <a:srgbClr val="376092"/>
                </a:solidFill>
                <a:ea typeface="Gulim" pitchFamily="34" charset="-127"/>
              </a:rPr>
              <a:t>Такие действия предпринимаются с целью мошеннического и искусственного увеличения </a:t>
            </a:r>
            <a:r>
              <a:rPr lang="ru-RU" altLang="ko-KR" sz="2000" kern="0" dirty="0" smtClean="0">
                <a:solidFill>
                  <a:srgbClr val="376092"/>
                </a:solidFill>
                <a:ea typeface="Gulim" pitchFamily="34" charset="-127"/>
              </a:rPr>
              <a:t>трафика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GB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Gulim" pitchFamily="34" charset="-127"/>
            </a:endParaRPr>
          </a:p>
          <a:p>
            <a:pPr marL="0" lvl="1" indent="0" defTabSz="914400">
              <a:buClr>
                <a:srgbClr val="0E438A"/>
              </a:buClr>
              <a:buSzPct val="110000"/>
              <a:buNone/>
              <a:defRPr/>
            </a:pPr>
            <a:r>
              <a:rPr lang="ru-RU" altLang="ko-KR" sz="2000" b="1" kern="0" dirty="0">
                <a:solidFill>
                  <a:srgbClr val="376092"/>
                </a:solidFill>
                <a:ea typeface="Gulim" pitchFamily="34" charset="-127"/>
              </a:rPr>
              <a:t>Борьба с мошенничеством</a:t>
            </a:r>
            <a:endParaRPr kumimoji="0" lang="en-GB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Gulim" pitchFamily="34" charset="-127"/>
            </a:endParaRPr>
          </a:p>
          <a:p>
            <a:pPr marL="742950" lvl="2" indent="-342900" defTabSz="914400">
              <a:buClr>
                <a:srgbClr val="0E438A"/>
              </a:buClr>
              <a:buSzPct val="110000"/>
              <a:defRPr/>
            </a:pPr>
            <a:r>
              <a:rPr lang="ru-RU" altLang="ko-KR" sz="2000" kern="0" dirty="0">
                <a:solidFill>
                  <a:srgbClr val="376092"/>
                </a:solidFill>
                <a:ea typeface="Gulim" pitchFamily="34" charset="-127"/>
              </a:rPr>
              <a:t>Выявление источника сообщений и передача этой информации </a:t>
            </a:r>
            <a:r>
              <a:rPr lang="ru-RU" altLang="ko-KR" sz="2000" kern="0" dirty="0" smtClean="0">
                <a:solidFill>
                  <a:srgbClr val="376092"/>
                </a:solidFill>
                <a:ea typeface="Gulim" pitchFamily="34" charset="-127"/>
              </a:rPr>
              <a:t>получателю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Предложения: Неправомерное использование и мошенничество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5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17700" y="990600"/>
            <a:ext cx="6881642" cy="435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2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Уточнение существующих положений </a:t>
            </a:r>
            <a:r>
              <a:rPr lang="ru-RU" altLang="ko-KR" sz="22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 </a:t>
            </a:r>
            <a:r>
              <a:rPr lang="ru-RU" altLang="ko-KR" sz="22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целью недопущения международного двойного налогообложения (Операторы дважды платят налоги за один и тот же актив или услугу, поскольку они функционируют </a:t>
            </a:r>
            <a:r>
              <a:rPr lang="ru-RU" altLang="ko-KR" sz="22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</a:t>
            </a:r>
            <a:r>
              <a:rPr lang="ru-RU" altLang="ko-KR" sz="22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двух юрисдикциях</a:t>
            </a:r>
            <a:r>
              <a:rPr lang="ru-RU" altLang="ko-KR" sz="22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</a:t>
            </a:r>
            <a:endParaRPr lang="en-US" altLang="ko-KR" sz="2200" dirty="0" smtClean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ru-RU" altLang="ko-KR" sz="2200" dirty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2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Предотвращение или создание негативных стимулов для налогообложения входящих международных звонков</a:t>
            </a:r>
          </a:p>
          <a:p>
            <a:pPr marL="0" lvl="1" algn="l">
              <a:buClr>
                <a:srgbClr val="0E438A"/>
              </a:buClr>
              <a:buSzPct val="110000"/>
            </a:pPr>
            <a:r>
              <a:rPr lang="en-GB" sz="22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(</a:t>
            </a:r>
            <a:r>
              <a:rPr lang="ru-RU" sz="22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Этот вопрос носит деликатный характер ввиду существования компромисса между увеличением доходов и стимулированием использования электросвязи</a:t>
            </a:r>
            <a:r>
              <a:rPr lang="en-US" sz="22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i="1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Предложения: Н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алогообложение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0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02622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19027" y="1026291"/>
            <a:ext cx="5769896" cy="3299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4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Прозрачность цен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400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Ориентация затрат, затраты, возможно, учитывали</a:t>
            </a:r>
            <a:r>
              <a:rPr lang="ru-RU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</a:t>
            </a:r>
            <a:endParaRPr lang="en-GB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Прибыль на инвестиции (включая дивиденды для владельцев акций)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Налоги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Создание резервов для будущих инвестиций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Премии за риск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 т</a:t>
            </a:r>
            <a:r>
              <a:rPr lang="ru-RU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д.</a:t>
            </a:r>
            <a:endParaRPr lang="ru-RU" altLang="ko-KR" dirty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Предложения: Новые общие принципы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640403" y="876301"/>
            <a:ext cx="7186097" cy="5010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b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Содействие инвестициям в создание инфраструктуры </a:t>
            </a:r>
            <a:r>
              <a:rPr lang="ru-RU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 </a:t>
            </a:r>
            <a:r>
              <a:rPr lang="ru-RU" altLang="ko-KR" sz="2000" b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высокой пропускной способностью</a:t>
            </a:r>
            <a:endParaRPr lang="en-GB" altLang="ko-KR" sz="2000" b="1" dirty="0" smtClean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20000" lvl="1" algn="l">
              <a:buClr>
                <a:srgbClr val="0E438A"/>
              </a:buClr>
              <a:buSzPct val="110000"/>
            </a:pP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Получение </a:t>
            </a: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надлежащего дохода от инвестиций </a:t>
            </a: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</a:t>
            </a: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инфраструктуру</a:t>
            </a:r>
          </a:p>
          <a:p>
            <a:pPr marL="720000" lvl="1" algn="l">
              <a:buClr>
                <a:srgbClr val="0E438A"/>
              </a:buClr>
              <a:buSzPct val="110000"/>
            </a:pP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Предоставление компенсации за переданный трафик</a:t>
            </a:r>
          </a:p>
          <a:p>
            <a:pPr marL="720000" lvl="1" algn="l">
              <a:buClr>
                <a:srgbClr val="0E438A"/>
              </a:buClr>
              <a:buSzPct val="110000"/>
            </a:pP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Предоставление компенсации за завершенный трафик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b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Предложения о создании новых международных регуляторных учреждений или механизмов отсутствуют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b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Предложения о том, чтобы выполнение </a:t>
            </a:r>
            <a:r>
              <a:rPr lang="ru-RU" altLang="ko-KR" sz="2000" b="1" dirty="0" err="1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РМЭ</a:t>
            </a:r>
            <a:r>
              <a:rPr lang="ru-RU" altLang="ko-KR" sz="2000" b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обеспечивали национальные </a:t>
            </a:r>
            <a:r>
              <a:rPr lang="ru-RU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власти</a:t>
            </a:r>
            <a:endParaRPr lang="en-GB" altLang="ko-KR" sz="2000" b="1" dirty="0">
              <a:solidFill>
                <a:srgbClr val="376092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</a:pP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	</a:t>
            </a: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Сначала ратификация нового </a:t>
            </a:r>
            <a:r>
              <a:rPr lang="ru-RU" altLang="ko-KR" sz="2000" i="1" dirty="0" err="1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РМЭ</a:t>
            </a: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в соответствии </a:t>
            </a: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 </a:t>
            </a: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национальными процедурами и затем их включение </a:t>
            </a: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</a:t>
            </a:r>
            <a:r>
              <a:rPr lang="ru-RU" altLang="ko-KR" sz="2000" i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национальные законы и положения</a:t>
            </a:r>
            <a:endParaRPr lang="en-GB" altLang="ko-KR" sz="2000" i="1" dirty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b="1" dirty="0">
                <a:solidFill>
                  <a:srgbClr val="376092"/>
                </a:solidFill>
                <a:ea typeface="Gulim" pitchFamily="34" charset="-127"/>
              </a:rPr>
              <a:t>Возможное использование новых или пересмотренных Рекомендаций МСЭ-Т</a:t>
            </a:r>
            <a:endParaRPr lang="en-US" sz="20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Предложения: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Новые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общие принципы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3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99" y="1663700"/>
            <a:ext cx="5982945" cy="104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610" y="2949228"/>
            <a:ext cx="784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/>
                </a:solidFill>
                <a:latin typeface="Arial Narrow" pitchFamily="34" charset="0"/>
              </a:rPr>
              <a:t>ВКМЭ</a:t>
            </a: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012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Мифы </a:t>
            </a:r>
            <a:r>
              <a:rPr lang="ru-RU" sz="4000" b="1" dirty="0">
                <a:solidFill>
                  <a:schemeClr val="tx2"/>
                </a:solidFill>
                <a:latin typeface="Arial Narrow" pitchFamily="34" charset="0"/>
              </a:rPr>
              <a:t>и неправильная информация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283379" y="1657011"/>
            <a:ext cx="57858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9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3379" y="2090056"/>
            <a:ext cx="746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3465" y="2090057"/>
            <a:ext cx="75973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E438A"/>
              </a:buClr>
              <a:buSzPct val="110000"/>
            </a:pPr>
            <a:r>
              <a:rPr lang="ru-RU" altLang="ko-KR" sz="1600" b="1" i="1" dirty="0">
                <a:solidFill>
                  <a:schemeClr val="tx2"/>
                </a:solidFill>
                <a:ea typeface="Gulim" pitchFamily="34" charset="-127"/>
              </a:rPr>
              <a:t>ФАКТЫ</a:t>
            </a:r>
            <a:r>
              <a:rPr lang="en-GB" altLang="ko-KR" sz="1600" i="1" dirty="0" smtClean="0">
                <a:solidFill>
                  <a:schemeClr val="tx2"/>
                </a:solidFill>
                <a:ea typeface="Gulim" pitchFamily="34" charset="-127"/>
              </a:rPr>
              <a:t>: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Многие стандарты МСЭ (включая разрабатываемые) относятся к сетям передачи данных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Первой стандартизованной сетью передачи данных являлась сеть, разработанная в </a:t>
            </a:r>
            <a:r>
              <a:rPr lang="ru-RU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1976 году </a:t>
            </a: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соответствии с </a:t>
            </a:r>
            <a:r>
              <a:rPr lang="ru-RU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Рекомендацией </a:t>
            </a: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 Х.25, которая широко использовалась до </a:t>
            </a:r>
            <a:r>
              <a:rPr lang="ru-RU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1990-х </a:t>
            </a: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годов и все еще используется в настоящее время в специализированных сетях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Сеть на базе Рекомендации </a:t>
            </a:r>
            <a:r>
              <a:rPr lang="ru-RU" altLang="ko-KR" sz="1600" dirty="0" err="1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Х.25</a:t>
            </a: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имеет архитектуру с коммутацией пакетов, ориентированную на соединение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Устройства для обеспечения доступа конечного пользователя к сетям передачи данных (модемы, </a:t>
            </a:r>
            <a:r>
              <a:rPr lang="ru-RU" altLang="ko-KR" sz="1600" dirty="0" err="1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хЦАЛ</a:t>
            </a: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 в течение длительного времени создавались на основе стандартов МСЭ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Деятельность Сектора развития МСЭ охватывает все аспекты электросвязи, включая, в частности, сети передачи данных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Деятельность Сектора радиосвязи МСЭ охватывает все аспекты радиосвязи, включая спутники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5700" y="1111179"/>
            <a:ext cx="715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Мандат МСЭ касается только телефонии</a:t>
            </a:r>
            <a:endParaRPr lang="en-GB" altLang="ko-KR" sz="2400" b="1" i="1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283379" y="1657011"/>
            <a:ext cx="57858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3" y="1105591"/>
            <a:ext cx="834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F497D"/>
                </a:solidFill>
              </a:rPr>
              <a:t>Миф: </a:t>
            </a:r>
            <a:r>
              <a:rPr lang="ru-RU" sz="2400" b="1" i="1" dirty="0">
                <a:solidFill>
                  <a:srgbClr val="1F497D"/>
                </a:solidFill>
              </a:rPr>
              <a:t>В сферу деятельности МСЭ не входит интернет</a:t>
            </a:r>
            <a:endParaRPr lang="en-US" sz="2400" b="1" i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9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0239" y="2090056"/>
            <a:ext cx="684393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F497D"/>
                </a:solidFill>
              </a:rPr>
              <a:t>ФАКТ</a:t>
            </a:r>
            <a:r>
              <a:rPr lang="en-GB" i="1" dirty="0" smtClean="0">
                <a:solidFill>
                  <a:srgbClr val="1F497D"/>
                </a:solidFill>
              </a:rPr>
              <a:t>:</a:t>
            </a:r>
          </a:p>
          <a:p>
            <a:endParaRPr lang="en-GB" dirty="0" smtClean="0">
              <a:solidFill>
                <a:srgbClr val="1F497D"/>
              </a:solidFill>
            </a:endParaRPr>
          </a:p>
          <a:p>
            <a:r>
              <a:rPr lang="ru-RU" dirty="0">
                <a:solidFill>
                  <a:srgbClr val="1F497D"/>
                </a:solidFill>
              </a:rPr>
              <a:t>В Уставе МСЭ содержится следующее определение электросвязи:</a:t>
            </a:r>
            <a:endParaRPr lang="en-GB" dirty="0" smtClean="0">
              <a:solidFill>
                <a:srgbClr val="1F497D"/>
              </a:solidFill>
            </a:endParaRPr>
          </a:p>
          <a:p>
            <a:endParaRPr lang="en-GB" dirty="0" smtClean="0">
              <a:solidFill>
                <a:srgbClr val="1F497D"/>
              </a:solidFill>
            </a:endParaRPr>
          </a:p>
          <a:p>
            <a:r>
              <a:rPr lang="ru-RU" sz="2200" dirty="0">
                <a:solidFill>
                  <a:srgbClr val="1F497D"/>
                </a:solidFill>
              </a:rPr>
              <a:t>"Любая передача, излучение или прием знаков, сигналов, письменного текста, изображений и звуков или сообщений любого рода по проводной, радио-, оптической или другим электромагнитным системам."</a:t>
            </a:r>
            <a:endParaRPr lang="en-GB" sz="2200" dirty="0" smtClean="0">
              <a:solidFill>
                <a:srgbClr val="1F497D"/>
              </a:solidFill>
            </a:endParaRPr>
          </a:p>
          <a:p>
            <a:endParaRPr lang="en-GB" dirty="0" smtClean="0">
              <a:solidFill>
                <a:srgbClr val="1F497D"/>
              </a:solidFill>
            </a:endParaRPr>
          </a:p>
          <a:p>
            <a:r>
              <a:rPr lang="ru-RU" b="1" dirty="0">
                <a:solidFill>
                  <a:srgbClr val="1F497D"/>
                </a:solidFill>
              </a:rPr>
              <a:t>Многие </a:t>
            </a:r>
            <a:r>
              <a:rPr lang="ru-RU" b="1" dirty="0" smtClean="0">
                <a:solidFill>
                  <a:srgbClr val="1F497D"/>
                </a:solidFill>
              </a:rPr>
              <a:t>считают, что </a:t>
            </a:r>
            <a:r>
              <a:rPr lang="ru-RU" b="1" dirty="0">
                <a:solidFill>
                  <a:srgbClr val="1F497D"/>
                </a:solidFill>
              </a:rPr>
              <a:t>это включает связь через интернет, который работает на основе использования инфраструктуры электросвязи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871246"/>
            <a:ext cx="8344697" cy="1200328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25146" y="2198185"/>
            <a:ext cx="7226754" cy="3988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Мандат МСЭ в отношении интернета уточняется в целом ряде Резолюций МСЭ (например, в Резолюциях 101, 102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133)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Положения многочисленных Рекомендаций МСЭ-Т касаются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интернета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в том числе борьбы со спамом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основном документе по подготовке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НЕ содержится каких-либо предложений, касающихся контроля МСЭ над доменными именами интернета или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IP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-адресами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Некоторые </a:t>
            </a: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более ранние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предложение касались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IP-адресов</a:t>
            </a:r>
            <a:endParaRPr lang="ru-RU" altLang="ko-KR" sz="2000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Некоторые существующие предложения относятся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к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маршрутизации (включая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IP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-трафик) и выставлению счетов (в том числе за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IP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-трафик)</a:t>
            </a:r>
          </a:p>
          <a:p>
            <a:pPr algn="l"/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871245"/>
            <a:ext cx="80899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 посвящена деятельности МСЭ или что </a:t>
            </a: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ООН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расширяет свой мандат с целью установления контроля над интернетом</a:t>
            </a:r>
            <a:endParaRPr lang="en-GB" altLang="ko-KR" sz="2400" i="1" dirty="0">
              <a:solidFill>
                <a:srgbClr val="1F497D"/>
              </a:solidFill>
              <a:ea typeface="Gulim" pitchFamily="34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7203" y="887528"/>
            <a:ext cx="8344697" cy="1208558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95499" y="2273300"/>
            <a:ext cx="5778501" cy="437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Осуществление всего трафика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интернета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реализуется  в соответствии с положениями Статьи 9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РМЭ</a:t>
            </a:r>
            <a:endParaRPr lang="ru-RU" altLang="ko-KR" sz="2000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одной из существующих Рекомендаций МСЭ-Т и Добавлении к ней говорится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начислении платы за трафик интернета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его учете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Некоторые предложения могут повлиять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способы распределения затрат между пользователями и поставщиками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4230" y="887527"/>
            <a:ext cx="8079373" cy="99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 может расширить сферу деятельности МСЭ с целью включения в нее функций по начислению платы за Интернет-трафик и его учету</a:t>
            </a: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203" y="919654"/>
            <a:ext cx="8344697" cy="810672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1434" y="1792978"/>
            <a:ext cx="7930466" cy="3887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18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18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Факты: В Уставе МСЭ (Статья 34) Государствам-Членам предоставляется право прервать в соответствии со своим национальным законодательством любую частную электросвязь, которая может представлять угрозу безопасности государства или противоречить его законам, общественному порядку или правилам приличия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Положения </a:t>
            </a:r>
            <a:r>
              <a:rPr lang="ru-RU" altLang="ko-KR" sz="18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РМЭ</a:t>
            </a: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не могут преобладать над положениями Устава или вступать с ними в противоречие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Поступило предложение о том, чтобы перехват международной электросвязи или контроль над ней осуществлялись в соответствии </a:t>
            </a: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 </a:t>
            </a: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должной правовой процедурой, разрешенной по национальному законодательству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Положения о прозрачности маршрутизации идентификации вызовов могут способствовать осуществлению правительствами некоторых видов надзора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9496" y="919654"/>
            <a:ext cx="7683500" cy="66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 ВКМЭ будет обсуждаться вопрос </a:t>
            </a: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введении цензуры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build="p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4314" y="1997705"/>
            <a:ext cx="7899009" cy="4446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Поступили предложения, направленные на: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1242900" lvl="2" indent="-342900" algn="l">
              <a:buClr>
                <a:srgbClr val="0E438A"/>
              </a:buClr>
              <a:buSzPct val="110000"/>
              <a:buFont typeface="Calibri" pitchFamily="34" charset="0"/>
              <a:buChar char="‒"/>
            </a:pP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>оказание </a:t>
            </a: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содействия сотрудничеству с целью борьбы </a:t>
            </a: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</a:b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>со </a:t>
            </a: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спамом</a:t>
            </a:r>
          </a:p>
          <a:p>
            <a:pPr marL="1242900" lvl="2" indent="-342900" algn="l">
              <a:buClr>
                <a:srgbClr val="0E438A"/>
              </a:buClr>
              <a:buSzPct val="110000"/>
              <a:buFont typeface="Calibri" pitchFamily="34" charset="0"/>
              <a:buChar char="‒"/>
            </a:pP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>укрепление </a:t>
            </a: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безопасности сетей и защиты </a:t>
            </a: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>конфиденциальности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В Статье 33 Устава МСЭ Государства-Члены признают за населением право передавать сообщения с помощью международной электросвязи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В большинстве стран уже разработаны меры, касающиеся, например, защиты владельцев авторских прав, предотвращения диффамации и т</a:t>
            </a: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>. д</a:t>
            </a: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. Принятие таких мер допускается в Статье 34 Устава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Положения </a:t>
            </a:r>
            <a:r>
              <a:rPr lang="ru-RU" altLang="ko-KR" sz="2000" dirty="0" err="1">
                <a:solidFill>
                  <a:srgbClr val="1F497D"/>
                </a:solidFill>
                <a:ea typeface="Gulim" pitchFamily="34" charset="-127"/>
              </a:rPr>
              <a:t>РМЭ</a:t>
            </a:r>
            <a:r>
              <a:rPr lang="ru-RU" altLang="ko-KR" sz="2000" dirty="0">
                <a:solidFill>
                  <a:srgbClr val="1F497D"/>
                </a:solidFill>
                <a:ea typeface="Gulim" pitchFamily="34" charset="-127"/>
              </a:rPr>
              <a:t> не могут противоречить положениям </a:t>
            </a:r>
            <a:r>
              <a:rPr lang="ru-RU" altLang="ko-KR" sz="2000" dirty="0" smtClean="0">
                <a:solidFill>
                  <a:srgbClr val="1F497D"/>
                </a:solidFill>
                <a:ea typeface="Gulim" pitchFamily="34" charset="-127"/>
              </a:rPr>
              <a:t>Устава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203" y="1066800"/>
            <a:ext cx="8344697" cy="749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Предложения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касающиеся безопасности, </a:t>
            </a: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могут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препятствовать свободному потоку информации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5558" y="2065545"/>
            <a:ext cx="7206342" cy="479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18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18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400050" lvl="2" algn="l">
              <a:buClr>
                <a:srgbClr val="0E438A"/>
              </a:buClr>
              <a:buSzPct val="110000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Поступили предложения, касающиеся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ограничения цен на роуминг – с учетом затрат, </a:t>
            </a: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цен </a:t>
            </a: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посещаемой стране или расценок в стране проживания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обеспечения прозрачности цен, как оптовых, так и розничных, как общих, так и на роуминг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оказания содействия ценообразованию, основанному </a:t>
            </a: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 </a:t>
            </a: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расчете затрат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обеспечения передачи идентификаторов вызывающей стороны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борьбы с мошенничеством, </a:t>
            </a: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связанным, в </a:t>
            </a: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частности, </a:t>
            </a: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 </a:t>
            </a: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неправомерным использованием телефонных номеров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ru-RU" altLang="ko-KR" sz="18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облегчения доступа для лиц с ограниченными возможностями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8882" y="1098017"/>
            <a:ext cx="8393017" cy="62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 может причинить вред интересам потребителей</a:t>
            </a: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4" y="520894"/>
            <a:ext cx="5131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Всемирная конференция</a:t>
            </a:r>
            <a:r>
              <a:rPr lang="en-US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по международной</a:t>
            </a:r>
            <a:b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электросвязи</a:t>
            </a:r>
            <a:endParaRPr lang="en-US" sz="4000" dirty="0" smtClean="0">
              <a:latin typeface="Arial Narrow" pitchFamily="34" charset="0"/>
              <a:ea typeface="Batang" pitchFamily="18" charset="-127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3</a:t>
            </a:r>
            <a:r>
              <a:rPr lang="ru-RU" sz="24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−14 </a:t>
            </a:r>
            <a:r>
              <a:rPr lang="ru-RU" sz="24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ДЕКАБРЯ 2012 ГОДА</a:t>
            </a:r>
            <a:endParaRPr lang="en-US" sz="2400" dirty="0" smtClean="0">
              <a:latin typeface="Arial Narrow" pitchFamily="34" charset="0"/>
              <a:ea typeface="Batang" pitchFamily="18" charset="-127"/>
              <a:cs typeface="Times New Roman" pitchFamily="18" charset="0"/>
            </a:endParaRPr>
          </a:p>
          <a:p>
            <a:pPr algn="r">
              <a:lnSpc>
                <a:spcPts val="3000"/>
              </a:lnSpc>
            </a:pPr>
            <a:r>
              <a:rPr lang="ru-RU" sz="24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Дубай</a:t>
            </a:r>
            <a:r>
              <a:rPr lang="ru-RU" sz="24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, ОАЭ</a:t>
            </a:r>
            <a:endParaRPr lang="en-US" sz="2400" dirty="0" smtClean="0">
              <a:latin typeface="Arial Narrow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6979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68450" y="2392580"/>
            <a:ext cx="7283449" cy="479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До 1988 года было широко распространено мнение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об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обязательном характере многих Рекомендаций (стандартов)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других областях существует обычная практика,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соответствии с которой законы или положения придают обязательную силу стандартам, разработанным частными организациями и касающимся энергоснабжения, сантехнического оборудования, учета и т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д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Рекомендации могут приобретать обязательный характер только по решению национального органа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202" y="1079287"/>
            <a:ext cx="8344697" cy="970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Предложения о придании обязательной силы некоторым Рекомендациям МСЭ-Т носят беспрецедентный характер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18622"/>
            <a:ext cx="8344697" cy="832805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3212" y="1833780"/>
            <a:ext cx="7768688" cy="4797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Секретариат МСЭ действует в интересах всех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Членов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МСЭ.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Все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обсуждения проводятся на основе предложений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Государств </a:t>
            </a:r>
            <a:r>
              <a:rPr lang="ru-RU" sz="2000" dirty="0">
                <a:solidFill>
                  <a:srgbClr val="376092"/>
                </a:solidFill>
              </a:rPr>
              <a:t>−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Членов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Состоялись широкие консультации, в том числе не только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 Членами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МСЭ.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Для подготовительного процесса к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было представлено 124 входных документа. После соответствующего обсуждения более 450 индивидуальных предложений были оставлены для Государств-Членов, с тем чтобы они их использовали при подготовке своих предложений.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Страны могут формировать состав своих делегаций на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по своему усмотрению. Они обычно включают в них Членов Секторов МСЭ и могут приглашать любые другие организации как являющиеся, так и не являющиеся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Членами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212303" y="163476"/>
            <a:ext cx="849751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203" y="918623"/>
            <a:ext cx="8344697" cy="666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 является процессом, который осуществляется по принципу </a:t>
            </a:r>
            <a:r>
              <a:rPr lang="ru-RU" altLang="ko-KR" sz="24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"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сверху-вниз</a:t>
            </a:r>
            <a:r>
              <a:rPr lang="ru-RU" altLang="ko-KR" sz="24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"</a:t>
            </a:r>
            <a:endParaRPr lang="en-GB" altLang="ko-KR" sz="2400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6855" y="1938546"/>
            <a:ext cx="7835705" cy="479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19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19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Все </a:t>
            </a:r>
            <a:r>
              <a:rPr lang="ru-RU" altLang="ko-KR" sz="19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Члены </a:t>
            </a: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 имеют свободный доступ ко всем документам ВКМЭ и </a:t>
            </a:r>
            <a:r>
              <a:rPr lang="ru-RU" altLang="ko-KR" sz="19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аудиотрансляциям</a:t>
            </a: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обсуждений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Предполагается, что Государства-Члены будут консультироваться со своими гражданами и предоставлять им доступ к документам </a:t>
            </a:r>
            <a:r>
              <a:rPr lang="ru-RU" altLang="ko-KR" sz="19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предпочтительно на национальных языках, и им настоятельно рекомендуется действовать таким образом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 предлагает ознакомиться с информацией, размещенной </a:t>
            </a:r>
            <a:r>
              <a:rPr lang="ru-RU" altLang="ko-KR" sz="19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19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19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 </a:t>
            </a: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его веб-сайте, и предоставляет любой заинтересованной стороне место для добавления замечаний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19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Пленарные заседания Конференции и некоторые собрания комитетов будут открытыми для доступа общественности (официальное решение будет принято в день открытия)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3123403" y="163476"/>
            <a:ext cx="1067597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10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7828" y="1103429"/>
            <a:ext cx="8264071" cy="592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Процесс ВКМЭ не является открытым или прозрачным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34744"/>
            <a:ext cx="8344697" cy="809649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25600" y="1981199"/>
            <a:ext cx="6784974" cy="41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Все 193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Государства </a:t>
            </a:r>
            <a:r>
              <a:rPr lang="ru-RU" sz="2000" dirty="0">
                <a:solidFill>
                  <a:srgbClr val="376092"/>
                </a:solidFill>
              </a:rPr>
              <a:t>−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Члена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 обладают равными правами: действует следующий принцип: одна страна </a:t>
            </a:r>
            <a:r>
              <a:rPr lang="ru-RU" sz="2000" dirty="0">
                <a:solidFill>
                  <a:srgbClr val="376092"/>
                </a:solidFill>
              </a:rPr>
              <a:t>−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один голос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Все предложения будут приниматься только при условии получения ими широкой поддержки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Решения могут приниматься большинством голосов, однако такие случаи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являются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весьма редкими: решения обычно принимаются консенсусом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Каждая страна имеет полное право отказаться подписать или ратифицировать текст, окончательно согласованный на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-12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23403" y="163476"/>
            <a:ext cx="1067597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4912" y="934745"/>
            <a:ext cx="8138160" cy="86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На ВКМЭ могут доминировать </a:t>
            </a: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авторитарные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страны</a:t>
            </a: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0950" y="2316380"/>
            <a:ext cx="7600950" cy="479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Многие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Государства </a:t>
            </a:r>
            <a:r>
              <a:rPr lang="ru-RU" sz="2000" dirty="0">
                <a:solidFill>
                  <a:srgbClr val="376092"/>
                </a:solidFill>
              </a:rPr>
              <a:t>−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Члены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МСЭ относятся к числу развивающихся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стран,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 их представители хорошо информированы и хорошо подготовлены для того,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чтобы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представлять интересы своих граждан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Один из высших приоритетов МСЭ состоит в том, чтобы предоставить возможность установления соединений, особенно широкополосных, всем общинам. ВКМЭ-12 –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это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возможность для создания рамок, предназначенных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для 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оказания поддержки этой деятельности в </a:t>
            </a:r>
            <a:r>
              <a:rPr lang="ru-RU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будущем</a:t>
            </a:r>
            <a:endParaRPr lang="ru-RU" altLang="ko-KR" sz="2000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23403" y="163476"/>
            <a:ext cx="1067597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12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7202" y="1071780"/>
            <a:ext cx="8344697" cy="833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 результате проведения ВКМЭ могут быть приняты неблагоприятные для развивающихся стран решения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91175" y="2189379"/>
            <a:ext cx="7360725" cy="479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ru-RU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ФАКТЫ</a:t>
            </a:r>
            <a:r>
              <a:rPr lang="en-GB" altLang="ko-KR" sz="2000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Активно действовали организованные группы лоббистов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Во многих статьях, посвященных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повторялась, иногда дословно, одна и та же неправильная информация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Происходила выборочная утечка документов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Документы указывались как относящиеся к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тогда как фактически они не имели к </a:t>
            </a:r>
            <a:r>
              <a:rPr lang="ru-RU" altLang="ko-KR" sz="2000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официального отношения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ru-RU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Существует много статей и других комментариев, отражающих взвешенное и позитивное мнение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23403" y="163476"/>
            <a:ext cx="1067597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13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/13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7202" y="1042275"/>
            <a:ext cx="8344697" cy="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Миф: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Прошла волна стихийных протестов </a:t>
            </a: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против </a:t>
            </a:r>
            <a:r>
              <a:rPr lang="ru-RU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проведения ВКМЭ</a:t>
            </a:r>
            <a:endParaRPr lang="en-GB" altLang="ko-KR" sz="2400" i="1" dirty="0">
              <a:solidFill>
                <a:srgbClr val="1F497D"/>
              </a:solidFill>
              <a:ea typeface="Gulim" pitchFamily="34" charset="-127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802" y="85877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МИФЫ </a:t>
            </a:r>
            <a:r>
              <a:rPr lang="ru-RU" sz="4000" b="1" dirty="0" err="1" smtClean="0">
                <a:latin typeface="Arial Narrow" pitchFamily="34" charset="0"/>
              </a:rPr>
              <a:t>ВКМЭ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84142" y="973990"/>
            <a:ext cx="7557499" cy="425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Проведение </a:t>
            </a:r>
            <a:r>
              <a:rPr lang="ru-RU" altLang="ko-KR" sz="2000" i="1" dirty="0" err="1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ВКМЭ</a:t>
            </a: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-12 предоставляет важнейшую возможность для расширения позитивного сотрудничества между странами</a:t>
            </a:r>
          </a:p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Конференция может помочь странам достигнуть новых уровней экономического и социального развития с помощью лучших услуг ИКТ</a:t>
            </a:r>
          </a:p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Поставленная цель состоит в том, чтобы обеспечить соответствие РМЭ потребностям всех заинтересованных сторон и сделать его ценным для всех них, с тем чтобы они могли рассматривать и решать многие существующие </a:t>
            </a:r>
            <a:r>
              <a:rPr lang="ru-RU" altLang="ko-KR" sz="20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проблемы</a:t>
            </a:r>
            <a:endParaRPr lang="ru-RU" altLang="ko-KR" sz="2000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Конференция дает возможность − которую не следует упустить − проложить путь к созданию устойчивой </a:t>
            </a:r>
            <a:r>
              <a:rPr lang="ru-RU" altLang="ko-KR" sz="20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ru-RU" altLang="ko-KR" sz="20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ru-RU" altLang="ko-KR" sz="20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и всеобъемлющей </a:t>
            </a: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глобальной </a:t>
            </a:r>
            <a:r>
              <a:rPr lang="ru-RU" altLang="ko-KR" sz="20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системы </a:t>
            </a:r>
            <a:r>
              <a:rPr lang="ru-RU" altLang="ko-KR" sz="2000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связи </a:t>
            </a:r>
            <a:r>
              <a:rPr lang="ru-RU" altLang="ko-KR" sz="20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будущего</a:t>
            </a:r>
            <a:endParaRPr lang="ru-RU" altLang="ko-KR" sz="2000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Ожидания в отношении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ВКМЭ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-12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64028" y="1214655"/>
            <a:ext cx="7908572" cy="4336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ko-KR" sz="2000" b="1" dirty="0" smtClean="0">
                <a:solidFill>
                  <a:schemeClr val="tx1"/>
                </a:solidFill>
                <a:ea typeface="Gulim" pitchFamily="34" charset="-127"/>
              </a:rPr>
              <a:t>Веб-сайт </a:t>
            </a:r>
            <a:r>
              <a:rPr lang="ru-RU" altLang="ko-KR" sz="2000" b="1" dirty="0" err="1">
                <a:solidFill>
                  <a:schemeClr val="tx1"/>
                </a:solidFill>
                <a:ea typeface="Gulim" pitchFamily="34" charset="-127"/>
              </a:rPr>
              <a:t>ВКМЭ</a:t>
            </a:r>
            <a:r>
              <a:rPr lang="ru-RU" altLang="ko-KR" sz="2000" b="1" dirty="0">
                <a:solidFill>
                  <a:schemeClr val="tx1"/>
                </a:solidFill>
                <a:ea typeface="Gulim" pitchFamily="34" charset="-127"/>
              </a:rPr>
              <a:t>-12</a:t>
            </a:r>
            <a:r>
              <a:rPr lang="en-GB" altLang="ko-KR" sz="2000" b="1" dirty="0" smtClean="0">
                <a:solidFill>
                  <a:schemeClr val="tx1"/>
                </a:solidFill>
                <a:ea typeface="Gulim" pitchFamily="34" charset="-127"/>
              </a:rPr>
              <a:t>:</a:t>
            </a:r>
          </a:p>
          <a:p>
            <a:pPr algn="l"/>
            <a:r>
              <a:rPr lang="en-GB" altLang="ko-KR" sz="2000" dirty="0" smtClean="0">
                <a:solidFill>
                  <a:srgbClr val="1B5BA2"/>
                </a:solidFill>
                <a:ea typeface="Gulim" pitchFamily="34" charset="-127"/>
                <a:hlinkClick r:id="rId2"/>
              </a:rPr>
              <a:t>http://www.itu.int/en/wcit-12/Pages/default.aspx</a:t>
            </a:r>
            <a:endParaRPr lang="en-GB" altLang="ko-KR" sz="2000" dirty="0" smtClean="0">
              <a:solidFill>
                <a:srgbClr val="1B5BA2"/>
              </a:solidFill>
              <a:ea typeface="Gulim" pitchFamily="34" charset="-127"/>
            </a:endParaRPr>
          </a:p>
          <a:p>
            <a:pPr algn="l"/>
            <a:endParaRPr lang="en-US" altLang="ko-KR" sz="2000" u="sng" dirty="0" smtClean="0">
              <a:solidFill>
                <a:srgbClr val="1B5BA2"/>
              </a:solidFill>
              <a:ea typeface="Gulim" pitchFamily="34" charset="-127"/>
            </a:endParaRPr>
          </a:p>
          <a:p>
            <a:pPr algn="l"/>
            <a:r>
              <a:rPr lang="ru-RU" altLang="ko-KR" sz="2000" b="1" dirty="0">
                <a:solidFill>
                  <a:schemeClr val="tx1"/>
                </a:solidFill>
                <a:ea typeface="Gulim" pitchFamily="34" charset="-127"/>
              </a:rPr>
              <a:t>Краткая базовая информация и часто задаваемые </a:t>
            </a:r>
            <a:r>
              <a:rPr lang="ru-RU" altLang="ko-KR" sz="2000" b="1" dirty="0" smtClean="0">
                <a:solidFill>
                  <a:schemeClr val="tx1"/>
                </a:solidFill>
                <a:ea typeface="Gulim" pitchFamily="34" charset="-127"/>
              </a:rPr>
              <a:t>вопросы </a:t>
            </a:r>
            <a:br>
              <a:rPr lang="ru-RU" altLang="ko-KR" sz="2000" b="1" dirty="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ru-RU" altLang="ko-KR" sz="2000" b="1" dirty="0" smtClean="0">
                <a:solidFill>
                  <a:schemeClr val="tx1"/>
                </a:solidFill>
                <a:ea typeface="Gulim" pitchFamily="34" charset="-127"/>
              </a:rPr>
              <a:t>о </a:t>
            </a:r>
            <a:r>
              <a:rPr lang="ru-RU" altLang="ko-KR" sz="2000" b="1" dirty="0" err="1">
                <a:solidFill>
                  <a:schemeClr val="tx1"/>
                </a:solidFill>
                <a:ea typeface="Gulim" pitchFamily="34" charset="-127"/>
              </a:rPr>
              <a:t>ВКМЭ</a:t>
            </a:r>
            <a:r>
              <a:rPr lang="en-US" altLang="ko-KR" sz="2000" b="1" dirty="0" smtClean="0">
                <a:solidFill>
                  <a:schemeClr val="tx1"/>
                </a:solidFill>
                <a:ea typeface="Gulim" pitchFamily="34" charset="-127"/>
              </a:rPr>
              <a:t>:</a:t>
            </a:r>
          </a:p>
          <a:p>
            <a:pPr algn="l"/>
            <a:r>
              <a:rPr lang="en-US" altLang="ko-KR" sz="2000" u="sng" dirty="0" smtClean="0">
                <a:solidFill>
                  <a:srgbClr val="0000FF"/>
                </a:solidFill>
                <a:ea typeface="Gulim" pitchFamily="34" charset="-127"/>
              </a:rPr>
              <a:t>http://</a:t>
            </a:r>
            <a:r>
              <a:rPr lang="en-US" altLang="ko-KR" sz="2000" u="sng" dirty="0" err="1" smtClean="0">
                <a:solidFill>
                  <a:srgbClr val="0000FF"/>
                </a:solidFill>
                <a:ea typeface="Gulim" pitchFamily="34" charset="-127"/>
              </a:rPr>
              <a:t>www.itu.int</a:t>
            </a:r>
            <a:r>
              <a:rPr lang="en-US" altLang="ko-KR" sz="2000" u="sng" dirty="0" smtClean="0">
                <a:solidFill>
                  <a:srgbClr val="0000FF"/>
                </a:solidFill>
                <a:ea typeface="Gulim" pitchFamily="34" charset="-127"/>
              </a:rPr>
              <a:t>/en/wcit-12/Pages/WCIT-</a:t>
            </a:r>
            <a:r>
              <a:rPr lang="en-US" altLang="ko-KR" sz="2000" u="sng" dirty="0" err="1" smtClean="0">
                <a:solidFill>
                  <a:srgbClr val="0000FF"/>
                </a:solidFill>
                <a:ea typeface="Gulim" pitchFamily="34" charset="-127"/>
              </a:rPr>
              <a:t>backgroundbriefs.aspx</a:t>
            </a:r>
            <a:endParaRPr lang="en-US" altLang="ko-KR" sz="2000" u="sng" dirty="0" smtClean="0">
              <a:solidFill>
                <a:srgbClr val="0000FF"/>
              </a:solidFill>
              <a:ea typeface="Gulim" pitchFamily="34" charset="-127"/>
            </a:endParaRPr>
          </a:p>
          <a:p>
            <a:pPr algn="l"/>
            <a:r>
              <a:rPr lang="en-GB" altLang="ko-KR" sz="2000" u="sng" dirty="0" smtClean="0">
                <a:solidFill>
                  <a:srgbClr val="1B5BA2"/>
                </a:solidFill>
                <a:ea typeface="Gulim" pitchFamily="34" charset="-127"/>
              </a:rPr>
              <a:t/>
            </a:r>
            <a:br>
              <a:rPr lang="en-GB" altLang="ko-KR" sz="2000" u="sng" dirty="0" smtClean="0">
                <a:solidFill>
                  <a:srgbClr val="1B5BA2"/>
                </a:solidFill>
                <a:ea typeface="Gulim" pitchFamily="34" charset="-127"/>
              </a:rPr>
            </a:br>
            <a:r>
              <a:rPr lang="ru-RU" altLang="ko-KR" sz="2000" b="1" dirty="0">
                <a:solidFill>
                  <a:schemeClr val="tx1"/>
                </a:solidFill>
                <a:ea typeface="Gulim" pitchFamily="34" charset="-127"/>
              </a:rPr>
              <a:t>Рабочая группа Совета МСЭ </a:t>
            </a:r>
            <a:r>
              <a:rPr lang="ru-RU" altLang="ko-KR" sz="2000" b="1" dirty="0" err="1">
                <a:solidFill>
                  <a:schemeClr val="tx1"/>
                </a:solidFill>
                <a:ea typeface="Gulim" pitchFamily="34" charset="-127"/>
              </a:rPr>
              <a:t>РГС</a:t>
            </a:r>
            <a:r>
              <a:rPr lang="ru-RU" altLang="ko-KR" sz="2000" b="1" dirty="0">
                <a:solidFill>
                  <a:schemeClr val="tx1"/>
                </a:solidFill>
                <a:ea typeface="Gulim" pitchFamily="34" charset="-127"/>
              </a:rPr>
              <a:t>-</a:t>
            </a:r>
            <a:r>
              <a:rPr lang="ru-RU" altLang="ko-KR" sz="2000" b="1" dirty="0" err="1">
                <a:solidFill>
                  <a:schemeClr val="tx1"/>
                </a:solidFill>
                <a:ea typeface="Gulim" pitchFamily="34" charset="-127"/>
              </a:rPr>
              <a:t>ВКМЭ</a:t>
            </a:r>
            <a:r>
              <a:rPr lang="ru-RU" altLang="ko-KR" sz="2000" b="1" dirty="0">
                <a:solidFill>
                  <a:schemeClr val="tx1"/>
                </a:solidFill>
                <a:ea typeface="Gulim" pitchFamily="34" charset="-127"/>
              </a:rPr>
              <a:t>-12</a:t>
            </a: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</a:t>
            </a:r>
            <a:r>
              <a:rPr lang="en-GB" altLang="ko-KR" sz="2000" b="1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GB" altLang="ko-KR" sz="2000" b="1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3"/>
              </a:rPr>
              <a:t>http://www.itu.int/council/groups/cwg-wcit12/index.html</a:t>
            </a:r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algn="l"/>
            <a:endParaRPr lang="en-GB" altLang="ko-KR" sz="2000" dirty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ru-RU" altLang="ko-KR" sz="2000" b="1" dirty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Проект будущего </a:t>
            </a:r>
            <a:r>
              <a:rPr lang="ru-RU" altLang="ko-KR" sz="2000" b="1" dirty="0" err="1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РМЭ</a:t>
            </a:r>
            <a:r>
              <a:rPr lang="ru-RU" altLang="ko-KR" sz="2000" b="1" dirty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и адрес сайта для размещения замечаний общественности</a:t>
            </a: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</a:t>
            </a:r>
          </a:p>
          <a:p>
            <a:pPr algn="l"/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http</a:t>
            </a:r>
            <a:r>
              <a:rPr lang="en-GB" altLang="ko-KR" sz="2000" dirty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://</a:t>
            </a:r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www.itu.int/en/wcit-12/Pages/public.aspx</a:t>
            </a:r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lvl="1" algn="l"/>
            <a:endParaRPr lang="en-US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Полезные ссылки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78" y="1973669"/>
            <a:ext cx="5030444" cy="87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22" y="1987737"/>
            <a:ext cx="4189174" cy="875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3309" y="3048650"/>
            <a:ext cx="5671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err="1" smtClean="0">
                <a:latin typeface="Arial Narrow" pitchFamily="34" charset="0"/>
              </a:rPr>
              <a:t>ВКМЭ</a:t>
            </a:r>
            <a:r>
              <a:rPr lang="ru-RU" sz="9600" dirty="0" smtClean="0">
                <a:latin typeface="Arial Narrow" pitchFamily="34" charset="0"/>
              </a:rPr>
              <a:t>-2012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4213" y="3048650"/>
            <a:ext cx="5339923" cy="15696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>
                <a:latin typeface="Arial Narrow" pitchFamily="34" charset="0"/>
              </a:rPr>
              <a:t>СПАСИБО</a:t>
            </a:r>
            <a:endParaRPr lang="en-US" sz="9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84" y="520894"/>
            <a:ext cx="5131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ru-RU" sz="40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Всемирная </a:t>
            </a:r>
            <a: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конференция</a:t>
            </a:r>
            <a:r>
              <a:rPr lang="en-US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по международной</a:t>
            </a:r>
            <a:b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40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электросвязи</a:t>
            </a:r>
            <a:endParaRPr lang="en-US" sz="4000" dirty="0" smtClean="0">
              <a:latin typeface="Arial Narrow" pitchFamily="34" charset="0"/>
              <a:ea typeface="Batang" pitchFamily="18" charset="-127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3−14 </a:t>
            </a:r>
            <a:r>
              <a:rPr lang="ru-RU" sz="24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ДЕКАБРЯ 2012 ГОДА</a:t>
            </a:r>
            <a:endParaRPr lang="en-US" sz="2400" dirty="0" smtClean="0">
              <a:latin typeface="Arial Narrow" pitchFamily="34" charset="0"/>
              <a:ea typeface="Batang" pitchFamily="18" charset="-127"/>
              <a:cs typeface="Times New Roman" pitchFamily="18" charset="0"/>
            </a:endParaRPr>
          </a:p>
          <a:p>
            <a:pPr algn="r">
              <a:lnSpc>
                <a:spcPts val="3000"/>
              </a:lnSpc>
            </a:pPr>
            <a:r>
              <a:rPr lang="ru-RU" sz="24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Дубай</a:t>
            </a:r>
            <a:r>
              <a:rPr lang="ru-RU" sz="24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, ОАЭ</a:t>
            </a:r>
            <a:endParaRPr lang="en-US" sz="2400" dirty="0" smtClean="0">
              <a:latin typeface="Arial Narrow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4695" y="1473201"/>
            <a:ext cx="5825805" cy="42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Базовая информация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Почему </a:t>
            </a:r>
            <a:r>
              <a:rPr lang="ru-RU" sz="2400" kern="0" dirty="0" err="1">
                <a:solidFill>
                  <a:schemeClr val="tx2">
                    <a:lumMod val="75000"/>
                  </a:schemeClr>
                </a:solidFill>
              </a:rPr>
              <a:t>РМЭ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 имеет большое значение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Необходимость пересмотра РМЭ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Подготовительный процесс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Некоторые ключевые предложения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Мифы и неправильная информация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Ожидания в отношении </a:t>
            </a:r>
            <a:r>
              <a:rPr lang="ru-RU" sz="2400" kern="0" dirty="0" err="1">
                <a:solidFill>
                  <a:schemeClr val="tx2">
                    <a:lumMod val="75000"/>
                  </a:schemeClr>
                </a:solidFill>
              </a:rPr>
              <a:t>ВКМЭ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-12</a:t>
            </a:r>
          </a:p>
          <a:p>
            <a:pPr lvl="0" defTabSz="914400"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</a:rPr>
              <a:t>Полезные ссылки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28" y="660400"/>
            <a:ext cx="372110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6228" y="549871"/>
            <a:ext cx="4580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Всемирная конференция</a:t>
            </a:r>
            <a:r>
              <a:rPr lang="en-US" sz="26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600" dirty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по </a:t>
            </a:r>
            <a:r>
              <a:rPr lang="ru-RU" sz="26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международной</a:t>
            </a:r>
            <a:r>
              <a:rPr lang="en-US" sz="26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600" dirty="0" smtClean="0">
                <a:latin typeface="Arial Narrow" pitchFamily="34" charset="0"/>
                <a:ea typeface="Batang" pitchFamily="18" charset="-127"/>
                <a:cs typeface="Times New Roman" pitchFamily="18" charset="0"/>
              </a:rPr>
              <a:t>электросвязи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986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116401" y="1796753"/>
            <a:ext cx="3329896" cy="33298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7DBF8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000"/>
            <a:r>
              <a:rPr lang="ru-RU" sz="1600" b="1" dirty="0">
                <a:solidFill>
                  <a:schemeClr val="tx1"/>
                </a:solidFill>
              </a:rPr>
              <a:t>Регламент международной электросвязи (1988 </a:t>
            </a:r>
            <a:r>
              <a:rPr lang="ru-RU" sz="1600" b="1" dirty="0" smtClean="0">
                <a:solidFill>
                  <a:schemeClr val="tx1"/>
                </a:solidFill>
              </a:rPr>
              <a:t>г.)</a:t>
            </a:r>
          </a:p>
          <a:p>
            <a:pPr marL="900000"/>
            <a:endParaRPr lang="ru-RU" sz="1600" dirty="0">
              <a:solidFill>
                <a:schemeClr val="tx1"/>
              </a:solidFill>
            </a:endParaRPr>
          </a:p>
          <a:p>
            <a:pPr marL="900000"/>
            <a:r>
              <a:rPr lang="ru-RU" sz="1600" dirty="0">
                <a:solidFill>
                  <a:schemeClr val="tx1"/>
                </a:solidFill>
              </a:rPr>
              <a:t>Подписан 178 </a:t>
            </a:r>
            <a:r>
              <a:rPr lang="ru-RU" sz="1600" dirty="0" smtClean="0">
                <a:solidFill>
                  <a:schemeClr val="tx1"/>
                </a:solidFill>
              </a:rPr>
              <a:t>странами</a:t>
            </a:r>
            <a:endParaRPr lang="ru-RU" sz="1600" dirty="0">
              <a:solidFill>
                <a:schemeClr val="tx1"/>
              </a:solidFill>
            </a:endParaRPr>
          </a:p>
          <a:p>
            <a:pPr marL="900000"/>
            <a:r>
              <a:rPr lang="ru-RU" sz="1600" dirty="0">
                <a:solidFill>
                  <a:schemeClr val="tx1"/>
                </a:solidFill>
              </a:rPr>
              <a:t>Вступление в силу: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1990 год</a:t>
            </a:r>
            <a:endParaRPr lang="ru-RU" sz="1600" dirty="0">
              <a:solidFill>
                <a:schemeClr val="tx1"/>
              </a:solidFill>
            </a:endParaRPr>
          </a:p>
          <a:p>
            <a:pPr marL="900000"/>
            <a:r>
              <a:rPr lang="ru-RU" sz="1600" dirty="0">
                <a:solidFill>
                  <a:schemeClr val="tx1"/>
                </a:solidFill>
              </a:rPr>
              <a:t>Один из четырех договоров, </a:t>
            </a:r>
            <a:r>
              <a:rPr lang="ru-RU" sz="1600" dirty="0" smtClean="0">
                <a:solidFill>
                  <a:schemeClr val="tx1"/>
                </a:solidFill>
              </a:rPr>
              <a:t>на </a:t>
            </a:r>
            <a:r>
              <a:rPr lang="ru-RU" sz="1600" dirty="0">
                <a:solidFill>
                  <a:schemeClr val="tx1"/>
                </a:solidFill>
              </a:rPr>
              <a:t>которые МСЭ опирается при выполнении своей </a:t>
            </a:r>
            <a:r>
              <a:rPr lang="ru-RU" sz="1600" dirty="0" smtClean="0">
                <a:solidFill>
                  <a:schemeClr val="tx1"/>
                </a:solidFill>
              </a:rPr>
              <a:t>миссии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9140"/>
            <a:ext cx="7784342" cy="600501"/>
          </a:xfrm>
        </p:spPr>
        <p:txBody>
          <a:bodyPr/>
          <a:lstStyle/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Базовая информация: истоки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РМЭ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79600" y="874428"/>
            <a:ext cx="2692400" cy="1117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7DBF8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Регламент международной службы Телеграфной конвенции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(1865 год − последний раз изменения были внесены в 1973 году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29395" y="2134107"/>
            <a:ext cx="2692400" cy="1080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7DBF8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Телеграфный регламент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(1932 год − последний раз изменения были внесены в 1973 году)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428875" y="3708400"/>
            <a:ext cx="2692400" cy="1080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7DBF8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Телефонный </a:t>
            </a:r>
            <a:r>
              <a:rPr lang="ru-RU" sz="1200" b="1" dirty="0">
                <a:solidFill>
                  <a:schemeClr val="tx1"/>
                </a:solidFill>
              </a:rPr>
              <a:t>регламент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(1932 год − последний раз изменения были внесены в 1973 году)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79600" y="4960988"/>
            <a:ext cx="2692400" cy="1117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7DBF8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Регламент радиосвязи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(1906 год − последний раз изменения были внесены в 2012 году)</a:t>
            </a:r>
          </a:p>
        </p:txBody>
      </p:sp>
      <p:sp>
        <p:nvSpPr>
          <p:cNvPr id="61" name="Isosceles Triangle 60"/>
          <p:cNvSpPr/>
          <p:nvPr/>
        </p:nvSpPr>
        <p:spPr>
          <a:xfrm rot="5400000">
            <a:off x="4700176" y="2249775"/>
            <a:ext cx="1676399" cy="843976"/>
          </a:xfrm>
          <a:prstGeom prst="triangle">
            <a:avLst>
              <a:gd name="adj" fmla="val 50259"/>
            </a:avLst>
          </a:prstGeom>
          <a:solidFill>
            <a:srgbClr val="97DB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5400000">
            <a:off x="4699468" y="3822677"/>
            <a:ext cx="1676399" cy="843976"/>
          </a:xfrm>
          <a:prstGeom prst="triangle">
            <a:avLst>
              <a:gd name="adj" fmla="val 50259"/>
            </a:avLst>
          </a:prstGeom>
          <a:solidFill>
            <a:srgbClr val="97DB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1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863600"/>
            <a:ext cx="6615942" cy="55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defTabSz="914400">
              <a:buNone/>
              <a:defRPr/>
            </a:pPr>
            <a:r>
              <a:rPr lang="ru-RU" sz="2200" i="1" kern="0" dirty="0">
                <a:solidFill>
                  <a:schemeClr val="tx2"/>
                </a:solidFill>
                <a:latin typeface="+mn-lt"/>
              </a:rPr>
              <a:t>Регламент международной электросвязи (</a:t>
            </a:r>
            <a:r>
              <a:rPr lang="ru-RU" sz="2200" i="1" kern="0" dirty="0" err="1">
                <a:solidFill>
                  <a:schemeClr val="tx2"/>
                </a:solidFill>
                <a:latin typeface="+mn-lt"/>
              </a:rPr>
              <a:t>РМЭ</a:t>
            </a:r>
            <a:r>
              <a:rPr lang="ru-RU" sz="2200" i="1" kern="0" dirty="0">
                <a:solidFill>
                  <a:schemeClr val="tx2"/>
                </a:solidFill>
                <a:latin typeface="+mn-lt"/>
              </a:rPr>
              <a:t>):</a:t>
            </a:r>
            <a:endParaRPr lang="en-GB" sz="2200" i="1" kern="0" dirty="0" smtClean="0">
              <a:solidFill>
                <a:schemeClr val="tx2"/>
              </a:solidFill>
              <a:latin typeface="+mn-lt"/>
            </a:endParaRPr>
          </a:p>
          <a:p>
            <a:pPr defTabSz="914400">
              <a:defRPr/>
            </a:pPr>
            <a:r>
              <a:rPr lang="ru-RU" sz="1800" kern="0" dirty="0">
                <a:solidFill>
                  <a:schemeClr val="tx2"/>
                </a:solidFill>
              </a:rPr>
              <a:t>Устанавливает общие принципы предоставления </a:t>
            </a:r>
            <a:r>
              <a:rPr lang="en-US" sz="1800" kern="0" dirty="0" smtClean="0">
                <a:solidFill>
                  <a:schemeClr val="tx2"/>
                </a:solidFill>
              </a:rPr>
              <a:t/>
            </a:r>
            <a:br>
              <a:rPr lang="en-US" sz="1800" kern="0" dirty="0" smtClean="0">
                <a:solidFill>
                  <a:schemeClr val="tx2"/>
                </a:solidFill>
              </a:rPr>
            </a:br>
            <a:r>
              <a:rPr lang="ru-RU" sz="1800" kern="0" dirty="0" smtClean="0">
                <a:solidFill>
                  <a:schemeClr val="tx2"/>
                </a:solidFill>
              </a:rPr>
              <a:t>и </a:t>
            </a:r>
            <a:r>
              <a:rPr lang="ru-RU" sz="1800" kern="0" dirty="0">
                <a:solidFill>
                  <a:schemeClr val="tx2"/>
                </a:solidFill>
              </a:rPr>
              <a:t>эксплуатации международной электросвязи</a:t>
            </a:r>
          </a:p>
          <a:p>
            <a:pPr defTabSz="914400">
              <a:defRPr/>
            </a:pPr>
            <a:r>
              <a:rPr lang="ru-RU" sz="1800" kern="0" dirty="0">
                <a:solidFill>
                  <a:schemeClr val="tx2"/>
                </a:solidFill>
              </a:rPr>
              <a:t>Способствует обеспечению глобального присоединения </a:t>
            </a:r>
            <a:r>
              <a:rPr lang="en-US" sz="1800" kern="0" dirty="0" smtClean="0">
                <a:solidFill>
                  <a:schemeClr val="tx2"/>
                </a:solidFill>
              </a:rPr>
              <a:t/>
            </a:r>
            <a:br>
              <a:rPr lang="en-US" sz="1800" kern="0" dirty="0" smtClean="0">
                <a:solidFill>
                  <a:schemeClr val="tx2"/>
                </a:solidFill>
              </a:rPr>
            </a:br>
            <a:r>
              <a:rPr lang="ru-RU" sz="1800" kern="0" dirty="0" smtClean="0">
                <a:solidFill>
                  <a:schemeClr val="tx2"/>
                </a:solidFill>
              </a:rPr>
              <a:t>и </a:t>
            </a:r>
            <a:r>
              <a:rPr lang="ru-RU" sz="1800" kern="0" dirty="0">
                <a:solidFill>
                  <a:schemeClr val="tx2"/>
                </a:solidFill>
              </a:rPr>
              <a:t>функциональной совместимости</a:t>
            </a:r>
          </a:p>
          <a:p>
            <a:pPr defTabSz="914400">
              <a:defRPr/>
            </a:pPr>
            <a:r>
              <a:rPr lang="ru-RU" sz="1800" kern="0" dirty="0">
                <a:solidFill>
                  <a:schemeClr val="tx2"/>
                </a:solidFill>
              </a:rPr>
              <a:t>Поддерживает согласованные разработку и эффективную эксплуатацию технических средств</a:t>
            </a:r>
          </a:p>
          <a:p>
            <a:pPr defTabSz="914400">
              <a:defRPr/>
            </a:pPr>
            <a:r>
              <a:rPr lang="ru-RU" sz="1800" kern="0" dirty="0">
                <a:solidFill>
                  <a:schemeClr val="tx2"/>
                </a:solidFill>
              </a:rPr>
              <a:t>Способствует эффективности, полезности и существованию услуг международной электросвязи</a:t>
            </a:r>
          </a:p>
          <a:p>
            <a:pPr defTabSz="914400">
              <a:defRPr/>
            </a:pPr>
            <a:r>
              <a:rPr lang="ru-RU" sz="1800" kern="0" dirty="0">
                <a:solidFill>
                  <a:schemeClr val="tx2"/>
                </a:solidFill>
              </a:rPr>
              <a:t>Принятые на уровне договоров положения необходимы </a:t>
            </a:r>
            <a:r>
              <a:rPr lang="en-US" sz="1800" kern="0" dirty="0" smtClean="0">
                <a:solidFill>
                  <a:schemeClr val="tx2"/>
                </a:solidFill>
              </a:rPr>
              <a:t/>
            </a:r>
            <a:br>
              <a:rPr lang="en-US" sz="1800" kern="0" dirty="0" smtClean="0">
                <a:solidFill>
                  <a:schemeClr val="tx2"/>
                </a:solidFill>
              </a:rPr>
            </a:br>
            <a:r>
              <a:rPr lang="ru-RU" sz="1800" kern="0" dirty="0" smtClean="0">
                <a:solidFill>
                  <a:schemeClr val="tx2"/>
                </a:solidFill>
              </a:rPr>
              <a:t>для </a:t>
            </a:r>
            <a:r>
              <a:rPr lang="ru-RU" sz="1800" kern="0" dirty="0">
                <a:solidFill>
                  <a:schemeClr val="tx2"/>
                </a:solidFill>
              </a:rPr>
              <a:t>существования международных сетей и </a:t>
            </a:r>
            <a:r>
              <a:rPr lang="ru-RU" sz="1800" kern="0" dirty="0" smtClean="0">
                <a:solidFill>
                  <a:schemeClr val="tx2"/>
                </a:solidFill>
              </a:rPr>
              <a:t>услуг</a:t>
            </a:r>
          </a:p>
          <a:p>
            <a:pPr marL="0" indent="0" defTabSz="914400">
              <a:buNone/>
              <a:defRPr/>
            </a:pPr>
            <a:endParaRPr lang="ru-RU" sz="1800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200" i="1" dirty="0" err="1" smtClean="0">
                <a:solidFill>
                  <a:schemeClr val="tx2"/>
                </a:solidFill>
              </a:rPr>
              <a:t>РМЭ</a:t>
            </a:r>
            <a:r>
              <a:rPr lang="ru-RU" sz="2200" i="1" dirty="0" smtClean="0">
                <a:solidFill>
                  <a:schemeClr val="tx2"/>
                </a:solidFill>
              </a:rPr>
              <a:t> </a:t>
            </a:r>
            <a:r>
              <a:rPr lang="ru-RU" sz="2200" i="1" dirty="0">
                <a:solidFill>
                  <a:schemeClr val="tx2"/>
                </a:solidFill>
              </a:rPr>
              <a:t>определяет, каким образом мы общаемся по телефону, с помощью компьютера, голоса, видео или каких-либо данных, в том числе во всемирном масштабе.</a:t>
            </a:r>
            <a:endParaRPr lang="en-US" sz="2200" i="1" kern="0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Почему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РМЭ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 имеет большое значение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6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820738"/>
            <a:ext cx="7175500" cy="4708525"/>
          </a:xfrm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1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 Цель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2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Определения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Право на общение с хорошим техническим качеством; странам следует координировать свою инфраструктуру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4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Услуги международной электросвязи должны быть доступными для населения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5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Приоритет следует проставлять передаче срочных сообщений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6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Плата на услуги и таксы, распределяемые между телекоммуникационными компаниями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7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Приостановление предоставления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услуг,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если они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"представляют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угрозу безопасности государства или противоречат его законам, общественному порядку или правилам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приличия".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8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МСЭ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следует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собирать и распространять информацию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приостановлении предоставления услуг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9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Специальные соглашения, не касающиеся всех стран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Статья 10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Вступление в силу, оговорки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Каково содержание </a:t>
            </a:r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РМЭ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1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377" y="1295400"/>
            <a:ext cx="6639951" cy="4241800"/>
          </a:xfrm>
        </p:spPr>
        <p:txBody>
          <a:bodyPr/>
          <a:lstStyle/>
          <a:p>
            <a:r>
              <a:rPr lang="ru-RU" sz="2800" dirty="0">
                <a:solidFill>
                  <a:srgbClr val="376092"/>
                </a:solidFill>
              </a:rPr>
              <a:t>Выполнять РМЭ могут только правительства посредством принятия соответствующего национального законодательства или положения</a:t>
            </a:r>
          </a:p>
          <a:p>
            <a:endParaRPr lang="ru-RU" sz="2800" dirty="0">
              <a:solidFill>
                <a:srgbClr val="376092"/>
              </a:solidFill>
            </a:endParaRPr>
          </a:p>
          <a:p>
            <a:r>
              <a:rPr lang="ru-RU" sz="2800" dirty="0">
                <a:solidFill>
                  <a:srgbClr val="376092"/>
                </a:solidFill>
              </a:rPr>
              <a:t>Каких-либо предложений о создании всемирного органа для наложения обязательств по выполнению </a:t>
            </a:r>
            <a:r>
              <a:rPr lang="ru-RU" sz="2800" dirty="0" err="1">
                <a:solidFill>
                  <a:srgbClr val="376092"/>
                </a:solidFill>
              </a:rPr>
              <a:t>РМЭ</a:t>
            </a:r>
            <a:r>
              <a:rPr lang="ru-RU" sz="2800" dirty="0">
                <a:solidFill>
                  <a:srgbClr val="376092"/>
                </a:solidFill>
              </a:rPr>
              <a:t> </a:t>
            </a:r>
            <a:r>
              <a:rPr lang="ru-RU" sz="2800" dirty="0" smtClean="0">
                <a:solidFill>
                  <a:srgbClr val="376092"/>
                </a:solidFill>
              </a:rPr>
              <a:t/>
            </a:r>
            <a:br>
              <a:rPr lang="ru-RU" sz="2800" dirty="0" smtClean="0">
                <a:solidFill>
                  <a:srgbClr val="376092"/>
                </a:solidFill>
              </a:rPr>
            </a:br>
            <a:r>
              <a:rPr lang="ru-RU" sz="2800" dirty="0" smtClean="0">
                <a:solidFill>
                  <a:srgbClr val="376092"/>
                </a:solidFill>
              </a:rPr>
              <a:t>НЕ </a:t>
            </a:r>
            <a:r>
              <a:rPr lang="ru-RU" sz="2800" dirty="0">
                <a:solidFill>
                  <a:srgbClr val="376092"/>
                </a:solidFill>
              </a:rPr>
              <a:t>поступало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err="1">
                <a:solidFill>
                  <a:schemeClr val="tx2">
                    <a:lumMod val="75000"/>
                  </a:schemeClr>
                </a:solidFill>
              </a:rPr>
              <a:t>РМЭ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 координирует, страны выполняют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70E88AAA5F54B8CC4A78FC38EA0AA" ma:contentTypeVersion="1" ma:contentTypeDescription="Create a new document." ma:contentTypeScope="" ma:versionID="621f2f262b8a82e5e176352457d839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8B24A-FCA6-4680-8AEB-DB7093D9E33F}"/>
</file>

<file path=customXml/itemProps2.xml><?xml version="1.0" encoding="utf-8"?>
<ds:datastoreItem xmlns:ds="http://schemas.openxmlformats.org/officeDocument/2006/customXml" ds:itemID="{3B1D91C1-D3AE-4572-A5DF-62055D33DBB4}"/>
</file>

<file path=customXml/itemProps3.xml><?xml version="1.0" encoding="utf-8"?>
<ds:datastoreItem xmlns:ds="http://schemas.openxmlformats.org/officeDocument/2006/customXml" ds:itemID="{6F253484-E80D-484F-A6F8-31F9F6E76FD7}"/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1519</Words>
  <Application>Microsoft Office PowerPoint</Application>
  <PresentationFormat>On-screen Show (4:3)</PresentationFormat>
  <Paragraphs>295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Базовая информация: истоки РМЭ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Parkes, Sarah</cp:lastModifiedBy>
  <cp:revision>169</cp:revision>
  <cp:lastPrinted>2012-11-15T16:47:35Z</cp:lastPrinted>
  <dcterms:created xsi:type="dcterms:W3CDTF">2012-06-20T08:33:15Z</dcterms:created>
  <dcterms:modified xsi:type="dcterms:W3CDTF">2012-11-16T08:35:17Z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0x010100B8970E88AAA5F54B8CC4A78FC38EA0AA</vt:lpwstr>
  </property>
</Properties>
</file>