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622" r:id="rId2"/>
    <p:sldId id="624" r:id="rId3"/>
    <p:sldId id="633" r:id="rId4"/>
    <p:sldId id="649" r:id="rId5"/>
    <p:sldId id="645" r:id="rId6"/>
    <p:sldId id="646" r:id="rId7"/>
    <p:sldId id="647" r:id="rId8"/>
    <p:sldId id="648" r:id="rId9"/>
    <p:sldId id="642" r:id="rId10"/>
    <p:sldId id="643" r:id="rId11"/>
    <p:sldId id="644" r:id="rId12"/>
    <p:sldId id="650" r:id="rId13"/>
    <p:sldId id="634" r:id="rId14"/>
    <p:sldId id="632" r:id="rId15"/>
    <p:sldId id="638" r:id="rId16"/>
    <p:sldId id="637" r:id="rId17"/>
    <p:sldId id="640" r:id="rId18"/>
    <p:sldId id="636" r:id="rId19"/>
    <p:sldId id="639" r:id="rId20"/>
    <p:sldId id="641" r:id="rId21"/>
  </p:sldIdLst>
  <p:sldSz cx="9144000" cy="6858000" type="screen4x3"/>
  <p:notesSz cx="6781800" cy="9918700"/>
  <p:defaultTextStyle>
    <a:defPPr>
      <a:defRPr lang="en-US"/>
    </a:defPPr>
    <a:lvl1pPr algn="l" rtl="0" fontAlgn="base">
      <a:spcBef>
        <a:spcPct val="0"/>
      </a:spcBef>
      <a:spcAft>
        <a:spcPct val="0"/>
      </a:spcAft>
      <a:defRPr kumimoji="1" sz="2000" kern="1200">
        <a:solidFill>
          <a:srgbClr val="646464"/>
        </a:solidFill>
        <a:latin typeface="Verdana" pitchFamily="34" charset="0"/>
        <a:ea typeface="ＭＳ Ｐゴシック" charset="-128"/>
        <a:cs typeface="Arial" charset="0"/>
      </a:defRPr>
    </a:lvl1pPr>
    <a:lvl2pPr marL="457200" algn="l" rtl="0" fontAlgn="base">
      <a:spcBef>
        <a:spcPct val="0"/>
      </a:spcBef>
      <a:spcAft>
        <a:spcPct val="0"/>
      </a:spcAft>
      <a:defRPr kumimoji="1" sz="2000" kern="1200">
        <a:solidFill>
          <a:srgbClr val="646464"/>
        </a:solidFill>
        <a:latin typeface="Verdana" pitchFamily="34" charset="0"/>
        <a:ea typeface="ＭＳ Ｐゴシック" charset="-128"/>
        <a:cs typeface="Arial" charset="0"/>
      </a:defRPr>
    </a:lvl2pPr>
    <a:lvl3pPr marL="914400" algn="l" rtl="0" fontAlgn="base">
      <a:spcBef>
        <a:spcPct val="0"/>
      </a:spcBef>
      <a:spcAft>
        <a:spcPct val="0"/>
      </a:spcAft>
      <a:defRPr kumimoji="1" sz="2000" kern="1200">
        <a:solidFill>
          <a:srgbClr val="646464"/>
        </a:solidFill>
        <a:latin typeface="Verdana" pitchFamily="34" charset="0"/>
        <a:ea typeface="ＭＳ Ｐゴシック" charset="-128"/>
        <a:cs typeface="Arial" charset="0"/>
      </a:defRPr>
    </a:lvl3pPr>
    <a:lvl4pPr marL="1371600" algn="l" rtl="0" fontAlgn="base">
      <a:spcBef>
        <a:spcPct val="0"/>
      </a:spcBef>
      <a:spcAft>
        <a:spcPct val="0"/>
      </a:spcAft>
      <a:defRPr kumimoji="1" sz="2000" kern="1200">
        <a:solidFill>
          <a:srgbClr val="646464"/>
        </a:solidFill>
        <a:latin typeface="Verdana" pitchFamily="34" charset="0"/>
        <a:ea typeface="ＭＳ Ｐゴシック" charset="-128"/>
        <a:cs typeface="Arial" charset="0"/>
      </a:defRPr>
    </a:lvl4pPr>
    <a:lvl5pPr marL="1828800" algn="l" rtl="0" fontAlgn="base">
      <a:spcBef>
        <a:spcPct val="0"/>
      </a:spcBef>
      <a:spcAft>
        <a:spcPct val="0"/>
      </a:spcAft>
      <a:defRPr kumimoji="1" sz="2000" kern="1200">
        <a:solidFill>
          <a:srgbClr val="646464"/>
        </a:solidFill>
        <a:latin typeface="Verdana" pitchFamily="34" charset="0"/>
        <a:ea typeface="ＭＳ Ｐゴシック" charset="-128"/>
        <a:cs typeface="Arial" charset="0"/>
      </a:defRPr>
    </a:lvl5pPr>
    <a:lvl6pPr marL="2286000" algn="l" defTabSz="914400" rtl="0" eaLnBrk="1" latinLnBrk="0" hangingPunct="1">
      <a:defRPr kumimoji="1" sz="2000" kern="1200">
        <a:solidFill>
          <a:srgbClr val="646464"/>
        </a:solidFill>
        <a:latin typeface="Verdana" pitchFamily="34" charset="0"/>
        <a:ea typeface="ＭＳ Ｐゴシック" charset="-128"/>
        <a:cs typeface="Arial" charset="0"/>
      </a:defRPr>
    </a:lvl6pPr>
    <a:lvl7pPr marL="2743200" algn="l" defTabSz="914400" rtl="0" eaLnBrk="1" latinLnBrk="0" hangingPunct="1">
      <a:defRPr kumimoji="1" sz="2000" kern="1200">
        <a:solidFill>
          <a:srgbClr val="646464"/>
        </a:solidFill>
        <a:latin typeface="Verdana" pitchFamily="34" charset="0"/>
        <a:ea typeface="ＭＳ Ｐゴシック" charset="-128"/>
        <a:cs typeface="Arial" charset="0"/>
      </a:defRPr>
    </a:lvl7pPr>
    <a:lvl8pPr marL="3200400" algn="l" defTabSz="914400" rtl="0" eaLnBrk="1" latinLnBrk="0" hangingPunct="1">
      <a:defRPr kumimoji="1" sz="2000" kern="1200">
        <a:solidFill>
          <a:srgbClr val="646464"/>
        </a:solidFill>
        <a:latin typeface="Verdana" pitchFamily="34" charset="0"/>
        <a:ea typeface="ＭＳ Ｐゴシック" charset="-128"/>
        <a:cs typeface="Arial" charset="0"/>
      </a:defRPr>
    </a:lvl8pPr>
    <a:lvl9pPr marL="3657600" algn="l" defTabSz="914400" rtl="0" eaLnBrk="1" latinLnBrk="0" hangingPunct="1">
      <a:defRPr kumimoji="1" sz="2000" kern="1200">
        <a:solidFill>
          <a:srgbClr val="646464"/>
        </a:solidFill>
        <a:latin typeface="Verdana" pitchFamily="34" charset="0"/>
        <a:ea typeface="ＭＳ Ｐゴシック"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FF3300"/>
    <a:srgbClr val="0E438A"/>
    <a:srgbClr val="87BBE0"/>
    <a:srgbClr val="D9445A"/>
    <a:srgbClr val="1B5BA2"/>
    <a:srgbClr val="525152"/>
    <a:srgbClr val="0099CC"/>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7019" autoAdjust="0"/>
  </p:normalViewPr>
  <p:slideViewPr>
    <p:cSldViewPr snapToGrid="0">
      <p:cViewPr>
        <p:scale>
          <a:sx n="80" d="100"/>
          <a:sy n="80" d="100"/>
        </p:scale>
        <p:origin x="-1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200">
                <a:solidFill>
                  <a:schemeClr val="tx1"/>
                </a:solidFill>
                <a:ea typeface="+mn-ea"/>
                <a:cs typeface="+mn-cs"/>
              </a:defRPr>
            </a:lvl1pPr>
          </a:lstStyle>
          <a:p>
            <a:pPr>
              <a:defRPr/>
            </a:pPr>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200">
                <a:solidFill>
                  <a:schemeClr val="tx1"/>
                </a:solidFill>
                <a:ea typeface="+mn-ea"/>
                <a:cs typeface="+mn-cs"/>
              </a:defRPr>
            </a:lvl1pPr>
          </a:lstStyle>
          <a:p>
            <a:pPr>
              <a:defRPr/>
            </a:pPr>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0" sz="1200">
                <a:solidFill>
                  <a:schemeClr val="tx1"/>
                </a:solidFill>
                <a:ea typeface="+mn-ea"/>
                <a:cs typeface="+mn-cs"/>
              </a:defRPr>
            </a:lvl1pPr>
          </a:lstStyle>
          <a:p>
            <a:pPr>
              <a:defRPr/>
            </a:pPr>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solidFill>
                  <a:schemeClr val="tx1"/>
                </a:solidFill>
                <a:ea typeface="+mn-ea"/>
                <a:cs typeface="+mn-cs"/>
              </a:defRPr>
            </a:lvl1pPr>
          </a:lstStyle>
          <a:p>
            <a:pPr>
              <a:defRPr/>
            </a:pPr>
            <a:fld id="{4DA952FC-ADFF-4305-8A73-B82A00DDB2AE}" type="slidenum">
              <a:rPr lang="en-US"/>
              <a:pPr>
                <a:defRPr/>
              </a:pPr>
              <a:t>‹#›</a:t>
            </a:fld>
            <a:endParaRPr lang="en-US" dirty="0"/>
          </a:p>
        </p:txBody>
      </p:sp>
    </p:spTree>
    <p:extLst>
      <p:ext uri="{BB962C8B-B14F-4D97-AF65-F5344CB8AC3E}">
        <p14:creationId xmlns:p14="http://schemas.microsoft.com/office/powerpoint/2010/main" val="2550540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200">
                <a:solidFill>
                  <a:schemeClr val="tx1"/>
                </a:solidFill>
                <a:ea typeface="+mn-ea"/>
                <a:cs typeface="+mn-cs"/>
              </a:defRPr>
            </a:lvl1pPr>
          </a:lstStyle>
          <a:p>
            <a:pPr>
              <a:defRPr/>
            </a:pPr>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200">
                <a:solidFill>
                  <a:schemeClr val="tx1"/>
                </a:solidFill>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0" sz="1200">
                <a:solidFill>
                  <a:schemeClr val="tx1"/>
                </a:solidFill>
                <a:ea typeface="+mn-ea"/>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solidFill>
                  <a:schemeClr val="tx1"/>
                </a:solidFill>
                <a:ea typeface="+mn-ea"/>
                <a:cs typeface="+mn-cs"/>
              </a:defRPr>
            </a:lvl1pPr>
          </a:lstStyle>
          <a:p>
            <a:pPr>
              <a:defRPr/>
            </a:pPr>
            <a:fld id="{8C21BE93-861F-4635-BE06-A239B4CD6977}" type="slidenum">
              <a:rPr lang="en-US"/>
              <a:pPr>
                <a:defRPr/>
              </a:pPr>
              <a:t>‹#›</a:t>
            </a:fld>
            <a:endParaRPr lang="en-US" dirty="0"/>
          </a:p>
        </p:txBody>
      </p:sp>
    </p:spTree>
    <p:extLst>
      <p:ext uri="{BB962C8B-B14F-4D97-AF65-F5344CB8AC3E}">
        <p14:creationId xmlns:p14="http://schemas.microsoft.com/office/powerpoint/2010/main" val="259045635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59F0124C-94D2-4D9A-BB43-A59FD0A7EF45}" type="slidenum">
              <a:rPr kumimoji="0" lang="en-US" altLang="ja-JP" sz="1200">
                <a:solidFill>
                  <a:schemeClr val="tx1"/>
                </a:solidFill>
              </a:rPr>
              <a:pPr algn="r" eaLnBrk="0" hangingPunct="0"/>
              <a:t>1</a:t>
            </a:fld>
            <a:endParaRPr kumimoji="0" lang="en-US" altLang="ja-JP" sz="1200">
              <a:solidFill>
                <a:schemeClr val="tx1"/>
              </a:solidFill>
            </a:endParaRPr>
          </a:p>
        </p:txBody>
      </p:sp>
      <p:sp>
        <p:nvSpPr>
          <p:cNvPr id="16386" name="Rectangle 2"/>
          <p:cNvSpPr>
            <a:spLocks noGrp="1" noRot="1" noChangeAspect="1" noChangeArrowheads="1" noTextEdit="1"/>
          </p:cNvSpPr>
          <p:nvPr>
            <p:ph type="sldImg"/>
          </p:nvPr>
        </p:nvSpPr>
        <p:spPr>
          <a:xfrm>
            <a:off x="914400" y="744538"/>
            <a:ext cx="4954588" cy="3717925"/>
          </a:xfrm>
          <a:noFill/>
          <a:ln/>
        </p:spPr>
      </p:sp>
      <p:sp>
        <p:nvSpPr>
          <p:cNvPr id="16387" name="Rectangle 3"/>
          <p:cNvSpPr>
            <a:spLocks noGrp="1" noChangeArrowheads="1"/>
          </p:cNvSpPr>
          <p:nvPr>
            <p:ph type="body" idx="1"/>
          </p:nvPr>
        </p:nvSpPr>
        <p:spPr>
          <a:noFill/>
          <a:ln/>
        </p:spPr>
        <p:txBody>
          <a:bodyPr/>
          <a:lstStyle/>
          <a:p>
            <a:pPr eaLnBrk="1" hangingPunct="1"/>
            <a:endParaRPr lang="en-US" altLang="ja-JP" smtClean="0">
              <a:cs typeface="Arial" charset="0"/>
            </a:endParaRPr>
          </a:p>
        </p:txBody>
      </p:sp>
      <p:sp>
        <p:nvSpPr>
          <p:cNvPr id="5" name="Footer Placeholder 4"/>
          <p:cNvSpPr>
            <a:spLocks noGrp="1"/>
          </p:cNvSpPr>
          <p:nvPr>
            <p:ph type="ftr" sz="quarter" idx="4"/>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ußzeilenplatzhalter 3"/>
          <p:cNvSpPr>
            <a:spLocks noGrp="1"/>
          </p:cNvSpPr>
          <p:nvPr>
            <p:ph type="ftr" sz="quarter" idx="10"/>
          </p:nvPr>
        </p:nvSpPr>
        <p:spPr/>
        <p:txBody>
          <a:bodyPr/>
          <a:lstStyle/>
          <a:p>
            <a:pPr>
              <a:defRPr/>
            </a:pPr>
            <a:endParaRPr lang="en-US"/>
          </a:p>
        </p:txBody>
      </p:sp>
      <p:sp>
        <p:nvSpPr>
          <p:cNvPr id="5" name="Foliennummernplatzhalter 4"/>
          <p:cNvSpPr>
            <a:spLocks noGrp="1"/>
          </p:cNvSpPr>
          <p:nvPr>
            <p:ph type="sldNum" sz="quarter" idx="11"/>
          </p:nvPr>
        </p:nvSpPr>
        <p:spPr/>
        <p:txBody>
          <a:bodyPr/>
          <a:lstStyle/>
          <a:p>
            <a:pPr>
              <a:defRPr/>
            </a:pPr>
            <a:fld id="{8C21BE93-861F-4635-BE06-A239B4CD6977}" type="slidenum">
              <a:rPr lang="en-US" smtClean="0"/>
              <a:pPr>
                <a:defRPr/>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ußzeilenplatzhalter 3"/>
          <p:cNvSpPr>
            <a:spLocks noGrp="1"/>
          </p:cNvSpPr>
          <p:nvPr>
            <p:ph type="ftr" sz="quarter" idx="10"/>
          </p:nvPr>
        </p:nvSpPr>
        <p:spPr/>
        <p:txBody>
          <a:bodyPr/>
          <a:lstStyle/>
          <a:p>
            <a:pPr>
              <a:defRPr/>
            </a:pPr>
            <a:endParaRPr lang="en-US"/>
          </a:p>
        </p:txBody>
      </p:sp>
      <p:sp>
        <p:nvSpPr>
          <p:cNvPr id="5" name="Foliennummernplatzhalter 4"/>
          <p:cNvSpPr>
            <a:spLocks noGrp="1"/>
          </p:cNvSpPr>
          <p:nvPr>
            <p:ph type="sldNum" sz="quarter" idx="11"/>
          </p:nvPr>
        </p:nvSpPr>
        <p:spPr/>
        <p:txBody>
          <a:bodyPr/>
          <a:lstStyle/>
          <a:p>
            <a:pPr>
              <a:defRPr/>
            </a:pPr>
            <a:fld id="{8C21BE93-861F-4635-BE06-A239B4CD6977}" type="slidenum">
              <a:rPr lang="en-US" smtClean="0"/>
              <a:pPr>
                <a:defRPr/>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ußzeilenplatzhalter 3"/>
          <p:cNvSpPr>
            <a:spLocks noGrp="1"/>
          </p:cNvSpPr>
          <p:nvPr>
            <p:ph type="ftr" sz="quarter" idx="10"/>
          </p:nvPr>
        </p:nvSpPr>
        <p:spPr/>
        <p:txBody>
          <a:bodyPr/>
          <a:lstStyle/>
          <a:p>
            <a:pPr>
              <a:defRPr/>
            </a:pPr>
            <a:endParaRPr lang="en-US"/>
          </a:p>
        </p:txBody>
      </p:sp>
      <p:sp>
        <p:nvSpPr>
          <p:cNvPr id="5" name="Foliennummernplatzhalter 4"/>
          <p:cNvSpPr>
            <a:spLocks noGrp="1"/>
          </p:cNvSpPr>
          <p:nvPr>
            <p:ph type="sldNum" sz="quarter" idx="11"/>
          </p:nvPr>
        </p:nvSpPr>
        <p:spPr/>
        <p:txBody>
          <a:bodyPr/>
          <a:lstStyle/>
          <a:p>
            <a:pPr>
              <a:defRPr/>
            </a:pPr>
            <a:fld id="{8C21BE93-861F-4635-BE06-A239B4CD6977}"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hangingPunct="0">
              <a:lnSpc>
                <a:spcPct val="90000"/>
              </a:lnSpc>
              <a:defRPr/>
            </a:pPr>
            <a:r>
              <a:rPr kumimoji="0" lang="en-US" sz="1000" dirty="0">
                <a:solidFill>
                  <a:schemeClr val="bg1"/>
                </a:solidFill>
                <a:latin typeface="Univers" pitchFamily="34" charset="0"/>
                <a:ea typeface="+mn-ea"/>
                <a:cs typeface="+mn-cs"/>
              </a:rPr>
              <a:t>International</a:t>
            </a:r>
            <a:br>
              <a:rPr kumimoji="0" lang="en-US" sz="1000" dirty="0">
                <a:solidFill>
                  <a:schemeClr val="bg1"/>
                </a:solidFill>
                <a:latin typeface="Univers" pitchFamily="34" charset="0"/>
                <a:ea typeface="+mn-ea"/>
                <a:cs typeface="+mn-cs"/>
              </a:rPr>
            </a:br>
            <a:r>
              <a:rPr kumimoji="0" lang="en-US" sz="1000" dirty="0">
                <a:solidFill>
                  <a:schemeClr val="bg1"/>
                </a:solidFill>
                <a:latin typeface="Univers" pitchFamily="34" charset="0"/>
                <a:ea typeface="+mn-ea"/>
                <a:cs typeface="+mn-cs"/>
              </a:rPr>
              <a:t>Telecommunication</a:t>
            </a:r>
            <a:br>
              <a:rPr kumimoji="0" lang="en-US" sz="1000" dirty="0">
                <a:solidFill>
                  <a:schemeClr val="bg1"/>
                </a:solidFill>
                <a:latin typeface="Univers" pitchFamily="34" charset="0"/>
                <a:ea typeface="+mn-ea"/>
                <a:cs typeface="+mn-cs"/>
              </a:rPr>
            </a:br>
            <a:r>
              <a:rPr kumimoji="0" lang="en-US" sz="1000" dirty="0">
                <a:solidFill>
                  <a:schemeClr val="bg1"/>
                </a:solidFill>
                <a:latin typeface="Univers" pitchFamily="34" charset="0"/>
                <a:ea typeface="+mn-ea"/>
                <a:cs typeface="+mn-c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kumimoji="0" lang="en-US" sz="1200" b="1" dirty="0">
                <a:solidFill>
                  <a:srgbClr val="0C4B84"/>
                </a:solidFill>
                <a:ea typeface="+mn-ea"/>
                <a:cs typeface="+mn-cs"/>
              </a:rPr>
              <a:t> </a:t>
            </a:r>
            <a:endParaRPr kumimoji="0" lang="en-US" sz="2400" dirty="0">
              <a:solidFill>
                <a:schemeClr val="tx1"/>
              </a:solidFill>
              <a:ea typeface="+mn-ea"/>
              <a:cs typeface="+mn-cs"/>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kumimoji="0" lang="en-US" sz="1200" b="1" dirty="0">
                <a:solidFill>
                  <a:srgbClr val="0C4B84"/>
                </a:solidFill>
                <a:ea typeface="+mn-ea"/>
                <a:cs typeface="+mn-cs"/>
              </a:rPr>
              <a:t> </a:t>
            </a:r>
            <a:endParaRPr kumimoji="0" lang="en-US" sz="2400" dirty="0">
              <a:solidFill>
                <a:schemeClr val="tx1"/>
              </a:solidFill>
              <a:ea typeface="+mn-ea"/>
              <a:cs typeface="+mn-cs"/>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kumimoji="0" lang="en-US" sz="1000" dirty="0">
                <a:solidFill>
                  <a:srgbClr val="000000"/>
                </a:solidFill>
                <a:ea typeface="+mn-ea"/>
                <a:cs typeface="+mn-cs"/>
              </a:rPr>
              <a:t> </a:t>
            </a:r>
            <a:endParaRPr kumimoji="0" lang="en-US" sz="2400" dirty="0">
              <a:solidFill>
                <a:schemeClr val="tx1"/>
              </a:solidFill>
              <a:ea typeface="+mn-ea"/>
              <a:cs typeface="+mn-cs"/>
            </a:endParaRPr>
          </a:p>
        </p:txBody>
      </p:sp>
      <p:pic>
        <p:nvPicPr>
          <p:cNvPr id="9" name="Picture 9" descr="sigleITU.jpg"/>
          <p:cNvPicPr>
            <a:picLocks noChangeAspect="1"/>
          </p:cNvPicPr>
          <p:nvPr userDrawn="1"/>
        </p:nvPicPr>
        <p:blipFill>
          <a:blip r:embed="rId3" cstate="print"/>
          <a:srcRect/>
          <a:stretch>
            <a:fillRect/>
          </a:stretch>
        </p:blipFill>
        <p:spPr bwMode="auto">
          <a:xfrm>
            <a:off x="7885113" y="404813"/>
            <a:ext cx="719137" cy="811212"/>
          </a:xfrm>
          <a:prstGeom prst="rect">
            <a:avLst/>
          </a:prstGeom>
          <a:noFill/>
          <a:ln w="9525">
            <a:noFill/>
            <a:miter lim="800000"/>
            <a:headEnd/>
            <a:tailEnd/>
          </a:ln>
        </p:spPr>
      </p:pic>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0" name="Rectangle 27"/>
          <p:cNvSpPr>
            <a:spLocks noGrp="1" noChangeArrowheads="1"/>
          </p:cNvSpPr>
          <p:nvPr>
            <p:ph type="sldNum" sz="quarter" idx="10"/>
          </p:nvPr>
        </p:nvSpPr>
        <p:spPr/>
        <p:txBody>
          <a:bodyPr/>
          <a:lstStyle>
            <a:lvl1pPr>
              <a:defRPr/>
            </a:lvl1pPr>
          </a:lstStyle>
          <a:p>
            <a:pPr>
              <a:defRPr/>
            </a:pPr>
            <a:fld id="{5B957B2C-5E20-4B0C-95EC-40A0675083F7}"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2AC6C6F-A895-4BA0-9DF5-055E87E1E93F}"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B5F74214-4D66-421F-9D86-70F64128274E}"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sigleITU.jpg"/>
          <p:cNvPicPr>
            <a:picLocks noChangeAspect="1"/>
          </p:cNvPicPr>
          <p:nvPr userDrawn="1"/>
        </p:nvPicPr>
        <p:blipFill>
          <a:blip r:embed="rId2" cstate="print"/>
          <a:srcRect/>
          <a:stretch>
            <a:fillRect/>
          </a:stretch>
        </p:blipFill>
        <p:spPr bwMode="auto">
          <a:xfrm>
            <a:off x="7885113" y="404813"/>
            <a:ext cx="719137" cy="8112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p:txBody>
          <a:bodyPr/>
          <a:lstStyle>
            <a:lvl1pPr>
              <a:defRPr/>
            </a:lvl1pPr>
          </a:lstStyle>
          <a:p>
            <a:pPr>
              <a:defRPr/>
            </a:pPr>
            <a:fld id="{17AA2EBD-158C-45B6-97B2-29EEA3D7D623}"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sigleITU.jpg"/>
          <p:cNvPicPr>
            <a:picLocks noChangeAspect="1"/>
          </p:cNvPicPr>
          <p:nvPr userDrawn="1"/>
        </p:nvPicPr>
        <p:blipFill>
          <a:blip r:embed="rId2" cstate="print"/>
          <a:srcRect/>
          <a:stretch>
            <a:fillRect/>
          </a:stretch>
        </p:blipFill>
        <p:spPr bwMode="auto">
          <a:xfrm>
            <a:off x="7885113" y="404813"/>
            <a:ext cx="719137" cy="8112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3"/>
          <p:cNvSpPr>
            <a:spLocks noGrp="1" noChangeArrowheads="1"/>
          </p:cNvSpPr>
          <p:nvPr>
            <p:ph type="sldNum" sz="quarter" idx="10"/>
          </p:nvPr>
        </p:nvSpPr>
        <p:spPr/>
        <p:txBody>
          <a:bodyPr/>
          <a:lstStyle>
            <a:lvl1pPr>
              <a:defRPr/>
            </a:lvl1pPr>
          </a:lstStyle>
          <a:p>
            <a:pPr>
              <a:defRPr/>
            </a:pPr>
            <a:fld id="{CD5C3B3B-D8ED-485D-9D65-6612715CF001}"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sigleITU.jpg"/>
          <p:cNvPicPr>
            <a:picLocks noChangeAspect="1"/>
          </p:cNvPicPr>
          <p:nvPr userDrawn="1"/>
        </p:nvPicPr>
        <p:blipFill>
          <a:blip r:embed="rId2" cstate="print"/>
          <a:srcRect/>
          <a:stretch>
            <a:fillRect/>
          </a:stretch>
        </p:blipFill>
        <p:spPr bwMode="auto">
          <a:xfrm>
            <a:off x="7885113" y="404813"/>
            <a:ext cx="719137" cy="8112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3"/>
          <p:cNvSpPr>
            <a:spLocks noGrp="1" noChangeArrowheads="1"/>
          </p:cNvSpPr>
          <p:nvPr>
            <p:ph type="sldNum" sz="quarter" idx="10"/>
          </p:nvPr>
        </p:nvSpPr>
        <p:spPr/>
        <p:txBody>
          <a:bodyPr/>
          <a:lstStyle>
            <a:lvl1pPr>
              <a:defRPr/>
            </a:lvl1pPr>
          </a:lstStyle>
          <a:p>
            <a:pPr>
              <a:defRPr/>
            </a:pPr>
            <a:fld id="{5EF2AA92-E23C-4F6B-B167-D1FC7DFC70CA}"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sigleITU.jpg"/>
          <p:cNvPicPr>
            <a:picLocks noChangeAspect="1"/>
          </p:cNvPicPr>
          <p:nvPr userDrawn="1"/>
        </p:nvPicPr>
        <p:blipFill>
          <a:blip r:embed="rId2" cstate="print"/>
          <a:srcRect/>
          <a:stretch>
            <a:fillRect/>
          </a:stretch>
        </p:blipFill>
        <p:spPr bwMode="auto">
          <a:xfrm>
            <a:off x="7885113" y="404813"/>
            <a:ext cx="719137" cy="811212"/>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3"/>
          <p:cNvSpPr>
            <a:spLocks noGrp="1" noChangeArrowheads="1"/>
          </p:cNvSpPr>
          <p:nvPr>
            <p:ph type="sldNum" sz="quarter" idx="10"/>
          </p:nvPr>
        </p:nvSpPr>
        <p:spPr/>
        <p:txBody>
          <a:bodyPr/>
          <a:lstStyle>
            <a:lvl1pPr>
              <a:defRPr/>
            </a:lvl1pPr>
          </a:lstStyle>
          <a:p>
            <a:pPr>
              <a:defRPr/>
            </a:pPr>
            <a:fld id="{821A788B-4B73-4D22-8930-8E5E975DC39A}"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sigleITU.jpg"/>
          <p:cNvPicPr>
            <a:picLocks noChangeAspect="1"/>
          </p:cNvPicPr>
          <p:nvPr userDrawn="1"/>
        </p:nvPicPr>
        <p:blipFill>
          <a:blip r:embed="rId2" cstate="print"/>
          <a:srcRect/>
          <a:stretch>
            <a:fillRect/>
          </a:stretch>
        </p:blipFill>
        <p:spPr bwMode="auto">
          <a:xfrm>
            <a:off x="7885113" y="404813"/>
            <a:ext cx="719137" cy="8112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3"/>
          <p:cNvSpPr>
            <a:spLocks noGrp="1" noChangeArrowheads="1"/>
          </p:cNvSpPr>
          <p:nvPr>
            <p:ph type="sldNum" sz="quarter" idx="10"/>
          </p:nvPr>
        </p:nvSpPr>
        <p:spPr/>
        <p:txBody>
          <a:bodyPr/>
          <a:lstStyle>
            <a:lvl1pPr>
              <a:defRPr/>
            </a:lvl1pPr>
          </a:lstStyle>
          <a:p>
            <a:pPr>
              <a:defRPr/>
            </a:pPr>
            <a:fld id="{52392E28-FCE2-47FF-ABE9-0ADBDC919AAA}"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AD5092C1-0015-4982-A64B-3C4681D02967}"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92D84BC4-9947-4BFF-AAA8-A06D32B53077}"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F5D9F5FC-7100-4499-8F45-0DA803D4B818}"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kumimoji="0" sz="1000">
                <a:solidFill>
                  <a:srgbClr val="0E438A"/>
                </a:solidFill>
                <a:latin typeface="Zurich BT" charset="0"/>
                <a:ea typeface="+mn-ea"/>
                <a:cs typeface="Times New Roman" pitchFamily="18" charset="0"/>
              </a:defRPr>
            </a:lvl1pPr>
          </a:lstStyle>
          <a:p>
            <a:pPr>
              <a:defRPr/>
            </a:pPr>
            <a:fld id="{9D2C4794-351C-4008-80CE-31C7903D17AC}" type="slidenum">
              <a:rPr lang="en-US"/>
              <a:pPr>
                <a:defRPr/>
              </a:pPr>
              <a:t>‹#›</a:t>
            </a:fld>
            <a:endParaRPr lang="en-US" dirty="0"/>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30" name="Picture 5" descr="sigleITU.jpg"/>
          <p:cNvPicPr>
            <a:picLocks noChangeAspect="1"/>
          </p:cNvPicPr>
          <p:nvPr/>
        </p:nvPicPr>
        <p:blipFill>
          <a:blip r:embed="rId14" cstate="print"/>
          <a:srcRect/>
          <a:stretch>
            <a:fillRect/>
          </a:stretch>
        </p:blipFill>
        <p:spPr bwMode="auto">
          <a:xfrm>
            <a:off x="7885113" y="404813"/>
            <a:ext cx="719137" cy="811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9" r:id="rId7"/>
    <p:sldLayoutId id="2147483658" r:id="rId8"/>
    <p:sldLayoutId id="2147483657" r:id="rId9"/>
    <p:sldLayoutId id="2147483656" r:id="rId10"/>
    <p:sldLayoutId id="2147483655" r:id="rId11"/>
  </p:sldLayoutIdLst>
  <p:transition>
    <p:fade/>
  </p:transition>
  <p:timing>
    <p:tnLst>
      <p:par>
        <p:cTn id="1" dur="indefinite" restart="never" nodeType="tmRoot"/>
      </p:par>
    </p:tnLst>
  </p:timing>
  <p:hf sldNum="0" hdr="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ITU-D/emergencytelecoms/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wmf"/><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10" Type="http://schemas.openxmlformats.org/officeDocument/2006/relationships/image" Target="../media/image7.wmf"/><Relationship Id="rId4" Type="http://schemas.openxmlformats.org/officeDocument/2006/relationships/image" Target="../media/image5.png"/><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3.bin"/><Relationship Id="rId7"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png"/><Relationship Id="rId18" Type="http://schemas.openxmlformats.org/officeDocument/2006/relationships/image" Target="../media/image24.wmf"/><Relationship Id="rId26" Type="http://schemas.openxmlformats.org/officeDocument/2006/relationships/image" Target="../media/image28.jpeg"/><Relationship Id="rId3" Type="http://schemas.openxmlformats.org/officeDocument/2006/relationships/image" Target="../media/image10.wmf"/><Relationship Id="rId21" Type="http://schemas.openxmlformats.org/officeDocument/2006/relationships/image" Target="../media/image25.png"/><Relationship Id="rId7" Type="http://schemas.openxmlformats.org/officeDocument/2006/relationships/image" Target="../media/image13.wmf"/><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27.jpeg"/><Relationship Id="rId2" Type="http://schemas.openxmlformats.org/officeDocument/2006/relationships/slideLayout" Target="../slideLayouts/slideLayout7.xml"/><Relationship Id="rId16" Type="http://schemas.openxmlformats.org/officeDocument/2006/relationships/image" Target="../media/image22.wmf"/><Relationship Id="rId20" Type="http://schemas.openxmlformats.org/officeDocument/2006/relationships/image" Target="../media/image3.emf"/><Relationship Id="rId29" Type="http://schemas.openxmlformats.org/officeDocument/2006/relationships/image" Target="../media/image30.png"/><Relationship Id="rId1" Type="http://schemas.openxmlformats.org/officeDocument/2006/relationships/vmlDrawing" Target="../drawings/vmlDrawing3.vml"/><Relationship Id="rId6" Type="http://schemas.openxmlformats.org/officeDocument/2006/relationships/image" Target="../media/image12.jpeg"/><Relationship Id="rId11" Type="http://schemas.openxmlformats.org/officeDocument/2006/relationships/image" Target="../media/image17.wmf"/><Relationship Id="rId24" Type="http://schemas.openxmlformats.org/officeDocument/2006/relationships/oleObject" Target="../embeddings/oleObject7.bin"/><Relationship Id="rId32" Type="http://schemas.openxmlformats.org/officeDocument/2006/relationships/image" Target="../media/image32.png"/><Relationship Id="rId5" Type="http://schemas.openxmlformats.org/officeDocument/2006/relationships/image" Target="../media/image11.wmf"/><Relationship Id="rId15" Type="http://schemas.openxmlformats.org/officeDocument/2006/relationships/image" Target="../media/image21.png"/><Relationship Id="rId23" Type="http://schemas.openxmlformats.org/officeDocument/2006/relationships/image" Target="../media/image26.png"/><Relationship Id="rId28" Type="http://schemas.openxmlformats.org/officeDocument/2006/relationships/oleObject" Target="../embeddings/oleObject8.bin"/><Relationship Id="rId10" Type="http://schemas.openxmlformats.org/officeDocument/2006/relationships/image" Target="../media/image16.png"/><Relationship Id="rId19" Type="http://schemas.openxmlformats.org/officeDocument/2006/relationships/oleObject" Target="../embeddings/oleObject5.bin"/><Relationship Id="rId31" Type="http://schemas.openxmlformats.org/officeDocument/2006/relationships/image" Target="../media/image6.wmf"/><Relationship Id="rId4" Type="http://schemas.openxmlformats.org/officeDocument/2006/relationships/image" Target="../media/image4.wmf"/><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oleObject" Target="../embeddings/oleObject6.bin"/><Relationship Id="rId27" Type="http://schemas.openxmlformats.org/officeDocument/2006/relationships/image" Target="../media/image29.wmf"/><Relationship Id="rId30"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309377" y="5128120"/>
            <a:ext cx="8642350" cy="952046"/>
          </a:xfrm>
          <a:prstGeom prst="rect">
            <a:avLst/>
          </a:prstGeom>
          <a:noFill/>
          <a:ln w="9525">
            <a:noFill/>
            <a:miter lim="800000"/>
            <a:headEnd/>
            <a:tailEnd/>
          </a:ln>
        </p:spPr>
        <p:txBody>
          <a:bodyPr/>
          <a:lstStyle/>
          <a:p>
            <a:pPr algn="ctr"/>
            <a:r>
              <a:rPr kumimoji="0" lang="en-US" altLang="ko-KR" sz="2400" b="1" dirty="0"/>
              <a:t>Dr. Leo Lehmann</a:t>
            </a:r>
          </a:p>
          <a:p>
            <a:pPr algn="ctr"/>
            <a:r>
              <a:rPr kumimoji="0" lang="en-US" altLang="ko-KR" sz="2400" b="1" dirty="0"/>
              <a:t>Vice chairman </a:t>
            </a:r>
            <a:r>
              <a:rPr kumimoji="0" lang="en-US" altLang="ko-KR" sz="2400" b="1" dirty="0" smtClean="0"/>
              <a:t>FG-DR&amp;NRR</a:t>
            </a:r>
            <a:endParaRPr kumimoji="0" lang="en-US" altLang="ko-KR" sz="2400" b="1" dirty="0"/>
          </a:p>
          <a:p>
            <a:pPr algn="ctr"/>
            <a:endParaRPr kumimoji="0" lang="en-US" altLang="ko-KR" sz="2800" b="1" dirty="0"/>
          </a:p>
        </p:txBody>
      </p:sp>
      <p:sp>
        <p:nvSpPr>
          <p:cNvPr id="15362" name="Rectangle 3"/>
          <p:cNvSpPr>
            <a:spLocks noChangeArrowheads="1"/>
          </p:cNvSpPr>
          <p:nvPr/>
        </p:nvSpPr>
        <p:spPr bwMode="auto">
          <a:xfrm>
            <a:off x="857250" y="5357813"/>
            <a:ext cx="7472363" cy="928687"/>
          </a:xfrm>
          <a:prstGeom prst="rect">
            <a:avLst/>
          </a:prstGeom>
          <a:noFill/>
          <a:ln w="9525">
            <a:noFill/>
            <a:miter lim="800000"/>
            <a:headEnd/>
            <a:tailEnd/>
          </a:ln>
        </p:spPr>
        <p:txBody>
          <a:bodyPr/>
          <a:lstStyle/>
          <a:p>
            <a:pPr algn="ctr" latinLnBrk="1">
              <a:spcBef>
                <a:spcPct val="20000"/>
              </a:spcBef>
              <a:buClr>
                <a:srgbClr val="CC0066"/>
              </a:buClr>
              <a:buFont typeface="GulimChe" pitchFamily="49" charset="-127"/>
              <a:buNone/>
            </a:pPr>
            <a:endParaRPr lang="en-US" altLang="ko-KR" sz="1800" b="1"/>
          </a:p>
        </p:txBody>
      </p:sp>
      <p:sp>
        <p:nvSpPr>
          <p:cNvPr id="5" name="Rechteck 4"/>
          <p:cNvSpPr/>
          <p:nvPr/>
        </p:nvSpPr>
        <p:spPr>
          <a:xfrm>
            <a:off x="439738" y="1363663"/>
            <a:ext cx="8205787" cy="2936188"/>
          </a:xfrm>
          <a:prstGeom prst="rect">
            <a:avLst/>
          </a:prstGeom>
        </p:spPr>
        <p:txBody>
          <a:bodyPr>
            <a:spAutoFit/>
          </a:bodyPr>
          <a:lstStyle/>
          <a:p>
            <a:pPr algn="ctr">
              <a:lnSpc>
                <a:spcPct val="110000"/>
              </a:lnSpc>
              <a:defRPr/>
            </a:pPr>
            <a:r>
              <a:rPr kumimoji="0" lang="en-US" altLang="ja-JP" sz="2800" b="1" dirty="0" smtClean="0">
                <a:latin typeface="+mj-lt"/>
                <a:ea typeface="+mn-ea"/>
                <a:cs typeface="Arial" pitchFamily="34" charset="0"/>
              </a:rPr>
              <a:t>Introduction to Focus </a:t>
            </a:r>
            <a:r>
              <a:rPr kumimoji="0" lang="en-US" altLang="ja-JP" sz="2800" b="1" dirty="0">
                <a:latin typeface="+mj-lt"/>
                <a:ea typeface="+mn-ea"/>
                <a:cs typeface="Arial" pitchFamily="34" charset="0"/>
              </a:rPr>
              <a:t>Group on Disaster Relief Systems, Network Resilience and </a:t>
            </a:r>
            <a:r>
              <a:rPr kumimoji="0" lang="en-US" altLang="ja-JP" sz="2800" b="1" dirty="0" smtClean="0">
                <a:latin typeface="+mj-lt"/>
                <a:ea typeface="+mn-ea"/>
                <a:cs typeface="Arial" pitchFamily="34" charset="0"/>
              </a:rPr>
              <a:t>Recovery-</a:t>
            </a:r>
            <a:endParaRPr kumimoji="0" lang="en-US" altLang="ja-JP" sz="2800" b="1" dirty="0">
              <a:latin typeface="+mj-lt"/>
              <a:ea typeface="+mn-ea"/>
              <a:cs typeface="Arial" pitchFamily="34" charset="0"/>
            </a:endParaRPr>
          </a:p>
          <a:p>
            <a:pPr algn="ctr">
              <a:lnSpc>
                <a:spcPct val="110000"/>
              </a:lnSpc>
              <a:defRPr/>
            </a:pPr>
            <a:r>
              <a:rPr kumimoji="0" lang="en-US" altLang="ja-JP" sz="2800" b="1" dirty="0" smtClean="0">
                <a:latin typeface="+mj-lt"/>
                <a:ea typeface="+mn-ea"/>
                <a:cs typeface="Arial" pitchFamily="34" charset="0"/>
              </a:rPr>
              <a:t>Background, Demand &amp; Activities</a:t>
            </a:r>
          </a:p>
          <a:p>
            <a:pPr algn="ctr">
              <a:lnSpc>
                <a:spcPct val="110000"/>
              </a:lnSpc>
              <a:defRPr/>
            </a:pPr>
            <a:endParaRPr kumimoji="0" lang="en-US" altLang="ja-JP" sz="2800" b="1" dirty="0" smtClean="0">
              <a:latin typeface="+mj-lt"/>
              <a:ea typeface="+mn-ea"/>
              <a:cs typeface="Arial" pitchFamily="34" charset="0"/>
            </a:endParaRPr>
          </a:p>
          <a:p>
            <a:pPr algn="ctr">
              <a:lnSpc>
                <a:spcPct val="110000"/>
              </a:lnSpc>
              <a:defRPr/>
            </a:pPr>
            <a:r>
              <a:rPr kumimoji="0" lang="en-US" altLang="ja-JP" sz="2400" b="1" dirty="0" smtClean="0">
                <a:latin typeface="+mj-lt"/>
                <a:ea typeface="+mn-ea"/>
                <a:cs typeface="Arial" pitchFamily="34" charset="0"/>
              </a:rPr>
              <a:t>WTSA 2012, Dubai</a:t>
            </a:r>
            <a:endParaRPr kumimoji="0" lang="ja-JP" altLang="en-US" sz="2400" b="1">
              <a:latin typeface="+mj-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334963" y="258763"/>
            <a:ext cx="7882762"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smtClean="0">
                <a:latin typeface="+mj-lt"/>
                <a:ea typeface="ＭＳ ゴシック" pitchFamily="49" charset="-128"/>
              </a:rPr>
              <a:t>Recommendations in ITU-T</a:t>
            </a:r>
            <a:endParaRPr kumimoji="0" lang="ja-JP" altLang="en-US" sz="2800" b="1" dirty="0">
              <a:latin typeface="+mj-lt"/>
              <a:ea typeface="ＭＳ ゴシック" pitchFamily="49" charset="-128"/>
            </a:endParaRPr>
          </a:p>
        </p:txBody>
      </p:sp>
      <p:sp>
        <p:nvSpPr>
          <p:cNvPr id="4" name="Rechteck 3"/>
          <p:cNvSpPr/>
          <p:nvPr/>
        </p:nvSpPr>
        <p:spPr>
          <a:xfrm>
            <a:off x="344386" y="858819"/>
            <a:ext cx="8300853" cy="4801314"/>
          </a:xfrm>
          <a:prstGeom prst="rect">
            <a:avLst/>
          </a:prstGeom>
        </p:spPr>
        <p:txBody>
          <a:bodyPr wrap="square">
            <a:spAutoFit/>
          </a:bodyPr>
          <a:lstStyle/>
          <a:p>
            <a:r>
              <a:rPr lang="en-US" sz="1800" dirty="0" smtClean="0">
                <a:latin typeface="Arial" pitchFamily="34" charset="0"/>
                <a:ea typeface="ＭＳ Ｐゴシック" pitchFamily="34" charset="-128"/>
              </a:rPr>
              <a:t>Recommendations related to emergency numbers: ITU-T E- series</a:t>
            </a:r>
          </a:p>
          <a:p>
            <a:r>
              <a:rPr lang="en-US" sz="1800" dirty="0" smtClean="0">
                <a:latin typeface="Arial" pitchFamily="34" charset="0"/>
                <a:ea typeface="ＭＳ Ｐゴシック" pitchFamily="34" charset="-128"/>
              </a:rPr>
              <a:t>Recommendations related to ETS and EPS: ITU-T E-series, Q-series</a:t>
            </a:r>
          </a:p>
          <a:p>
            <a:r>
              <a:rPr lang="en-US" sz="1800" dirty="0" smtClean="0">
                <a:latin typeface="Arial" pitchFamily="34" charset="0"/>
                <a:ea typeface="ＭＳ Ｐゴシック" pitchFamily="34" charset="-128"/>
              </a:rPr>
              <a:t>Recommendations related to signaling for IEPS support: Q-series </a:t>
            </a:r>
          </a:p>
          <a:p>
            <a:r>
              <a:rPr lang="en-US" sz="1800" dirty="0" smtClean="0">
                <a:latin typeface="Arial" pitchFamily="34" charset="0"/>
                <a:ea typeface="ＭＳ Ｐゴシック" pitchFamily="34" charset="-128"/>
              </a:rPr>
              <a:t>Recommendations related to ETS in H.323 systems: H-series</a:t>
            </a:r>
          </a:p>
          <a:p>
            <a:r>
              <a:rPr lang="en-US" sz="1800" dirty="0" smtClean="0">
                <a:latin typeface="Arial" pitchFamily="34" charset="0"/>
                <a:ea typeface="ＭＳ Ｐゴシック" pitchFamily="34" charset="-128"/>
              </a:rPr>
              <a:t>Recommendations related to ETS in </a:t>
            </a:r>
            <a:r>
              <a:rPr lang="en-US" sz="1800" dirty="0" err="1" smtClean="0">
                <a:latin typeface="Arial" pitchFamily="34" charset="0"/>
                <a:ea typeface="ＭＳ Ｐゴシック" pitchFamily="34" charset="-128"/>
              </a:rPr>
              <a:t>IPCablecom</a:t>
            </a:r>
            <a:r>
              <a:rPr lang="en-US" sz="1800" dirty="0" smtClean="0">
                <a:latin typeface="Arial" pitchFamily="34" charset="0"/>
                <a:ea typeface="ＭＳ Ｐゴシック" pitchFamily="34" charset="-128"/>
              </a:rPr>
              <a:t>: J-series</a:t>
            </a:r>
          </a:p>
          <a:p>
            <a:r>
              <a:rPr lang="en-US" sz="1800" dirty="0" smtClean="0">
                <a:latin typeface="Arial" pitchFamily="34" charset="0"/>
                <a:ea typeface="ＭＳ Ｐゴシック" pitchFamily="34" charset="-128"/>
              </a:rPr>
              <a:t>Recommendations related to ETS in NGN: Y-series, Q-series</a:t>
            </a:r>
          </a:p>
          <a:p>
            <a:r>
              <a:rPr lang="en-US" sz="1800" dirty="0" smtClean="0">
                <a:latin typeface="Arial" pitchFamily="34" charset="0"/>
                <a:ea typeface="ＭＳ Ｐゴシック" pitchFamily="34" charset="-128"/>
              </a:rPr>
              <a:t>Supplement 47 to ITU-T Q-Series  “Emergency services for IMT-2000 networks – Requirements for harmonization and convergence”</a:t>
            </a:r>
          </a:p>
          <a:p>
            <a:r>
              <a:rPr lang="en-US" sz="1800" dirty="0" smtClean="0">
                <a:latin typeface="Arial" pitchFamily="34" charset="0"/>
                <a:ea typeface="ＭＳ Ｐゴシック" pitchFamily="34" charset="-128"/>
              </a:rPr>
              <a:t>Recommendations related to common alerting protocol/ alerting object identifier: X- series</a:t>
            </a:r>
          </a:p>
          <a:p>
            <a:endParaRPr lang="en-US" sz="1800" dirty="0" smtClean="0">
              <a:latin typeface="Arial" pitchFamily="34" charset="0"/>
              <a:ea typeface="ＭＳ Ｐゴシック" pitchFamily="34" charset="-128"/>
            </a:endParaRPr>
          </a:p>
          <a:p>
            <a:r>
              <a:rPr lang="en-US" sz="1800" dirty="0" smtClean="0">
                <a:latin typeface="Arial" pitchFamily="34" charset="0"/>
                <a:ea typeface="ＭＳ Ｐゴシック" pitchFamily="34" charset="-128"/>
              </a:rPr>
              <a:t>Further recommendations under preparation:</a:t>
            </a:r>
          </a:p>
          <a:p>
            <a:r>
              <a:rPr lang="en-US" sz="1800" dirty="0" smtClean="0">
                <a:latin typeface="Arial" pitchFamily="34" charset="0"/>
                <a:ea typeface="ＭＳ Ｐゴシック" pitchFamily="34" charset="-128"/>
              </a:rPr>
              <a:t>E-series: E.ABC “Requirements for land mobile alerting broadcast capabilities for civic purposes”; E.TDR “Framework for the implementation of Telecommunications for Disaster Relief (TDR)”</a:t>
            </a:r>
          </a:p>
          <a:p>
            <a:r>
              <a:rPr lang="en-US" sz="1800" dirty="0" smtClean="0">
                <a:latin typeface="Arial" pitchFamily="34" charset="0"/>
                <a:ea typeface="ＭＳ Ｐゴシック" pitchFamily="34" charset="-128"/>
              </a:rPr>
              <a:t>Draft H.323 Annex M5 for the transport of ITU-T X.1303 common alerting protocol (CAP 1.1) messages</a:t>
            </a:r>
          </a:p>
        </p:txBody>
      </p:sp>
      <p:sp>
        <p:nvSpPr>
          <p:cNvPr id="5" name="Textfeld 4"/>
          <p:cNvSpPr txBox="1"/>
          <p:nvPr/>
        </p:nvSpPr>
        <p:spPr>
          <a:xfrm>
            <a:off x="1125753" y="5771414"/>
            <a:ext cx="6654386" cy="707886"/>
          </a:xfrm>
          <a:prstGeom prst="rect">
            <a:avLst/>
          </a:prstGeom>
          <a:solidFill>
            <a:srgbClr val="000000"/>
          </a:solidFill>
          <a:effectLst>
            <a:innerShdw blurRad="63500" dist="50800" dir="13500000">
              <a:prstClr val="black">
                <a:alpha val="50000"/>
              </a:prstClr>
            </a:innerShdw>
          </a:effectLst>
        </p:spPr>
        <p:txBody>
          <a:bodyPr wrap="none" rtlCol="0">
            <a:spAutoFit/>
          </a:bodyPr>
          <a:lstStyle/>
          <a:p>
            <a:r>
              <a:rPr lang="en-AU" b="1" dirty="0" smtClean="0"/>
              <a:t>Currently no  recommendations on network/</a:t>
            </a:r>
          </a:p>
          <a:p>
            <a:r>
              <a:rPr lang="en-AU" b="1" dirty="0" smtClean="0"/>
              <a:t>infrastructure resilience and recovery</a:t>
            </a:r>
            <a:endParaRPr lang="en-AU" b="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334962" y="258763"/>
            <a:ext cx="7431499"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smtClean="0">
                <a:latin typeface="+mj-lt"/>
                <a:ea typeface="ＭＳ ゴシック" pitchFamily="49" charset="-128"/>
              </a:rPr>
              <a:t>Recommendations in ITU-R</a:t>
            </a:r>
            <a:endParaRPr kumimoji="0" lang="ja-JP" altLang="en-US" sz="2800" b="1" dirty="0">
              <a:latin typeface="+mj-lt"/>
              <a:ea typeface="ＭＳ ゴシック" pitchFamily="49" charset="-128"/>
            </a:endParaRPr>
          </a:p>
        </p:txBody>
      </p:sp>
      <p:sp>
        <p:nvSpPr>
          <p:cNvPr id="5" name="Textfeld 4"/>
          <p:cNvSpPr txBox="1"/>
          <p:nvPr/>
        </p:nvSpPr>
        <p:spPr>
          <a:xfrm>
            <a:off x="261250" y="1365664"/>
            <a:ext cx="8668994" cy="3785652"/>
          </a:xfrm>
          <a:prstGeom prst="rect">
            <a:avLst/>
          </a:prstGeom>
          <a:noFill/>
        </p:spPr>
        <p:txBody>
          <a:bodyPr wrap="square" rtlCol="0">
            <a:spAutoFit/>
          </a:bodyPr>
          <a:lstStyle/>
          <a:p>
            <a:r>
              <a:rPr lang="en-US" sz="2200" dirty="0" err="1" smtClean="0">
                <a:latin typeface="Arial" pitchFamily="34" charset="0"/>
                <a:ea typeface="ＭＳ Ｐゴシック" pitchFamily="34" charset="-128"/>
              </a:rPr>
              <a:t>Radiocommunication</a:t>
            </a:r>
            <a:r>
              <a:rPr lang="en-US" sz="2200" dirty="0" smtClean="0">
                <a:latin typeface="Arial" pitchFamily="34" charset="0"/>
                <a:ea typeface="ＭＳ Ｐゴシック" pitchFamily="34" charset="-128"/>
              </a:rPr>
              <a:t> services are important for disaster prediction,</a:t>
            </a:r>
          </a:p>
          <a:p>
            <a:r>
              <a:rPr lang="en-US" sz="2200" dirty="0" smtClean="0">
                <a:latin typeface="Arial" pitchFamily="34" charset="0"/>
                <a:ea typeface="ＭＳ Ｐゴシック" pitchFamily="34" charset="-128"/>
              </a:rPr>
              <a:t>detection, alerting and relief. In certain cases, when the "wired“</a:t>
            </a:r>
          </a:p>
          <a:p>
            <a:r>
              <a:rPr lang="en-US" sz="2200" dirty="0" smtClean="0">
                <a:latin typeface="Arial" pitchFamily="34" charset="0"/>
                <a:ea typeface="ＭＳ Ｐゴシック" pitchFamily="34" charset="-128"/>
              </a:rPr>
              <a:t>telecommunication infrastructure is significantly or completely destroyed by a disaster, only </a:t>
            </a:r>
            <a:r>
              <a:rPr lang="en-US" sz="2200" dirty="0" err="1" smtClean="0">
                <a:latin typeface="Arial" pitchFamily="34" charset="0"/>
                <a:ea typeface="ＭＳ Ｐゴシック" pitchFamily="34" charset="-128"/>
              </a:rPr>
              <a:t>radiocommunication</a:t>
            </a:r>
            <a:r>
              <a:rPr lang="en-US" sz="2200" dirty="0" smtClean="0">
                <a:latin typeface="Arial" pitchFamily="34" charset="0"/>
                <a:ea typeface="ＭＳ Ｐゴシック" pitchFamily="34" charset="-128"/>
              </a:rPr>
              <a:t> services can be employed for disaster relief operation.</a:t>
            </a:r>
          </a:p>
          <a:p>
            <a:endParaRPr lang="en-US" sz="2200" dirty="0" smtClean="0">
              <a:latin typeface="Arial" pitchFamily="34" charset="0"/>
              <a:ea typeface="ＭＳ Ｐゴシック" pitchFamily="34" charset="-128"/>
            </a:endParaRPr>
          </a:p>
          <a:p>
            <a:endParaRPr lang="en-US" sz="2200" dirty="0" smtClean="0">
              <a:latin typeface="Arial" pitchFamily="34" charset="0"/>
              <a:ea typeface="ＭＳ Ｐゴシック" pitchFamily="34" charset="-128"/>
            </a:endParaRPr>
          </a:p>
          <a:p>
            <a:r>
              <a:rPr lang="en-US" sz="2200" dirty="0" smtClean="0">
                <a:latin typeface="Arial" pitchFamily="34" charset="0"/>
                <a:ea typeface="ＭＳ Ｐゴシック" pitchFamily="34" charset="-128"/>
              </a:rPr>
              <a:t>ITU-R Recommendations:</a:t>
            </a:r>
          </a:p>
          <a:p>
            <a:r>
              <a:rPr lang="en-US" sz="2200" dirty="0" smtClean="0">
                <a:latin typeface="Arial" pitchFamily="34" charset="0"/>
                <a:ea typeface="ＭＳ Ｐゴシック" pitchFamily="34" charset="-128"/>
              </a:rPr>
              <a:t> BO/BT.1774, F.1105, M.632/633, M.690/693, M.1024, M.1637, M.1826, M.1854, M.2009, M.2015, RS.1859, S.1001, SA.1863</a:t>
            </a:r>
          </a:p>
          <a:p>
            <a:endParaRPr lang="de-CH" dirty="0"/>
          </a:p>
        </p:txBody>
      </p:sp>
    </p:spTree>
    <p:extLst>
      <p:ext uri="{BB962C8B-B14F-4D97-AF65-F5344CB8AC3E}">
        <p14:creationId xmlns:p14="http://schemas.microsoft.com/office/powerpoint/2010/main" val="19303776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334962" y="258763"/>
            <a:ext cx="7431499"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smtClean="0">
                <a:latin typeface="+mj-lt"/>
                <a:ea typeface="ＭＳ ゴシック" pitchFamily="49" charset="-128"/>
              </a:rPr>
              <a:t>Recommendations in ITU-D</a:t>
            </a:r>
            <a:endParaRPr kumimoji="0" lang="ja-JP" altLang="en-US" sz="2800" b="1" dirty="0">
              <a:latin typeface="+mj-lt"/>
              <a:ea typeface="ＭＳ ゴシック" pitchFamily="49" charset="-128"/>
            </a:endParaRPr>
          </a:p>
        </p:txBody>
      </p:sp>
      <p:sp>
        <p:nvSpPr>
          <p:cNvPr id="5" name="Textfeld 4"/>
          <p:cNvSpPr txBox="1"/>
          <p:nvPr/>
        </p:nvSpPr>
        <p:spPr>
          <a:xfrm>
            <a:off x="261250" y="1365664"/>
            <a:ext cx="8668994" cy="3170099"/>
          </a:xfrm>
          <a:prstGeom prst="rect">
            <a:avLst/>
          </a:prstGeom>
          <a:noFill/>
        </p:spPr>
        <p:txBody>
          <a:bodyPr wrap="square" rtlCol="0">
            <a:spAutoFit/>
          </a:bodyPr>
          <a:lstStyle/>
          <a:p>
            <a:r>
              <a:rPr lang="en-US" dirty="0" smtClean="0">
                <a:latin typeface="Arial" pitchFamily="34" charset="0"/>
                <a:ea typeface="ＭＳ Ｐゴシック" pitchFamily="34" charset="-128"/>
              </a:rPr>
              <a:t>Guidelines on the use of the Common Alerting Protocol (Report of 2006 – 2010 study period Q.22/2 - Utilization of ICT for disaster management, resources, and active and passive space-based sensing systems as they apply to disaster and emergency relief situations)</a:t>
            </a:r>
          </a:p>
          <a:p>
            <a:endParaRPr lang="de-CH" dirty="0" smtClean="0"/>
          </a:p>
          <a:p>
            <a:r>
              <a:rPr lang="en-US" dirty="0" smtClean="0"/>
              <a:t>New Draft ITU Handbook “Telecommunication outside plants in areas frequently exposed to natural disasters”</a:t>
            </a:r>
          </a:p>
          <a:p>
            <a:endParaRPr lang="en-US" dirty="0" smtClean="0"/>
          </a:p>
          <a:p>
            <a:r>
              <a:rPr lang="en-US" u="sng" dirty="0" smtClean="0">
                <a:latin typeface="Arial" pitchFamily="34" charset="0"/>
                <a:ea typeface="ＭＳ Ｐゴシック" pitchFamily="34" charset="-128"/>
                <a:hlinkClick r:id="rId3"/>
              </a:rPr>
              <a:t>http://www.itu.int/ITU-D/emergencytelecoms/index.html</a:t>
            </a:r>
            <a:endParaRPr lang="en-US" dirty="0" smtClean="0"/>
          </a:p>
          <a:p>
            <a:endParaRPr lang="de-CH" dirty="0"/>
          </a:p>
        </p:txBody>
      </p:sp>
    </p:spTree>
    <p:extLst>
      <p:ext uri="{BB962C8B-B14F-4D97-AF65-F5344CB8AC3E}">
        <p14:creationId xmlns:p14="http://schemas.microsoft.com/office/powerpoint/2010/main" val="19303776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30"/>
          <p:cNvSpPr>
            <a:spLocks noChangeArrowheads="1"/>
          </p:cNvSpPr>
          <p:nvPr/>
        </p:nvSpPr>
        <p:spPr bwMode="auto">
          <a:xfrm>
            <a:off x="176213" y="1303338"/>
            <a:ext cx="8834437" cy="5322887"/>
          </a:xfrm>
          <a:prstGeom prst="roundRect">
            <a:avLst>
              <a:gd name="adj" fmla="val 4815"/>
            </a:avLst>
          </a:prstGeom>
          <a:solidFill>
            <a:srgbClr val="CCFFCC"/>
          </a:solidFill>
          <a:ln w="9525">
            <a:solidFill>
              <a:srgbClr val="000000"/>
            </a:solidFill>
            <a:round/>
            <a:headEnd/>
            <a:tailEnd/>
          </a:ln>
        </p:spPr>
        <p:txBody>
          <a:bodyPr/>
          <a:lstStyle/>
          <a:p>
            <a:pPr>
              <a:buFont typeface="Wingdings" pitchFamily="2" charset="2"/>
              <a:buNone/>
              <a:defRPr/>
            </a:pPr>
            <a:r>
              <a:rPr kumimoji="0" lang="en-US" altLang="ja-JP" sz="1800" b="1" u="sng" dirty="0">
                <a:solidFill>
                  <a:srgbClr val="FF0000"/>
                </a:solidFill>
                <a:latin typeface="+mn-lt"/>
                <a:ea typeface="HGP創英角ｺﾞｼｯｸUB" pitchFamily="50" charset="-128"/>
              </a:rPr>
              <a:t>Scope</a:t>
            </a:r>
          </a:p>
          <a:p>
            <a:pPr>
              <a:buFont typeface="Wingdings" pitchFamily="2" charset="2"/>
              <a:buChar char="l"/>
              <a:defRPr/>
            </a:pPr>
            <a:r>
              <a:rPr kumimoji="0" lang="en-US" altLang="ja-JP" sz="1800" dirty="0">
                <a:latin typeface="+mn-lt"/>
                <a:ea typeface="HGP創英角ｺﾞｼｯｸUB" pitchFamily="50" charset="-128"/>
              </a:rPr>
              <a:t>Identifying </a:t>
            </a:r>
            <a:r>
              <a:rPr kumimoji="0" lang="en-GB" altLang="ja-JP" sz="1800" dirty="0">
                <a:latin typeface="+mn-lt"/>
                <a:ea typeface="HGP創英角ｺﾞｼｯｸUB" pitchFamily="50" charset="-128"/>
              </a:rPr>
              <a:t>requirements for disaster relief and network resilience</a:t>
            </a:r>
          </a:p>
          <a:p>
            <a:pPr>
              <a:spcBef>
                <a:spcPct val="50000"/>
              </a:spcBef>
              <a:buFont typeface="Wingdings" pitchFamily="2" charset="2"/>
              <a:buChar char="l"/>
              <a:defRPr/>
            </a:pPr>
            <a:r>
              <a:rPr kumimoji="0" lang="en-US" altLang="ja-JP" sz="1800" dirty="0">
                <a:latin typeface="+mn-lt"/>
                <a:ea typeface="HGP創英角ｺﾞｼｯｸUB" pitchFamily="50" charset="-128"/>
              </a:rPr>
              <a:t>Identifying existing standards and existing work that are related to the requirements mentioned above</a:t>
            </a:r>
            <a:endParaRPr kumimoji="0" lang="ja-JP" altLang="ja-JP" sz="1800">
              <a:latin typeface="+mn-lt"/>
              <a:ea typeface="HGP創英角ｺﾞｼｯｸUB" pitchFamily="50" charset="-128"/>
            </a:endParaRPr>
          </a:p>
          <a:p>
            <a:pPr>
              <a:spcBef>
                <a:spcPct val="50000"/>
              </a:spcBef>
              <a:buFont typeface="Wingdings" pitchFamily="2" charset="2"/>
              <a:buChar char="l"/>
              <a:defRPr/>
            </a:pPr>
            <a:r>
              <a:rPr kumimoji="0" lang="en-US" altLang="ja-JP" sz="1800" dirty="0">
                <a:latin typeface="+mn-lt"/>
                <a:ea typeface="HGP創英角ｺﾞｼｯｸUB" pitchFamily="50" charset="-128"/>
              </a:rPr>
              <a:t>Identifying any additional standards that may need to be developed and identifying future work items for specific ITU-T Study groups and related actions</a:t>
            </a:r>
            <a:endParaRPr kumimoji="0" lang="ja-JP" altLang="ja-JP" sz="1800">
              <a:latin typeface="+mn-lt"/>
              <a:ea typeface="HGP創英角ｺﾞｼｯｸUB" pitchFamily="50" charset="-128"/>
            </a:endParaRPr>
          </a:p>
          <a:p>
            <a:pPr>
              <a:spcBef>
                <a:spcPct val="50000"/>
              </a:spcBef>
              <a:buFont typeface="Wingdings" pitchFamily="2" charset="2"/>
              <a:buChar char="l"/>
              <a:defRPr/>
            </a:pPr>
            <a:r>
              <a:rPr kumimoji="0" lang="en-GB" altLang="ja-JP" sz="1800" dirty="0">
                <a:latin typeface="+mn-lt"/>
                <a:ea typeface="HGP創英角ｺﾞｼｯｸUB" pitchFamily="50" charset="-128"/>
              </a:rPr>
              <a:t>Encouraging collaboration among ITU-T Study Groups, in particular SG2, SG5, SG11, SG13, SG15, SG16 and SG17, ITU-R, ITU-D and relevant organizations and communities, including the PCP-TDR;</a:t>
            </a:r>
            <a:endParaRPr kumimoji="0" lang="en-US" altLang="ja-JP" sz="1800" dirty="0">
              <a:solidFill>
                <a:srgbClr val="000000"/>
              </a:solidFill>
              <a:latin typeface="+mn-lt"/>
              <a:ea typeface="HGP創英角ｺﾞｼｯｸUB" pitchFamily="50" charset="-128"/>
            </a:endParaRPr>
          </a:p>
          <a:p>
            <a:pPr>
              <a:spcBef>
                <a:spcPts val="1800"/>
              </a:spcBef>
              <a:buFont typeface="Wingdings" pitchFamily="2" charset="2"/>
              <a:buNone/>
              <a:defRPr/>
            </a:pPr>
            <a:r>
              <a:rPr kumimoji="0" lang="en-US" altLang="ja-JP" sz="1800" b="1" u="sng" dirty="0">
                <a:solidFill>
                  <a:srgbClr val="FF0000"/>
                </a:solidFill>
                <a:latin typeface="+mn-lt"/>
                <a:ea typeface="HGP創英角ｺﾞｼｯｸUB" pitchFamily="50" charset="-128"/>
              </a:rPr>
              <a:t>Objective:</a:t>
            </a:r>
            <a:r>
              <a:rPr kumimoji="0" lang="en-US" altLang="ja-JP" sz="1800" dirty="0">
                <a:solidFill>
                  <a:srgbClr val="000000"/>
                </a:solidFill>
                <a:latin typeface="+mn-lt"/>
                <a:ea typeface="HGP創英角ｺﾞｼｯｸUB" pitchFamily="50" charset="-128"/>
              </a:rPr>
              <a:t>  to make following documents,</a:t>
            </a:r>
          </a:p>
          <a:p>
            <a:pPr>
              <a:spcBef>
                <a:spcPct val="50000"/>
              </a:spcBef>
              <a:buFont typeface="Wingdings" pitchFamily="2" charset="2"/>
              <a:buChar char="l"/>
              <a:defRPr/>
            </a:pPr>
            <a:r>
              <a:rPr kumimoji="0" lang="en-US" altLang="ja-JP" sz="1800" dirty="0">
                <a:latin typeface="+mn-lt"/>
                <a:ea typeface="HGP創英角ｺﾞｼｯｸUB" pitchFamily="50" charset="-128"/>
              </a:rPr>
              <a:t>Disaster relief systems and/or applications from a telecommunication/ICT perspective, and</a:t>
            </a:r>
            <a:endParaRPr kumimoji="0" lang="ja-JP" altLang="ja-JP" sz="1800">
              <a:latin typeface="+mn-lt"/>
              <a:ea typeface="HGP創英角ｺﾞｼｯｸUB" pitchFamily="50" charset="-128"/>
            </a:endParaRPr>
          </a:p>
          <a:p>
            <a:pPr>
              <a:spcBef>
                <a:spcPct val="50000"/>
              </a:spcBef>
              <a:buFont typeface="Wingdings" pitchFamily="2" charset="2"/>
              <a:buChar char="l"/>
              <a:defRPr/>
            </a:pPr>
            <a:r>
              <a:rPr kumimoji="0" lang="en-US" altLang="ja-JP" sz="1800" dirty="0">
                <a:latin typeface="+mn-lt"/>
                <a:ea typeface="HGP創英角ｺﾞｼｯｸUB" pitchFamily="50" charset="-128"/>
              </a:rPr>
              <a:t>Improved network resilience and recovery capability which could better cope with a disaster.</a:t>
            </a:r>
            <a:endParaRPr kumimoji="0" lang="ja-JP" altLang="ja-JP" sz="1800">
              <a:latin typeface="+mn-lt"/>
              <a:ea typeface="HGP創英角ｺﾞｼｯｸUB" pitchFamily="50" charset="-128"/>
            </a:endParaRPr>
          </a:p>
        </p:txBody>
      </p:sp>
      <p:sp>
        <p:nvSpPr>
          <p:cNvPr id="7" name="タイトル 1"/>
          <p:cNvSpPr txBox="1">
            <a:spLocks/>
          </p:cNvSpPr>
          <p:nvPr/>
        </p:nvSpPr>
        <p:spPr bwMode="auto">
          <a:xfrm>
            <a:off x="334963" y="246063"/>
            <a:ext cx="7224712"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err="1">
                <a:latin typeface="+mj-lt"/>
                <a:ea typeface="HGP創英角ｺﾞｼｯｸUB" pitchFamily="50" charset="-128"/>
              </a:rPr>
              <a:t>ToR</a:t>
            </a:r>
            <a:r>
              <a:rPr kumimoji="0" lang="en-US" altLang="ja-JP" sz="2800" b="1" dirty="0">
                <a:latin typeface="+mj-lt"/>
                <a:ea typeface="HGP創英角ｺﾞｼｯｸUB" pitchFamily="50" charset="-128"/>
              </a:rPr>
              <a:t> of FG-DR&amp;NRR</a:t>
            </a:r>
            <a:endParaRPr kumimoji="0" lang="ja-JP" altLang="en-US" sz="2800" b="1">
              <a:latin typeface="+mj-lt"/>
              <a:ea typeface="HGP創英角ｺﾞｼｯｸUB" pitchFamily="50" charset="-128"/>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2"/>
          <p:cNvSpPr/>
          <p:nvPr/>
        </p:nvSpPr>
        <p:spPr bwMode="auto">
          <a:xfrm>
            <a:off x="65088" y="688772"/>
            <a:ext cx="8015287" cy="2101603"/>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lIns="90000" tIns="46800" rIns="90000" bIns="46800" anchor="ctr"/>
          <a:lstStyle/>
          <a:p>
            <a:pPr>
              <a:spcBef>
                <a:spcPts val="0"/>
              </a:spcBef>
              <a:defRPr/>
            </a:pPr>
            <a:r>
              <a:rPr kumimoji="0" lang="en-GB" altLang="ja-JP" b="1" dirty="0">
                <a:solidFill>
                  <a:srgbClr val="0070C0"/>
                </a:solidFill>
                <a:latin typeface="+mn-lt"/>
                <a:ea typeface="ＭＳ Ｐゴシック" pitchFamily="50" charset="-128"/>
                <a:cs typeface="Arial" pitchFamily="34" charset="0"/>
              </a:rPr>
              <a:t>WG1: Use cases and disaster </a:t>
            </a:r>
            <a:r>
              <a:rPr kumimoji="0" lang="en-GB" altLang="ja-JP" b="1" dirty="0" smtClean="0">
                <a:solidFill>
                  <a:srgbClr val="0070C0"/>
                </a:solidFill>
                <a:latin typeface="+mn-lt"/>
                <a:ea typeface="ＭＳ Ｐゴシック" pitchFamily="50" charset="-128"/>
                <a:cs typeface="Arial" pitchFamily="34" charset="0"/>
              </a:rPr>
              <a:t>classification</a:t>
            </a:r>
            <a:endParaRPr kumimoji="0" lang="en-GB" altLang="ja-JP" dirty="0">
              <a:latin typeface="+mn-lt"/>
              <a:ea typeface="ＭＳ Ｐゴシック" pitchFamily="50" charset="-128"/>
              <a:cs typeface="Arial" pitchFamily="34" charset="0"/>
            </a:endParaRPr>
          </a:p>
          <a:p>
            <a:pPr marL="1200150" lvl="2" indent="-285750" hangingPunct="0">
              <a:spcBef>
                <a:spcPct val="50000"/>
              </a:spcBef>
              <a:buFont typeface="Wingdings" pitchFamily="2" charset="2"/>
              <a:buChar char="Ø"/>
              <a:defRPr/>
            </a:pPr>
            <a:r>
              <a:rPr kumimoji="0" lang="en-GB" altLang="ja-JP" sz="1400" dirty="0">
                <a:latin typeface="+mn-lt"/>
                <a:ea typeface="ＭＳ Ｐゴシック" pitchFamily="50" charset="-128"/>
                <a:cs typeface="Arial" pitchFamily="34" charset="0"/>
              </a:rPr>
              <a:t>To liaise with other groups, in particular ITU-T study groups, to identify what is being done, and potential gaps or areas where additional work might be required.</a:t>
            </a:r>
            <a:endParaRPr kumimoji="0" lang="ja-JP" altLang="ja-JP" sz="1400" dirty="0">
              <a:latin typeface="+mn-lt"/>
              <a:ea typeface="ＭＳ Ｐゴシック" pitchFamily="50" charset="-128"/>
              <a:cs typeface="Arial" pitchFamily="34" charset="0"/>
            </a:endParaRPr>
          </a:p>
          <a:p>
            <a:pPr marL="1200150" lvl="2" indent="-285750">
              <a:spcBef>
                <a:spcPct val="50000"/>
              </a:spcBef>
              <a:buFont typeface="Wingdings" pitchFamily="2" charset="2"/>
              <a:buChar char="Ø"/>
              <a:defRPr/>
            </a:pPr>
            <a:r>
              <a:rPr kumimoji="0" lang="en-GB" altLang="ja-JP" sz="1400" dirty="0">
                <a:latin typeface="+mn-lt"/>
                <a:ea typeface="ＭＳ Ｐゴシック" pitchFamily="50" charset="-128"/>
                <a:cs typeface="Arial" pitchFamily="34" charset="0"/>
              </a:rPr>
              <a:t>- Identify different types of disasters and develop use cases of services and reference models for telecommunication/ICT, considering both technical solutions and best management practices.</a:t>
            </a:r>
            <a:endParaRPr kumimoji="0" lang="ja-JP" altLang="en-US" sz="1400" kern="0" dirty="0">
              <a:solidFill>
                <a:sysClr val="windowText" lastClr="000000"/>
              </a:solidFill>
              <a:latin typeface="+mn-lt"/>
              <a:ea typeface="+mn-ea"/>
              <a:cs typeface="Arial" pitchFamily="34" charset="0"/>
            </a:endParaRPr>
          </a:p>
        </p:txBody>
      </p:sp>
      <p:sp>
        <p:nvSpPr>
          <p:cNvPr id="3" name="角丸四角形 3"/>
          <p:cNvSpPr>
            <a:spLocks noChangeArrowheads="1"/>
          </p:cNvSpPr>
          <p:nvPr/>
        </p:nvSpPr>
        <p:spPr bwMode="auto">
          <a:xfrm>
            <a:off x="65088" y="2814452"/>
            <a:ext cx="8015287" cy="1709924"/>
          </a:xfrm>
          <a:prstGeom prst="roundRect">
            <a:avLst>
              <a:gd name="adj" fmla="val 16667"/>
            </a:avLst>
          </a:prstGeom>
          <a:solidFill>
            <a:srgbClr val="FFFF99"/>
          </a:solidFill>
          <a:ln w="9525" algn="ctr">
            <a:solidFill>
              <a:schemeClr val="tx1"/>
            </a:solidFill>
            <a:round/>
            <a:headEnd/>
            <a:tailEnd/>
          </a:ln>
        </p:spPr>
        <p:txBody>
          <a:bodyPr lIns="90000" tIns="46800" rIns="90000" bIns="46800" anchor="ctr"/>
          <a:lstStyle/>
          <a:p>
            <a:pPr>
              <a:defRPr/>
            </a:pPr>
            <a:r>
              <a:rPr kumimoji="0" lang="en-GB" altLang="ja-JP" b="1" dirty="0">
                <a:solidFill>
                  <a:srgbClr val="0070C0"/>
                </a:solidFill>
                <a:latin typeface="+mn-lt"/>
                <a:ea typeface="+mn-ea"/>
              </a:rPr>
              <a:t>WG2: Requirements for network resilience and </a:t>
            </a:r>
            <a:r>
              <a:rPr kumimoji="0" lang="en-GB" altLang="ja-JP" b="1" dirty="0" smtClean="0">
                <a:solidFill>
                  <a:srgbClr val="0070C0"/>
                </a:solidFill>
                <a:latin typeface="+mn-lt"/>
                <a:ea typeface="+mn-ea"/>
              </a:rPr>
              <a:t>recovery</a:t>
            </a:r>
            <a:endParaRPr kumimoji="0" lang="en-US" altLang="ja-JP" b="1" dirty="0">
              <a:latin typeface="+mn-lt"/>
              <a:ea typeface="+mn-ea"/>
            </a:endParaRPr>
          </a:p>
          <a:p>
            <a:pPr marL="1085850" lvl="2" indent="-171450" hangingPunct="0">
              <a:spcBef>
                <a:spcPct val="50000"/>
              </a:spcBef>
              <a:buFont typeface="Wingdings" pitchFamily="2" charset="2"/>
              <a:buChar char="Ø"/>
              <a:defRPr/>
            </a:pPr>
            <a:r>
              <a:rPr kumimoji="0" lang="en-GB" altLang="ja-JP" sz="1400" dirty="0">
                <a:latin typeface="+mn-lt"/>
                <a:ea typeface="+mn-ea"/>
              </a:rPr>
              <a:t>To consider specific topics such as: systems and/or applications for (1) power supply in disaster situations (e.g., for mobile base station or other network equipment) and (2) design of physical network infrastructures</a:t>
            </a:r>
            <a:r>
              <a:rPr kumimoji="0" lang="en-GB" altLang="ja-JP" sz="1600" dirty="0">
                <a:latin typeface="+mn-lt"/>
                <a:ea typeface="+mn-ea"/>
              </a:rPr>
              <a:t>.</a:t>
            </a:r>
            <a:endParaRPr kumimoji="0" lang="ja-JP" altLang="ja-JP" sz="1600" dirty="0">
              <a:latin typeface="+mn-lt"/>
              <a:ea typeface="+mn-ea"/>
            </a:endParaRPr>
          </a:p>
        </p:txBody>
      </p:sp>
      <p:sp>
        <p:nvSpPr>
          <p:cNvPr id="4" name="角丸四角形 4"/>
          <p:cNvSpPr/>
          <p:nvPr/>
        </p:nvSpPr>
        <p:spPr bwMode="auto">
          <a:xfrm>
            <a:off x="65088" y="4548249"/>
            <a:ext cx="8015287" cy="2289114"/>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lIns="90000" tIns="46800" rIns="90000" bIns="46800" anchor="ctr"/>
          <a:lstStyle/>
          <a:p>
            <a:pPr>
              <a:spcBef>
                <a:spcPts val="0"/>
              </a:spcBef>
              <a:defRPr/>
            </a:pPr>
            <a:r>
              <a:rPr kumimoji="0" lang="en-GB" altLang="ja-JP" b="1" dirty="0">
                <a:solidFill>
                  <a:srgbClr val="0070C0"/>
                </a:solidFill>
                <a:latin typeface="+mn-lt"/>
                <a:ea typeface="ＭＳ Ｐゴシック" pitchFamily="50" charset="-128"/>
                <a:cs typeface="Arial" pitchFamily="34" charset="0"/>
              </a:rPr>
              <a:t>WG3: Disaster relief </a:t>
            </a:r>
            <a:r>
              <a:rPr kumimoji="0" lang="en-GB" altLang="ja-JP" b="1" dirty="0" smtClean="0">
                <a:solidFill>
                  <a:srgbClr val="0070C0"/>
                </a:solidFill>
                <a:latin typeface="+mn-lt"/>
                <a:ea typeface="ＭＳ Ｐゴシック" pitchFamily="50" charset="-128"/>
                <a:cs typeface="Arial" pitchFamily="34" charset="0"/>
              </a:rPr>
              <a:t>systems</a:t>
            </a:r>
          </a:p>
          <a:p>
            <a:pPr marL="1200150" lvl="2" indent="-285750">
              <a:spcBef>
                <a:spcPts val="0"/>
              </a:spcBef>
              <a:buFont typeface="Wingdings" pitchFamily="2" charset="2"/>
              <a:buChar char="Ø"/>
              <a:defRPr/>
            </a:pPr>
            <a:r>
              <a:rPr kumimoji="0" lang="en-GB" altLang="ja-JP" sz="1400" dirty="0" smtClean="0">
                <a:latin typeface="+mn-lt"/>
                <a:ea typeface="ＭＳ Ｐゴシック" pitchFamily="50" charset="-128"/>
                <a:cs typeface="Arial" pitchFamily="34" charset="0"/>
              </a:rPr>
              <a:t>To </a:t>
            </a:r>
            <a:r>
              <a:rPr kumimoji="0" lang="en-GB" altLang="ja-JP" sz="1400" dirty="0">
                <a:latin typeface="+mn-lt"/>
                <a:ea typeface="ＭＳ Ｐゴシック" pitchFamily="50" charset="-128"/>
                <a:cs typeface="Arial" pitchFamily="34" charset="0"/>
              </a:rPr>
              <a:t>consider specific topics such as: systems and/or applications for (1) disaster relief for individuals (to notify the damage situation from victims to their relatives, friends, and employers), (2) disaster relief guidance (to show victims the routes to evacuation shelters, home, etc.), (3) disaster notification, (4) special treatment for emergency communication (5) public protection and disaster relief (PPDR) and public safety mobile networks, and (6) aspects for persons with disabilities (accessibility) and older persons (human factors).</a:t>
            </a:r>
            <a:endParaRPr kumimoji="0" lang="en-US" altLang="ja-JP" sz="1400" kern="0" dirty="0">
              <a:latin typeface="+mn-lt"/>
              <a:ea typeface="+mn-ea"/>
              <a:cs typeface="Arial" pitchFamily="34" charset="0"/>
            </a:endParaRPr>
          </a:p>
        </p:txBody>
      </p:sp>
      <p:sp>
        <p:nvSpPr>
          <p:cNvPr id="5" name="Text Box 3"/>
          <p:cNvSpPr txBox="1">
            <a:spLocks noChangeArrowheads="1"/>
          </p:cNvSpPr>
          <p:nvPr/>
        </p:nvSpPr>
        <p:spPr bwMode="auto">
          <a:xfrm>
            <a:off x="323850" y="204788"/>
            <a:ext cx="7419975" cy="523875"/>
          </a:xfrm>
          <a:prstGeom prst="rect">
            <a:avLst/>
          </a:prstGeom>
          <a:noFill/>
          <a:ln w="9525">
            <a:noFill/>
            <a:miter lim="800000"/>
            <a:headEnd/>
            <a:tailEnd/>
          </a:ln>
          <a:effectLst/>
        </p:spPr>
        <p:txBody>
          <a:bodyPr>
            <a:spAutoFit/>
          </a:bodyPr>
          <a:lstStyle/>
          <a:p>
            <a:pPr>
              <a:defRPr/>
            </a:pPr>
            <a:r>
              <a:rPr kumimoji="0" lang="en-US" altLang="ja-JP" sz="2800" b="1" dirty="0">
                <a:latin typeface="+mj-lt"/>
                <a:ea typeface="+mn-ea"/>
                <a:cs typeface="Arial" pitchFamily="34" charset="0"/>
              </a:rPr>
              <a:t>Structure of FG-DR&amp;NRR</a:t>
            </a:r>
            <a:endParaRPr kumimoji="0" lang="ja-JP" altLang="en-US" sz="2800" b="1" dirty="0">
              <a:latin typeface="+mj-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テキスト ボックス 3"/>
          <p:cNvSpPr txBox="1">
            <a:spLocks noChangeArrowheads="1"/>
          </p:cNvSpPr>
          <p:nvPr/>
        </p:nvSpPr>
        <p:spPr bwMode="auto">
          <a:xfrm>
            <a:off x="4945063" y="5954713"/>
            <a:ext cx="1287462" cy="646112"/>
          </a:xfrm>
          <a:prstGeom prst="rect">
            <a:avLst/>
          </a:prstGeom>
          <a:noFill/>
          <a:ln w="9525">
            <a:noFill/>
            <a:miter lim="800000"/>
            <a:headEnd/>
            <a:tailEnd/>
          </a:ln>
        </p:spPr>
        <p:txBody>
          <a:bodyPr wrap="none">
            <a:spAutoFit/>
          </a:bodyPr>
          <a:lstStyle/>
          <a:p>
            <a:pPr>
              <a:buFont typeface="Wingdings" pitchFamily="2" charset="2"/>
              <a:buNone/>
            </a:pPr>
            <a:r>
              <a:rPr kumimoji="0" lang="en-US" altLang="ja-JP" sz="1800" b="1">
                <a:latin typeface="Arial" charset="0"/>
              </a:rPr>
              <a:t>Response</a:t>
            </a:r>
          </a:p>
          <a:p>
            <a:pPr>
              <a:buFont typeface="Wingdings" pitchFamily="2" charset="2"/>
              <a:buNone/>
            </a:pPr>
            <a:r>
              <a:rPr kumimoji="0" lang="en-US" altLang="ja-JP" sz="1800" b="1">
                <a:latin typeface="Arial" charset="0"/>
              </a:rPr>
              <a:t>and relief</a:t>
            </a:r>
            <a:endParaRPr kumimoji="0" lang="ja-JP" altLang="en-US" sz="1800" b="1">
              <a:latin typeface="Arial" charset="0"/>
            </a:endParaRPr>
          </a:p>
        </p:txBody>
      </p:sp>
      <p:sp>
        <p:nvSpPr>
          <p:cNvPr id="24578" name="テキスト ボックス 23"/>
          <p:cNvSpPr txBox="1">
            <a:spLocks noChangeArrowheads="1"/>
          </p:cNvSpPr>
          <p:nvPr/>
        </p:nvSpPr>
        <p:spPr bwMode="auto">
          <a:xfrm>
            <a:off x="2403475" y="6016625"/>
            <a:ext cx="1711325" cy="368300"/>
          </a:xfrm>
          <a:prstGeom prst="rect">
            <a:avLst/>
          </a:prstGeom>
          <a:noFill/>
          <a:ln w="9525">
            <a:noFill/>
            <a:miter lim="800000"/>
            <a:headEnd/>
            <a:tailEnd/>
          </a:ln>
        </p:spPr>
        <p:txBody>
          <a:bodyPr wrap="none">
            <a:spAutoFit/>
          </a:bodyPr>
          <a:lstStyle/>
          <a:p>
            <a:pPr>
              <a:spcBef>
                <a:spcPct val="50000"/>
              </a:spcBef>
              <a:buFont typeface="Wingdings" pitchFamily="2" charset="2"/>
              <a:buNone/>
            </a:pPr>
            <a:r>
              <a:rPr kumimoji="0" lang="en-US" altLang="ja-JP" sz="1800" b="1">
                <a:latin typeface="Arial" charset="0"/>
              </a:rPr>
              <a:t>Preparedness</a:t>
            </a:r>
            <a:endParaRPr kumimoji="0" lang="ja-JP" altLang="en-US" sz="1800" b="1">
              <a:latin typeface="Arial" charset="0"/>
            </a:endParaRPr>
          </a:p>
        </p:txBody>
      </p:sp>
      <p:sp>
        <p:nvSpPr>
          <p:cNvPr id="24579" name="テキスト ボックス 24"/>
          <p:cNvSpPr txBox="1">
            <a:spLocks noChangeArrowheads="1"/>
          </p:cNvSpPr>
          <p:nvPr/>
        </p:nvSpPr>
        <p:spPr bwMode="auto">
          <a:xfrm>
            <a:off x="6267450" y="5956300"/>
            <a:ext cx="1223963" cy="369888"/>
          </a:xfrm>
          <a:prstGeom prst="rect">
            <a:avLst/>
          </a:prstGeom>
          <a:noFill/>
          <a:ln w="9525">
            <a:noFill/>
            <a:miter lim="800000"/>
            <a:headEnd/>
            <a:tailEnd/>
          </a:ln>
        </p:spPr>
        <p:txBody>
          <a:bodyPr wrap="none">
            <a:spAutoFit/>
          </a:bodyPr>
          <a:lstStyle/>
          <a:p>
            <a:pPr>
              <a:spcBef>
                <a:spcPct val="50000"/>
              </a:spcBef>
              <a:buFont typeface="Wingdings" pitchFamily="2" charset="2"/>
              <a:buNone/>
            </a:pPr>
            <a:r>
              <a:rPr kumimoji="0" lang="en-US" altLang="ja-JP" sz="1800" b="1">
                <a:latin typeface="Arial" charset="0"/>
              </a:rPr>
              <a:t>Recovery</a:t>
            </a:r>
          </a:p>
        </p:txBody>
      </p:sp>
      <p:sp>
        <p:nvSpPr>
          <p:cNvPr id="24580" name="テキスト ボックス 25"/>
          <p:cNvSpPr txBox="1">
            <a:spLocks noChangeArrowheads="1"/>
          </p:cNvSpPr>
          <p:nvPr/>
        </p:nvSpPr>
        <p:spPr bwMode="auto">
          <a:xfrm>
            <a:off x="7269163" y="6229350"/>
            <a:ext cx="1878012" cy="369888"/>
          </a:xfrm>
          <a:prstGeom prst="rect">
            <a:avLst/>
          </a:prstGeom>
          <a:noFill/>
          <a:ln w="9525">
            <a:noFill/>
            <a:miter lim="800000"/>
            <a:headEnd/>
            <a:tailEnd/>
          </a:ln>
        </p:spPr>
        <p:txBody>
          <a:bodyPr wrap="none">
            <a:spAutoFit/>
          </a:bodyPr>
          <a:lstStyle/>
          <a:p>
            <a:pPr>
              <a:buFont typeface="Wingdings" pitchFamily="2" charset="2"/>
              <a:buNone/>
            </a:pPr>
            <a:r>
              <a:rPr kumimoji="0" lang="en-US" altLang="ja-JP" sz="1800" b="1">
                <a:latin typeface="Arial" charset="0"/>
              </a:rPr>
              <a:t>Reconstruction</a:t>
            </a:r>
            <a:endParaRPr kumimoji="0" lang="ja-JP" altLang="en-US" sz="1800" b="1">
              <a:latin typeface="Arial" charset="0"/>
            </a:endParaRPr>
          </a:p>
        </p:txBody>
      </p:sp>
      <p:sp>
        <p:nvSpPr>
          <p:cNvPr id="10" name="正方形/長方形 31"/>
          <p:cNvSpPr/>
          <p:nvPr/>
        </p:nvSpPr>
        <p:spPr>
          <a:xfrm>
            <a:off x="2114550" y="4873625"/>
            <a:ext cx="2867025" cy="473075"/>
          </a:xfrm>
          <a:prstGeom prst="rect">
            <a:avLst/>
          </a:prstGeom>
          <a:solidFill>
            <a:srgbClr val="FFFF00"/>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a:solidFill>
                  <a:srgbClr val="FF0000"/>
                </a:solidFill>
                <a:latin typeface="Calibri"/>
                <a:ea typeface="ＭＳ Ｐゴシック"/>
                <a:cs typeface="Arial" pitchFamily="34" charset="0"/>
              </a:rPr>
              <a:t>High-reliable power supply</a:t>
            </a:r>
            <a:endParaRPr kumimoji="0" lang="ja-JP" altLang="en-US" sz="1600" b="1" kern="0">
              <a:solidFill>
                <a:srgbClr val="FF0000"/>
              </a:solidFill>
              <a:latin typeface="Calibri"/>
              <a:ea typeface="ＭＳ Ｐゴシック"/>
              <a:cs typeface="Arial" pitchFamily="34" charset="0"/>
            </a:endParaRPr>
          </a:p>
        </p:txBody>
      </p:sp>
      <p:sp>
        <p:nvSpPr>
          <p:cNvPr id="24582" name="テキスト ボックス 27"/>
          <p:cNvSpPr txBox="1">
            <a:spLocks noChangeArrowheads="1"/>
          </p:cNvSpPr>
          <p:nvPr/>
        </p:nvSpPr>
        <p:spPr bwMode="auto">
          <a:xfrm>
            <a:off x="288925" y="5089525"/>
            <a:ext cx="1600200" cy="708025"/>
          </a:xfrm>
          <a:prstGeom prst="rect">
            <a:avLst/>
          </a:prstGeom>
          <a:noFill/>
          <a:ln w="9525">
            <a:noFill/>
            <a:miter lim="800000"/>
            <a:headEnd/>
            <a:tailEnd/>
          </a:ln>
        </p:spPr>
        <p:txBody>
          <a:bodyPr wrap="none">
            <a:spAutoFit/>
          </a:bodyPr>
          <a:lstStyle/>
          <a:p>
            <a:pPr>
              <a:spcBef>
                <a:spcPct val="50000"/>
              </a:spcBef>
              <a:buFont typeface="Wingdings" pitchFamily="2" charset="2"/>
              <a:buNone/>
            </a:pPr>
            <a:r>
              <a:rPr kumimoji="0" lang="en-US" altLang="ja-JP" sz="1600" b="1">
                <a:latin typeface="Arial" charset="0"/>
              </a:rPr>
              <a:t>Electric </a:t>
            </a:r>
            <a:r>
              <a:rPr kumimoji="0" lang="en-GB" altLang="ja-JP" sz="1600" b="1">
                <a:latin typeface="Arial" charset="0"/>
              </a:rPr>
              <a:t>P</a:t>
            </a:r>
            <a:r>
              <a:rPr kumimoji="0" lang="en-US" altLang="ja-JP" sz="1600" b="1">
                <a:latin typeface="Arial" charset="0"/>
              </a:rPr>
              <a:t>ower</a:t>
            </a:r>
          </a:p>
          <a:p>
            <a:pPr>
              <a:spcBef>
                <a:spcPct val="50000"/>
              </a:spcBef>
              <a:buFont typeface="Wingdings" pitchFamily="2" charset="2"/>
              <a:buNone/>
            </a:pPr>
            <a:r>
              <a:rPr kumimoji="0" lang="en-GB" altLang="ja-JP" sz="1600" b="1">
                <a:latin typeface="Arial" charset="0"/>
              </a:rPr>
              <a:t>S</a:t>
            </a:r>
            <a:r>
              <a:rPr kumimoji="0" lang="en-US" altLang="ja-JP" sz="1600" b="1">
                <a:latin typeface="Arial" charset="0"/>
              </a:rPr>
              <a:t>upply</a:t>
            </a:r>
            <a:endParaRPr kumimoji="0" lang="ja-JP" altLang="en-US" sz="1600" b="1">
              <a:latin typeface="Arial" charset="0"/>
            </a:endParaRPr>
          </a:p>
        </p:txBody>
      </p:sp>
      <p:sp>
        <p:nvSpPr>
          <p:cNvPr id="24583" name="テキスト ボックス 28"/>
          <p:cNvSpPr txBox="1">
            <a:spLocks noChangeArrowheads="1"/>
          </p:cNvSpPr>
          <p:nvPr/>
        </p:nvSpPr>
        <p:spPr bwMode="auto">
          <a:xfrm>
            <a:off x="287338" y="3362325"/>
            <a:ext cx="1620837" cy="1077913"/>
          </a:xfrm>
          <a:prstGeom prst="rect">
            <a:avLst/>
          </a:prstGeom>
          <a:noFill/>
          <a:ln w="9525">
            <a:noFill/>
            <a:miter lim="800000"/>
            <a:headEnd/>
            <a:tailEnd/>
          </a:ln>
        </p:spPr>
        <p:txBody>
          <a:bodyPr wrap="none">
            <a:spAutoFit/>
          </a:bodyPr>
          <a:lstStyle/>
          <a:p>
            <a:pPr>
              <a:spcBef>
                <a:spcPct val="50000"/>
              </a:spcBef>
              <a:buFont typeface="Wingdings" pitchFamily="2" charset="2"/>
              <a:buNone/>
            </a:pPr>
            <a:r>
              <a:rPr kumimoji="0" lang="en-US" altLang="ja-JP" sz="1600" b="1">
                <a:latin typeface="Arial" charset="0"/>
              </a:rPr>
              <a:t>Network</a:t>
            </a:r>
          </a:p>
          <a:p>
            <a:pPr>
              <a:spcBef>
                <a:spcPct val="50000"/>
              </a:spcBef>
              <a:buFont typeface="Wingdings" pitchFamily="2" charset="2"/>
              <a:buNone/>
            </a:pPr>
            <a:r>
              <a:rPr kumimoji="0" lang="en-US" altLang="ja-JP" sz="1600" b="1">
                <a:latin typeface="Arial" charset="0"/>
              </a:rPr>
              <a:t>Resiliency and</a:t>
            </a:r>
          </a:p>
          <a:p>
            <a:pPr>
              <a:spcBef>
                <a:spcPct val="50000"/>
              </a:spcBef>
              <a:buFont typeface="Wingdings" pitchFamily="2" charset="2"/>
              <a:buNone/>
            </a:pPr>
            <a:r>
              <a:rPr kumimoji="0" lang="en-US" altLang="ja-JP" sz="1600" b="1">
                <a:latin typeface="Arial" charset="0"/>
              </a:rPr>
              <a:t>Recover</a:t>
            </a:r>
            <a:r>
              <a:rPr kumimoji="0" lang="en-GB" altLang="ja-JP" sz="1600" b="1">
                <a:latin typeface="Arial" charset="0"/>
              </a:rPr>
              <a:t>y</a:t>
            </a:r>
            <a:endParaRPr kumimoji="0" lang="ja-JP" altLang="en-US" sz="1600" b="1">
              <a:latin typeface="Arial" charset="0"/>
            </a:endParaRPr>
          </a:p>
        </p:txBody>
      </p:sp>
      <p:sp>
        <p:nvSpPr>
          <p:cNvPr id="24584" name="テキスト ボックス 29"/>
          <p:cNvSpPr txBox="1">
            <a:spLocks noChangeArrowheads="1"/>
          </p:cNvSpPr>
          <p:nvPr/>
        </p:nvSpPr>
        <p:spPr bwMode="auto">
          <a:xfrm>
            <a:off x="288925" y="1633538"/>
            <a:ext cx="1611313" cy="708025"/>
          </a:xfrm>
          <a:prstGeom prst="rect">
            <a:avLst/>
          </a:prstGeom>
          <a:noFill/>
          <a:ln w="9525">
            <a:noFill/>
            <a:miter lim="800000"/>
            <a:headEnd/>
            <a:tailEnd/>
          </a:ln>
        </p:spPr>
        <p:txBody>
          <a:bodyPr wrap="none">
            <a:spAutoFit/>
          </a:bodyPr>
          <a:lstStyle/>
          <a:p>
            <a:pPr>
              <a:spcBef>
                <a:spcPct val="50000"/>
              </a:spcBef>
              <a:buFont typeface="Wingdings" pitchFamily="2" charset="2"/>
              <a:buNone/>
            </a:pPr>
            <a:r>
              <a:rPr kumimoji="0" lang="en-US" altLang="ja-JP" sz="1600" b="1">
                <a:latin typeface="Arial" charset="0"/>
              </a:rPr>
              <a:t>Disaster Relief</a:t>
            </a:r>
          </a:p>
          <a:p>
            <a:pPr>
              <a:spcBef>
                <a:spcPct val="50000"/>
              </a:spcBef>
              <a:buFont typeface="Wingdings" pitchFamily="2" charset="2"/>
              <a:buNone/>
            </a:pPr>
            <a:r>
              <a:rPr kumimoji="0" lang="en-GB" altLang="ja-JP" sz="1600" b="1">
                <a:latin typeface="Arial" charset="0"/>
              </a:rPr>
              <a:t>S</a:t>
            </a:r>
            <a:r>
              <a:rPr kumimoji="0" lang="en-US" altLang="ja-JP" sz="1600" b="1">
                <a:latin typeface="Arial" charset="0"/>
              </a:rPr>
              <a:t>ystems</a:t>
            </a:r>
            <a:endParaRPr kumimoji="0" lang="ja-JP" altLang="en-US" sz="1600" b="1">
              <a:latin typeface="Arial" charset="0"/>
            </a:endParaRPr>
          </a:p>
        </p:txBody>
      </p:sp>
      <p:sp>
        <p:nvSpPr>
          <p:cNvPr id="14" name="正方形/長方形 35"/>
          <p:cNvSpPr/>
          <p:nvPr/>
        </p:nvSpPr>
        <p:spPr>
          <a:xfrm>
            <a:off x="1970088" y="5381625"/>
            <a:ext cx="3011487" cy="473075"/>
          </a:xfrm>
          <a:prstGeom prst="rect">
            <a:avLst/>
          </a:prstGeom>
          <a:solidFill>
            <a:srgbClr val="FFFF00"/>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dirty="0">
                <a:solidFill>
                  <a:srgbClr val="FF0000"/>
                </a:solidFill>
                <a:latin typeface="Calibri"/>
                <a:ea typeface="ＭＳ Ｐゴシック"/>
                <a:cs typeface="Arial" pitchFamily="34" charset="0"/>
              </a:rPr>
              <a:t>Emergency generator and battery</a:t>
            </a:r>
            <a:endParaRPr kumimoji="0" lang="ja-JP" altLang="en-US" sz="1600" b="1" kern="0" dirty="0">
              <a:solidFill>
                <a:srgbClr val="FF0000"/>
              </a:solidFill>
              <a:latin typeface="Calibri"/>
              <a:ea typeface="ＭＳ Ｐゴシック"/>
              <a:cs typeface="Arial" pitchFamily="34" charset="0"/>
            </a:endParaRPr>
          </a:p>
        </p:txBody>
      </p:sp>
      <p:sp>
        <p:nvSpPr>
          <p:cNvPr id="15" name="正方形/長方形 36"/>
          <p:cNvSpPr/>
          <p:nvPr/>
        </p:nvSpPr>
        <p:spPr>
          <a:xfrm>
            <a:off x="5067300" y="5381625"/>
            <a:ext cx="3240088" cy="473075"/>
          </a:xfrm>
          <a:prstGeom prst="rect">
            <a:avLst/>
          </a:prstGeom>
          <a:solidFill>
            <a:srgbClr val="FFFF00"/>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dirty="0">
                <a:solidFill>
                  <a:srgbClr val="FF0000"/>
                </a:solidFill>
                <a:latin typeface="Calibri"/>
                <a:ea typeface="ＭＳ Ｐゴシック"/>
                <a:cs typeface="Arial" pitchFamily="34" charset="0"/>
              </a:rPr>
              <a:t>Ensuring electric power supply</a:t>
            </a:r>
          </a:p>
          <a:p>
            <a:pPr algn="ctr" fontAlgn="auto">
              <a:spcBef>
                <a:spcPts val="0"/>
              </a:spcBef>
              <a:spcAft>
                <a:spcPts val="0"/>
              </a:spcAft>
              <a:defRPr/>
            </a:pPr>
            <a:r>
              <a:rPr kumimoji="0" lang="en-US" altLang="ja-JP" sz="1600" b="1" kern="0" dirty="0">
                <a:solidFill>
                  <a:srgbClr val="FF0000"/>
                </a:solidFill>
                <a:latin typeface="Calibri"/>
                <a:ea typeface="ＭＳ Ｐゴシック"/>
                <a:cs typeface="Arial" pitchFamily="34" charset="0"/>
              </a:rPr>
              <a:t>including refuel</a:t>
            </a:r>
            <a:r>
              <a:rPr kumimoji="0" lang="en-GB" altLang="ja-JP" sz="1600" b="1" kern="0" dirty="0" err="1">
                <a:solidFill>
                  <a:srgbClr val="FF0000"/>
                </a:solidFill>
                <a:latin typeface="Calibri"/>
                <a:ea typeface="ＭＳ Ｐゴシック"/>
                <a:cs typeface="Arial" pitchFamily="34" charset="0"/>
              </a:rPr>
              <a:t>ing</a:t>
            </a:r>
            <a:r>
              <a:rPr kumimoji="0" lang="en-US" altLang="ja-JP" sz="1600" b="1" kern="0" dirty="0">
                <a:solidFill>
                  <a:srgbClr val="FF0000"/>
                </a:solidFill>
                <a:latin typeface="Calibri"/>
                <a:ea typeface="ＭＳ Ｐゴシック"/>
                <a:cs typeface="Arial" pitchFamily="34" charset="0"/>
              </a:rPr>
              <a:t> </a:t>
            </a:r>
            <a:r>
              <a:rPr kumimoji="0" lang="en-GB" altLang="ja-JP" sz="1600" b="1" kern="0" dirty="0">
                <a:solidFill>
                  <a:srgbClr val="FF0000"/>
                </a:solidFill>
                <a:latin typeface="Calibri"/>
                <a:ea typeface="ＭＳ Ｐゴシック"/>
                <a:cs typeface="Arial" pitchFamily="34" charset="0"/>
              </a:rPr>
              <a:t>method</a:t>
            </a:r>
            <a:endParaRPr kumimoji="0" lang="ja-JP" altLang="en-US" sz="1600" b="1" kern="0" dirty="0">
              <a:solidFill>
                <a:srgbClr val="FF0000"/>
              </a:solidFill>
              <a:latin typeface="Calibri"/>
              <a:ea typeface="ＭＳ Ｐゴシック"/>
              <a:cs typeface="Arial" pitchFamily="34" charset="0"/>
            </a:endParaRPr>
          </a:p>
        </p:txBody>
      </p:sp>
      <p:sp>
        <p:nvSpPr>
          <p:cNvPr id="16" name="正方形/長方形 37"/>
          <p:cNvSpPr/>
          <p:nvPr/>
        </p:nvSpPr>
        <p:spPr>
          <a:xfrm>
            <a:off x="2114550" y="4306888"/>
            <a:ext cx="2867025" cy="473075"/>
          </a:xfrm>
          <a:prstGeom prst="rect">
            <a:avLst/>
          </a:prstGeom>
          <a:solidFill>
            <a:srgbClr val="F79646">
              <a:lumMod val="20000"/>
              <a:lumOff val="8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dirty="0">
                <a:solidFill>
                  <a:sysClr val="windowText" lastClr="000000"/>
                </a:solidFill>
                <a:latin typeface="Calibri"/>
                <a:ea typeface="ＭＳ Ｐゴシック"/>
                <a:cs typeface="Arial" pitchFamily="34" charset="0"/>
              </a:rPr>
              <a:t>High</a:t>
            </a:r>
            <a:r>
              <a:rPr kumimoji="0" lang="en-GB" altLang="ja-JP" sz="1600" b="1" kern="0" dirty="0" err="1">
                <a:solidFill>
                  <a:sysClr val="windowText" lastClr="000000"/>
                </a:solidFill>
                <a:latin typeface="Calibri"/>
                <a:ea typeface="ＭＳ Ｐゴシック"/>
                <a:cs typeface="Arial" pitchFamily="34" charset="0"/>
              </a:rPr>
              <a:t>ly</a:t>
            </a:r>
            <a:r>
              <a:rPr kumimoji="0" lang="en-GB" altLang="ja-JP" sz="1600" b="1" kern="0" dirty="0">
                <a:solidFill>
                  <a:sysClr val="windowText" lastClr="000000"/>
                </a:solidFill>
                <a:latin typeface="Calibri"/>
                <a:ea typeface="ＭＳ Ｐゴシック"/>
                <a:cs typeface="Arial" pitchFamily="34" charset="0"/>
              </a:rPr>
              <a:t> </a:t>
            </a:r>
            <a:r>
              <a:rPr kumimoji="0" lang="en-US" altLang="ja-JP" sz="1600" b="1" kern="0" dirty="0">
                <a:solidFill>
                  <a:sysClr val="windowText" lastClr="000000"/>
                </a:solidFill>
                <a:latin typeface="Calibri"/>
                <a:ea typeface="ＭＳ Ｐゴシック"/>
                <a:cs typeface="Arial" pitchFamily="34" charset="0"/>
              </a:rPr>
              <a:t>reliable telecommunication network</a:t>
            </a:r>
            <a:endParaRPr kumimoji="0" lang="ja-JP" altLang="en-US" sz="1600" b="1" kern="0" dirty="0">
              <a:solidFill>
                <a:sysClr val="windowText" lastClr="000000"/>
              </a:solidFill>
              <a:latin typeface="Calibri"/>
              <a:ea typeface="ＭＳ Ｐゴシック"/>
              <a:cs typeface="Arial" pitchFamily="34" charset="0"/>
            </a:endParaRPr>
          </a:p>
        </p:txBody>
      </p:sp>
      <p:sp>
        <p:nvSpPr>
          <p:cNvPr id="17" name="正方形/長方形 38"/>
          <p:cNvSpPr/>
          <p:nvPr/>
        </p:nvSpPr>
        <p:spPr>
          <a:xfrm>
            <a:off x="5027613" y="3795713"/>
            <a:ext cx="2867025" cy="471487"/>
          </a:xfrm>
          <a:prstGeom prst="rect">
            <a:avLst/>
          </a:prstGeom>
          <a:solidFill>
            <a:srgbClr val="F79646">
              <a:lumMod val="20000"/>
              <a:lumOff val="8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a:solidFill>
                  <a:sysClr val="windowText" lastClr="000000"/>
                </a:solidFill>
                <a:latin typeface="Calibri"/>
                <a:ea typeface="ＭＳ Ｐゴシック"/>
                <a:cs typeface="Arial" pitchFamily="34" charset="0"/>
              </a:rPr>
              <a:t>Re</a:t>
            </a:r>
            <a:r>
              <a:rPr kumimoji="0" lang="en-GB" altLang="ja-JP" sz="1600" b="1" kern="0">
                <a:solidFill>
                  <a:sysClr val="windowText" lastClr="000000"/>
                </a:solidFill>
                <a:latin typeface="Calibri"/>
                <a:ea typeface="ＭＳ Ｐゴシック"/>
                <a:cs typeface="Arial" pitchFamily="34" charset="0"/>
              </a:rPr>
              <a:t>storing</a:t>
            </a:r>
            <a:r>
              <a:rPr kumimoji="0" lang="en-US" altLang="ja-JP" sz="1600" b="1" kern="0">
                <a:solidFill>
                  <a:sysClr val="windowText" lastClr="000000"/>
                </a:solidFill>
                <a:latin typeface="Calibri"/>
                <a:ea typeface="ＭＳ Ｐゴシック"/>
                <a:cs typeface="Arial" pitchFamily="34" charset="0"/>
              </a:rPr>
              <a:t> damaged base station</a:t>
            </a:r>
            <a:endParaRPr kumimoji="0" lang="ja-JP" altLang="en-US" sz="1600" b="1" kern="0">
              <a:solidFill>
                <a:sysClr val="windowText" lastClr="000000"/>
              </a:solidFill>
              <a:latin typeface="Calibri"/>
              <a:ea typeface="ＭＳ Ｐゴシック"/>
              <a:cs typeface="Arial" pitchFamily="34" charset="0"/>
            </a:endParaRPr>
          </a:p>
        </p:txBody>
      </p:sp>
      <p:sp>
        <p:nvSpPr>
          <p:cNvPr id="18" name="正方形/長方形 39"/>
          <p:cNvSpPr/>
          <p:nvPr/>
        </p:nvSpPr>
        <p:spPr>
          <a:xfrm>
            <a:off x="5064125" y="4306888"/>
            <a:ext cx="2795588" cy="473075"/>
          </a:xfrm>
          <a:prstGeom prst="rect">
            <a:avLst/>
          </a:prstGeom>
          <a:solidFill>
            <a:srgbClr val="F79646">
              <a:lumMod val="20000"/>
              <a:lumOff val="8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dirty="0">
                <a:solidFill>
                  <a:sysClr val="windowText" lastClr="000000"/>
                </a:solidFill>
                <a:latin typeface="Calibri"/>
                <a:ea typeface="ＭＳ Ｐゴシック"/>
                <a:cs typeface="Arial" pitchFamily="34" charset="0"/>
              </a:rPr>
              <a:t>Temporary telephone services</a:t>
            </a:r>
            <a:endParaRPr kumimoji="0" lang="ja-JP" altLang="en-US" sz="1600" b="1" kern="0">
              <a:solidFill>
                <a:sysClr val="windowText" lastClr="000000"/>
              </a:solidFill>
              <a:latin typeface="Calibri"/>
              <a:ea typeface="ＭＳ Ｐゴシック"/>
              <a:cs typeface="Arial" pitchFamily="34" charset="0"/>
            </a:endParaRPr>
          </a:p>
        </p:txBody>
      </p:sp>
      <p:sp>
        <p:nvSpPr>
          <p:cNvPr id="19" name="正方形/長方形 40"/>
          <p:cNvSpPr/>
          <p:nvPr/>
        </p:nvSpPr>
        <p:spPr>
          <a:xfrm>
            <a:off x="6291263" y="3225800"/>
            <a:ext cx="2217737" cy="473075"/>
          </a:xfrm>
          <a:prstGeom prst="rect">
            <a:avLst/>
          </a:prstGeom>
          <a:solidFill>
            <a:srgbClr val="F79646">
              <a:lumMod val="20000"/>
              <a:lumOff val="8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a:solidFill>
                  <a:sysClr val="windowText" lastClr="000000"/>
                </a:solidFill>
                <a:latin typeface="Calibri"/>
                <a:ea typeface="ＭＳ Ｐゴシック"/>
                <a:cs typeface="Arial" pitchFamily="34" charset="0"/>
              </a:rPr>
              <a:t>Telecommunication in disaster area</a:t>
            </a:r>
            <a:endParaRPr kumimoji="0" lang="ja-JP" altLang="en-US" sz="1600" b="1" kern="0">
              <a:solidFill>
                <a:sysClr val="windowText" lastClr="000000"/>
              </a:solidFill>
              <a:latin typeface="Calibri"/>
              <a:ea typeface="ＭＳ Ｐゴシック"/>
              <a:cs typeface="Arial" pitchFamily="34" charset="0"/>
            </a:endParaRPr>
          </a:p>
        </p:txBody>
      </p:sp>
      <p:sp>
        <p:nvSpPr>
          <p:cNvPr id="20" name="正方形/長方形 41"/>
          <p:cNvSpPr/>
          <p:nvPr/>
        </p:nvSpPr>
        <p:spPr>
          <a:xfrm>
            <a:off x="4981575" y="2065338"/>
            <a:ext cx="1165225" cy="473075"/>
          </a:xfrm>
          <a:prstGeom prst="rect">
            <a:avLst/>
          </a:prstGeom>
          <a:solidFill>
            <a:srgbClr val="4BACC6">
              <a:lumMod val="60000"/>
              <a:lumOff val="4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a:solidFill>
                  <a:sysClr val="windowText" lastClr="000000"/>
                </a:solidFill>
                <a:latin typeface="Calibri"/>
                <a:ea typeface="ＭＳ Ｐゴシック"/>
                <a:cs typeface="Arial" pitchFamily="34" charset="0"/>
              </a:rPr>
              <a:t>Evacuation Assistance</a:t>
            </a:r>
            <a:endParaRPr kumimoji="0" lang="ja-JP" altLang="en-US" sz="1600" b="1" kern="0">
              <a:solidFill>
                <a:sysClr val="windowText" lastClr="000000"/>
              </a:solidFill>
              <a:latin typeface="Calibri"/>
              <a:ea typeface="ＭＳ Ｐゴシック"/>
              <a:cs typeface="Arial" pitchFamily="34" charset="0"/>
            </a:endParaRPr>
          </a:p>
        </p:txBody>
      </p:sp>
      <p:sp>
        <p:nvSpPr>
          <p:cNvPr id="21" name="正方形/長方形 42"/>
          <p:cNvSpPr/>
          <p:nvPr/>
        </p:nvSpPr>
        <p:spPr>
          <a:xfrm>
            <a:off x="6291263" y="2065338"/>
            <a:ext cx="1349375" cy="473075"/>
          </a:xfrm>
          <a:prstGeom prst="rect">
            <a:avLst/>
          </a:prstGeom>
          <a:solidFill>
            <a:srgbClr val="4BACC6">
              <a:lumMod val="60000"/>
              <a:lumOff val="4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a:solidFill>
                  <a:sysClr val="windowText" lastClr="000000"/>
                </a:solidFill>
                <a:latin typeface="Calibri"/>
                <a:ea typeface="ＭＳ Ｐゴシック"/>
                <a:cs typeface="Arial" pitchFamily="34" charset="0"/>
              </a:rPr>
              <a:t>Safety Confirmation</a:t>
            </a:r>
            <a:endParaRPr kumimoji="0" lang="ja-JP" altLang="en-US" sz="1600" b="1" kern="0">
              <a:solidFill>
                <a:sysClr val="windowText" lastClr="000000"/>
              </a:solidFill>
              <a:latin typeface="Calibri"/>
              <a:ea typeface="ＭＳ Ｐゴシック"/>
              <a:cs typeface="Arial" pitchFamily="34" charset="0"/>
            </a:endParaRPr>
          </a:p>
        </p:txBody>
      </p:sp>
      <p:sp>
        <p:nvSpPr>
          <p:cNvPr id="22" name="正方形/長方形 43"/>
          <p:cNvSpPr/>
          <p:nvPr/>
        </p:nvSpPr>
        <p:spPr>
          <a:xfrm>
            <a:off x="5421313" y="2714625"/>
            <a:ext cx="3087687" cy="471488"/>
          </a:xfrm>
          <a:prstGeom prst="rect">
            <a:avLst/>
          </a:prstGeom>
          <a:solidFill>
            <a:srgbClr val="F79646">
              <a:lumMod val="20000"/>
              <a:lumOff val="8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a:solidFill>
                  <a:sysClr val="windowText" lastClr="000000"/>
                </a:solidFill>
                <a:latin typeface="Calibri"/>
                <a:ea typeface="ＭＳ Ｐゴシック"/>
                <a:cs typeface="Arial" pitchFamily="34" charset="0"/>
              </a:rPr>
              <a:t>Emergency telecommunication</a:t>
            </a:r>
            <a:endParaRPr kumimoji="0" lang="ja-JP" altLang="en-US" sz="1600" b="1" kern="0">
              <a:solidFill>
                <a:sysClr val="windowText" lastClr="000000"/>
              </a:solidFill>
              <a:latin typeface="Calibri"/>
              <a:ea typeface="ＭＳ Ｐゴシック"/>
              <a:cs typeface="Arial" pitchFamily="34" charset="0"/>
            </a:endParaRPr>
          </a:p>
        </p:txBody>
      </p:sp>
      <p:sp>
        <p:nvSpPr>
          <p:cNvPr id="23" name="正方形/長方形 44"/>
          <p:cNvSpPr/>
          <p:nvPr/>
        </p:nvSpPr>
        <p:spPr>
          <a:xfrm>
            <a:off x="7362825" y="1346200"/>
            <a:ext cx="1304925" cy="615950"/>
          </a:xfrm>
          <a:prstGeom prst="rect">
            <a:avLst/>
          </a:prstGeom>
          <a:solidFill>
            <a:srgbClr val="4BACC6">
              <a:lumMod val="60000"/>
              <a:lumOff val="4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dirty="0">
                <a:solidFill>
                  <a:sysClr val="windowText" lastClr="000000"/>
                </a:solidFill>
                <a:latin typeface="Calibri"/>
                <a:ea typeface="ＭＳ Ｐゴシック"/>
                <a:cs typeface="Arial" pitchFamily="34" charset="0"/>
              </a:rPr>
              <a:t>Health </a:t>
            </a:r>
            <a:r>
              <a:rPr kumimoji="0" lang="en-GB" altLang="ja-JP" sz="1600" b="1" kern="0" dirty="0">
                <a:solidFill>
                  <a:sysClr val="windowText" lastClr="000000"/>
                </a:solidFill>
                <a:latin typeface="Calibri"/>
                <a:ea typeface="ＭＳ Ｐゴシック"/>
                <a:cs typeface="Arial" pitchFamily="34" charset="0"/>
              </a:rPr>
              <a:t>C</a:t>
            </a:r>
            <a:r>
              <a:rPr kumimoji="0" lang="en-US" altLang="ja-JP" sz="1600" b="1" kern="0" dirty="0">
                <a:solidFill>
                  <a:sysClr val="windowText" lastClr="000000"/>
                </a:solidFill>
                <a:latin typeface="Calibri"/>
                <a:ea typeface="ＭＳ Ｐゴシック"/>
                <a:cs typeface="Arial" pitchFamily="34" charset="0"/>
              </a:rPr>
              <a:t>are for  </a:t>
            </a:r>
            <a:r>
              <a:rPr kumimoji="0" lang="en-GB" altLang="ja-JP" sz="1600" b="1" kern="0" dirty="0">
                <a:solidFill>
                  <a:sysClr val="windowText" lastClr="000000"/>
                </a:solidFill>
                <a:latin typeface="Calibri"/>
                <a:ea typeface="ＭＳ Ｐゴシック"/>
                <a:cs typeface="Arial" pitchFamily="34" charset="0"/>
              </a:rPr>
              <a:t>V</a:t>
            </a:r>
            <a:r>
              <a:rPr kumimoji="0" lang="en-US" altLang="ja-JP" sz="1600" b="1" kern="0" dirty="0" err="1">
                <a:solidFill>
                  <a:sysClr val="windowText" lastClr="000000"/>
                </a:solidFill>
                <a:latin typeface="Calibri"/>
                <a:ea typeface="ＭＳ Ｐゴシック"/>
                <a:cs typeface="Arial" pitchFamily="34" charset="0"/>
              </a:rPr>
              <a:t>ictim</a:t>
            </a:r>
            <a:r>
              <a:rPr kumimoji="0" lang="en-GB" altLang="ja-JP" sz="1600" b="1" kern="0" dirty="0">
                <a:solidFill>
                  <a:sysClr val="windowText" lastClr="000000"/>
                </a:solidFill>
                <a:latin typeface="Calibri"/>
                <a:ea typeface="ＭＳ Ｐゴシック"/>
                <a:cs typeface="Arial" pitchFamily="34" charset="0"/>
              </a:rPr>
              <a:t>s</a:t>
            </a:r>
            <a:endParaRPr kumimoji="0" lang="ja-JP" altLang="en-US" sz="1600" b="1" kern="0" dirty="0">
              <a:solidFill>
                <a:sysClr val="windowText" lastClr="000000"/>
              </a:solidFill>
              <a:latin typeface="Calibri"/>
              <a:ea typeface="ＭＳ Ｐゴシック"/>
              <a:cs typeface="Arial" pitchFamily="34" charset="0"/>
            </a:endParaRPr>
          </a:p>
        </p:txBody>
      </p:sp>
      <p:sp>
        <p:nvSpPr>
          <p:cNvPr id="24" name="正方形/長方形 45"/>
          <p:cNvSpPr/>
          <p:nvPr/>
        </p:nvSpPr>
        <p:spPr>
          <a:xfrm>
            <a:off x="4770438" y="1490663"/>
            <a:ext cx="1244600" cy="471487"/>
          </a:xfrm>
          <a:prstGeom prst="rect">
            <a:avLst/>
          </a:prstGeom>
          <a:solidFill>
            <a:srgbClr val="4BACC6">
              <a:lumMod val="60000"/>
              <a:lumOff val="4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a:solidFill>
                  <a:sysClr val="windowText" lastClr="000000"/>
                </a:solidFill>
                <a:latin typeface="Calibri"/>
                <a:ea typeface="ＭＳ Ｐゴシック"/>
                <a:cs typeface="Arial" pitchFamily="34" charset="0"/>
              </a:rPr>
              <a:t>Emergency Alert</a:t>
            </a:r>
            <a:endParaRPr kumimoji="0" lang="ja-JP" altLang="en-US" sz="1600" b="1" kern="0">
              <a:solidFill>
                <a:sysClr val="windowText" lastClr="000000"/>
              </a:solidFill>
              <a:latin typeface="Calibri"/>
              <a:ea typeface="ＭＳ Ｐゴシック"/>
              <a:cs typeface="Arial" pitchFamily="34" charset="0"/>
            </a:endParaRPr>
          </a:p>
        </p:txBody>
      </p:sp>
      <p:sp>
        <p:nvSpPr>
          <p:cNvPr id="25" name="正方形/長方形 46"/>
          <p:cNvSpPr/>
          <p:nvPr/>
        </p:nvSpPr>
        <p:spPr>
          <a:xfrm>
            <a:off x="315913" y="1130300"/>
            <a:ext cx="8567737" cy="4824413"/>
          </a:xfrm>
          <a:prstGeom prst="rect">
            <a:avLst/>
          </a:prstGeom>
          <a:no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kumimoji="0" lang="ja-JP" altLang="en-US" sz="1800" kern="0">
              <a:solidFill>
                <a:srgbClr val="FFFFFF"/>
              </a:solidFill>
              <a:latin typeface="Calibri"/>
              <a:ea typeface="ＭＳ Ｐゴシック"/>
              <a:cs typeface="Arial" pitchFamily="34" charset="0"/>
            </a:endParaRPr>
          </a:p>
        </p:txBody>
      </p:sp>
      <p:sp>
        <p:nvSpPr>
          <p:cNvPr id="26" name="正方形/長方形 47"/>
          <p:cNvSpPr/>
          <p:nvPr/>
        </p:nvSpPr>
        <p:spPr>
          <a:xfrm>
            <a:off x="2762250" y="1725613"/>
            <a:ext cx="1346200" cy="473075"/>
          </a:xfrm>
          <a:prstGeom prst="rect">
            <a:avLst/>
          </a:prstGeom>
          <a:solidFill>
            <a:srgbClr val="4BACC6">
              <a:lumMod val="60000"/>
              <a:lumOff val="40000"/>
            </a:srgbClr>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r>
              <a:rPr kumimoji="0" lang="en-US" altLang="ja-JP" sz="1600" b="1" kern="0">
                <a:solidFill>
                  <a:sysClr val="windowText" lastClr="000000"/>
                </a:solidFill>
                <a:latin typeface="Calibri"/>
                <a:ea typeface="ＭＳ Ｐゴシック"/>
                <a:cs typeface="Arial" pitchFamily="34" charset="0"/>
              </a:rPr>
              <a:t>Disaster Detection</a:t>
            </a:r>
            <a:endParaRPr kumimoji="0" lang="ja-JP" altLang="en-US" sz="1600" b="1" kern="0">
              <a:solidFill>
                <a:sysClr val="windowText" lastClr="000000"/>
              </a:solidFill>
              <a:latin typeface="Calibri"/>
              <a:ea typeface="ＭＳ Ｐゴシック"/>
              <a:cs typeface="Arial" pitchFamily="34" charset="0"/>
            </a:endParaRPr>
          </a:p>
        </p:txBody>
      </p:sp>
      <p:cxnSp>
        <p:nvCxnSpPr>
          <p:cNvPr id="24598" name="直線コネクタ 48"/>
          <p:cNvCxnSpPr>
            <a:cxnSpLocks noChangeShapeType="1"/>
          </p:cNvCxnSpPr>
          <p:nvPr/>
        </p:nvCxnSpPr>
        <p:spPr bwMode="auto">
          <a:xfrm>
            <a:off x="1827213" y="1130300"/>
            <a:ext cx="0" cy="4824413"/>
          </a:xfrm>
          <a:prstGeom prst="line">
            <a:avLst/>
          </a:prstGeom>
          <a:noFill/>
          <a:ln w="9525" algn="ctr">
            <a:solidFill>
              <a:srgbClr val="000000"/>
            </a:solidFill>
            <a:round/>
            <a:headEnd/>
            <a:tailEnd/>
          </a:ln>
        </p:spPr>
      </p:cxnSp>
      <p:cxnSp>
        <p:nvCxnSpPr>
          <p:cNvPr id="24599" name="直線コネクタ 49"/>
          <p:cNvCxnSpPr>
            <a:cxnSpLocks noChangeShapeType="1"/>
          </p:cNvCxnSpPr>
          <p:nvPr/>
        </p:nvCxnSpPr>
        <p:spPr bwMode="auto">
          <a:xfrm>
            <a:off x="315913" y="2641600"/>
            <a:ext cx="8567737" cy="0"/>
          </a:xfrm>
          <a:prstGeom prst="line">
            <a:avLst/>
          </a:prstGeom>
          <a:noFill/>
          <a:ln w="9525" algn="ctr">
            <a:solidFill>
              <a:srgbClr val="4A7EBB"/>
            </a:solidFill>
            <a:round/>
            <a:headEnd/>
            <a:tailEnd/>
          </a:ln>
        </p:spPr>
      </p:cxnSp>
      <p:cxnSp>
        <p:nvCxnSpPr>
          <p:cNvPr id="24600" name="直線コネクタ 50"/>
          <p:cNvCxnSpPr>
            <a:cxnSpLocks noChangeShapeType="1"/>
          </p:cNvCxnSpPr>
          <p:nvPr/>
        </p:nvCxnSpPr>
        <p:spPr bwMode="auto">
          <a:xfrm>
            <a:off x="315913" y="4829175"/>
            <a:ext cx="8567737" cy="0"/>
          </a:xfrm>
          <a:prstGeom prst="line">
            <a:avLst/>
          </a:prstGeom>
          <a:noFill/>
          <a:ln w="9525" algn="ctr">
            <a:solidFill>
              <a:srgbClr val="4A7EBB"/>
            </a:solidFill>
            <a:round/>
            <a:headEnd/>
            <a:tailEnd/>
          </a:ln>
        </p:spPr>
      </p:cxnSp>
      <p:sp>
        <p:nvSpPr>
          <p:cNvPr id="30" name="Text Box 3"/>
          <p:cNvSpPr txBox="1">
            <a:spLocks noChangeArrowheads="1"/>
          </p:cNvSpPr>
          <p:nvPr/>
        </p:nvSpPr>
        <p:spPr bwMode="auto">
          <a:xfrm>
            <a:off x="230188" y="217488"/>
            <a:ext cx="7983537" cy="954087"/>
          </a:xfrm>
          <a:prstGeom prst="rect">
            <a:avLst/>
          </a:prstGeom>
          <a:noFill/>
          <a:ln w="9525">
            <a:noFill/>
            <a:miter lim="800000"/>
            <a:headEnd/>
            <a:tailEnd/>
          </a:ln>
          <a:effectLst/>
        </p:spPr>
        <p:txBody>
          <a:bodyPr>
            <a:spAutoFit/>
          </a:bodyPr>
          <a:lstStyle/>
          <a:p>
            <a:pPr>
              <a:defRPr/>
            </a:pPr>
            <a:r>
              <a:rPr kumimoji="0" lang="en-US" altLang="ja-JP" sz="2800" b="1" dirty="0">
                <a:latin typeface="+mj-lt"/>
                <a:ea typeface="+mn-ea"/>
                <a:cs typeface="Arial" pitchFamily="34" charset="0"/>
              </a:rPr>
              <a:t>Draft overview of study area of FG-DR&amp;NRR</a:t>
            </a:r>
            <a:endParaRPr kumimoji="0" lang="ja-JP" altLang="en-US" sz="2800" b="1" dirty="0">
              <a:latin typeface="+mj-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23850" y="204788"/>
            <a:ext cx="7419975" cy="523875"/>
          </a:xfrm>
          <a:prstGeom prst="rect">
            <a:avLst/>
          </a:prstGeom>
          <a:noFill/>
          <a:ln w="9525">
            <a:noFill/>
            <a:miter lim="800000"/>
            <a:headEnd/>
            <a:tailEnd/>
          </a:ln>
          <a:effectLst/>
        </p:spPr>
        <p:txBody>
          <a:bodyPr>
            <a:spAutoFit/>
          </a:bodyPr>
          <a:lstStyle/>
          <a:p>
            <a:pPr>
              <a:defRPr/>
            </a:pPr>
            <a:r>
              <a:rPr kumimoji="0" lang="en-US" altLang="ja-JP" sz="2800" b="1" dirty="0">
                <a:latin typeface="+mn-lt"/>
                <a:ea typeface="+mn-ea"/>
                <a:cs typeface="Arial" pitchFamily="34" charset="0"/>
              </a:rPr>
              <a:t>Deliverables of FG-DR&amp;NRR</a:t>
            </a:r>
            <a:endParaRPr kumimoji="0" lang="ja-JP" altLang="en-US" sz="2800" b="1" dirty="0">
              <a:latin typeface="+mn-lt"/>
              <a:ea typeface="+mn-ea"/>
              <a:cs typeface="Arial" pitchFamily="34" charset="0"/>
            </a:endParaRPr>
          </a:p>
        </p:txBody>
      </p:sp>
      <p:sp>
        <p:nvSpPr>
          <p:cNvPr id="9" name="メモ 4"/>
          <p:cNvSpPr/>
          <p:nvPr/>
        </p:nvSpPr>
        <p:spPr>
          <a:xfrm>
            <a:off x="255588" y="1339850"/>
            <a:ext cx="8597900" cy="2519363"/>
          </a:xfrm>
          <a:prstGeom prst="foldedCorner">
            <a:avLst/>
          </a:prstGeom>
          <a:solidFill>
            <a:srgbClr val="CC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1000"/>
              </a:spcBef>
              <a:buFont typeface="Wingdings" pitchFamily="2" charset="2"/>
              <a:buNone/>
              <a:defRPr/>
            </a:pPr>
            <a:r>
              <a:rPr kumimoji="0" lang="en-US" altLang="ja-JP" dirty="0">
                <a:solidFill>
                  <a:schemeClr val="tx1"/>
                </a:solidFill>
              </a:rPr>
              <a:t>(1) Overviews</a:t>
            </a:r>
            <a:endParaRPr kumimoji="0" lang="ja-JP" altLang="ja-JP" dirty="0">
              <a:solidFill>
                <a:schemeClr val="tx1"/>
              </a:solidFill>
            </a:endParaRPr>
          </a:p>
          <a:p>
            <a:pPr>
              <a:spcBef>
                <a:spcPts val="1000"/>
              </a:spcBef>
              <a:buFont typeface="Wingdings" pitchFamily="2" charset="2"/>
              <a:buNone/>
              <a:defRPr/>
            </a:pPr>
            <a:r>
              <a:rPr kumimoji="0" lang="en-US" altLang="ja-JP" dirty="0">
                <a:solidFill>
                  <a:schemeClr val="tx1"/>
                </a:solidFill>
              </a:rPr>
              <a:t>(2) Definitions, terminology and classification</a:t>
            </a:r>
            <a:endParaRPr kumimoji="0" lang="ja-JP" altLang="ja-JP" dirty="0">
              <a:solidFill>
                <a:schemeClr val="tx1"/>
              </a:solidFill>
            </a:endParaRPr>
          </a:p>
          <a:p>
            <a:pPr>
              <a:spcBef>
                <a:spcPts val="1000"/>
              </a:spcBef>
              <a:buFont typeface="Wingdings" pitchFamily="2" charset="2"/>
              <a:buNone/>
              <a:defRPr/>
            </a:pPr>
            <a:r>
              <a:rPr kumimoji="0" lang="en-US" altLang="ja-JP" dirty="0">
                <a:solidFill>
                  <a:schemeClr val="tx1"/>
                </a:solidFill>
              </a:rPr>
              <a:t>(3) Use case</a:t>
            </a:r>
            <a:endParaRPr kumimoji="0" lang="ja-JP" altLang="ja-JP" dirty="0">
              <a:solidFill>
                <a:schemeClr val="tx1"/>
              </a:solidFill>
            </a:endParaRPr>
          </a:p>
          <a:p>
            <a:pPr>
              <a:spcBef>
                <a:spcPts val="1000"/>
              </a:spcBef>
              <a:buFont typeface="Wingdings" pitchFamily="2" charset="2"/>
              <a:buNone/>
              <a:defRPr/>
            </a:pPr>
            <a:r>
              <a:rPr kumimoji="0" lang="en-US" altLang="ja-JP" dirty="0">
                <a:solidFill>
                  <a:schemeClr val="tx1"/>
                </a:solidFill>
              </a:rPr>
              <a:t>(4) Gap analysis</a:t>
            </a:r>
            <a:endParaRPr kumimoji="0" lang="ja-JP" altLang="ja-JP" dirty="0">
              <a:solidFill>
                <a:schemeClr val="tx1"/>
              </a:solidFill>
            </a:endParaRPr>
          </a:p>
          <a:p>
            <a:pPr>
              <a:spcBef>
                <a:spcPts val="1000"/>
              </a:spcBef>
              <a:buFont typeface="Wingdings" pitchFamily="2" charset="2"/>
              <a:buNone/>
              <a:defRPr/>
            </a:pPr>
            <a:r>
              <a:rPr kumimoji="0" lang="en-US" altLang="ja-JP" dirty="0">
                <a:solidFill>
                  <a:schemeClr val="tx1"/>
                </a:solidFill>
              </a:rPr>
              <a:t>(5) Requirements documents for disaster relief (incl. accessibility) and network resilience and recovery</a:t>
            </a:r>
            <a:endParaRPr kumimoji="0" lang="ja-JP" altLang="ja-JP" dirty="0">
              <a:solidFill>
                <a:schemeClr val="tx1"/>
              </a:solidFill>
            </a:endParaRPr>
          </a:p>
        </p:txBody>
      </p:sp>
      <p:sp>
        <p:nvSpPr>
          <p:cNvPr id="10" name="メモ 5"/>
          <p:cNvSpPr/>
          <p:nvPr/>
        </p:nvSpPr>
        <p:spPr>
          <a:xfrm>
            <a:off x="244475" y="4116388"/>
            <a:ext cx="8677275" cy="2622550"/>
          </a:xfrm>
          <a:prstGeom prst="foldedCorner">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spcBef>
                <a:spcPct val="50000"/>
              </a:spcBef>
              <a:buFont typeface="Wingdings" pitchFamily="2" charset="2"/>
              <a:buChar char="Ø"/>
              <a:defRPr/>
            </a:pPr>
            <a:r>
              <a:rPr kumimoji="0" lang="en-GB" altLang="ja-JP" sz="1400" dirty="0">
                <a:solidFill>
                  <a:schemeClr val="tx1"/>
                </a:solidFill>
                <a:latin typeface="Arial" pitchFamily="34" charset="0"/>
                <a:cs typeface="Arial" pitchFamily="34" charset="0"/>
              </a:rPr>
              <a:t>Develop and maintain a living list of standards bodies, forums, and consortia dealing with telecommunication/ICT aspects</a:t>
            </a:r>
          </a:p>
          <a:p>
            <a:pPr marL="285750" indent="-285750">
              <a:spcBef>
                <a:spcPct val="50000"/>
              </a:spcBef>
              <a:buFont typeface="Wingdings" pitchFamily="2" charset="2"/>
              <a:buChar char="Ø"/>
              <a:defRPr/>
            </a:pPr>
            <a:r>
              <a:rPr kumimoji="0" lang="en-GB" altLang="ja-JP" sz="1400" dirty="0">
                <a:solidFill>
                  <a:schemeClr val="tx1"/>
                </a:solidFill>
                <a:latin typeface="Arial" pitchFamily="34" charset="0"/>
                <a:cs typeface="Arial" pitchFamily="34" charset="0"/>
              </a:rPr>
              <a:t>Gather relevant new ideas and identify potential study areas</a:t>
            </a:r>
          </a:p>
          <a:p>
            <a:pPr marL="285750" indent="-285750">
              <a:spcBef>
                <a:spcPct val="50000"/>
              </a:spcBef>
              <a:buFont typeface="Wingdings" pitchFamily="2" charset="2"/>
              <a:buChar char="Ø"/>
              <a:defRPr/>
            </a:pPr>
            <a:r>
              <a:rPr kumimoji="0" lang="en-GB" altLang="ja-JP" sz="1400" dirty="0">
                <a:solidFill>
                  <a:schemeClr val="tx1"/>
                </a:solidFill>
                <a:latin typeface="Arial" pitchFamily="34" charset="0"/>
                <a:cs typeface="Arial" pitchFamily="34" charset="0"/>
              </a:rPr>
              <a:t>Develop use cases of services and reference models for telecommunication/ICT</a:t>
            </a:r>
          </a:p>
          <a:p>
            <a:pPr marL="285750" indent="-285750">
              <a:spcBef>
                <a:spcPct val="50000"/>
              </a:spcBef>
              <a:buFont typeface="Wingdings" pitchFamily="2" charset="2"/>
              <a:buChar char="Ø"/>
              <a:defRPr/>
            </a:pPr>
            <a:r>
              <a:rPr kumimoji="0" lang="en-GB" altLang="ja-JP" sz="1400" dirty="0">
                <a:solidFill>
                  <a:schemeClr val="tx1"/>
                </a:solidFill>
                <a:latin typeface="Arial" pitchFamily="34" charset="0"/>
                <a:cs typeface="Arial" pitchFamily="34" charset="0"/>
              </a:rPr>
              <a:t>Develop and maintain terminology and taxonomy</a:t>
            </a:r>
          </a:p>
          <a:p>
            <a:pPr marL="285750" indent="-285750">
              <a:spcBef>
                <a:spcPct val="50000"/>
              </a:spcBef>
              <a:buFont typeface="Wingdings" pitchFamily="2" charset="2"/>
              <a:buChar char="Ø"/>
              <a:defRPr/>
            </a:pPr>
            <a:r>
              <a:rPr kumimoji="0" lang="en-GB" altLang="ja-JP" sz="1400" dirty="0">
                <a:solidFill>
                  <a:schemeClr val="tx1"/>
                </a:solidFill>
                <a:latin typeface="Arial" pitchFamily="34" charset="0"/>
                <a:cs typeface="Arial" pitchFamily="34" charset="0"/>
              </a:rPr>
              <a:t>Carry out an analysis of communications networking requirement functions and capabilities (including </a:t>
            </a:r>
            <a:r>
              <a:rPr kumimoji="0" lang="en-GB" altLang="ja-JP" sz="1400" dirty="0" err="1">
                <a:solidFill>
                  <a:schemeClr val="tx1"/>
                </a:solidFill>
                <a:latin typeface="Arial" pitchFamily="34" charset="0"/>
                <a:cs typeface="Arial" pitchFamily="34" charset="0"/>
              </a:rPr>
              <a:t>QoS</a:t>
            </a:r>
            <a:r>
              <a:rPr kumimoji="0" lang="en-GB" altLang="ja-JP" sz="1400" dirty="0">
                <a:solidFill>
                  <a:schemeClr val="tx1"/>
                </a:solidFill>
                <a:latin typeface="Arial" pitchFamily="34" charset="0"/>
                <a:cs typeface="Arial" pitchFamily="34" charset="0"/>
              </a:rPr>
              <a:t>/</a:t>
            </a:r>
            <a:r>
              <a:rPr kumimoji="0" lang="en-GB" altLang="ja-JP" sz="1400" dirty="0" err="1">
                <a:solidFill>
                  <a:schemeClr val="tx1"/>
                </a:solidFill>
                <a:latin typeface="Arial" pitchFamily="34" charset="0"/>
                <a:cs typeface="Arial" pitchFamily="34" charset="0"/>
              </a:rPr>
              <a:t>QoE</a:t>
            </a:r>
            <a:r>
              <a:rPr kumimoji="0" lang="en-GB" altLang="ja-JP" sz="1400" dirty="0">
                <a:solidFill>
                  <a:schemeClr val="tx1"/>
                </a:solidFill>
                <a:latin typeface="Arial" pitchFamily="34" charset="0"/>
                <a:cs typeface="Arial" pitchFamily="34" charset="0"/>
              </a:rPr>
              <a:t>, security, reliability and accessibility)</a:t>
            </a:r>
          </a:p>
          <a:p>
            <a:pPr marL="285750" indent="-285750">
              <a:spcBef>
                <a:spcPct val="50000"/>
              </a:spcBef>
              <a:buFont typeface="Wingdings" pitchFamily="2" charset="2"/>
              <a:buChar char="Ø"/>
              <a:defRPr/>
            </a:pPr>
            <a:r>
              <a:rPr kumimoji="0" lang="en-GB" altLang="ja-JP" sz="1400" dirty="0">
                <a:solidFill>
                  <a:schemeClr val="tx1"/>
                </a:solidFill>
                <a:latin typeface="Arial" pitchFamily="34" charset="0"/>
                <a:cs typeface="Arial" pitchFamily="34" charset="0"/>
              </a:rPr>
              <a:t>Perform a gap analysis of standards for communications networking</a:t>
            </a:r>
          </a:p>
          <a:p>
            <a:pPr marL="285750" indent="-285750">
              <a:spcBef>
                <a:spcPct val="50000"/>
              </a:spcBef>
              <a:buFont typeface="Wingdings" pitchFamily="2" charset="2"/>
              <a:buChar char="Ø"/>
              <a:defRPr/>
            </a:pPr>
            <a:r>
              <a:rPr kumimoji="0" lang="en-GB" altLang="ja-JP" sz="1400" dirty="0">
                <a:solidFill>
                  <a:schemeClr val="tx1"/>
                </a:solidFill>
                <a:latin typeface="Arial" pitchFamily="34" charset="0"/>
                <a:cs typeface="Arial" pitchFamily="34" charset="0"/>
              </a:rPr>
              <a:t>Develop a roadmap to guide further developments of relevant ITU-T Recommendations</a:t>
            </a:r>
            <a:endParaRPr kumimoji="0" lang="ja-JP" altLang="en-US" sz="1400" kern="0" dirty="0">
              <a:solidFill>
                <a:schemeClr val="tx1"/>
              </a:solidFill>
              <a:latin typeface="Arial" pitchFamily="34" charset="0"/>
              <a:ea typeface="HGP創英角ｺﾞｼｯｸUB" pitchFamily="50" charset="-128"/>
              <a:cs typeface="Arial" pitchFamily="34" charset="0"/>
            </a:endParaRPr>
          </a:p>
        </p:txBody>
      </p:sp>
      <p:sp>
        <p:nvSpPr>
          <p:cNvPr id="22532" name="テキスト ボックス 517"/>
          <p:cNvSpPr txBox="1">
            <a:spLocks noChangeArrowheads="1"/>
          </p:cNvSpPr>
          <p:nvPr/>
        </p:nvSpPr>
        <p:spPr bwMode="auto">
          <a:xfrm>
            <a:off x="355600" y="1035050"/>
            <a:ext cx="3263900" cy="300038"/>
          </a:xfrm>
          <a:prstGeom prst="rect">
            <a:avLst/>
          </a:prstGeom>
          <a:gradFill rotWithShape="1">
            <a:gsLst>
              <a:gs pos="0">
                <a:srgbClr val="C0C0C0"/>
              </a:gs>
              <a:gs pos="50000">
                <a:srgbClr val="FFFFFF"/>
              </a:gs>
              <a:gs pos="100000">
                <a:srgbClr val="C0C0C0"/>
              </a:gs>
            </a:gsLst>
            <a:lin ang="5400000" scaled="1"/>
          </a:gradFill>
          <a:ln w="9525">
            <a:noFill/>
            <a:miter lim="800000"/>
            <a:headEnd/>
            <a:tailEnd/>
          </a:ln>
        </p:spPr>
        <p:txBody>
          <a:bodyPr wrap="none" anchor="ctr"/>
          <a:lstStyle/>
          <a:p>
            <a:pPr algn="ctr">
              <a:spcBef>
                <a:spcPct val="50000"/>
              </a:spcBef>
              <a:buFont typeface="Wingdings" pitchFamily="2" charset="2"/>
              <a:buNone/>
            </a:pPr>
            <a:r>
              <a:rPr kumimoji="0" lang="en-US" altLang="ja-JP" sz="1600" b="1">
                <a:solidFill>
                  <a:srgbClr val="FF0000"/>
                </a:solidFill>
                <a:latin typeface="Arial" charset="0"/>
                <a:ea typeface="HGP創英角ｺﾞｼｯｸUB" pitchFamily="50" charset="-128"/>
              </a:rPr>
              <a:t>Deliverables of FG-DR&amp;NRR</a:t>
            </a:r>
            <a:endParaRPr kumimoji="0" lang="ja-JP" altLang="en-US" sz="1600" b="1">
              <a:solidFill>
                <a:srgbClr val="FF0000"/>
              </a:solidFill>
              <a:latin typeface="Arial" charset="0"/>
              <a:ea typeface="HGP創英角ｺﾞｼｯｸUB" pitchFamily="50" charset="-128"/>
            </a:endParaRPr>
          </a:p>
        </p:txBody>
      </p:sp>
      <p:sp>
        <p:nvSpPr>
          <p:cNvPr id="22533" name="テキスト ボックス 517"/>
          <p:cNvSpPr txBox="1">
            <a:spLocks noChangeArrowheads="1"/>
          </p:cNvSpPr>
          <p:nvPr/>
        </p:nvSpPr>
        <p:spPr bwMode="auto">
          <a:xfrm>
            <a:off x="434975" y="3870325"/>
            <a:ext cx="2574925" cy="300038"/>
          </a:xfrm>
          <a:prstGeom prst="rect">
            <a:avLst/>
          </a:prstGeom>
          <a:gradFill rotWithShape="1">
            <a:gsLst>
              <a:gs pos="0">
                <a:srgbClr val="C0C0C0"/>
              </a:gs>
              <a:gs pos="50000">
                <a:srgbClr val="FFFFFF"/>
              </a:gs>
              <a:gs pos="100000">
                <a:srgbClr val="C0C0C0"/>
              </a:gs>
            </a:gsLst>
            <a:lin ang="5400000" scaled="1"/>
          </a:gradFill>
          <a:ln w="9525">
            <a:noFill/>
            <a:miter lim="800000"/>
            <a:headEnd/>
            <a:tailEnd/>
          </a:ln>
        </p:spPr>
        <p:txBody>
          <a:bodyPr wrap="none" anchor="ctr"/>
          <a:lstStyle/>
          <a:p>
            <a:pPr algn="ctr">
              <a:spcBef>
                <a:spcPct val="50000"/>
              </a:spcBef>
              <a:buFont typeface="Wingdings" pitchFamily="2" charset="2"/>
              <a:buNone/>
            </a:pPr>
            <a:r>
              <a:rPr kumimoji="0" lang="en-US" altLang="ja-JP" sz="1600" b="1">
                <a:solidFill>
                  <a:srgbClr val="002060"/>
                </a:solidFill>
                <a:latin typeface="Arial" charset="0"/>
                <a:ea typeface="HGP創英角ｺﾞｼｯｸUB" pitchFamily="50" charset="-128"/>
              </a:rPr>
              <a:t>Expected output</a:t>
            </a:r>
            <a:endParaRPr kumimoji="0" lang="ja-JP" altLang="en-US" sz="1600" b="1">
              <a:solidFill>
                <a:srgbClr val="002060"/>
              </a:solidFill>
              <a:latin typeface="Arial" charset="0"/>
              <a:ea typeface="HGP創英角ｺﾞｼｯｸUB" pitchFamily="50" charset="-12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23850" y="204788"/>
            <a:ext cx="7419975" cy="954087"/>
          </a:xfrm>
          <a:prstGeom prst="rect">
            <a:avLst/>
          </a:prstGeom>
          <a:noFill/>
          <a:ln w="9525">
            <a:noFill/>
            <a:miter lim="800000"/>
            <a:headEnd/>
            <a:tailEnd/>
          </a:ln>
          <a:effectLst/>
        </p:spPr>
        <p:txBody>
          <a:bodyPr>
            <a:spAutoFit/>
          </a:bodyPr>
          <a:lstStyle/>
          <a:p>
            <a:pPr>
              <a:defRPr/>
            </a:pPr>
            <a:r>
              <a:rPr kumimoji="0" lang="en-US" altLang="ja-JP" sz="2800" b="1" dirty="0">
                <a:latin typeface="+mj-lt"/>
                <a:ea typeface="+mn-ea"/>
                <a:cs typeface="Arial" pitchFamily="34" charset="0"/>
              </a:rPr>
              <a:t>Output Documents from 2</a:t>
            </a:r>
            <a:r>
              <a:rPr kumimoji="0" lang="en-US" altLang="ja-JP" sz="2800" b="1" baseline="30000" dirty="0">
                <a:latin typeface="+mj-lt"/>
                <a:ea typeface="+mn-ea"/>
                <a:cs typeface="Arial" pitchFamily="34" charset="0"/>
              </a:rPr>
              <a:t>nd</a:t>
            </a:r>
            <a:r>
              <a:rPr kumimoji="0" lang="en-US" altLang="ja-JP" sz="2800" b="1" dirty="0">
                <a:latin typeface="+mj-lt"/>
                <a:ea typeface="+mn-ea"/>
                <a:cs typeface="Arial" pitchFamily="34" charset="0"/>
              </a:rPr>
              <a:t> meeting 09/12</a:t>
            </a:r>
            <a:endParaRPr kumimoji="0" lang="ja-JP" altLang="en-US" sz="2800" b="1" dirty="0">
              <a:latin typeface="+mj-lt"/>
              <a:ea typeface="+mn-ea"/>
              <a:cs typeface="Arial" pitchFamily="34" charset="0"/>
            </a:endParaRPr>
          </a:p>
        </p:txBody>
      </p:sp>
      <p:sp>
        <p:nvSpPr>
          <p:cNvPr id="5" name="Textfeld 4"/>
          <p:cNvSpPr txBox="1"/>
          <p:nvPr/>
        </p:nvSpPr>
        <p:spPr>
          <a:xfrm>
            <a:off x="838200" y="1138238"/>
            <a:ext cx="6705600" cy="3354387"/>
          </a:xfrm>
          <a:prstGeom prst="rect">
            <a:avLst/>
          </a:prstGeom>
          <a:noFill/>
        </p:spPr>
        <p:txBody>
          <a:bodyPr>
            <a:spAutoFit/>
          </a:bodyPr>
          <a:lstStyle/>
          <a:p>
            <a:pPr marL="342900" indent="-342900">
              <a:buFont typeface="Wingdings" pitchFamily="2" charset="2"/>
              <a:buChar char="Ø"/>
              <a:defRPr/>
            </a:pPr>
            <a:r>
              <a:rPr kumimoji="0" lang="en-US" altLang="ja-JP" sz="2400" dirty="0">
                <a:latin typeface="+mn-lt"/>
                <a:ea typeface="+mn-ea"/>
              </a:rPr>
              <a:t>Draft  document “Overview deliverables”</a:t>
            </a:r>
          </a:p>
          <a:p>
            <a:pPr marL="342900" indent="-342900">
              <a:buFont typeface="Wingdings" pitchFamily="2" charset="2"/>
              <a:buChar char="Ø"/>
              <a:defRPr/>
            </a:pPr>
            <a:r>
              <a:rPr kumimoji="0" lang="en-US" altLang="ja-JP" sz="2400" dirty="0">
                <a:latin typeface="+mn-lt"/>
                <a:ea typeface="+mn-ea"/>
              </a:rPr>
              <a:t>Draft document “Definitions, terminology and classification“</a:t>
            </a:r>
          </a:p>
          <a:p>
            <a:pPr marL="342900" indent="-342900">
              <a:buFont typeface="Wingdings" pitchFamily="2" charset="2"/>
              <a:buChar char="Ø"/>
              <a:defRPr/>
            </a:pPr>
            <a:r>
              <a:rPr kumimoji="0" lang="en-US" altLang="ja-JP" sz="2400" dirty="0">
                <a:latin typeface="+mn-lt"/>
                <a:ea typeface="+mn-ea"/>
              </a:rPr>
              <a:t>Template for usage assessment of telecommunication services in disasters</a:t>
            </a:r>
          </a:p>
          <a:p>
            <a:pPr marL="342900" indent="-342900">
              <a:buFont typeface="Wingdings" pitchFamily="2" charset="2"/>
              <a:buChar char="Ø"/>
              <a:defRPr/>
            </a:pPr>
            <a:r>
              <a:rPr kumimoji="0" lang="en-US" altLang="ja-JP" sz="2400" dirty="0">
                <a:latin typeface="+mn-lt"/>
                <a:ea typeface="+mn-ea"/>
              </a:rPr>
              <a:t>Draft document “Requirement documents for disaster relief systems“</a:t>
            </a:r>
            <a:endParaRPr kumimoji="0" lang="en-US" altLang="ja-JP" dirty="0">
              <a:latin typeface="+mn-lt"/>
              <a:ea typeface="+mn-ea"/>
            </a:endParaRPr>
          </a:p>
          <a:p>
            <a:pPr>
              <a:defRPr/>
            </a:pPr>
            <a:endParaRPr kumimoji="0" lang="de-DE" dirty="0">
              <a:ea typeface="+mn-ea"/>
              <a:cs typeface="Arial" pitchFamily="34" charset="0"/>
            </a:endParaRPr>
          </a:p>
        </p:txBody>
      </p:sp>
      <p:sp>
        <p:nvSpPr>
          <p:cNvPr id="6" name="Textfeld 5"/>
          <p:cNvSpPr txBox="1"/>
          <p:nvPr/>
        </p:nvSpPr>
        <p:spPr>
          <a:xfrm>
            <a:off x="938213" y="4392613"/>
            <a:ext cx="7978775" cy="2308225"/>
          </a:xfrm>
          <a:prstGeom prst="rect">
            <a:avLst/>
          </a:prstGeom>
          <a:noFill/>
        </p:spPr>
        <p:txBody>
          <a:bodyPr>
            <a:spAutoFit/>
          </a:bodyPr>
          <a:lstStyle/>
          <a:p>
            <a:pPr>
              <a:defRPr/>
            </a:pPr>
            <a:r>
              <a:rPr kumimoji="0" lang="en-US" sz="2400" dirty="0">
                <a:solidFill>
                  <a:schemeClr val="tx2">
                    <a:lumMod val="40000"/>
                    <a:lumOff val="60000"/>
                  </a:schemeClr>
                </a:solidFill>
                <a:latin typeface="+mn-lt"/>
                <a:ea typeface="+mn-ea"/>
                <a:cs typeface="Arial"/>
              </a:rPr>
              <a:t>Output Documents expected for the 3rd meeting</a:t>
            </a:r>
          </a:p>
          <a:p>
            <a:pPr>
              <a:defRPr/>
            </a:pPr>
            <a:r>
              <a:rPr kumimoji="0" lang="en-US" sz="2400" dirty="0">
                <a:solidFill>
                  <a:schemeClr val="tx2">
                    <a:lumMod val="40000"/>
                    <a:lumOff val="60000"/>
                  </a:schemeClr>
                </a:solidFill>
                <a:latin typeface="+mn-lt"/>
                <a:ea typeface="+mn-ea"/>
                <a:cs typeface="Arial"/>
              </a:rPr>
              <a:t>special focus on:</a:t>
            </a:r>
          </a:p>
          <a:p>
            <a:pPr>
              <a:buFont typeface="Wingdings" charset="2"/>
              <a:buChar char="Ø"/>
              <a:defRPr/>
            </a:pPr>
            <a:r>
              <a:rPr kumimoji="0" lang="en-US" sz="2400" dirty="0">
                <a:solidFill>
                  <a:schemeClr val="tx2">
                    <a:lumMod val="40000"/>
                    <a:lumOff val="60000"/>
                  </a:schemeClr>
                </a:solidFill>
                <a:latin typeface="+mn-lt"/>
                <a:ea typeface="+mn-ea"/>
                <a:cs typeface="Arial"/>
              </a:rPr>
              <a:t>Considerations on accessibility </a:t>
            </a:r>
          </a:p>
          <a:p>
            <a:pPr>
              <a:buFont typeface="Wingdings" charset="2"/>
              <a:buChar char="Ø"/>
              <a:defRPr/>
            </a:pPr>
            <a:r>
              <a:rPr kumimoji="0" lang="en-US" sz="2400" dirty="0">
                <a:solidFill>
                  <a:schemeClr val="tx2">
                    <a:lumMod val="40000"/>
                    <a:lumOff val="60000"/>
                  </a:schemeClr>
                </a:solidFill>
                <a:latin typeface="+mn-lt"/>
                <a:ea typeface="+mn-ea"/>
                <a:cs typeface="Arial"/>
              </a:rPr>
              <a:t>Detailed requirements concerning network </a:t>
            </a:r>
            <a:br>
              <a:rPr kumimoji="0" lang="en-US" sz="2400" dirty="0">
                <a:solidFill>
                  <a:schemeClr val="tx2">
                    <a:lumMod val="40000"/>
                    <a:lumOff val="60000"/>
                  </a:schemeClr>
                </a:solidFill>
                <a:latin typeface="+mn-lt"/>
                <a:ea typeface="+mn-ea"/>
                <a:cs typeface="Arial"/>
              </a:rPr>
            </a:br>
            <a:r>
              <a:rPr kumimoji="0" lang="en-US" sz="2400" dirty="0">
                <a:solidFill>
                  <a:schemeClr val="tx2">
                    <a:lumMod val="40000"/>
                    <a:lumOff val="60000"/>
                  </a:schemeClr>
                </a:solidFill>
                <a:latin typeface="+mn-lt"/>
                <a:ea typeface="+mn-ea"/>
                <a:cs typeface="Arial"/>
              </a:rPr>
              <a:t>   recovery and power supply</a:t>
            </a:r>
          </a:p>
          <a:p>
            <a:pPr>
              <a:defRPr/>
            </a:pPr>
            <a:endParaRPr kumimoji="0" lang="de-DE" sz="2400" dirty="0">
              <a:ea typeface="+mn-ea"/>
              <a:cs typeface="Arial" pitchFamily="34" charset="0"/>
            </a:endParaRPr>
          </a:p>
        </p:txBody>
      </p:sp>
      <p:sp>
        <p:nvSpPr>
          <p:cNvPr id="26628" name="Richtungspfeil 6"/>
          <p:cNvSpPr>
            <a:spLocks noChangeArrowheads="1"/>
          </p:cNvSpPr>
          <p:nvPr/>
        </p:nvSpPr>
        <p:spPr bwMode="auto">
          <a:xfrm>
            <a:off x="117475" y="4008438"/>
            <a:ext cx="865188" cy="485775"/>
          </a:xfrm>
          <a:prstGeom prst="homePlate">
            <a:avLst>
              <a:gd name="adj" fmla="val 49944"/>
            </a:avLst>
          </a:prstGeom>
          <a:solidFill>
            <a:schemeClr val="tx2"/>
          </a:solidFill>
          <a:ln w="9525" algn="ctr">
            <a:solidFill>
              <a:schemeClr val="tx1"/>
            </a:solidFill>
            <a:round/>
            <a:headEnd/>
            <a:tailEnd/>
          </a:ln>
        </p:spPr>
        <p:txBody>
          <a:bodyPr lIns="90000" tIns="46800" rIns="90000" bIns="46800" anchor="ctr"/>
          <a:lstStyle/>
          <a:p>
            <a:pPr>
              <a:spcBef>
                <a:spcPct val="50000"/>
              </a:spcBef>
              <a:buFont typeface="Wingdings" pitchFamily="2" charset="2"/>
              <a:buChar char="ü"/>
            </a:pPr>
            <a:endParaRPr lang="de-DE" altLang="ja-JP" sz="1000">
              <a:solidFill>
                <a:schemeClr val="tx1"/>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334963" y="258763"/>
            <a:ext cx="7224712"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a:latin typeface="+mj-lt"/>
                <a:ea typeface="HGS創英角ｺﾞｼｯｸUB" pitchFamily="50" charset="-128"/>
              </a:rPr>
              <a:t>Relationships</a:t>
            </a:r>
            <a:endParaRPr kumimoji="0" lang="ja-JP" altLang="en-US" sz="2800" b="1" dirty="0">
              <a:latin typeface="+mj-lt"/>
              <a:ea typeface="ＭＳ ゴシック" pitchFamily="49" charset="-128"/>
            </a:endParaRPr>
          </a:p>
        </p:txBody>
      </p:sp>
      <p:sp>
        <p:nvSpPr>
          <p:cNvPr id="7" name="Textfeld 6"/>
          <p:cNvSpPr txBox="1"/>
          <p:nvPr/>
        </p:nvSpPr>
        <p:spPr>
          <a:xfrm>
            <a:off x="368300" y="1516063"/>
            <a:ext cx="7521575" cy="3784600"/>
          </a:xfrm>
          <a:prstGeom prst="rect">
            <a:avLst/>
          </a:prstGeom>
          <a:noFill/>
        </p:spPr>
        <p:txBody>
          <a:bodyPr>
            <a:spAutoFit/>
          </a:bodyPr>
          <a:lstStyle/>
          <a:p>
            <a:pPr>
              <a:buClr>
                <a:srgbClr val="FF6600"/>
              </a:buClr>
              <a:buFont typeface="Wingdings" charset="2"/>
              <a:buChar char="²"/>
              <a:defRPr/>
            </a:pPr>
            <a:r>
              <a:rPr kumimoji="0" lang="en-US" sz="2400" b="1" dirty="0">
                <a:latin typeface="+mn-lt"/>
                <a:ea typeface="+mn-ea"/>
                <a:cs typeface="Arial"/>
              </a:rPr>
              <a:t>ITU-D (SG2)</a:t>
            </a:r>
          </a:p>
          <a:p>
            <a:pPr>
              <a:buClr>
                <a:srgbClr val="FF6600"/>
              </a:buClr>
              <a:buFont typeface="Wingdings" charset="2"/>
              <a:buChar char="²"/>
              <a:defRPr/>
            </a:pPr>
            <a:r>
              <a:rPr kumimoji="0" lang="en-US" sz="2400" b="1" dirty="0">
                <a:latin typeface="+mn-lt"/>
                <a:ea typeface="+mn-ea"/>
                <a:cs typeface="Arial"/>
              </a:rPr>
              <a:t>ITU-R (WP 4B, WP 4C, WP 5A, SG4)</a:t>
            </a:r>
          </a:p>
          <a:p>
            <a:pPr>
              <a:buClr>
                <a:srgbClr val="FF6600"/>
              </a:buClr>
              <a:buFont typeface="Wingdings" charset="2"/>
              <a:buChar char="²"/>
              <a:defRPr/>
            </a:pPr>
            <a:r>
              <a:rPr kumimoji="0" lang="en-US" sz="2400" b="1" dirty="0">
                <a:latin typeface="+mn-lt"/>
                <a:ea typeface="+mn-ea"/>
                <a:cs typeface="Arial"/>
              </a:rPr>
              <a:t>ITU-T (SG’s, </a:t>
            </a:r>
            <a:r>
              <a:rPr kumimoji="0" lang="de-DE" sz="2400" b="1" dirty="0">
                <a:latin typeface="+mn-lt"/>
                <a:ea typeface="+mn-ea"/>
                <a:cs typeface="Arial"/>
              </a:rPr>
              <a:t>JCA-SG&amp;HN, JCA-AHF,</a:t>
            </a:r>
            <a:br>
              <a:rPr kumimoji="0" lang="de-DE" sz="2400" b="1" dirty="0">
                <a:latin typeface="+mn-lt"/>
                <a:ea typeface="+mn-ea"/>
                <a:cs typeface="Arial"/>
              </a:rPr>
            </a:br>
            <a:r>
              <a:rPr kumimoji="0" lang="de-DE" sz="2400" b="1" dirty="0">
                <a:latin typeface="+mn-lt"/>
                <a:ea typeface="+mn-ea"/>
                <a:cs typeface="Arial"/>
              </a:rPr>
              <a:t>   JCA-ICT &amp; CC )</a:t>
            </a:r>
            <a:endParaRPr kumimoji="0" lang="en-US" sz="2400" b="1" dirty="0">
              <a:latin typeface="+mn-lt"/>
              <a:ea typeface="+mn-ea"/>
              <a:cs typeface="Arial"/>
            </a:endParaRPr>
          </a:p>
          <a:p>
            <a:pPr>
              <a:buClr>
                <a:srgbClr val="FF6600"/>
              </a:buClr>
              <a:buFont typeface="Wingdings" charset="2"/>
              <a:buChar char="²"/>
              <a:defRPr/>
            </a:pPr>
            <a:r>
              <a:rPr kumimoji="0" lang="en-US" sz="2400" b="1" dirty="0">
                <a:latin typeface="+mn-lt"/>
                <a:ea typeface="+mn-ea"/>
                <a:cs typeface="Arial"/>
              </a:rPr>
              <a:t>UNISDR</a:t>
            </a:r>
          </a:p>
          <a:p>
            <a:pPr>
              <a:buClr>
                <a:srgbClr val="FF6600"/>
              </a:buClr>
              <a:buFont typeface="Wingdings" charset="2"/>
              <a:buChar char="²"/>
              <a:defRPr/>
            </a:pPr>
            <a:r>
              <a:rPr kumimoji="0" lang="en-US" sz="2400" b="1" dirty="0">
                <a:latin typeface="+mn-lt"/>
                <a:ea typeface="+mn-ea"/>
                <a:cs typeface="Arial"/>
              </a:rPr>
              <a:t>UNDP</a:t>
            </a:r>
          </a:p>
          <a:p>
            <a:pPr>
              <a:buClr>
                <a:srgbClr val="FF6600"/>
              </a:buClr>
              <a:buFont typeface="Wingdings" charset="2"/>
              <a:buChar char="²"/>
              <a:defRPr/>
            </a:pPr>
            <a:r>
              <a:rPr kumimoji="0" lang="en-US" sz="2400" b="1" dirty="0">
                <a:latin typeface="+mn-lt"/>
                <a:ea typeface="+mn-ea"/>
                <a:cs typeface="Arial"/>
              </a:rPr>
              <a:t>IARU</a:t>
            </a:r>
          </a:p>
          <a:p>
            <a:pPr>
              <a:buClr>
                <a:srgbClr val="FF6600"/>
              </a:buClr>
              <a:buFont typeface="Wingdings" charset="2"/>
              <a:buChar char="²"/>
              <a:defRPr/>
            </a:pPr>
            <a:r>
              <a:rPr kumimoji="0" lang="en-US" sz="2400" b="1" dirty="0">
                <a:latin typeface="+mn-lt"/>
                <a:ea typeface="+mn-ea"/>
                <a:cs typeface="Arial"/>
              </a:rPr>
              <a:t>W3C</a:t>
            </a:r>
          </a:p>
          <a:p>
            <a:pPr>
              <a:buClr>
                <a:srgbClr val="FF6600"/>
              </a:buClr>
              <a:buFont typeface="Wingdings" charset="2"/>
              <a:buChar char="²"/>
              <a:defRPr/>
            </a:pPr>
            <a:r>
              <a:rPr kumimoji="0" lang="en-US" sz="2400" b="1" dirty="0">
                <a:latin typeface="+mn-lt"/>
                <a:ea typeface="+mn-ea"/>
                <a:cs typeface="Arial"/>
              </a:rPr>
              <a:t>DAISY consortium</a:t>
            </a:r>
          </a:p>
          <a:p>
            <a:pPr>
              <a:defRPr/>
            </a:pPr>
            <a:endParaRPr kumimoji="0" lang="de-DE" sz="2400" dirty="0">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2"/>
          <p:cNvSpPr/>
          <p:nvPr/>
        </p:nvSpPr>
        <p:spPr>
          <a:xfrm>
            <a:off x="114300" y="1355725"/>
            <a:ext cx="8978900" cy="5539978"/>
          </a:xfrm>
          <a:prstGeom prst="rect">
            <a:avLst/>
          </a:prstGeom>
        </p:spPr>
        <p:txBody>
          <a:bodyPr>
            <a:spAutoFit/>
          </a:bodyPr>
          <a:lstStyle/>
          <a:p>
            <a:pPr marL="342900" indent="-342900" hangingPunct="0">
              <a:spcBef>
                <a:spcPct val="50000"/>
              </a:spcBef>
              <a:buFont typeface="Wingdings" pitchFamily="2" charset="2"/>
              <a:buChar char="p"/>
            </a:pPr>
            <a:r>
              <a:rPr kumimoji="0" lang="en-GB" altLang="ja-JP" sz="2400" dirty="0">
                <a:solidFill>
                  <a:srgbClr val="BFBFBF"/>
                </a:solidFill>
              </a:rPr>
              <a:t>1st meeting: 25-27 June 2012, Geneva Switzerland</a:t>
            </a:r>
          </a:p>
          <a:p>
            <a:pPr marL="342900" indent="-342900" hangingPunct="0">
              <a:spcBef>
                <a:spcPct val="50000"/>
              </a:spcBef>
              <a:buFont typeface="Wingdings" pitchFamily="2" charset="2"/>
              <a:buChar char="p"/>
            </a:pPr>
            <a:r>
              <a:rPr kumimoji="0" lang="en-GB" altLang="ja-JP" sz="2400" dirty="0">
                <a:solidFill>
                  <a:srgbClr val="C0C0C0"/>
                </a:solidFill>
              </a:rPr>
              <a:t>2nd meeting: 24-26 September 2012, Geneva Switzerland</a:t>
            </a:r>
            <a:endParaRPr kumimoji="0" lang="ja-JP" altLang="ja-JP" sz="2400">
              <a:solidFill>
                <a:srgbClr val="C0C0C0"/>
              </a:solidFill>
            </a:endParaRPr>
          </a:p>
          <a:p>
            <a:pPr marL="342900" indent="-342900" hangingPunct="0">
              <a:spcBef>
                <a:spcPct val="50000"/>
              </a:spcBef>
              <a:buFont typeface="Wingdings" pitchFamily="2" charset="2"/>
              <a:buChar char="p"/>
            </a:pPr>
            <a:r>
              <a:rPr kumimoji="0" lang="en-GB" altLang="ja-JP" sz="2400" dirty="0"/>
              <a:t>3rd meeting: 11-13 December </a:t>
            </a:r>
            <a:r>
              <a:rPr kumimoji="0" lang="en-GB" altLang="ja-JP" sz="2400" dirty="0" smtClean="0"/>
              <a:t>2012, Istanbul Technical </a:t>
            </a:r>
            <a:r>
              <a:rPr kumimoji="0" lang="en-GB" altLang="ja-JP" sz="2400" dirty="0"/>
              <a:t>University (ITU), Istanbul Turkey</a:t>
            </a:r>
            <a:endParaRPr kumimoji="0" lang="ja-JP" altLang="ja-JP" sz="2400"/>
          </a:p>
          <a:p>
            <a:pPr marL="342900" indent="-342900" hangingPunct="0">
              <a:spcBef>
                <a:spcPct val="50000"/>
              </a:spcBef>
              <a:buFont typeface="Wingdings" pitchFamily="2" charset="2"/>
              <a:buChar char="p"/>
            </a:pPr>
            <a:r>
              <a:rPr kumimoji="0" lang="en-GB" altLang="ja-JP" sz="2400" dirty="0"/>
              <a:t>4th meeting: </a:t>
            </a:r>
            <a:r>
              <a:rPr kumimoji="0" lang="en-GB" altLang="ja-JP" sz="2400" dirty="0" smtClean="0"/>
              <a:t>6-8 </a:t>
            </a:r>
            <a:r>
              <a:rPr kumimoji="0" lang="en-GB" altLang="ja-JP" sz="2400" dirty="0"/>
              <a:t>February 2013</a:t>
            </a:r>
            <a:r>
              <a:rPr kumimoji="0" lang="en-GB" altLang="ja-JP" sz="2400" dirty="0" smtClean="0"/>
              <a:t>, Keio Plaza Hotel, Tokyo Japan</a:t>
            </a:r>
            <a:endParaRPr kumimoji="0" lang="ja-JP" altLang="ja-JP" sz="2400"/>
          </a:p>
          <a:p>
            <a:pPr marL="342900" indent="-342900" hangingPunct="0">
              <a:spcBef>
                <a:spcPct val="50000"/>
              </a:spcBef>
              <a:buFont typeface="Wingdings" pitchFamily="2" charset="2"/>
              <a:buChar char="p"/>
            </a:pPr>
            <a:r>
              <a:rPr kumimoji="0" lang="en-GB" altLang="ja-JP" sz="2400" dirty="0"/>
              <a:t>5th </a:t>
            </a:r>
            <a:r>
              <a:rPr kumimoji="0" lang="en-GB" altLang="ja-JP" sz="2400" dirty="0" smtClean="0"/>
              <a:t>meeting: targeted April - </a:t>
            </a:r>
            <a:r>
              <a:rPr kumimoji="0" lang="en-GB" altLang="ja-JP" sz="2400" dirty="0"/>
              <a:t>May 2013, Host country TBC (Target location: </a:t>
            </a:r>
            <a:r>
              <a:rPr kumimoji="0" lang="en-GB" altLang="ja-JP" sz="2400" dirty="0" smtClean="0"/>
              <a:t>Thailand</a:t>
            </a:r>
            <a:r>
              <a:rPr kumimoji="0" lang="en-GB" altLang="ja-JP" sz="2400" dirty="0"/>
              <a:t>, tentative)</a:t>
            </a:r>
            <a:endParaRPr kumimoji="0" lang="ja-JP" altLang="ja-JP" sz="2400"/>
          </a:p>
          <a:p>
            <a:pPr marL="342900" indent="12700">
              <a:spcBef>
                <a:spcPct val="50000"/>
              </a:spcBef>
              <a:buFont typeface="Wingdings" pitchFamily="2" charset="2"/>
              <a:buNone/>
            </a:pPr>
            <a:r>
              <a:rPr kumimoji="0" lang="en-GB" altLang="ja-JP" i="1" dirty="0"/>
              <a:t>Note: Host countries are expected </a:t>
            </a:r>
            <a:r>
              <a:rPr kumimoji="0" lang="en-GB" altLang="ja-JP" i="1" dirty="0" smtClean="0"/>
              <a:t>to have experienced </a:t>
            </a:r>
            <a:r>
              <a:rPr kumimoji="0" lang="en-GB" altLang="ja-JP" i="1" dirty="0"/>
              <a:t>serious disaster, such as flood, hurricane, earthquake and tsunami.</a:t>
            </a:r>
            <a:br>
              <a:rPr kumimoji="0" lang="en-GB" altLang="ja-JP" i="1" dirty="0"/>
            </a:br>
            <a:r>
              <a:rPr kumimoji="0" lang="en-US" altLang="ja-JP" i="1" dirty="0"/>
              <a:t>At every meeting, FG will have workshop/special session</a:t>
            </a:r>
            <a:br>
              <a:rPr kumimoji="0" lang="en-US" altLang="ja-JP" i="1" dirty="0"/>
            </a:br>
            <a:r>
              <a:rPr kumimoji="0" lang="en-US" altLang="ja-JP" i="1" dirty="0"/>
              <a:t>to listen to the voice of local experts on disasters.</a:t>
            </a:r>
            <a:endParaRPr kumimoji="0" lang="ja-JP" altLang="en-US" i="1"/>
          </a:p>
        </p:txBody>
      </p:sp>
      <p:sp>
        <p:nvSpPr>
          <p:cNvPr id="32" name="Text Box 3"/>
          <p:cNvSpPr txBox="1">
            <a:spLocks noChangeArrowheads="1"/>
          </p:cNvSpPr>
          <p:nvPr/>
        </p:nvSpPr>
        <p:spPr bwMode="auto">
          <a:xfrm>
            <a:off x="323850" y="204788"/>
            <a:ext cx="7419975" cy="523875"/>
          </a:xfrm>
          <a:prstGeom prst="rect">
            <a:avLst/>
          </a:prstGeom>
          <a:noFill/>
          <a:ln w="9525">
            <a:noFill/>
            <a:miter lim="800000"/>
            <a:headEnd/>
            <a:tailEnd/>
          </a:ln>
          <a:effectLst/>
        </p:spPr>
        <p:txBody>
          <a:bodyPr>
            <a:spAutoFit/>
          </a:bodyPr>
          <a:lstStyle/>
          <a:p>
            <a:pPr>
              <a:defRPr/>
            </a:pPr>
            <a:r>
              <a:rPr kumimoji="0" lang="en-US" altLang="ja-JP" sz="2800" b="1" dirty="0">
                <a:latin typeface="+mj-lt"/>
                <a:ea typeface="+mn-ea"/>
                <a:cs typeface="Arial" pitchFamily="34" charset="0"/>
              </a:rPr>
              <a:t>Schedule of FG meeting</a:t>
            </a:r>
            <a:endParaRPr kumimoji="0" lang="ja-JP" altLang="en-US" sz="2800" b="1" dirty="0">
              <a:latin typeface="+mj-lt"/>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34963" y="153988"/>
            <a:ext cx="7224712" cy="690562"/>
          </a:xfrm>
          <a:prstGeom prst="rect">
            <a:avLst/>
          </a:prstGeom>
        </p:spPr>
        <p:txBody>
          <a:bodyPr/>
          <a:lstStyle>
            <a:lvl1pPr algn="l" rtl="0" fontAlgn="base">
              <a:spcBef>
                <a:spcPct val="0"/>
              </a:spcBef>
              <a:spcAft>
                <a:spcPct val="0"/>
              </a:spcAft>
              <a:defRPr kumimoji="1" sz="2400">
                <a:solidFill>
                  <a:schemeClr val="tx1"/>
                </a:solidFill>
                <a:latin typeface="+mj-lt"/>
                <a:ea typeface="+mj-ea"/>
                <a:cs typeface="+mj-cs"/>
              </a:defRPr>
            </a:lvl1pPr>
            <a:lvl2pPr algn="l" rtl="0" fontAlgn="base">
              <a:spcBef>
                <a:spcPct val="0"/>
              </a:spcBef>
              <a:spcAft>
                <a:spcPct val="0"/>
              </a:spcAft>
              <a:defRPr kumimoji="1" sz="2400">
                <a:solidFill>
                  <a:schemeClr val="tx1"/>
                </a:solidFill>
                <a:latin typeface="ＭＳ ゴシック" pitchFamily="49" charset="-128"/>
                <a:ea typeface="ＭＳ ゴシック" pitchFamily="49" charset="-128"/>
              </a:defRPr>
            </a:lvl2pPr>
            <a:lvl3pPr algn="l" rtl="0" fontAlgn="base">
              <a:spcBef>
                <a:spcPct val="0"/>
              </a:spcBef>
              <a:spcAft>
                <a:spcPct val="0"/>
              </a:spcAft>
              <a:defRPr kumimoji="1" sz="2400">
                <a:solidFill>
                  <a:schemeClr val="tx1"/>
                </a:solidFill>
                <a:latin typeface="ＭＳ ゴシック" pitchFamily="49" charset="-128"/>
                <a:ea typeface="ＭＳ ゴシック" pitchFamily="49" charset="-128"/>
              </a:defRPr>
            </a:lvl3pPr>
            <a:lvl4pPr algn="l" rtl="0" fontAlgn="base">
              <a:spcBef>
                <a:spcPct val="0"/>
              </a:spcBef>
              <a:spcAft>
                <a:spcPct val="0"/>
              </a:spcAft>
              <a:defRPr kumimoji="1" sz="2400">
                <a:solidFill>
                  <a:schemeClr val="tx1"/>
                </a:solidFill>
                <a:latin typeface="ＭＳ ゴシック" pitchFamily="49" charset="-128"/>
                <a:ea typeface="ＭＳ ゴシック" pitchFamily="49" charset="-128"/>
              </a:defRPr>
            </a:lvl4pPr>
            <a:lvl5pPr algn="l" rtl="0" fontAlgn="base">
              <a:spcBef>
                <a:spcPct val="0"/>
              </a:spcBef>
              <a:spcAft>
                <a:spcPct val="0"/>
              </a:spcAft>
              <a:defRPr kumimoji="1" sz="2400">
                <a:solidFill>
                  <a:schemeClr val="tx1"/>
                </a:solidFill>
                <a:latin typeface="ＭＳ ゴシック" pitchFamily="49" charset="-128"/>
                <a:ea typeface="ＭＳ ゴシック" pitchFamily="49" charset="-128"/>
              </a:defRPr>
            </a:lvl5pPr>
            <a:lvl6pPr marL="457200" algn="l" rtl="0" fontAlgn="base">
              <a:spcBef>
                <a:spcPct val="0"/>
              </a:spcBef>
              <a:spcAft>
                <a:spcPct val="0"/>
              </a:spcAft>
              <a:defRPr kumimoji="1" sz="2400">
                <a:solidFill>
                  <a:schemeClr val="tx1"/>
                </a:solidFill>
                <a:latin typeface="ＭＳ ゴシック" pitchFamily="49" charset="-128"/>
                <a:ea typeface="ＭＳ ゴシック" pitchFamily="49" charset="-128"/>
              </a:defRPr>
            </a:lvl6pPr>
            <a:lvl7pPr marL="914400" algn="l" rtl="0" fontAlgn="base">
              <a:spcBef>
                <a:spcPct val="0"/>
              </a:spcBef>
              <a:spcAft>
                <a:spcPct val="0"/>
              </a:spcAft>
              <a:defRPr kumimoji="1" sz="2400">
                <a:solidFill>
                  <a:schemeClr val="tx1"/>
                </a:solidFill>
                <a:latin typeface="ＭＳ ゴシック" pitchFamily="49" charset="-128"/>
                <a:ea typeface="ＭＳ ゴシック" pitchFamily="49" charset="-128"/>
              </a:defRPr>
            </a:lvl7pPr>
            <a:lvl8pPr marL="1371600" algn="l" rtl="0" fontAlgn="base">
              <a:spcBef>
                <a:spcPct val="0"/>
              </a:spcBef>
              <a:spcAft>
                <a:spcPct val="0"/>
              </a:spcAft>
              <a:defRPr kumimoji="1" sz="2400">
                <a:solidFill>
                  <a:schemeClr val="tx1"/>
                </a:solidFill>
                <a:latin typeface="ＭＳ ゴシック" pitchFamily="49" charset="-128"/>
                <a:ea typeface="ＭＳ ゴシック" pitchFamily="49" charset="-128"/>
              </a:defRPr>
            </a:lvl8pPr>
            <a:lvl9pPr marL="1828800" algn="l" rtl="0" fontAlgn="base">
              <a:spcBef>
                <a:spcPct val="0"/>
              </a:spcBef>
              <a:spcAft>
                <a:spcPct val="0"/>
              </a:spcAft>
              <a:defRPr kumimoji="1" sz="2400">
                <a:solidFill>
                  <a:schemeClr val="tx1"/>
                </a:solidFill>
                <a:latin typeface="ＭＳ ゴシック" pitchFamily="49" charset="-128"/>
                <a:ea typeface="ＭＳ ゴシック" pitchFamily="49" charset="-128"/>
              </a:defRPr>
            </a:lvl9pPr>
          </a:lstStyle>
          <a:p>
            <a:pPr>
              <a:buFont typeface="Wingdings" pitchFamily="2" charset="2"/>
              <a:buNone/>
              <a:defRPr/>
            </a:pPr>
            <a:r>
              <a:rPr lang="en-US" altLang="ja-JP" sz="2800" b="1" dirty="0" smtClean="0">
                <a:ea typeface="+mn-ea"/>
                <a:cs typeface="Arial" pitchFamily="34" charset="0"/>
              </a:rPr>
              <a:t>Outline</a:t>
            </a:r>
            <a:endParaRPr lang="ja-JP" altLang="en-US" sz="2800" b="1" dirty="0" smtClean="0">
              <a:ea typeface="+mn-ea"/>
              <a:cs typeface="Arial" pitchFamily="34" charset="0"/>
            </a:endParaRPr>
          </a:p>
        </p:txBody>
      </p:sp>
      <p:sp>
        <p:nvSpPr>
          <p:cNvPr id="3" name="Text Box 217"/>
          <p:cNvSpPr txBox="1">
            <a:spLocks noChangeArrowheads="1"/>
          </p:cNvSpPr>
          <p:nvPr/>
        </p:nvSpPr>
        <p:spPr bwMode="auto">
          <a:xfrm>
            <a:off x="887413" y="1169988"/>
            <a:ext cx="7500937" cy="3968750"/>
          </a:xfrm>
          <a:prstGeom prst="rect">
            <a:avLst/>
          </a:prstGeom>
          <a:noFill/>
          <a:ln w="9525">
            <a:noFill/>
            <a:miter lim="800000"/>
            <a:headEnd/>
            <a:tailEnd/>
          </a:ln>
        </p:spPr>
        <p:txBody>
          <a:bodyPr/>
          <a:lstStyle/>
          <a:p>
            <a:pPr marL="457200" indent="-457200">
              <a:spcBef>
                <a:spcPts val="1000"/>
              </a:spcBef>
              <a:buFont typeface="Wingdings" pitchFamily="2" charset="2"/>
              <a:buAutoNum type="arabicPeriod"/>
              <a:defRPr/>
            </a:pPr>
            <a:r>
              <a:rPr kumimoji="0" lang="en-US" altLang="ja-JP" sz="2400" b="1" dirty="0" smtClean="0">
                <a:latin typeface="+mn-lt"/>
                <a:ea typeface="Osaka"/>
                <a:cs typeface="Osaka"/>
              </a:rPr>
              <a:t>Background</a:t>
            </a:r>
          </a:p>
          <a:p>
            <a:pPr marL="457200" indent="-457200">
              <a:spcBef>
                <a:spcPts val="1000"/>
              </a:spcBef>
              <a:buFont typeface="Wingdings" pitchFamily="2" charset="2"/>
              <a:buAutoNum type="arabicPeriod"/>
              <a:defRPr/>
            </a:pPr>
            <a:r>
              <a:rPr kumimoji="0" lang="en-US" altLang="ja-JP" sz="2400" b="1" dirty="0" smtClean="0">
                <a:latin typeface="+mn-lt"/>
                <a:ea typeface="Osaka"/>
                <a:cs typeface="Osaka"/>
              </a:rPr>
              <a:t>Definitions</a:t>
            </a:r>
          </a:p>
          <a:p>
            <a:pPr marL="457200" indent="-457200">
              <a:spcBef>
                <a:spcPts val="1000"/>
              </a:spcBef>
              <a:buFont typeface="Wingdings" pitchFamily="2" charset="2"/>
              <a:buAutoNum type="arabicPeriod"/>
              <a:defRPr/>
            </a:pPr>
            <a:r>
              <a:rPr kumimoji="0" lang="en-US" altLang="ja-JP" sz="2400" b="1" dirty="0" smtClean="0">
                <a:latin typeface="+mn-lt"/>
                <a:ea typeface="Osaka"/>
                <a:cs typeface="Osaka"/>
              </a:rPr>
              <a:t>Effects of damages/ power outages</a:t>
            </a:r>
          </a:p>
          <a:p>
            <a:pPr marL="457200" indent="-457200">
              <a:spcBef>
                <a:spcPts val="1000"/>
              </a:spcBef>
              <a:buFont typeface="Wingdings" pitchFamily="2" charset="2"/>
              <a:buAutoNum type="arabicPeriod"/>
              <a:defRPr/>
            </a:pPr>
            <a:r>
              <a:rPr kumimoji="0" lang="en-US" altLang="ja-JP" sz="2400" b="1" dirty="0" smtClean="0">
                <a:latin typeface="+mn-lt"/>
                <a:ea typeface="Osaka"/>
                <a:cs typeface="Osaka"/>
              </a:rPr>
              <a:t>Network resilience and recovery</a:t>
            </a:r>
            <a:endParaRPr kumimoji="0" lang="en-US" altLang="ja-JP" sz="2400" b="1" dirty="0">
              <a:latin typeface="+mn-lt"/>
              <a:ea typeface="Osaka"/>
              <a:cs typeface="Osaka"/>
            </a:endParaRPr>
          </a:p>
          <a:p>
            <a:pPr>
              <a:spcBef>
                <a:spcPts val="1000"/>
              </a:spcBef>
              <a:buFont typeface="Wingdings" pitchFamily="2" charset="2"/>
              <a:buNone/>
              <a:defRPr/>
            </a:pPr>
            <a:r>
              <a:rPr kumimoji="0" lang="en-US" altLang="ja-JP" sz="2400" b="1" dirty="0">
                <a:latin typeface="+mn-lt"/>
                <a:ea typeface="Osaka"/>
                <a:cs typeface="Osaka"/>
              </a:rPr>
              <a:t>2. About FG-DR&amp;NRR</a:t>
            </a:r>
          </a:p>
          <a:p>
            <a:pPr>
              <a:spcBef>
                <a:spcPts val="1000"/>
              </a:spcBef>
              <a:buFont typeface="Wingdings" pitchFamily="2" charset="2"/>
              <a:buNone/>
              <a:defRPr/>
            </a:pPr>
            <a:r>
              <a:rPr kumimoji="0" lang="en-US" altLang="ja-JP" sz="2400" b="1" dirty="0" smtClean="0">
                <a:latin typeface="+mn-lt"/>
                <a:ea typeface="Osaka"/>
                <a:cs typeface="Osaka"/>
              </a:rPr>
              <a:t>3</a:t>
            </a:r>
            <a:r>
              <a:rPr kumimoji="0" lang="en-US" altLang="ja-JP" sz="2400" b="1" dirty="0">
                <a:latin typeface="+mn-lt"/>
                <a:ea typeface="Osaka"/>
                <a:cs typeface="Osaka"/>
              </a:rPr>
              <a:t>. Conclusion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3"/>
          <p:cNvSpPr txBox="1"/>
          <p:nvPr/>
        </p:nvSpPr>
        <p:spPr>
          <a:xfrm>
            <a:off x="190500" y="1268413"/>
            <a:ext cx="8767763" cy="5232400"/>
          </a:xfrm>
          <a:prstGeom prst="rect">
            <a:avLst/>
          </a:prstGeom>
          <a:solidFill>
            <a:srgbClr val="CCFFFF"/>
          </a:solidFill>
          <a:ln w="19050">
            <a:solidFill>
              <a:schemeClr val="tx2"/>
            </a:solidFill>
          </a:ln>
        </p:spPr>
        <p:txBody>
          <a:bodyPr>
            <a:spAutoFit/>
          </a:bodyPr>
          <a:lstStyle/>
          <a:p>
            <a:pPr marL="342900" indent="-342900">
              <a:buFont typeface="Wingdings" pitchFamily="2" charset="2"/>
              <a:buChar char="Ø"/>
              <a:defRPr/>
            </a:pPr>
            <a:r>
              <a:rPr kumimoji="0" lang="en-US" altLang="ja-JP" dirty="0">
                <a:latin typeface="+mn-lt"/>
                <a:ea typeface="+mn-ea"/>
              </a:rPr>
              <a:t>ITU-T established a new FG on disaster response, FG-DR&amp;NRR)</a:t>
            </a:r>
          </a:p>
          <a:p>
            <a:pPr marL="342900" indent="-342900">
              <a:buFont typeface="Wingdings" pitchFamily="2" charset="2"/>
              <a:buChar char="Ø"/>
              <a:defRPr/>
            </a:pPr>
            <a:r>
              <a:rPr kumimoji="0" lang="en-GB" altLang="ja-JP" dirty="0">
                <a:latin typeface="+mn-lt"/>
                <a:ea typeface="+mn-ea"/>
              </a:rPr>
              <a:t>2</a:t>
            </a:r>
            <a:r>
              <a:rPr kumimoji="0" lang="en-GB" altLang="ja-JP" baseline="30000" dirty="0">
                <a:latin typeface="+mn-lt"/>
                <a:ea typeface="+mn-ea"/>
              </a:rPr>
              <a:t>nd</a:t>
            </a:r>
            <a:r>
              <a:rPr kumimoji="0" lang="en-GB" altLang="ja-JP" dirty="0">
                <a:latin typeface="+mn-lt"/>
                <a:ea typeface="+mn-ea"/>
              </a:rPr>
              <a:t> meeting was held in Geneva Switzerland, 24-26 September 2012.</a:t>
            </a:r>
          </a:p>
          <a:p>
            <a:pPr marL="342900" indent="-342900">
              <a:buFont typeface="Wingdings" pitchFamily="2" charset="2"/>
              <a:buChar char="Ø"/>
              <a:defRPr/>
            </a:pPr>
            <a:r>
              <a:rPr kumimoji="0" lang="en-GB" altLang="ja-JP" dirty="0">
                <a:latin typeface="+mn-lt"/>
                <a:ea typeface="+mn-ea"/>
              </a:rPr>
              <a:t>Support from groups and organizations outside ITU</a:t>
            </a:r>
          </a:p>
          <a:p>
            <a:pPr marL="342900" indent="-342900">
              <a:buFont typeface="Wingdings" pitchFamily="2" charset="2"/>
              <a:buChar char="Ø"/>
              <a:defRPr/>
            </a:pPr>
            <a:r>
              <a:rPr kumimoji="0" lang="en-GB" altLang="ja-JP" dirty="0">
                <a:latin typeface="+mn-lt"/>
                <a:ea typeface="+mn-ea"/>
              </a:rPr>
              <a:t>First draft output documents from 2</a:t>
            </a:r>
            <a:r>
              <a:rPr kumimoji="0" lang="en-GB" altLang="ja-JP" baseline="30000" dirty="0">
                <a:latin typeface="+mn-lt"/>
                <a:ea typeface="+mn-ea"/>
              </a:rPr>
              <a:t>nd</a:t>
            </a:r>
            <a:r>
              <a:rPr kumimoji="0" lang="en-GB" altLang="ja-JP" dirty="0">
                <a:latin typeface="+mn-lt"/>
                <a:ea typeface="+mn-ea"/>
              </a:rPr>
              <a:t> meeting</a:t>
            </a:r>
          </a:p>
          <a:p>
            <a:pPr marL="342900" indent="-342900">
              <a:buFont typeface="Wingdings" pitchFamily="2" charset="2"/>
              <a:buChar char="Ø"/>
              <a:defRPr/>
            </a:pPr>
            <a:r>
              <a:rPr kumimoji="0" lang="en-GB" altLang="ja-JP" dirty="0">
                <a:latin typeface="+mn-lt"/>
                <a:ea typeface="+mn-ea"/>
              </a:rPr>
              <a:t>FG-DR&amp;NRR meetings outside Geneva enables participation of local experts from countries that have experienced serious disaster, such as flood, hurricane, earthquake and tsunami, to learn and collect their experiences all over the world.</a:t>
            </a:r>
          </a:p>
          <a:p>
            <a:pPr marL="342900" indent="-342900">
              <a:buFont typeface="Wingdings" pitchFamily="2" charset="2"/>
              <a:buChar char="Ø"/>
              <a:defRPr/>
            </a:pPr>
            <a:endParaRPr kumimoji="0" lang="en-GB" altLang="ja-JP" i="1" dirty="0">
              <a:latin typeface="Arial" charset="0"/>
              <a:ea typeface="+mn-ea"/>
            </a:endParaRPr>
          </a:p>
          <a:p>
            <a:pPr marL="342900" indent="-342900">
              <a:buFont typeface="Wingdings" pitchFamily="2" charset="2"/>
              <a:buNone/>
              <a:defRPr/>
            </a:pPr>
            <a:endParaRPr kumimoji="0" lang="en-GB" altLang="ja-JP" dirty="0">
              <a:latin typeface="Arial" charset="0"/>
              <a:ea typeface="+mn-ea"/>
            </a:endParaRPr>
          </a:p>
          <a:p>
            <a:pPr marL="342900" indent="-342900">
              <a:spcBef>
                <a:spcPct val="50000"/>
              </a:spcBef>
              <a:buFont typeface="Wingdings" pitchFamily="2" charset="2"/>
              <a:buNone/>
              <a:defRPr/>
            </a:pPr>
            <a:endParaRPr kumimoji="0" lang="en-US" altLang="ja-JP" dirty="0">
              <a:latin typeface="Arial" charset="0"/>
              <a:ea typeface="+mn-ea"/>
              <a:cs typeface="Arial" pitchFamily="34" charset="0"/>
            </a:endParaRPr>
          </a:p>
          <a:p>
            <a:pPr marL="342900" indent="-342900">
              <a:spcBef>
                <a:spcPct val="50000"/>
              </a:spcBef>
              <a:buFont typeface="Wingdings" pitchFamily="2" charset="2"/>
              <a:buNone/>
              <a:defRPr/>
            </a:pPr>
            <a:endParaRPr kumimoji="0" lang="en-US" altLang="ja-JP" dirty="0">
              <a:latin typeface="Arial" charset="0"/>
              <a:ea typeface="+mn-ea"/>
              <a:cs typeface="Arial" pitchFamily="34" charset="0"/>
            </a:endParaRPr>
          </a:p>
          <a:p>
            <a:pPr marL="342900" indent="-342900">
              <a:spcBef>
                <a:spcPct val="50000"/>
              </a:spcBef>
              <a:buFont typeface="Wingdings" pitchFamily="2" charset="2"/>
              <a:buNone/>
              <a:defRPr/>
            </a:pPr>
            <a:endParaRPr kumimoji="0" lang="en-US" altLang="ja-JP" sz="1800" dirty="0">
              <a:latin typeface="Arial" charset="0"/>
              <a:ea typeface="+mn-ea"/>
              <a:cs typeface="Arial" pitchFamily="34" charset="0"/>
            </a:endParaRPr>
          </a:p>
          <a:p>
            <a:pPr marL="342900" indent="-342900">
              <a:spcBef>
                <a:spcPct val="50000"/>
              </a:spcBef>
              <a:buFont typeface="Wingdings" pitchFamily="2" charset="2"/>
              <a:buNone/>
              <a:defRPr/>
            </a:pPr>
            <a:endParaRPr kumimoji="0" lang="en-US" altLang="ja-JP" sz="1800" dirty="0">
              <a:latin typeface="Arial" charset="0"/>
              <a:ea typeface="+mn-ea"/>
              <a:cs typeface="Arial" pitchFamily="34" charset="0"/>
            </a:endParaRPr>
          </a:p>
        </p:txBody>
      </p:sp>
      <p:sp>
        <p:nvSpPr>
          <p:cNvPr id="9" name="Text Box 3"/>
          <p:cNvSpPr txBox="1">
            <a:spLocks noChangeArrowheads="1"/>
          </p:cNvSpPr>
          <p:nvPr/>
        </p:nvSpPr>
        <p:spPr bwMode="auto">
          <a:xfrm>
            <a:off x="323850" y="204788"/>
            <a:ext cx="7419975" cy="523875"/>
          </a:xfrm>
          <a:prstGeom prst="rect">
            <a:avLst/>
          </a:prstGeom>
          <a:noFill/>
          <a:ln w="9525">
            <a:noFill/>
            <a:miter lim="800000"/>
            <a:headEnd/>
            <a:tailEnd/>
          </a:ln>
          <a:effectLst/>
        </p:spPr>
        <p:txBody>
          <a:bodyPr>
            <a:spAutoFit/>
          </a:bodyPr>
          <a:lstStyle/>
          <a:p>
            <a:pPr>
              <a:defRPr/>
            </a:pPr>
            <a:r>
              <a:rPr kumimoji="0" lang="en-US" altLang="ja-JP" sz="2800" b="1" dirty="0">
                <a:latin typeface="+mj-lt"/>
                <a:ea typeface="+mn-ea"/>
                <a:cs typeface="Arial" pitchFamily="34" charset="0"/>
              </a:rPr>
              <a:t>Conclusion</a:t>
            </a:r>
            <a:endParaRPr kumimoji="0" lang="ja-JP" altLang="en-US" sz="2800" b="1" dirty="0">
              <a:latin typeface="+mj-lt"/>
              <a:ea typeface="+mn-ea"/>
              <a:cs typeface="Arial" pitchFamily="34" charset="0"/>
            </a:endParaRPr>
          </a:p>
        </p:txBody>
      </p:sp>
      <p:sp>
        <p:nvSpPr>
          <p:cNvPr id="10" name="メモ 4"/>
          <p:cNvSpPr/>
          <p:nvPr/>
        </p:nvSpPr>
        <p:spPr bwMode="auto">
          <a:xfrm>
            <a:off x="533400" y="4129088"/>
            <a:ext cx="8140700" cy="1689100"/>
          </a:xfrm>
          <a:prstGeom prst="foldedCorner">
            <a:avLst/>
          </a:prstGeom>
          <a:solidFill>
            <a:srgbClr val="FFFF99"/>
          </a:solidFill>
          <a:ln w="9525" cap="flat" cmpd="sng" algn="ctr">
            <a:solidFill>
              <a:schemeClr val="tx1"/>
            </a:solidFill>
            <a:prstDash val="solid"/>
            <a:round/>
            <a:headEnd type="none" w="med" len="med"/>
            <a:tailEnd type="none" w="med" len="med"/>
          </a:ln>
          <a:effectLst/>
        </p:spPr>
        <p:txBody>
          <a:bodyPr lIns="90000" tIns="108000" rIns="90000" bIns="46800"/>
          <a:lstStyle/>
          <a:p>
            <a:pPr>
              <a:spcBef>
                <a:spcPct val="50000"/>
              </a:spcBef>
              <a:buFont typeface="Wingdings" pitchFamily="2" charset="2"/>
              <a:buNone/>
              <a:defRPr/>
            </a:pPr>
            <a:r>
              <a:rPr kumimoji="0" lang="en-US" altLang="ja-JP" dirty="0">
                <a:latin typeface="+mn-lt"/>
                <a:ea typeface="ＭＳ Ｐゴシック" pitchFamily="50" charset="-128"/>
                <a:cs typeface="Arial" pitchFamily="34" charset="0"/>
              </a:rPr>
              <a:t>The FG-DR&amp;NRR would not only study the standardization concerning the disaster, but also take the role of distributing effective ways of proceeding during a disaster anywhere in the world based on the experiences of several countries with a view to contributing to society</a:t>
            </a:r>
            <a:r>
              <a:rPr kumimoji="0" lang="en-US" altLang="ja-JP" dirty="0">
                <a:latin typeface="Arial" pitchFamily="34" charset="0"/>
                <a:ea typeface="ＭＳ Ｐゴシック" pitchFamily="50" charset="-128"/>
                <a:cs typeface="Arial" pitchFamily="34" charset="0"/>
              </a:rPr>
              <a:t>.</a:t>
            </a:r>
            <a:endParaRPr kumimoji="0" lang="en-US" altLang="ja-JP" dirty="0">
              <a:latin typeface="Arial" pitchFamily="34" charset="0"/>
              <a:ea typeface="+mn-ea"/>
              <a:cs typeface="Arial" pitchFamily="34" charset="0"/>
            </a:endParaRPr>
          </a:p>
        </p:txBody>
      </p:sp>
      <p:sp>
        <p:nvSpPr>
          <p:cNvPr id="27652" name="Textfeld 10"/>
          <p:cNvSpPr txBox="1">
            <a:spLocks noChangeArrowheads="1"/>
          </p:cNvSpPr>
          <p:nvPr/>
        </p:nvSpPr>
        <p:spPr bwMode="auto">
          <a:xfrm>
            <a:off x="474663" y="6021388"/>
            <a:ext cx="7816850" cy="276225"/>
          </a:xfrm>
          <a:prstGeom prst="rect">
            <a:avLst/>
          </a:prstGeom>
          <a:noFill/>
          <a:ln w="9525">
            <a:noFill/>
            <a:miter lim="800000"/>
            <a:headEnd/>
            <a:tailEnd/>
          </a:ln>
        </p:spPr>
        <p:txBody>
          <a:bodyPr wrap="none">
            <a:spAutoFit/>
          </a:bodyPr>
          <a:lstStyle/>
          <a:p>
            <a:r>
              <a:rPr kumimoji="0" lang="de-CH" altLang="ja-JP" sz="1200" b="1"/>
              <a:t>URL FG DR&amp;NRR: http://www.itu.int/en/ITU-T/focusgroups/drnrr/Pages/default.aspx</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3350" y="1377950"/>
            <a:ext cx="8913813" cy="5399088"/>
          </a:xfrm>
          <a:prstGeom prst="rect">
            <a:avLst/>
          </a:prstGeom>
          <a:solidFill>
            <a:srgbClr val="CC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Wingdings" pitchFamily="2" charset="2"/>
              <a:buChar char="l"/>
              <a:defRPr/>
            </a:pPr>
            <a:r>
              <a:rPr kumimoji="0" lang="en-US" altLang="ja-JP" sz="1800" dirty="0">
                <a:solidFill>
                  <a:schemeClr val="tx1"/>
                </a:solidFill>
                <a:cs typeface="Arial" charset="0"/>
              </a:rPr>
              <a:t>The great East Japan earthquake and tsunami devastated a large part of the east coast of Japan on 11 March 2011. At the subsequent annual CTO meeting held on October 2011, Japanese companies including NTT stressed the importance of standardization studies in relation to safety confirmation systems, emergency communication, and ICT systems to be utilized during a disaster. </a:t>
            </a:r>
          </a:p>
          <a:p>
            <a:pPr marL="800100" lvl="1" indent="-342900">
              <a:buFont typeface="Wingdings" pitchFamily="2" charset="2"/>
              <a:buChar char="Ø"/>
              <a:defRPr/>
            </a:pPr>
            <a:r>
              <a:rPr kumimoji="0" lang="en-US" altLang="ja-JP" sz="1800" b="1" dirty="0">
                <a:solidFill>
                  <a:srgbClr val="FF0000"/>
                </a:solidFill>
                <a:cs typeface="Arial" charset="0"/>
              </a:rPr>
              <a:t>Mr. Malcolm Johnson, ITU-T TSB Director, indicated to consider the establishment of a New Focus Group.</a:t>
            </a:r>
          </a:p>
          <a:p>
            <a:pPr marL="342900" indent="-342900">
              <a:buFont typeface="Wingdings" pitchFamily="2" charset="2"/>
              <a:buNone/>
              <a:defRPr/>
            </a:pPr>
            <a:endParaRPr kumimoji="0" lang="en-US" altLang="ja-JP" sz="1800" dirty="0">
              <a:solidFill>
                <a:schemeClr val="tx1"/>
              </a:solidFill>
            </a:endParaRPr>
          </a:p>
          <a:p>
            <a:pPr marL="342900" indent="-342900">
              <a:buFont typeface="Wingdings" pitchFamily="2" charset="2"/>
              <a:buChar char="l"/>
              <a:defRPr/>
            </a:pPr>
            <a:r>
              <a:rPr kumimoji="0" lang="en-US" altLang="ja-JP" sz="1800" dirty="0">
                <a:solidFill>
                  <a:schemeClr val="tx1"/>
                </a:solidFill>
                <a:cs typeface="Arial" charset="0"/>
              </a:rPr>
              <a:t>At the TSAG meeting on January 2012, the Japanese government led the discussion on establishing an FG on a disaster relief system as requested by ITU-T director. </a:t>
            </a:r>
            <a:endParaRPr kumimoji="0" lang="en-US" altLang="ja-JP" sz="1800" dirty="0">
              <a:solidFill>
                <a:srgbClr val="FF0000"/>
              </a:solidFill>
              <a:cs typeface="Arial" charset="0"/>
            </a:endParaRPr>
          </a:p>
          <a:p>
            <a:pPr marL="800100" lvl="1" indent="-342900">
              <a:buFont typeface="Wingdings" pitchFamily="2" charset="2"/>
              <a:buChar char="Ø"/>
              <a:defRPr/>
            </a:pPr>
            <a:r>
              <a:rPr kumimoji="0" lang="en-US" altLang="ja-JP" sz="1800" b="1" dirty="0">
                <a:solidFill>
                  <a:srgbClr val="FF0000"/>
                </a:solidFill>
                <a:cs typeface="Arial" charset="0"/>
              </a:rPr>
              <a:t>It was agreed to establish a new FG on disaster response in the TSAG.</a:t>
            </a:r>
            <a:endParaRPr kumimoji="0" lang="en-US" altLang="ja-JP" sz="1800" dirty="0">
              <a:solidFill>
                <a:schemeClr val="tx1"/>
              </a:solidFill>
            </a:endParaRPr>
          </a:p>
          <a:p>
            <a:pPr marL="342900" indent="-342900">
              <a:buFont typeface="Wingdings" pitchFamily="2" charset="2"/>
              <a:buNone/>
              <a:defRPr/>
            </a:pPr>
            <a:endParaRPr kumimoji="0" lang="en-US" altLang="ja-JP" sz="1800" b="1" i="1" dirty="0">
              <a:solidFill>
                <a:schemeClr val="tx1"/>
              </a:solidFill>
            </a:endParaRPr>
          </a:p>
          <a:p>
            <a:pPr marL="342900" indent="-342900">
              <a:buFont typeface="Wingdings" pitchFamily="2" charset="2"/>
              <a:buNone/>
              <a:defRPr/>
            </a:pPr>
            <a:r>
              <a:rPr kumimoji="0" lang="en-US" altLang="ja-JP" sz="1800" b="1" u="sng" dirty="0">
                <a:solidFill>
                  <a:srgbClr val="FF0000"/>
                </a:solidFill>
              </a:rPr>
              <a:t>Focus Group on Disaster Relief Systems, Network Resilience and Recovery  </a:t>
            </a:r>
            <a:r>
              <a:rPr kumimoji="0" lang="ja-JP" altLang="en-US" sz="1800" b="1">
                <a:solidFill>
                  <a:srgbClr val="FF0000"/>
                </a:solidFill>
              </a:rPr>
              <a:t>（</a:t>
            </a:r>
            <a:r>
              <a:rPr kumimoji="0" lang="en-US" altLang="ja-JP" sz="1800" b="1" dirty="0">
                <a:solidFill>
                  <a:srgbClr val="FF0000"/>
                </a:solidFill>
              </a:rPr>
              <a:t>FG-DR&amp;NRR</a:t>
            </a:r>
            <a:r>
              <a:rPr kumimoji="0" lang="en-US" altLang="ja-JP" sz="1800" b="1" dirty="0" smtClean="0">
                <a:solidFill>
                  <a:srgbClr val="FF0000"/>
                </a:solidFill>
              </a:rPr>
              <a:t>)</a:t>
            </a:r>
            <a:endParaRPr kumimoji="0" lang="en-US" altLang="ja-JP" sz="1800" b="1" dirty="0">
              <a:solidFill>
                <a:srgbClr val="FF0000"/>
              </a:solidFill>
            </a:endParaRPr>
          </a:p>
        </p:txBody>
      </p:sp>
      <p:sp>
        <p:nvSpPr>
          <p:cNvPr id="5" name="タイトル 1"/>
          <p:cNvSpPr txBox="1">
            <a:spLocks/>
          </p:cNvSpPr>
          <p:nvPr/>
        </p:nvSpPr>
        <p:spPr bwMode="auto">
          <a:xfrm>
            <a:off x="334963" y="258763"/>
            <a:ext cx="7224712"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a:latin typeface="+mj-lt"/>
                <a:ea typeface="HGS創英角ｺﾞｼｯｸUB" pitchFamily="50" charset="-128"/>
              </a:rPr>
              <a:t>Background</a:t>
            </a:r>
            <a:endParaRPr kumimoji="0" lang="ja-JP" altLang="en-US" sz="2800" b="1">
              <a:latin typeface="+mj-lt"/>
              <a:ea typeface="ＭＳ ゴシック" pitchFamily="49" charset="-12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auto">
          <a:xfrm>
            <a:off x="334963" y="258763"/>
            <a:ext cx="7224712"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smtClean="0">
                <a:latin typeface="+mj-lt"/>
                <a:ea typeface="ＭＳ ゴシック" pitchFamily="49" charset="-128"/>
              </a:rPr>
              <a:t>Definitions (UN Terminology)</a:t>
            </a:r>
            <a:endParaRPr kumimoji="0" lang="ja-JP" altLang="en-US" sz="2800" b="1">
              <a:latin typeface="+mj-lt"/>
              <a:ea typeface="ＭＳ ゴシック" pitchFamily="49" charset="-128"/>
            </a:endParaRPr>
          </a:p>
        </p:txBody>
      </p:sp>
      <p:sp>
        <p:nvSpPr>
          <p:cNvPr id="7" name="Textfeld 6"/>
          <p:cNvSpPr txBox="1"/>
          <p:nvPr/>
        </p:nvSpPr>
        <p:spPr>
          <a:xfrm>
            <a:off x="0" y="1211290"/>
            <a:ext cx="9184502" cy="5632311"/>
          </a:xfrm>
          <a:prstGeom prst="rect">
            <a:avLst/>
          </a:prstGeom>
          <a:noFill/>
        </p:spPr>
        <p:txBody>
          <a:bodyPr wrap="none" rtlCol="0">
            <a:spAutoFit/>
          </a:bodyPr>
          <a:lstStyle/>
          <a:p>
            <a:r>
              <a:rPr lang="de-CH" b="1" dirty="0" err="1" smtClean="0"/>
              <a:t>Disaster</a:t>
            </a:r>
            <a:r>
              <a:rPr lang="de-CH" b="1" dirty="0" smtClean="0"/>
              <a:t>: </a:t>
            </a:r>
            <a:r>
              <a:rPr lang="en-US" dirty="0" smtClean="0"/>
              <a:t>A serious disruption of the functioning of a community</a:t>
            </a:r>
          </a:p>
          <a:p>
            <a:r>
              <a:rPr lang="en-US" dirty="0" smtClean="0"/>
              <a:t>or a society involving widespread human, material, economic or</a:t>
            </a:r>
          </a:p>
          <a:p>
            <a:r>
              <a:rPr lang="en-US" dirty="0" smtClean="0"/>
              <a:t>environmental losses and impacts, which exceeds the ability of the</a:t>
            </a:r>
          </a:p>
          <a:p>
            <a:r>
              <a:rPr lang="en-US" dirty="0" smtClean="0"/>
              <a:t>affected community or society to cope using its own resources.</a:t>
            </a:r>
          </a:p>
          <a:p>
            <a:endParaRPr lang="en-US" dirty="0" smtClean="0"/>
          </a:p>
          <a:p>
            <a:r>
              <a:rPr lang="en-US" b="1" dirty="0" smtClean="0"/>
              <a:t>Resilience: </a:t>
            </a:r>
            <a:r>
              <a:rPr lang="en-US" dirty="0" smtClean="0"/>
              <a:t>The ability of a system, community or society exposed</a:t>
            </a:r>
          </a:p>
          <a:p>
            <a:r>
              <a:rPr lang="en-US" dirty="0" smtClean="0"/>
              <a:t>to hazards to resist, absorb, accommodate to and recover from the</a:t>
            </a:r>
          </a:p>
          <a:p>
            <a:r>
              <a:rPr lang="en-US" dirty="0" smtClean="0"/>
              <a:t>effects of a hazard in a timely and efficient manner, including through</a:t>
            </a:r>
          </a:p>
          <a:p>
            <a:r>
              <a:rPr lang="en-US" dirty="0" smtClean="0"/>
              <a:t> the preservation and restoration of its essential basic structures</a:t>
            </a:r>
          </a:p>
          <a:p>
            <a:r>
              <a:rPr lang="en-US" dirty="0" smtClean="0"/>
              <a:t>and functions</a:t>
            </a:r>
          </a:p>
          <a:p>
            <a:endParaRPr lang="en-US" dirty="0" smtClean="0"/>
          </a:p>
          <a:p>
            <a:r>
              <a:rPr lang="en-US" b="1" dirty="0" smtClean="0"/>
              <a:t>Recovery: </a:t>
            </a:r>
            <a:r>
              <a:rPr lang="en-US" dirty="0" smtClean="0"/>
              <a:t>The restoration, and improvement where appropriate,</a:t>
            </a:r>
          </a:p>
          <a:p>
            <a:r>
              <a:rPr lang="en-US" dirty="0" smtClean="0"/>
              <a:t>of facilities, livelihoods and living conditions of disaster-affected</a:t>
            </a:r>
          </a:p>
          <a:p>
            <a:r>
              <a:rPr lang="en-US" dirty="0" smtClean="0"/>
              <a:t>communities, including efforts to reduce disaster risk factors</a:t>
            </a:r>
          </a:p>
          <a:p>
            <a:endParaRPr lang="en-US" dirty="0" smtClean="0"/>
          </a:p>
          <a:p>
            <a:r>
              <a:rPr lang="en-US" dirty="0" smtClean="0"/>
              <a:t>Note: current focus on natural hazards e.g. (earthquakes, tsunamis </a:t>
            </a:r>
          </a:p>
          <a:p>
            <a:r>
              <a:rPr lang="en-US" dirty="0" smtClean="0"/>
              <a:t>flooding, avalanches) which may destroy telecommunication infra</a:t>
            </a:r>
          </a:p>
          <a:p>
            <a:r>
              <a:rPr lang="en-US" dirty="0" smtClean="0"/>
              <a:t>structure</a:t>
            </a:r>
            <a:endParaRPr lang="de-CH"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334963" y="258763"/>
            <a:ext cx="7224712"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smtClean="0">
                <a:latin typeface="+mj-lt"/>
                <a:ea typeface="ＭＳ ゴシック" pitchFamily="49" charset="-128"/>
              </a:rPr>
              <a:t>Effects on components (damage) </a:t>
            </a:r>
            <a:endParaRPr kumimoji="0" lang="ja-JP" altLang="en-US" sz="2800" b="1">
              <a:latin typeface="+mj-lt"/>
              <a:ea typeface="ＭＳ ゴシック" pitchFamily="49" charset="-128"/>
            </a:endParaRPr>
          </a:p>
        </p:txBody>
      </p:sp>
      <p:sp>
        <p:nvSpPr>
          <p:cNvPr id="4" name="Textfeld 3"/>
          <p:cNvSpPr txBox="1"/>
          <p:nvPr/>
        </p:nvSpPr>
        <p:spPr>
          <a:xfrm>
            <a:off x="2339205" y="890640"/>
            <a:ext cx="5526000" cy="369332"/>
          </a:xfrm>
          <a:prstGeom prst="rect">
            <a:avLst/>
          </a:prstGeom>
          <a:noFill/>
        </p:spPr>
        <p:txBody>
          <a:bodyPr wrap="none" rtlCol="0">
            <a:spAutoFit/>
          </a:bodyPr>
          <a:lstStyle/>
          <a:p>
            <a:r>
              <a:rPr lang="en-GB" sz="1800" dirty="0" smtClean="0"/>
              <a:t>depends on position in the network hierarchy </a:t>
            </a:r>
          </a:p>
        </p:txBody>
      </p:sp>
      <p:sp>
        <p:nvSpPr>
          <p:cNvPr id="7" name="直方体 7"/>
          <p:cNvSpPr/>
          <p:nvPr/>
        </p:nvSpPr>
        <p:spPr>
          <a:xfrm>
            <a:off x="2613129" y="2656866"/>
            <a:ext cx="1044613" cy="1099917"/>
          </a:xfrm>
          <a:prstGeom prst="cube">
            <a:avLst/>
          </a:prstGeom>
          <a:solidFill>
            <a:schemeClr val="bg2">
              <a:lumMod val="90000"/>
            </a:schemeClr>
          </a:solidFill>
          <a:ln w="6350">
            <a:solidFill>
              <a:schemeClr val="tx1"/>
            </a:solidFill>
          </a:ln>
        </p:spPr>
        <p:style>
          <a:lnRef idx="0">
            <a:schemeClr val="accent1"/>
          </a:lnRef>
          <a:fillRef idx="3">
            <a:schemeClr val="accent1"/>
          </a:fillRef>
          <a:effectRef idx="3">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sp>
        <p:nvSpPr>
          <p:cNvPr id="8" name="雲 8"/>
          <p:cNvSpPr/>
          <p:nvPr/>
        </p:nvSpPr>
        <p:spPr>
          <a:xfrm>
            <a:off x="5016446" y="3243959"/>
            <a:ext cx="1687554" cy="1174351"/>
          </a:xfrm>
          <a:prstGeom prst="cloud">
            <a:avLst/>
          </a:prstGeom>
          <a:solidFill>
            <a:schemeClr val="bg2">
              <a:lumMod val="90000"/>
            </a:schemeClr>
          </a:solidFill>
          <a:ln>
            <a:solidFill>
              <a:schemeClr val="bg2">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lstStyle/>
          <a:p>
            <a:pPr algn="ctr">
              <a:defRPr/>
            </a:pPr>
            <a:r>
              <a:rPr lang="ja-JP" altLang="en-US" sz="2000" b="1" dirty="0">
                <a:solidFill>
                  <a:srgbClr val="000000"/>
                </a:solidFill>
              </a:rPr>
              <a:t>　</a:t>
            </a:r>
          </a:p>
        </p:txBody>
      </p:sp>
      <p:sp>
        <p:nvSpPr>
          <p:cNvPr id="10" name="直方体 10"/>
          <p:cNvSpPr/>
          <p:nvPr/>
        </p:nvSpPr>
        <p:spPr>
          <a:xfrm>
            <a:off x="5606865" y="2982813"/>
            <a:ext cx="1338242" cy="1100011"/>
          </a:xfrm>
          <a:prstGeom prst="cube">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sp>
        <p:nvSpPr>
          <p:cNvPr id="11" name="直方体 11"/>
          <p:cNvSpPr/>
          <p:nvPr/>
        </p:nvSpPr>
        <p:spPr>
          <a:xfrm>
            <a:off x="3980851" y="2650402"/>
            <a:ext cx="1461616" cy="1099917"/>
          </a:xfrm>
          <a:prstGeom prst="cube">
            <a:avLst/>
          </a:prstGeom>
          <a:solidFill>
            <a:schemeClr val="bg2">
              <a:lumMod val="90000"/>
            </a:schemeClr>
          </a:solidFill>
          <a:ln w="6350">
            <a:solidFill>
              <a:schemeClr val="tx1"/>
            </a:solidFill>
          </a:ln>
        </p:spPr>
        <p:style>
          <a:lnRef idx="0">
            <a:schemeClr val="accent1"/>
          </a:lnRef>
          <a:fillRef idx="3">
            <a:schemeClr val="accent1"/>
          </a:fillRef>
          <a:effectRef idx="3">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cxnSp>
        <p:nvCxnSpPr>
          <p:cNvPr id="12" name="直線コネクタ 12"/>
          <p:cNvCxnSpPr/>
          <p:nvPr/>
        </p:nvCxnSpPr>
        <p:spPr>
          <a:xfrm flipH="1">
            <a:off x="4092403" y="3440031"/>
            <a:ext cx="1134084" cy="0"/>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714"/>
          <p:cNvGrpSpPr>
            <a:grpSpLocks/>
          </p:cNvGrpSpPr>
          <p:nvPr/>
        </p:nvGrpSpPr>
        <p:grpSpPr bwMode="auto">
          <a:xfrm>
            <a:off x="532945" y="2277537"/>
            <a:ext cx="846422" cy="1097095"/>
            <a:chOff x="76200" y="3620180"/>
            <a:chExt cx="1050925" cy="1746250"/>
          </a:xfrm>
        </p:grpSpPr>
        <p:pic>
          <p:nvPicPr>
            <p:cNvPr id="47" name="Picture 21" descr="MCj03968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702504"/>
              <a:ext cx="365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6" descr="MCj03968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772705"/>
              <a:ext cx="365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7" descr="MCj03968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525735"/>
              <a:ext cx="365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0" descr="MCj03968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620180"/>
              <a:ext cx="365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Picture 45" descr="MCj03968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315" y="4570749"/>
            <a:ext cx="293996" cy="3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6" descr="MCj03968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285" y="4302002"/>
            <a:ext cx="293996" cy="3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7" descr="MCj03968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959" y="3965659"/>
            <a:ext cx="293996" cy="3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8" descr="MCj03968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825" y="4431090"/>
            <a:ext cx="293996" cy="3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線コネクタ 15"/>
          <p:cNvCxnSpPr/>
          <p:nvPr/>
        </p:nvCxnSpPr>
        <p:spPr>
          <a:xfrm>
            <a:off x="1821868" y="3440031"/>
            <a:ext cx="1288678"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6"/>
          <p:cNvCxnSpPr/>
          <p:nvPr/>
        </p:nvCxnSpPr>
        <p:spPr>
          <a:xfrm>
            <a:off x="2801427" y="3440031"/>
            <a:ext cx="1475135" cy="0"/>
          </a:xfrm>
          <a:prstGeom prst="line">
            <a:avLst/>
          </a:prstGeom>
          <a:ln w="952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722" descr="C:\Documents and Settings\010891\Local Settings\Temporary Internet Files\Content.IE5\41EZ0HAJ\MC900434845[1].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51385" y="3064098"/>
            <a:ext cx="736387" cy="6205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8" name="テキスト ボックス 802"/>
          <p:cNvSpPr txBox="1">
            <a:spLocks noChangeArrowheads="1"/>
          </p:cNvSpPr>
          <p:nvPr/>
        </p:nvSpPr>
        <p:spPr bwMode="auto">
          <a:xfrm>
            <a:off x="4086570" y="3757895"/>
            <a:ext cx="466017" cy="2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0" tIns="45672" rIns="91340" bIns="4567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600" b="1" dirty="0" smtClean="0">
                <a:solidFill>
                  <a:srgbClr val="000000"/>
                </a:solidFill>
                <a:ea typeface="HGPｺﾞｼｯｸE" pitchFamily="50" charset="-128"/>
                <a:cs typeface="Arial" pitchFamily="34" charset="0"/>
              </a:rPr>
              <a:t>RNC</a:t>
            </a:r>
            <a:endParaRPr lang="ja-JP" altLang="en-US" sz="1600" b="1" dirty="0">
              <a:solidFill>
                <a:srgbClr val="000000"/>
              </a:solidFill>
              <a:ea typeface="HGPｺﾞｼｯｸE" pitchFamily="50" charset="-128"/>
              <a:cs typeface="Arial" pitchFamily="34" charset="0"/>
            </a:endParaRPr>
          </a:p>
        </p:txBody>
      </p:sp>
      <p:cxnSp>
        <p:nvCxnSpPr>
          <p:cNvPr id="19" name="直線コネクタ 19"/>
          <p:cNvCxnSpPr/>
          <p:nvPr/>
        </p:nvCxnSpPr>
        <p:spPr>
          <a:xfrm flipV="1">
            <a:off x="1821882" y="3463740"/>
            <a:ext cx="1472774" cy="1114017"/>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Object 49"/>
          <p:cNvGraphicFramePr>
            <a:graphicFrameLocks noChangeAspect="1"/>
          </p:cNvGraphicFramePr>
          <p:nvPr>
            <p:extLst>
              <p:ext uri="{D42A27DB-BD31-4B8C-83A1-F6EECF244321}">
                <p14:modId xmlns:p14="http://schemas.microsoft.com/office/powerpoint/2010/main" val="2455087247"/>
              </p:ext>
            </p:extLst>
          </p:nvPr>
        </p:nvGraphicFramePr>
        <p:xfrm>
          <a:off x="1392323" y="2856203"/>
          <a:ext cx="468503" cy="635658"/>
        </p:xfrm>
        <a:graphic>
          <a:graphicData uri="http://schemas.openxmlformats.org/presentationml/2006/ole">
            <mc:AlternateContent xmlns:mc="http://schemas.openxmlformats.org/markup-compatibility/2006">
              <mc:Choice xmlns:v="urn:schemas-microsoft-com:vml" Requires="v">
                <p:oleObj spid="_x0000_s1028" name="Visio" r:id="rId6" imgW="479560" imgH="947618" progId="Visio.Drawing.11">
                  <p:embed/>
                </p:oleObj>
              </mc:Choice>
              <mc:Fallback>
                <p:oleObj name="Visio" r:id="rId6" imgW="479560" imgH="947618" progId="Visio.Drawing.11">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323" y="2856203"/>
                        <a:ext cx="468503" cy="63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50"/>
          <p:cNvGraphicFramePr>
            <a:graphicFrameLocks noChangeAspect="1"/>
          </p:cNvGraphicFramePr>
          <p:nvPr>
            <p:extLst>
              <p:ext uri="{D42A27DB-BD31-4B8C-83A1-F6EECF244321}">
                <p14:modId xmlns:p14="http://schemas.microsoft.com/office/powerpoint/2010/main" val="2082211040"/>
              </p:ext>
            </p:extLst>
          </p:nvPr>
        </p:nvGraphicFramePr>
        <p:xfrm>
          <a:off x="1392323" y="4009007"/>
          <a:ext cx="468503" cy="635658"/>
        </p:xfrm>
        <a:graphic>
          <a:graphicData uri="http://schemas.openxmlformats.org/presentationml/2006/ole">
            <mc:AlternateContent xmlns:mc="http://schemas.openxmlformats.org/markup-compatibility/2006">
              <mc:Choice xmlns:v="urn:schemas-microsoft-com:vml" Requires="v">
                <p:oleObj spid="_x0000_s1029" name="Visio" r:id="rId8" imgW="479560" imgH="947618" progId="Visio.Drawing.11">
                  <p:embed/>
                </p:oleObj>
              </mc:Choice>
              <mc:Fallback>
                <p:oleObj name="Visio" r:id="rId8" imgW="479560" imgH="947618" progId="Visio.Drawing.1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323" y="4009007"/>
                        <a:ext cx="468503" cy="63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 name="直線コネクタ 22"/>
          <p:cNvCxnSpPr/>
          <p:nvPr/>
        </p:nvCxnSpPr>
        <p:spPr>
          <a:xfrm>
            <a:off x="5196997" y="3543460"/>
            <a:ext cx="1350043" cy="0"/>
          </a:xfrm>
          <a:prstGeom prst="line">
            <a:avLst/>
          </a:prstGeom>
          <a:ln w="133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717" descr="C:\Documents and Settings\010891\Local Settings\Temporary Internet Files\Content.IE5\OXUJ0HUF\MC900428971[1].wmf"/>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6289757" y="2958440"/>
            <a:ext cx="643159" cy="7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uppieren 52"/>
          <p:cNvGrpSpPr/>
          <p:nvPr/>
        </p:nvGrpSpPr>
        <p:grpSpPr>
          <a:xfrm>
            <a:off x="5858230" y="2869004"/>
            <a:ext cx="1338242" cy="1175429"/>
            <a:chOff x="6867605" y="4365254"/>
            <a:chExt cx="1338242" cy="1175429"/>
          </a:xfrm>
        </p:grpSpPr>
        <p:sp>
          <p:nvSpPr>
            <p:cNvPr id="9" name="直方体 9"/>
            <p:cNvSpPr/>
            <p:nvPr/>
          </p:nvSpPr>
          <p:spPr>
            <a:xfrm>
              <a:off x="6867605" y="4365254"/>
              <a:ext cx="1338242" cy="1175429"/>
            </a:xfrm>
            <a:prstGeom prst="cube">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pic>
          <p:nvPicPr>
            <p:cNvPr id="25" name="Picture 717" descr="C:\Documents and Settings\010891\Local Settings\Temporary Internet Files\Content.IE5\OXUJ0HUF\MC900428971[1].wmf"/>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6963174" y="4642030"/>
              <a:ext cx="643158" cy="7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717" descr="C:\Documents and Settings\010891\Local Settings\Temporary Internet Files\Content.IE5\OXUJ0HUF\MC900428971[1].wmf"/>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676579" y="2922888"/>
            <a:ext cx="643158" cy="7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19" descr="C:\Documents and Settings\010891\Local Settings\Temporary Internet Files\Content.IE5\CTINKPY3\MC900428997[1].wmf"/>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761234" y="3247179"/>
            <a:ext cx="675022" cy="46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角丸四角形吹き出し 28"/>
          <p:cNvSpPr/>
          <p:nvPr/>
        </p:nvSpPr>
        <p:spPr>
          <a:xfrm>
            <a:off x="1563438" y="1737752"/>
            <a:ext cx="1852895" cy="557766"/>
          </a:xfrm>
          <a:prstGeom prst="wedgeRoundRectCallout">
            <a:avLst>
              <a:gd name="adj1" fmla="val -36922"/>
              <a:gd name="adj2" fmla="val 210838"/>
              <a:gd name="adj3" fmla="val 16667"/>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normAutofit fontScale="55000" lnSpcReduction="20000"/>
          </a:bodyPr>
          <a:lstStyle/>
          <a:p>
            <a:pPr algn="ctr">
              <a:defRPr/>
            </a:pPr>
            <a:r>
              <a:rPr lang="en-US" altLang="ja-JP" b="1" dirty="0">
                <a:solidFill>
                  <a:schemeClr val="bg1"/>
                </a:solidFill>
                <a:latin typeface="Arial"/>
                <a:cs typeface="Arial"/>
              </a:rPr>
              <a:t>Base stations collapsed or backup batteries ran out</a:t>
            </a:r>
            <a:endParaRPr lang="ja-JP" altLang="en-US" b="1" dirty="0">
              <a:solidFill>
                <a:schemeClr val="bg1"/>
              </a:solidFill>
              <a:latin typeface="Arial"/>
              <a:cs typeface="Arial"/>
            </a:endParaRPr>
          </a:p>
        </p:txBody>
      </p:sp>
      <p:sp>
        <p:nvSpPr>
          <p:cNvPr id="29" name="十字形 29"/>
          <p:cNvSpPr/>
          <p:nvPr/>
        </p:nvSpPr>
        <p:spPr>
          <a:xfrm rot="18900000">
            <a:off x="2179449" y="3240717"/>
            <a:ext cx="472043" cy="397555"/>
          </a:xfrm>
          <a:prstGeom prst="plus">
            <a:avLst>
              <a:gd name="adj" fmla="val 39588"/>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sp>
        <p:nvSpPr>
          <p:cNvPr id="30" name="角丸四角形吹き出し 30"/>
          <p:cNvSpPr/>
          <p:nvPr/>
        </p:nvSpPr>
        <p:spPr>
          <a:xfrm>
            <a:off x="2600741" y="4341803"/>
            <a:ext cx="1575203" cy="518323"/>
          </a:xfrm>
          <a:prstGeom prst="wedgeRoundRectCallout">
            <a:avLst>
              <a:gd name="adj1" fmla="val -46425"/>
              <a:gd name="adj2" fmla="val -74970"/>
              <a:gd name="adj3" fmla="val 16667"/>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normAutofit/>
          </a:bodyPr>
          <a:lstStyle/>
          <a:p>
            <a:pPr algn="ctr">
              <a:defRPr/>
            </a:pPr>
            <a:r>
              <a:rPr lang="en-US" altLang="ja-JP" sz="1100" b="1" dirty="0">
                <a:solidFill>
                  <a:schemeClr val="bg1"/>
                </a:solidFill>
                <a:latin typeface="Arial"/>
                <a:cs typeface="Arial"/>
              </a:rPr>
              <a:t>Cables cut </a:t>
            </a:r>
            <a:r>
              <a:rPr lang="en-US" altLang="ja-JP" sz="1100" b="1" dirty="0" smtClean="0">
                <a:solidFill>
                  <a:schemeClr val="bg1"/>
                </a:solidFill>
                <a:latin typeface="Arial"/>
                <a:cs typeface="Arial"/>
              </a:rPr>
              <a:t>or duct </a:t>
            </a:r>
            <a:r>
              <a:rPr lang="en-US" altLang="ja-JP" sz="1100" b="1" dirty="0">
                <a:solidFill>
                  <a:schemeClr val="bg1"/>
                </a:solidFill>
                <a:latin typeface="Arial"/>
                <a:cs typeface="Arial"/>
              </a:rPr>
              <a:t>destroyed</a:t>
            </a:r>
            <a:endParaRPr lang="ja-JP" altLang="en-US" sz="1100" b="1" dirty="0">
              <a:solidFill>
                <a:schemeClr val="bg1"/>
              </a:solidFill>
              <a:latin typeface="Arial"/>
              <a:cs typeface="Arial"/>
            </a:endParaRPr>
          </a:p>
        </p:txBody>
      </p:sp>
      <p:sp>
        <p:nvSpPr>
          <p:cNvPr id="31" name="角丸四角形吹き出し 31"/>
          <p:cNvSpPr/>
          <p:nvPr/>
        </p:nvSpPr>
        <p:spPr>
          <a:xfrm>
            <a:off x="5411588" y="1715372"/>
            <a:ext cx="1913170" cy="783218"/>
          </a:xfrm>
          <a:prstGeom prst="wedgeRoundRectCallout">
            <a:avLst>
              <a:gd name="adj1" fmla="val -62862"/>
              <a:gd name="adj2" fmla="val 103048"/>
              <a:gd name="adj3" fmla="val 16667"/>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normAutofit fontScale="55000" lnSpcReduction="20000"/>
          </a:bodyPr>
          <a:lstStyle/>
          <a:p>
            <a:pPr algn="ctr">
              <a:defRPr/>
            </a:pPr>
            <a:r>
              <a:rPr lang="en-US" altLang="ja-JP" b="1" dirty="0">
                <a:solidFill>
                  <a:schemeClr val="bg1"/>
                </a:solidFill>
                <a:latin typeface="Arial"/>
                <a:cs typeface="Arial"/>
              </a:rPr>
              <a:t>Backup generators ran out of fuel because of long power outages </a:t>
            </a:r>
            <a:endParaRPr lang="ja-JP" altLang="en-US" b="1" dirty="0">
              <a:solidFill>
                <a:schemeClr val="bg1"/>
              </a:solidFill>
              <a:latin typeface="Arial"/>
              <a:cs typeface="Arial"/>
            </a:endParaRPr>
          </a:p>
        </p:txBody>
      </p:sp>
      <p:sp>
        <p:nvSpPr>
          <p:cNvPr id="32" name="十字形 32"/>
          <p:cNvSpPr/>
          <p:nvPr/>
        </p:nvSpPr>
        <p:spPr>
          <a:xfrm rot="18900000">
            <a:off x="2168883" y="3952867"/>
            <a:ext cx="470863" cy="397556"/>
          </a:xfrm>
          <a:prstGeom prst="plus">
            <a:avLst>
              <a:gd name="adj" fmla="val 3958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sp>
        <p:nvSpPr>
          <p:cNvPr id="33" name="十字形 33"/>
          <p:cNvSpPr/>
          <p:nvPr/>
        </p:nvSpPr>
        <p:spPr>
          <a:xfrm rot="18900000">
            <a:off x="3501162" y="3259030"/>
            <a:ext cx="472043" cy="397556"/>
          </a:xfrm>
          <a:prstGeom prst="plus">
            <a:avLst>
              <a:gd name="adj" fmla="val 39588"/>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sp>
        <p:nvSpPr>
          <p:cNvPr id="34" name="十字形 34"/>
          <p:cNvSpPr/>
          <p:nvPr/>
        </p:nvSpPr>
        <p:spPr>
          <a:xfrm rot="18900000">
            <a:off x="1395859" y="3166382"/>
            <a:ext cx="472043" cy="398633"/>
          </a:xfrm>
          <a:prstGeom prst="plus">
            <a:avLst>
              <a:gd name="adj" fmla="val 39588"/>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sp>
        <p:nvSpPr>
          <p:cNvPr id="35" name="十字形 35"/>
          <p:cNvSpPr/>
          <p:nvPr/>
        </p:nvSpPr>
        <p:spPr>
          <a:xfrm rot="18900000">
            <a:off x="4508974" y="2627682"/>
            <a:ext cx="472043" cy="397556"/>
          </a:xfrm>
          <a:prstGeom prst="plus">
            <a:avLst>
              <a:gd name="adj" fmla="val 39588"/>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sp>
        <p:nvSpPr>
          <p:cNvPr id="36" name="テキスト ボックス 789"/>
          <p:cNvSpPr txBox="1">
            <a:spLocks noChangeArrowheads="1"/>
          </p:cNvSpPr>
          <p:nvPr/>
        </p:nvSpPr>
        <p:spPr bwMode="auto">
          <a:xfrm>
            <a:off x="1519876" y="4650947"/>
            <a:ext cx="572222" cy="28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lnSpc>
                <a:spcPts val="1300"/>
              </a:lnSpc>
              <a:spcBef>
                <a:spcPct val="0"/>
              </a:spcBef>
              <a:spcAft>
                <a:spcPct val="0"/>
              </a:spcAft>
            </a:pPr>
            <a:r>
              <a:rPr lang="en-US" altLang="ja-JP" sz="1400" b="1" dirty="0" smtClean="0">
                <a:solidFill>
                  <a:srgbClr val="000000"/>
                </a:solidFill>
                <a:latin typeface="Arial"/>
                <a:cs typeface="Arial"/>
              </a:rPr>
              <a:t>Base</a:t>
            </a:r>
          </a:p>
          <a:p>
            <a:pPr algn="ctr" eaLnBrk="1" fontAlgn="base" hangingPunct="1">
              <a:lnSpc>
                <a:spcPts val="1300"/>
              </a:lnSpc>
              <a:spcBef>
                <a:spcPct val="0"/>
              </a:spcBef>
              <a:spcAft>
                <a:spcPct val="0"/>
              </a:spcAft>
            </a:pPr>
            <a:r>
              <a:rPr lang="en-US" altLang="ja-JP" sz="1400" b="1" dirty="0" smtClean="0">
                <a:solidFill>
                  <a:srgbClr val="000000"/>
                </a:solidFill>
                <a:latin typeface="Arial"/>
                <a:cs typeface="Arial"/>
              </a:rPr>
              <a:t>station</a:t>
            </a:r>
            <a:endParaRPr lang="ja-JP" altLang="en-US" sz="1400" b="1" dirty="0" smtClean="0">
              <a:solidFill>
                <a:srgbClr val="000000"/>
              </a:solidFill>
              <a:latin typeface="Arial"/>
              <a:cs typeface="Arial"/>
            </a:endParaRPr>
          </a:p>
        </p:txBody>
      </p:sp>
      <p:sp>
        <p:nvSpPr>
          <p:cNvPr id="37" name="テキスト ボックス 786"/>
          <p:cNvSpPr txBox="1">
            <a:spLocks noChangeArrowheads="1"/>
          </p:cNvSpPr>
          <p:nvPr/>
        </p:nvSpPr>
        <p:spPr bwMode="auto">
          <a:xfrm>
            <a:off x="1270634" y="3786616"/>
            <a:ext cx="2044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1400" b="1" dirty="0" smtClean="0">
                <a:solidFill>
                  <a:srgbClr val="000000"/>
                </a:solidFill>
                <a:latin typeface="Arial"/>
                <a:cs typeface="Arial"/>
              </a:rPr>
              <a:t>Communication cable</a:t>
            </a:r>
            <a:endParaRPr lang="ja-JP" altLang="en-US" sz="1400" b="1" dirty="0" smtClean="0">
              <a:solidFill>
                <a:srgbClr val="000000"/>
              </a:solidFill>
              <a:latin typeface="Arial"/>
              <a:cs typeface="Arial"/>
            </a:endParaRPr>
          </a:p>
        </p:txBody>
      </p:sp>
      <p:sp>
        <p:nvSpPr>
          <p:cNvPr id="38" name="テキスト ボックス 802"/>
          <p:cNvSpPr txBox="1">
            <a:spLocks noChangeArrowheads="1"/>
          </p:cNvSpPr>
          <p:nvPr/>
        </p:nvSpPr>
        <p:spPr bwMode="auto">
          <a:xfrm>
            <a:off x="2292709" y="2922886"/>
            <a:ext cx="1365034" cy="3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1400" b="1" dirty="0" smtClean="0">
                <a:solidFill>
                  <a:srgbClr val="000000"/>
                </a:solidFill>
                <a:latin typeface="Arial"/>
                <a:cs typeface="Arial"/>
              </a:rPr>
              <a:t>Transmission line relay station</a:t>
            </a:r>
            <a:endParaRPr lang="ja-JP" altLang="en-US" sz="1400" b="1" dirty="0" smtClean="0">
              <a:solidFill>
                <a:srgbClr val="000000"/>
              </a:solidFill>
              <a:latin typeface="Arial"/>
              <a:cs typeface="Arial"/>
            </a:endParaRPr>
          </a:p>
        </p:txBody>
      </p:sp>
      <p:sp>
        <p:nvSpPr>
          <p:cNvPr id="52" name="Gleichschenkliges Dreieck 51"/>
          <p:cNvSpPr/>
          <p:nvPr/>
        </p:nvSpPr>
        <p:spPr bwMode="auto">
          <a:xfrm rot="5400000">
            <a:off x="2241481" y="80152"/>
            <a:ext cx="4910464" cy="6662063"/>
          </a:xfrm>
          <a:prstGeom prst="triangle">
            <a:avLst>
              <a:gd name="adj" fmla="val 5057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0" i="0" u="none" strike="noStrike" cap="none" normalizeH="0" baseline="0" smtClean="0">
              <a:ln>
                <a:noFill/>
              </a:ln>
              <a:solidFill>
                <a:srgbClr val="646464"/>
              </a:solidFill>
              <a:effectLst/>
              <a:latin typeface="Verdana" pitchFamily="34" charset="0"/>
            </a:endParaRPr>
          </a:p>
        </p:txBody>
      </p:sp>
      <p:sp>
        <p:nvSpPr>
          <p:cNvPr id="54" name="テキスト ボックス 802"/>
          <p:cNvSpPr txBox="1">
            <a:spLocks noChangeArrowheads="1"/>
          </p:cNvSpPr>
          <p:nvPr/>
        </p:nvSpPr>
        <p:spPr bwMode="auto">
          <a:xfrm>
            <a:off x="5305016" y="3660900"/>
            <a:ext cx="993981" cy="5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0" tIns="45672" rIns="91340" bIns="4567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600" b="1" dirty="0" smtClean="0">
                <a:solidFill>
                  <a:srgbClr val="000000"/>
                </a:solidFill>
                <a:ea typeface="HGPｺﾞｼｯｸE" pitchFamily="50" charset="-128"/>
                <a:cs typeface="Arial" pitchFamily="34" charset="0"/>
              </a:rPr>
              <a:t>Core</a:t>
            </a:r>
          </a:p>
          <a:p>
            <a:pPr algn="ctr" eaLnBrk="1" hangingPunct="1"/>
            <a:r>
              <a:rPr lang="en-US" altLang="ja-JP" sz="1600" b="1" dirty="0" smtClean="0">
                <a:solidFill>
                  <a:srgbClr val="000000"/>
                </a:solidFill>
                <a:ea typeface="HGPｺﾞｼｯｸE" pitchFamily="50" charset="-128"/>
                <a:cs typeface="Arial" pitchFamily="34" charset="0"/>
              </a:rPr>
              <a:t>Network</a:t>
            </a:r>
            <a:endParaRPr lang="ja-JP" altLang="en-US" sz="1600" b="1" dirty="0">
              <a:solidFill>
                <a:srgbClr val="000000"/>
              </a:solidFill>
              <a:ea typeface="HGPｺﾞｼｯｸE" pitchFamily="50" charset="-128"/>
              <a:cs typeface="Arial" pitchFamily="34" charset="0"/>
            </a:endParaRPr>
          </a:p>
        </p:txBody>
      </p:sp>
      <p:sp>
        <p:nvSpPr>
          <p:cNvPr id="55" name="十字形 35"/>
          <p:cNvSpPr/>
          <p:nvPr/>
        </p:nvSpPr>
        <p:spPr>
          <a:xfrm rot="18900000">
            <a:off x="6193291" y="2958212"/>
            <a:ext cx="472043" cy="397556"/>
          </a:xfrm>
          <a:prstGeom prst="plus">
            <a:avLst>
              <a:gd name="adj" fmla="val 39588"/>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lstStyle/>
          <a:p>
            <a:pPr algn="ctr">
              <a:defRPr/>
            </a:pPr>
            <a:endParaRPr lang="ja-JP" altLang="en-US" sz="1400">
              <a:solidFill>
                <a:srgbClr val="000000"/>
              </a:solidFill>
            </a:endParaRPr>
          </a:p>
        </p:txBody>
      </p:sp>
      <p:sp>
        <p:nvSpPr>
          <p:cNvPr id="57" name="角丸四角形吹き出し 31"/>
          <p:cNvSpPr/>
          <p:nvPr/>
        </p:nvSpPr>
        <p:spPr>
          <a:xfrm>
            <a:off x="5385858" y="1713393"/>
            <a:ext cx="1913170" cy="783218"/>
          </a:xfrm>
          <a:prstGeom prst="wedgeRoundRectCallout">
            <a:avLst>
              <a:gd name="adj1" fmla="val -4515"/>
              <a:gd name="adj2" fmla="val 151567"/>
              <a:gd name="adj3" fmla="val 16667"/>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0" tIns="45672" rIns="91340" bIns="45672" anchor="ctr">
            <a:normAutofit fontScale="55000" lnSpcReduction="20000"/>
          </a:bodyPr>
          <a:lstStyle/>
          <a:p>
            <a:pPr algn="ctr">
              <a:defRPr/>
            </a:pPr>
            <a:r>
              <a:rPr lang="en-US" altLang="ja-JP" b="1" dirty="0">
                <a:solidFill>
                  <a:schemeClr val="bg1"/>
                </a:solidFill>
                <a:latin typeface="Arial"/>
                <a:cs typeface="Arial"/>
              </a:rPr>
              <a:t>Backup generators ran out of fuel because of long power outages </a:t>
            </a:r>
            <a:endParaRPr lang="ja-JP" altLang="en-US" b="1" dirty="0">
              <a:solidFill>
                <a:schemeClr val="bg1"/>
              </a:solidFill>
              <a:latin typeface="Arial"/>
              <a:cs typeface="Arial"/>
            </a:endParaRPr>
          </a:p>
        </p:txBody>
      </p:sp>
      <p:sp>
        <p:nvSpPr>
          <p:cNvPr id="59" name="Richtungspfeil 58"/>
          <p:cNvSpPr/>
          <p:nvPr/>
        </p:nvSpPr>
        <p:spPr bwMode="auto">
          <a:xfrm>
            <a:off x="1377537" y="5878286"/>
            <a:ext cx="1104406" cy="484632"/>
          </a:xfrm>
          <a:prstGeom prst="homePlat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0" i="0" u="none" strike="noStrike" cap="none" normalizeH="0" baseline="0" smtClean="0">
              <a:ln>
                <a:noFill/>
              </a:ln>
              <a:solidFill>
                <a:srgbClr val="646464"/>
              </a:solidFill>
              <a:effectLst/>
              <a:latin typeface="Verdana" pitchFamily="34" charset="0"/>
            </a:endParaRPr>
          </a:p>
        </p:txBody>
      </p:sp>
      <p:sp>
        <p:nvSpPr>
          <p:cNvPr id="60" name="Eingekerbter Richtungspfeil 59"/>
          <p:cNvSpPr/>
          <p:nvPr/>
        </p:nvSpPr>
        <p:spPr bwMode="auto">
          <a:xfrm>
            <a:off x="2244437" y="5878285"/>
            <a:ext cx="1496290" cy="484632"/>
          </a:xfrm>
          <a:prstGeom prst="chevr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0" i="0" u="none" strike="noStrike" cap="none" normalizeH="0" baseline="0" smtClean="0">
              <a:ln>
                <a:noFill/>
              </a:ln>
              <a:solidFill>
                <a:srgbClr val="646464"/>
              </a:solidFill>
              <a:effectLst/>
              <a:latin typeface="Verdana" pitchFamily="34" charset="0"/>
            </a:endParaRPr>
          </a:p>
        </p:txBody>
      </p:sp>
      <p:sp>
        <p:nvSpPr>
          <p:cNvPr id="61" name="Eingekerbter Richtungspfeil 60"/>
          <p:cNvSpPr/>
          <p:nvPr/>
        </p:nvSpPr>
        <p:spPr bwMode="auto">
          <a:xfrm>
            <a:off x="3491344" y="5878286"/>
            <a:ext cx="1436915" cy="484632"/>
          </a:xfrm>
          <a:prstGeom prst="chevron">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0" i="0" u="none" strike="noStrike" cap="none" normalizeH="0" baseline="0" smtClean="0">
              <a:ln>
                <a:noFill/>
              </a:ln>
              <a:solidFill>
                <a:srgbClr val="646464"/>
              </a:solidFill>
              <a:effectLst/>
              <a:latin typeface="Verdana" pitchFamily="34" charset="0"/>
            </a:endParaRPr>
          </a:p>
        </p:txBody>
      </p:sp>
      <p:sp>
        <p:nvSpPr>
          <p:cNvPr id="62" name="Eingekerbter Richtungspfeil 61"/>
          <p:cNvSpPr/>
          <p:nvPr/>
        </p:nvSpPr>
        <p:spPr bwMode="auto">
          <a:xfrm>
            <a:off x="4678876" y="5878286"/>
            <a:ext cx="2208811" cy="484632"/>
          </a:xfrm>
          <a:prstGeom prst="chevron">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0" i="0" u="none" strike="noStrike" cap="none" normalizeH="0" baseline="0" smtClean="0">
              <a:ln>
                <a:noFill/>
              </a:ln>
              <a:solidFill>
                <a:srgbClr val="646464"/>
              </a:solidFill>
              <a:effectLst/>
              <a:latin typeface="Verdana" pitchFamily="34" charset="0"/>
            </a:endParaRPr>
          </a:p>
        </p:txBody>
      </p:sp>
      <p:sp>
        <p:nvSpPr>
          <p:cNvPr id="63" name="Textfeld 62"/>
          <p:cNvSpPr txBox="1"/>
          <p:nvPr/>
        </p:nvSpPr>
        <p:spPr>
          <a:xfrm>
            <a:off x="1413163" y="5973288"/>
            <a:ext cx="3828292" cy="400110"/>
          </a:xfrm>
          <a:prstGeom prst="rect">
            <a:avLst/>
          </a:prstGeom>
          <a:noFill/>
        </p:spPr>
        <p:txBody>
          <a:bodyPr wrap="none" rtlCol="0">
            <a:spAutoFit/>
          </a:bodyPr>
          <a:lstStyle/>
          <a:p>
            <a:r>
              <a:rPr lang="de-CH" sz="1000" dirty="0" err="1" smtClean="0">
                <a:solidFill>
                  <a:srgbClr val="000000"/>
                </a:solidFill>
              </a:rPr>
              <a:t>local</a:t>
            </a:r>
            <a:r>
              <a:rPr lang="de-CH" sz="1000" dirty="0" smtClean="0">
                <a:solidFill>
                  <a:srgbClr val="000000"/>
                </a:solidFill>
              </a:rPr>
              <a:t>/regional (</a:t>
            </a:r>
            <a:r>
              <a:rPr lang="de-CH" sz="1000" dirty="0" err="1" smtClean="0">
                <a:solidFill>
                  <a:srgbClr val="000000"/>
                </a:solidFill>
              </a:rPr>
              <a:t>depending</a:t>
            </a:r>
            <a:r>
              <a:rPr lang="de-CH" sz="1000" dirty="0" smtClean="0">
                <a:solidFill>
                  <a:srgbClr val="000000"/>
                </a:solidFill>
              </a:rPr>
              <a:t> </a:t>
            </a:r>
            <a:r>
              <a:rPr lang="de-CH" sz="1000" dirty="0" err="1" smtClean="0">
                <a:solidFill>
                  <a:srgbClr val="000000"/>
                </a:solidFill>
              </a:rPr>
              <a:t>from</a:t>
            </a:r>
            <a:r>
              <a:rPr lang="de-CH" sz="1000" dirty="0" smtClean="0">
                <a:solidFill>
                  <a:srgbClr val="000000"/>
                </a:solidFill>
              </a:rPr>
              <a:t>  # </a:t>
            </a:r>
            <a:r>
              <a:rPr lang="de-CH" sz="1000" dirty="0" err="1" smtClean="0">
                <a:solidFill>
                  <a:srgbClr val="000000"/>
                </a:solidFill>
              </a:rPr>
              <a:t>affected</a:t>
            </a:r>
            <a:r>
              <a:rPr lang="de-CH" sz="1000" dirty="0" smtClean="0">
                <a:solidFill>
                  <a:srgbClr val="000000"/>
                </a:solidFill>
              </a:rPr>
              <a:t> </a:t>
            </a:r>
            <a:r>
              <a:rPr lang="de-CH" sz="1000" dirty="0" err="1" smtClean="0">
                <a:solidFill>
                  <a:srgbClr val="000000"/>
                </a:solidFill>
              </a:rPr>
              <a:t>components</a:t>
            </a:r>
            <a:r>
              <a:rPr lang="de-CH" sz="1000" dirty="0" smtClean="0">
                <a:solidFill>
                  <a:srgbClr val="000000"/>
                </a:solidFill>
              </a:rPr>
              <a:t>)</a:t>
            </a:r>
          </a:p>
          <a:p>
            <a:endParaRPr lang="de-CH" sz="1000" dirty="0" smtClean="0"/>
          </a:p>
        </p:txBody>
      </p:sp>
      <p:sp>
        <p:nvSpPr>
          <p:cNvPr id="64" name="Textfeld 63"/>
          <p:cNvSpPr txBox="1"/>
          <p:nvPr/>
        </p:nvSpPr>
        <p:spPr>
          <a:xfrm>
            <a:off x="5674426" y="6006937"/>
            <a:ext cx="1056700" cy="246221"/>
          </a:xfrm>
          <a:prstGeom prst="rect">
            <a:avLst/>
          </a:prstGeom>
          <a:noFill/>
        </p:spPr>
        <p:txBody>
          <a:bodyPr wrap="none" rtlCol="0">
            <a:spAutoFit/>
          </a:bodyPr>
          <a:lstStyle/>
          <a:p>
            <a:r>
              <a:rPr lang="de-CH" sz="1000" b="1" dirty="0" smtClean="0">
                <a:solidFill>
                  <a:srgbClr val="000000"/>
                </a:solidFill>
              </a:rPr>
              <a:t>total </a:t>
            </a:r>
            <a:r>
              <a:rPr lang="de-CH" sz="1000" b="1" dirty="0" err="1" smtClean="0">
                <a:solidFill>
                  <a:srgbClr val="000000"/>
                </a:solidFill>
              </a:rPr>
              <a:t>outage</a:t>
            </a:r>
            <a:endParaRPr lang="de-CH" sz="1000" b="1" dirty="0" smtClean="0">
              <a:solidFill>
                <a:srgbClr val="000000"/>
              </a:solidFill>
            </a:endParaRPr>
          </a:p>
        </p:txBody>
      </p:sp>
      <p:sp>
        <p:nvSpPr>
          <p:cNvPr id="56" name="Textfeld 55"/>
          <p:cNvSpPr txBox="1"/>
          <p:nvPr/>
        </p:nvSpPr>
        <p:spPr>
          <a:xfrm>
            <a:off x="3550722" y="2355564"/>
            <a:ext cx="886781" cy="215444"/>
          </a:xfrm>
          <a:prstGeom prst="rect">
            <a:avLst/>
          </a:prstGeom>
          <a:noFill/>
        </p:spPr>
        <p:txBody>
          <a:bodyPr wrap="none" rtlCol="0">
            <a:spAutoFit/>
          </a:bodyPr>
          <a:lstStyle/>
          <a:p>
            <a:r>
              <a:rPr lang="de-CH" sz="800" b="1" dirty="0" smtClean="0"/>
              <a:t>Source: MIC</a:t>
            </a:r>
            <a:endParaRPr lang="de-CH" sz="800"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334963" y="258763"/>
            <a:ext cx="7224712"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smtClean="0">
                <a:latin typeface="+mj-lt"/>
                <a:ea typeface="ＭＳ ゴシック" pitchFamily="49" charset="-128"/>
              </a:rPr>
              <a:t>Power Outage </a:t>
            </a:r>
            <a:endParaRPr kumimoji="0" lang="ja-JP" altLang="en-US" sz="2800" b="1">
              <a:latin typeface="+mj-lt"/>
              <a:ea typeface="ＭＳ ゴシック" pitchFamily="49" charset="-128"/>
            </a:endParaRPr>
          </a:p>
        </p:txBody>
      </p:sp>
      <p:sp>
        <p:nvSpPr>
          <p:cNvPr id="5" name="テキスト ボックス 41"/>
          <p:cNvSpPr txBox="1"/>
          <p:nvPr/>
        </p:nvSpPr>
        <p:spPr>
          <a:xfrm>
            <a:off x="118750" y="1348095"/>
            <a:ext cx="8856984" cy="584775"/>
          </a:xfrm>
          <a:prstGeom prst="rect">
            <a:avLst/>
          </a:prstGeom>
          <a:solidFill>
            <a:schemeClr val="accent3">
              <a:lumMod val="20000"/>
              <a:lumOff val="80000"/>
            </a:schemeClr>
          </a:solidFill>
          <a:ln>
            <a:solidFill>
              <a:schemeClr val="accent3">
                <a:lumMod val="75000"/>
              </a:schemeClr>
            </a:solidFill>
          </a:ln>
          <a:scene3d>
            <a:camera prst="orthographicFront"/>
            <a:lightRig rig="threePt" dir="t"/>
          </a:scene3d>
          <a:sp3d>
            <a:bevelT/>
          </a:sp3d>
        </p:spPr>
        <p:txBody>
          <a:bodyPr wrap="square">
            <a:spAutoFit/>
          </a:bodyPr>
          <a:lstStyle/>
          <a:p>
            <a:pPr marL="354013" indent="-354013">
              <a:defRPr/>
            </a:pPr>
            <a:r>
              <a:rPr lang="ja-JP" altLang="en-US" sz="1600" smtClean="0">
                <a:solidFill>
                  <a:srgbClr val="E46C0A"/>
                </a:solidFill>
                <a:latin typeface="Arial" pitchFamily="34" charset="0"/>
                <a:ea typeface="HGPｺﾞｼｯｸE" pitchFamily="50" charset="-128"/>
                <a:cs typeface="Arial" pitchFamily="34" charset="0"/>
              </a:rPr>
              <a:t>■</a:t>
            </a:r>
            <a:r>
              <a:rPr lang="ja-JP" altLang="de-DE" sz="1600">
                <a:solidFill>
                  <a:srgbClr val="000000"/>
                </a:solidFill>
                <a:latin typeface="Arial" pitchFamily="34" charset="0"/>
                <a:ea typeface="HGPｺﾞｼｯｸE" pitchFamily="50" charset="-128"/>
                <a:cs typeface="Arial" pitchFamily="34" charset="0"/>
              </a:rPr>
              <a:t> </a:t>
            </a:r>
            <a:r>
              <a:rPr lang="ja-JP" altLang="de-DE" sz="1600" smtClean="0">
                <a:solidFill>
                  <a:srgbClr val="000000"/>
                </a:solidFill>
                <a:latin typeface="Arial" pitchFamily="34" charset="0"/>
                <a:ea typeface="HGPｺﾞｼｯｸE" pitchFamily="50" charset="-128"/>
                <a:cs typeface="Arial" pitchFamily="34" charset="0"/>
              </a:rPr>
              <a:t> </a:t>
            </a:r>
            <a:r>
              <a:rPr lang="en-US" altLang="ja-JP" sz="1600" dirty="0" smtClean="0">
                <a:latin typeface="Arial" pitchFamily="34" charset="0"/>
                <a:cs typeface="Arial" pitchFamily="34" charset="0"/>
              </a:rPr>
              <a:t>Japan: Over 80</a:t>
            </a:r>
            <a:r>
              <a:rPr lang="en-US" altLang="ja-JP" sz="1600" dirty="0">
                <a:latin typeface="Arial" pitchFamily="34" charset="0"/>
                <a:cs typeface="Arial" pitchFamily="34" charset="0"/>
              </a:rPr>
              <a:t>% of communications breakdown </a:t>
            </a:r>
            <a:r>
              <a:rPr lang="en-US" altLang="ja-JP" sz="1600" dirty="0" smtClean="0">
                <a:latin typeface="Arial" pitchFamily="34" charset="0"/>
                <a:cs typeface="Arial" pitchFamily="34" charset="0"/>
              </a:rPr>
              <a:t>of both fixed and mobile was </a:t>
            </a:r>
            <a:r>
              <a:rPr lang="en-US" altLang="ja-JP" sz="1600" dirty="0">
                <a:latin typeface="Arial" pitchFamily="34" charset="0"/>
                <a:cs typeface="Arial" pitchFamily="34" charset="0"/>
              </a:rPr>
              <a:t>caused by widespread and prolonged power </a:t>
            </a:r>
            <a:r>
              <a:rPr lang="en-US" altLang="ja-JP" sz="1600" dirty="0" smtClean="0">
                <a:latin typeface="Arial" pitchFamily="34" charset="0"/>
                <a:cs typeface="Arial" pitchFamily="34" charset="0"/>
              </a:rPr>
              <a:t>outages in March 2011. </a:t>
            </a:r>
            <a:endParaRPr lang="en-US" altLang="ja-JP" sz="1600" dirty="0">
              <a:solidFill>
                <a:srgbClr val="000000"/>
              </a:solidFill>
              <a:latin typeface="Arial" pitchFamily="34" charset="0"/>
              <a:ea typeface="HGPｺﾞｼｯｸE" pitchFamily="50" charset="-128"/>
              <a:cs typeface="Arial" pitchFamily="34" charset="0"/>
            </a:endParaRPr>
          </a:p>
        </p:txBody>
      </p:sp>
      <p:sp>
        <p:nvSpPr>
          <p:cNvPr id="6" name="正方形/長方形 42"/>
          <p:cNvSpPr/>
          <p:nvPr/>
        </p:nvSpPr>
        <p:spPr bwMode="auto">
          <a:xfrm>
            <a:off x="227769" y="2584094"/>
            <a:ext cx="4176464" cy="504056"/>
          </a:xfrm>
          <a:prstGeom prst="rect">
            <a:avLst/>
          </a:prstGeom>
          <a:solidFill>
            <a:schemeClr val="accent3">
              <a:lumMod val="75000"/>
            </a:schemeClr>
          </a:solidFill>
          <a:ln w="9525" cap="flat" cmpd="sng" algn="ctr">
            <a:solidFill>
              <a:schemeClr val="accent2">
                <a:lumMod val="75000"/>
              </a:schemeClr>
            </a:solidFill>
            <a:prstDash val="solid"/>
            <a:round/>
            <a:headEnd type="none" w="med" len="med"/>
            <a:tailEnd type="none" w="med" len="med"/>
          </a:ln>
          <a:effectLst/>
          <a:scene3d>
            <a:camera prst="orthographicFront"/>
            <a:lightRig rig="threePt" dir="t"/>
          </a:scene3d>
          <a:sp3d>
            <a:bevelT/>
          </a:sp3d>
        </p:spPr>
        <p:txBody>
          <a:bodyPr wrap="none" lIns="91340" tIns="45672" rIns="91340" bIns="45672" anchor="ctr"/>
          <a:lstStyle/>
          <a:p>
            <a:pPr algn="ctr">
              <a:defRPr/>
            </a:pPr>
            <a:r>
              <a:rPr lang="en-US" altLang="ja-JP" sz="2000" b="1" dirty="0" smtClean="0">
                <a:solidFill>
                  <a:srgbClr val="FFFFFF"/>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rPr>
              <a:t>Fixed telephone</a:t>
            </a:r>
            <a:endParaRPr lang="en-US" altLang="ja-JP" sz="2000" b="1" dirty="0">
              <a:solidFill>
                <a:srgbClr val="FFFFFF"/>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endParaRPr>
          </a:p>
        </p:txBody>
      </p:sp>
      <p:sp>
        <p:nvSpPr>
          <p:cNvPr id="7" name="正方形/長方形 43"/>
          <p:cNvSpPr/>
          <p:nvPr/>
        </p:nvSpPr>
        <p:spPr bwMode="auto">
          <a:xfrm>
            <a:off x="4710307" y="2560344"/>
            <a:ext cx="4176464" cy="504056"/>
          </a:xfrm>
          <a:prstGeom prst="rect">
            <a:avLst/>
          </a:prstGeom>
          <a:solidFill>
            <a:schemeClr val="accent3">
              <a:lumMod val="75000"/>
            </a:schemeClr>
          </a:solidFill>
          <a:ln w="9525" cap="flat" cmpd="sng" algn="ctr">
            <a:solidFill>
              <a:schemeClr val="accent2">
                <a:lumMod val="75000"/>
              </a:schemeClr>
            </a:solidFill>
            <a:prstDash val="solid"/>
            <a:round/>
            <a:headEnd type="none" w="med" len="med"/>
            <a:tailEnd type="none" w="med" len="med"/>
          </a:ln>
          <a:effectLst/>
          <a:scene3d>
            <a:camera prst="orthographicFront"/>
            <a:lightRig rig="threePt" dir="t"/>
          </a:scene3d>
          <a:sp3d>
            <a:bevelT/>
          </a:sp3d>
        </p:spPr>
        <p:txBody>
          <a:bodyPr wrap="none" lIns="91340" tIns="45672" rIns="91340" bIns="45672" anchor="ctr"/>
          <a:lstStyle/>
          <a:p>
            <a:pPr algn="ctr">
              <a:defRPr/>
            </a:pPr>
            <a:r>
              <a:rPr lang="en-US" altLang="ja-JP" sz="2000" b="1" dirty="0">
                <a:solidFill>
                  <a:srgbClr val="FFFFFF"/>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rPr>
              <a:t>Mobile </a:t>
            </a:r>
            <a:r>
              <a:rPr lang="en-US" altLang="ja-JP" sz="2000" b="1" dirty="0" smtClean="0">
                <a:solidFill>
                  <a:srgbClr val="FFFFFF"/>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rPr>
              <a:t>telephone</a:t>
            </a:r>
            <a:endParaRPr lang="en-US" altLang="ja-JP" sz="2000" b="1" dirty="0">
              <a:solidFill>
                <a:srgbClr val="FFFFFF"/>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endParaRPr>
          </a:p>
        </p:txBody>
      </p:sp>
      <p:grpSp>
        <p:nvGrpSpPr>
          <p:cNvPr id="10" name="Gruppieren 9"/>
          <p:cNvGrpSpPr/>
          <p:nvPr/>
        </p:nvGrpSpPr>
        <p:grpSpPr>
          <a:xfrm>
            <a:off x="132534" y="2826912"/>
            <a:ext cx="8702708" cy="3716387"/>
            <a:chOff x="108784" y="2636912"/>
            <a:chExt cx="9189774" cy="4697134"/>
          </a:xfrm>
        </p:grpSpPr>
        <p:graphicFrame>
          <p:nvGraphicFramePr>
            <p:cNvPr id="8" name="オブジェクト 1"/>
            <p:cNvGraphicFramePr>
              <a:graphicFrameLocks/>
            </p:cNvGraphicFramePr>
            <p:nvPr>
              <p:extLst>
                <p:ext uri="{D42A27DB-BD31-4B8C-83A1-F6EECF244321}">
                  <p14:modId xmlns:p14="http://schemas.microsoft.com/office/powerpoint/2010/main" val="3945623861"/>
                </p:ext>
              </p:extLst>
            </p:nvPr>
          </p:nvGraphicFramePr>
          <p:xfrm>
            <a:off x="108784" y="2636912"/>
            <a:ext cx="4660900" cy="4684713"/>
          </p:xfrm>
          <a:graphic>
            <a:graphicData uri="http://schemas.openxmlformats.org/presentationml/2006/ole">
              <mc:AlternateContent xmlns:mc="http://schemas.openxmlformats.org/markup-compatibility/2006">
                <mc:Choice xmlns:v="urn:schemas-microsoft-com:vml" Requires="v">
                  <p:oleObj spid="_x0000_s2052" name="ワークシート" r:id="rId4" imgW="4657770" imgH="4686300" progId="Excel.Sheet.8">
                    <p:embed/>
                  </p:oleObj>
                </mc:Choice>
                <mc:Fallback>
                  <p:oleObj name="ワークシート" r:id="rId4" imgW="4657770" imgH="468630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84" y="2636912"/>
                          <a:ext cx="4660900"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オブジェクト 44"/>
            <p:cNvGraphicFramePr>
              <a:graphicFrameLocks/>
            </p:cNvGraphicFramePr>
            <p:nvPr>
              <p:extLst>
                <p:ext uri="{D42A27DB-BD31-4B8C-83A1-F6EECF244321}">
                  <p14:modId xmlns:p14="http://schemas.microsoft.com/office/powerpoint/2010/main" val="3228020828"/>
                </p:ext>
              </p:extLst>
            </p:nvPr>
          </p:nvGraphicFramePr>
          <p:xfrm>
            <a:off x="4644008" y="2647746"/>
            <a:ext cx="4654550" cy="4686300"/>
          </p:xfrm>
          <a:graphic>
            <a:graphicData uri="http://schemas.openxmlformats.org/presentationml/2006/ole">
              <mc:AlternateContent xmlns:mc="http://schemas.openxmlformats.org/markup-compatibility/2006">
                <mc:Choice xmlns:v="urn:schemas-microsoft-com:vml" Requires="v">
                  <p:oleObj spid="_x0000_s2053" name="ワークシート" r:id="rId7" imgW="4657770" imgH="4686300" progId="Excel.Sheet.8">
                    <p:embed/>
                  </p:oleObj>
                </mc:Choice>
                <mc:Fallback>
                  <p:oleObj name="ワークシート" r:id="rId7" imgW="4657770" imgH="4686300" progId="Excel.Sheet.8">
                    <p:embed/>
                    <p:pic>
                      <p:nvPicPr>
                        <p:cNvPr id="0" name="Picture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2647746"/>
                          <a:ext cx="4654550"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Textfeld 10"/>
          <p:cNvSpPr txBox="1"/>
          <p:nvPr/>
        </p:nvSpPr>
        <p:spPr>
          <a:xfrm>
            <a:off x="0" y="5700156"/>
            <a:ext cx="5121915" cy="1015663"/>
          </a:xfrm>
          <a:prstGeom prst="rect">
            <a:avLst/>
          </a:prstGeom>
          <a:noFill/>
        </p:spPr>
        <p:txBody>
          <a:bodyPr wrap="none" rtlCol="0">
            <a:spAutoFit/>
          </a:bodyPr>
          <a:lstStyle/>
          <a:p>
            <a:r>
              <a:rPr lang="de-CH" sz="1400" dirty="0" err="1" smtClean="0"/>
              <a:t>Battery</a:t>
            </a:r>
            <a:r>
              <a:rPr lang="de-CH" sz="1400" dirty="0" smtClean="0"/>
              <a:t> </a:t>
            </a:r>
            <a:r>
              <a:rPr lang="de-CH" sz="1400" dirty="0" err="1" smtClean="0"/>
              <a:t>buffer</a:t>
            </a:r>
            <a:r>
              <a:rPr lang="de-CH" sz="1400" dirty="0" smtClean="0"/>
              <a:t>:</a:t>
            </a:r>
          </a:p>
          <a:p>
            <a:pPr>
              <a:buFont typeface="Arial" pitchFamily="34" charset="0"/>
              <a:buChar char="•"/>
            </a:pPr>
            <a:r>
              <a:rPr lang="de-CH" sz="1400" dirty="0" smtClean="0"/>
              <a:t> mobile </a:t>
            </a:r>
            <a:r>
              <a:rPr lang="de-CH" sz="1400" dirty="0" err="1" smtClean="0"/>
              <a:t>network</a:t>
            </a:r>
            <a:r>
              <a:rPr lang="de-CH" sz="1400" dirty="0" smtClean="0"/>
              <a:t> </a:t>
            </a:r>
            <a:r>
              <a:rPr lang="de-CH" sz="1400" dirty="0" err="1" smtClean="0"/>
              <a:t>basestations</a:t>
            </a:r>
            <a:r>
              <a:rPr lang="de-CH" sz="1400" dirty="0" smtClean="0"/>
              <a:t>: ~20 </a:t>
            </a:r>
            <a:r>
              <a:rPr lang="de-CH" sz="1400" dirty="0" err="1" smtClean="0"/>
              <a:t>minutes</a:t>
            </a:r>
            <a:r>
              <a:rPr lang="de-CH" sz="1400" dirty="0" smtClean="0"/>
              <a:t> – 2 </a:t>
            </a:r>
            <a:r>
              <a:rPr lang="de-CH" sz="1400" dirty="0" err="1" smtClean="0"/>
              <a:t>hours</a:t>
            </a:r>
            <a:endParaRPr lang="de-CH" sz="1400" dirty="0" smtClean="0"/>
          </a:p>
          <a:p>
            <a:pPr>
              <a:buFont typeface="Arial" pitchFamily="34" charset="0"/>
              <a:buChar char="•"/>
            </a:pPr>
            <a:r>
              <a:rPr lang="de-CH" sz="1400" dirty="0" smtClean="0"/>
              <a:t> </a:t>
            </a:r>
            <a:r>
              <a:rPr lang="de-CH" sz="1400" dirty="0" err="1" smtClean="0"/>
              <a:t>central</a:t>
            </a:r>
            <a:r>
              <a:rPr lang="de-CH" sz="1400" dirty="0" smtClean="0"/>
              <a:t> </a:t>
            </a:r>
            <a:r>
              <a:rPr lang="de-CH" sz="1400" dirty="0" err="1" smtClean="0"/>
              <a:t>offices</a:t>
            </a:r>
            <a:r>
              <a:rPr lang="de-CH" sz="1400" dirty="0" smtClean="0"/>
              <a:t> (x-</a:t>
            </a:r>
            <a:r>
              <a:rPr lang="de-CH" sz="1400" dirty="0" err="1" smtClean="0"/>
              <a:t>change</a:t>
            </a:r>
            <a:r>
              <a:rPr lang="de-CH" sz="1400" dirty="0" smtClean="0"/>
              <a:t>): ~8 </a:t>
            </a:r>
            <a:r>
              <a:rPr lang="de-CH" sz="1400" dirty="0" err="1" smtClean="0"/>
              <a:t>hours</a:t>
            </a:r>
            <a:r>
              <a:rPr lang="de-CH" sz="1400" dirty="0" smtClean="0"/>
              <a:t> </a:t>
            </a:r>
          </a:p>
          <a:p>
            <a:r>
              <a:rPr lang="de-CH" sz="1800" dirty="0" smtClean="0"/>
              <a:t> </a:t>
            </a:r>
            <a:endParaRPr lang="de-CH" sz="1800" dirty="0"/>
          </a:p>
        </p:txBody>
      </p:sp>
      <p:sp>
        <p:nvSpPr>
          <p:cNvPr id="12" name="テキスト ボックス 41"/>
          <p:cNvSpPr txBox="1"/>
          <p:nvPr/>
        </p:nvSpPr>
        <p:spPr>
          <a:xfrm>
            <a:off x="118750" y="834321"/>
            <a:ext cx="7623962" cy="338554"/>
          </a:xfrm>
          <a:prstGeom prst="rect">
            <a:avLst/>
          </a:prstGeom>
          <a:solidFill>
            <a:schemeClr val="accent3">
              <a:lumMod val="20000"/>
              <a:lumOff val="80000"/>
            </a:schemeClr>
          </a:solidFill>
          <a:ln>
            <a:solidFill>
              <a:schemeClr val="accent3">
                <a:lumMod val="75000"/>
              </a:schemeClr>
            </a:solidFill>
          </a:ln>
          <a:scene3d>
            <a:camera prst="orthographicFront"/>
            <a:lightRig rig="threePt" dir="t"/>
          </a:scene3d>
          <a:sp3d>
            <a:bevelT/>
          </a:sp3d>
        </p:spPr>
        <p:txBody>
          <a:bodyPr wrap="square">
            <a:spAutoFit/>
          </a:bodyPr>
          <a:lstStyle/>
          <a:p>
            <a:pPr marL="354013" indent="-354013">
              <a:defRPr/>
            </a:pPr>
            <a:r>
              <a:rPr lang="ja-JP" altLang="en-US" sz="1600" smtClean="0">
                <a:solidFill>
                  <a:srgbClr val="E46C0A"/>
                </a:solidFill>
                <a:latin typeface="Arial" pitchFamily="34" charset="0"/>
                <a:ea typeface="HGPｺﾞｼｯｸE" pitchFamily="50" charset="-128"/>
                <a:cs typeface="Arial" pitchFamily="34" charset="0"/>
              </a:rPr>
              <a:t>■</a:t>
            </a:r>
            <a:r>
              <a:rPr lang="ja-JP" altLang="de-DE" sz="1600">
                <a:solidFill>
                  <a:srgbClr val="000000"/>
                </a:solidFill>
                <a:latin typeface="Arial" pitchFamily="34" charset="0"/>
                <a:ea typeface="HGPｺﾞｼｯｸE" pitchFamily="50" charset="-128"/>
                <a:cs typeface="Arial" pitchFamily="34" charset="0"/>
              </a:rPr>
              <a:t> </a:t>
            </a:r>
            <a:r>
              <a:rPr lang="ja-JP" altLang="de-DE" sz="1600" smtClean="0">
                <a:solidFill>
                  <a:srgbClr val="000000"/>
                </a:solidFill>
                <a:latin typeface="Arial" pitchFamily="34" charset="0"/>
                <a:ea typeface="HGPｺﾞｼｯｸE" pitchFamily="50" charset="-128"/>
                <a:cs typeface="Arial" pitchFamily="34" charset="0"/>
              </a:rPr>
              <a:t> </a:t>
            </a:r>
            <a:r>
              <a:rPr lang="en-US" altLang="ja-JP" sz="1600" dirty="0" smtClean="0">
                <a:latin typeface="Arial" pitchFamily="34" charset="0"/>
                <a:cs typeface="Arial" pitchFamily="34" charset="0"/>
              </a:rPr>
              <a:t>CH: theoretically 50’000  backup power generators to cover a total blackout. </a:t>
            </a:r>
            <a:endParaRPr lang="en-US" altLang="ja-JP" sz="1600" dirty="0">
              <a:solidFill>
                <a:srgbClr val="000000"/>
              </a:solidFill>
              <a:latin typeface="Arial" pitchFamily="34" charset="0"/>
              <a:ea typeface="HGPｺﾞｼｯｸE" pitchFamily="50" charset="-128"/>
              <a:cs typeface="Arial" pitchFamily="34" charset="0"/>
            </a:endParaRPr>
          </a:p>
        </p:txBody>
      </p:sp>
      <p:sp>
        <p:nvSpPr>
          <p:cNvPr id="13" name="テキスト ボックス 41"/>
          <p:cNvSpPr txBox="1"/>
          <p:nvPr/>
        </p:nvSpPr>
        <p:spPr>
          <a:xfrm>
            <a:off x="118750" y="2103001"/>
            <a:ext cx="7623962" cy="338554"/>
          </a:xfrm>
          <a:prstGeom prst="rect">
            <a:avLst/>
          </a:prstGeom>
          <a:solidFill>
            <a:schemeClr val="accent3">
              <a:lumMod val="20000"/>
              <a:lumOff val="80000"/>
            </a:schemeClr>
          </a:solidFill>
          <a:ln>
            <a:solidFill>
              <a:schemeClr val="accent3">
                <a:lumMod val="75000"/>
              </a:schemeClr>
            </a:solidFill>
          </a:ln>
          <a:scene3d>
            <a:camera prst="orthographicFront"/>
            <a:lightRig rig="threePt" dir="t"/>
          </a:scene3d>
          <a:sp3d>
            <a:bevelT/>
          </a:sp3d>
        </p:spPr>
        <p:txBody>
          <a:bodyPr wrap="square">
            <a:spAutoFit/>
          </a:bodyPr>
          <a:lstStyle/>
          <a:p>
            <a:pPr marL="354013" indent="-354013">
              <a:defRPr/>
            </a:pPr>
            <a:r>
              <a:rPr lang="ja-JP" altLang="en-US" sz="1600" smtClean="0">
                <a:solidFill>
                  <a:srgbClr val="E46C0A"/>
                </a:solidFill>
                <a:latin typeface="Arial" pitchFamily="34" charset="0"/>
                <a:ea typeface="HGPｺﾞｼｯｸE" pitchFamily="50" charset="-128"/>
                <a:cs typeface="Arial" pitchFamily="34" charset="0"/>
              </a:rPr>
              <a:t>■</a:t>
            </a:r>
            <a:r>
              <a:rPr lang="ja-JP" altLang="de-DE" sz="1600">
                <a:solidFill>
                  <a:srgbClr val="000000"/>
                </a:solidFill>
                <a:latin typeface="Arial" pitchFamily="34" charset="0"/>
                <a:ea typeface="HGPｺﾞｼｯｸE" pitchFamily="50" charset="-128"/>
                <a:cs typeface="Arial" pitchFamily="34" charset="0"/>
              </a:rPr>
              <a:t> </a:t>
            </a:r>
            <a:r>
              <a:rPr lang="ja-JP" altLang="de-DE" sz="1600" smtClean="0">
                <a:solidFill>
                  <a:srgbClr val="000000"/>
                </a:solidFill>
                <a:latin typeface="Arial" pitchFamily="34" charset="0"/>
                <a:ea typeface="HGPｺﾞｼｯｸE" pitchFamily="50" charset="-128"/>
                <a:cs typeface="Arial" pitchFamily="34" charset="0"/>
              </a:rPr>
              <a:t> </a:t>
            </a:r>
            <a:r>
              <a:rPr lang="en-US" altLang="ja-JP" sz="1600" dirty="0" smtClean="0">
                <a:latin typeface="Arial" pitchFamily="34" charset="0"/>
                <a:cs typeface="Arial" pitchFamily="34" charset="0"/>
              </a:rPr>
              <a:t>Dependability of infrastructures. </a:t>
            </a:r>
            <a:endParaRPr lang="en-US" altLang="ja-JP" sz="1600" dirty="0">
              <a:solidFill>
                <a:srgbClr val="000000"/>
              </a:solidFill>
              <a:latin typeface="Arial" pitchFamily="34" charset="0"/>
              <a:ea typeface="HGPｺﾞｼｯｸE" pitchFamily="50" charset="-128"/>
              <a:cs typeface="Arial" pitchFamily="34" charset="0"/>
            </a:endParaRPr>
          </a:p>
        </p:txBody>
      </p:sp>
      <p:sp>
        <p:nvSpPr>
          <p:cNvPr id="14" name="Textfeld 13"/>
          <p:cNvSpPr txBox="1"/>
          <p:nvPr/>
        </p:nvSpPr>
        <p:spPr>
          <a:xfrm>
            <a:off x="5474521" y="5946377"/>
            <a:ext cx="3653564" cy="523220"/>
          </a:xfrm>
          <a:prstGeom prst="rect">
            <a:avLst/>
          </a:prstGeom>
          <a:noFill/>
        </p:spPr>
        <p:txBody>
          <a:bodyPr wrap="none" rtlCol="0">
            <a:spAutoFit/>
          </a:bodyPr>
          <a:lstStyle/>
          <a:p>
            <a:r>
              <a:rPr lang="en-US" altLang="ja-JP" sz="1400" b="1" dirty="0" smtClean="0">
                <a:latin typeface="Arial" pitchFamily="34" charset="0"/>
                <a:ea typeface="HGP創英角ｺﾞｼｯｸUB" pitchFamily="50" charset="-128"/>
                <a:cs typeface="Arial" pitchFamily="34" charset="0"/>
              </a:rPr>
              <a:t>Longer operation times for backup</a:t>
            </a:r>
          </a:p>
          <a:p>
            <a:r>
              <a:rPr lang="en-US" altLang="ja-JP" sz="1400" b="1" dirty="0" smtClean="0">
                <a:latin typeface="Arial" pitchFamily="34" charset="0"/>
                <a:ea typeface="HGP創英角ｺﾞｼｯｸUB" pitchFamily="50" charset="-128"/>
                <a:cs typeface="Arial" pitchFamily="34" charset="0"/>
              </a:rPr>
              <a:t>power generators and storage batteries?</a:t>
            </a:r>
            <a:endParaRPr lang="de-CH" sz="1400" dirty="0"/>
          </a:p>
        </p:txBody>
      </p:sp>
      <p:sp>
        <p:nvSpPr>
          <p:cNvPr id="15" name="Richtungspfeil 14"/>
          <p:cNvSpPr/>
          <p:nvPr/>
        </p:nvSpPr>
        <p:spPr bwMode="auto">
          <a:xfrm>
            <a:off x="5058888" y="5961413"/>
            <a:ext cx="451262" cy="484632"/>
          </a:xfrm>
          <a:prstGeom prst="homePlate">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0" i="0" u="none" strike="noStrike" cap="none" normalizeH="0" baseline="0" smtClean="0">
              <a:ln>
                <a:noFill/>
              </a:ln>
              <a:solidFill>
                <a:srgbClr val="646464"/>
              </a:solidFill>
              <a:effectLst/>
              <a:latin typeface="Verdana" pitchFamily="34" charset="0"/>
            </a:endParaRPr>
          </a:p>
        </p:txBody>
      </p:sp>
      <p:sp>
        <p:nvSpPr>
          <p:cNvPr id="16" name="Textfeld 15"/>
          <p:cNvSpPr txBox="1"/>
          <p:nvPr/>
        </p:nvSpPr>
        <p:spPr>
          <a:xfrm>
            <a:off x="7778338" y="3163086"/>
            <a:ext cx="886781" cy="215444"/>
          </a:xfrm>
          <a:prstGeom prst="rect">
            <a:avLst/>
          </a:prstGeom>
          <a:noFill/>
        </p:spPr>
        <p:txBody>
          <a:bodyPr wrap="none" rtlCol="0">
            <a:spAutoFit/>
          </a:bodyPr>
          <a:lstStyle/>
          <a:p>
            <a:r>
              <a:rPr lang="de-CH" sz="800" b="1" dirty="0" smtClean="0"/>
              <a:t>Source: MIC</a:t>
            </a:r>
            <a:endParaRPr lang="de-CH" sz="800"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334963" y="140013"/>
            <a:ext cx="7224712"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smtClean="0">
                <a:latin typeface="+mj-lt"/>
                <a:ea typeface="ＭＳ ゴシック" pitchFamily="49" charset="-128"/>
              </a:rPr>
              <a:t>Network Resilience &amp; Recovery </a:t>
            </a:r>
            <a:endParaRPr kumimoji="0" lang="ja-JP" altLang="en-US" sz="2800" b="1">
              <a:latin typeface="+mj-lt"/>
              <a:ea typeface="ＭＳ ゴシック" pitchFamily="49" charset="-128"/>
            </a:endParaRPr>
          </a:p>
        </p:txBody>
      </p:sp>
      <p:sp>
        <p:nvSpPr>
          <p:cNvPr id="5" name="スライド番号プレースホルダー 2"/>
          <p:cNvSpPr>
            <a:spLocks noGrp="1"/>
          </p:cNvSpPr>
          <p:nvPr>
            <p:ph type="sldNum" sz="quarter" idx="4294967295"/>
          </p:nvPr>
        </p:nvSpPr>
        <p:spPr>
          <a:xfrm>
            <a:off x="6496317" y="6391976"/>
            <a:ext cx="2107358" cy="361302"/>
          </a:xfrm>
          <a:prstGeom prst="rect">
            <a:avLst/>
          </a:prstGeom>
        </p:spPr>
        <p:txBody>
          <a:bodyPr/>
          <a:lstStyle/>
          <a:p>
            <a:fld id="{4C4D4AF1-84FC-4B75-8BA4-DF56EACDE954}" type="slidenum">
              <a:rPr kumimoji="1" lang="ja-JP" altLang="en-US" smtClean="0"/>
              <a:pPr/>
              <a:t>7</a:t>
            </a:fld>
            <a:endParaRPr kumimoji="1" lang="ja-JP" altLang="en-US"/>
          </a:p>
        </p:txBody>
      </p:sp>
      <p:sp>
        <p:nvSpPr>
          <p:cNvPr id="6" name="Rectangle 19"/>
          <p:cNvSpPr>
            <a:spLocks noChangeArrowheads="1"/>
          </p:cNvSpPr>
          <p:nvPr/>
        </p:nvSpPr>
        <p:spPr bwMode="gray">
          <a:xfrm>
            <a:off x="39894" y="668117"/>
            <a:ext cx="8309333" cy="106881"/>
          </a:xfrm>
          <a:prstGeom prst="rect">
            <a:avLst/>
          </a:prstGeom>
          <a:gradFill rotWithShape="0">
            <a:gsLst>
              <a:gs pos="0">
                <a:srgbClr val="FFC000"/>
              </a:gs>
              <a:gs pos="100000">
                <a:srgbClr val="FFFFFF"/>
              </a:gs>
            </a:gsLst>
            <a:lin ang="0" scaled="1"/>
          </a:gradFill>
          <a:ln w="9525">
            <a:noFill/>
            <a:miter lim="800000"/>
            <a:headEnd/>
            <a:tailEnd/>
          </a:ln>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solidFill>
                <a:prstClr val="black"/>
              </a:solidFill>
            </a:endParaRPr>
          </a:p>
        </p:txBody>
      </p:sp>
      <p:grpSp>
        <p:nvGrpSpPr>
          <p:cNvPr id="7" name="グループ化 6"/>
          <p:cNvGrpSpPr/>
          <p:nvPr/>
        </p:nvGrpSpPr>
        <p:grpSpPr>
          <a:xfrm>
            <a:off x="130631" y="817660"/>
            <a:ext cx="8865191" cy="5927524"/>
            <a:chOff x="9782" y="559755"/>
            <a:chExt cx="9927969" cy="6212520"/>
          </a:xfrm>
        </p:grpSpPr>
        <p:sp>
          <p:nvSpPr>
            <p:cNvPr id="8" name="Oval 1269"/>
            <p:cNvSpPr>
              <a:spLocks noChangeAspect="1" noChangeArrowheads="1"/>
            </p:cNvSpPr>
            <p:nvPr/>
          </p:nvSpPr>
          <p:spPr bwMode="auto">
            <a:xfrm rot="1021430" flipH="1">
              <a:off x="869950" y="1444625"/>
              <a:ext cx="1917700" cy="525463"/>
            </a:xfrm>
            <a:prstGeom prst="ellipse">
              <a:avLst/>
            </a:prstGeom>
            <a:noFill/>
            <a:ln w="28575">
              <a:solidFill>
                <a:srgbClr val="98B954"/>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wrap="none" lIns="65298" tIns="32649" rIns="65298" bIns="32649" anchor="ctr"/>
            <a:lstStyle/>
            <a:p>
              <a:pPr>
                <a:defRPr/>
              </a:pPr>
              <a:endParaRPr lang="ja-JP" altLang="en-US" sz="1600" dirty="0">
                <a:solidFill>
                  <a:prstClr val="black"/>
                </a:solidFill>
                <a:latin typeface="Calibri" pitchFamily="34" charset="0"/>
                <a:ea typeface="+mn-ea"/>
                <a:cs typeface="Calibri" pitchFamily="34" charset="0"/>
              </a:endParaRPr>
            </a:p>
          </p:txBody>
        </p:sp>
        <p:sp>
          <p:nvSpPr>
            <p:cNvPr id="9" name="直方体 8"/>
            <p:cNvSpPr>
              <a:spLocks noChangeArrowheads="1"/>
            </p:cNvSpPr>
            <p:nvPr/>
          </p:nvSpPr>
          <p:spPr bwMode="auto">
            <a:xfrm>
              <a:off x="8701088" y="3573463"/>
              <a:ext cx="1039812" cy="769937"/>
            </a:xfrm>
            <a:prstGeom prst="cube">
              <a:avLst>
                <a:gd name="adj" fmla="val 25000"/>
              </a:avLst>
            </a:prstGeom>
            <a:solidFill>
              <a:srgbClr val="FDEADA"/>
            </a:solidFill>
            <a:ln w="9525">
              <a:solidFill>
                <a:srgbClr val="FF0000"/>
              </a:solidFill>
              <a:miter lim="800000"/>
              <a:headEnd/>
              <a:tailEnd/>
            </a:ln>
            <a:effectLst>
              <a:outerShdw blurRad="63500" dist="23000" dir="5400000" rotWithShape="0">
                <a:srgbClr val="000000">
                  <a:alpha val="34999"/>
                </a:srgbClr>
              </a:outerShdw>
            </a:effectLst>
          </p:spPr>
          <p:txBody>
            <a:bodyPr lIns="65203" tIns="32602" rIns="65203" bIns="32602" anchor="ctr"/>
            <a:lstStyle/>
            <a:p>
              <a:pPr algn="ctr">
                <a:defRPr/>
              </a:pPr>
              <a:endParaRPr lang="ja-JP" altLang="en-US" sz="900" dirty="0">
                <a:solidFill>
                  <a:srgbClr val="000000"/>
                </a:solidFill>
                <a:latin typeface="Calibri" pitchFamily="34" charset="0"/>
                <a:ea typeface="+mn-ea"/>
                <a:cs typeface="Calibri" pitchFamily="34" charset="0"/>
              </a:endParaRPr>
            </a:p>
          </p:txBody>
        </p:sp>
        <p:sp>
          <p:nvSpPr>
            <p:cNvPr id="10" name="直方体 9"/>
            <p:cNvSpPr>
              <a:spLocks noChangeArrowheads="1"/>
            </p:cNvSpPr>
            <p:nvPr/>
          </p:nvSpPr>
          <p:spPr bwMode="auto">
            <a:xfrm>
              <a:off x="4721225" y="1379538"/>
              <a:ext cx="1403350" cy="771525"/>
            </a:xfrm>
            <a:prstGeom prst="cube">
              <a:avLst>
                <a:gd name="adj" fmla="val 25000"/>
              </a:avLst>
            </a:prstGeom>
            <a:solidFill>
              <a:srgbClr val="FDEADA"/>
            </a:solidFill>
            <a:ln w="9525">
              <a:solidFill>
                <a:schemeClr val="tx1"/>
              </a:solidFill>
              <a:miter lim="800000"/>
              <a:headEnd/>
              <a:tailEnd/>
            </a:ln>
            <a:effectLst>
              <a:outerShdw blurRad="63500" dist="23000" dir="5400000" rotWithShape="0">
                <a:srgbClr val="000000">
                  <a:alpha val="34999"/>
                </a:srgbClr>
              </a:outerShdw>
            </a:effectLst>
          </p:spPr>
          <p:txBody>
            <a:bodyPr lIns="65203" tIns="32602" rIns="65203" bIns="32602" anchor="ctr"/>
            <a:lstStyle/>
            <a:p>
              <a:pPr algn="ctr">
                <a:defRPr/>
              </a:pPr>
              <a:endParaRPr lang="ja-JP" altLang="en-US" sz="900" dirty="0">
                <a:solidFill>
                  <a:srgbClr val="000000"/>
                </a:solidFill>
                <a:latin typeface="Calibri" pitchFamily="34" charset="0"/>
                <a:ea typeface="+mn-ea"/>
                <a:cs typeface="Calibri" pitchFamily="34" charset="0"/>
              </a:endParaRPr>
            </a:p>
          </p:txBody>
        </p:sp>
        <p:sp>
          <p:nvSpPr>
            <p:cNvPr id="11" name="Oval 1269"/>
            <p:cNvSpPr>
              <a:spLocks noChangeAspect="1" noChangeArrowheads="1"/>
            </p:cNvSpPr>
            <p:nvPr/>
          </p:nvSpPr>
          <p:spPr bwMode="auto">
            <a:xfrm rot="19972888" flipH="1">
              <a:off x="7524750" y="1836738"/>
              <a:ext cx="1446213" cy="981075"/>
            </a:xfrm>
            <a:prstGeom prst="ellipse">
              <a:avLst/>
            </a:prstGeom>
            <a:noFill/>
            <a:ln w="28575">
              <a:solidFill>
                <a:srgbClr val="98B954"/>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wrap="none" lIns="65298" tIns="32649" rIns="65298" bIns="32649" anchor="ctr"/>
            <a:lstStyle/>
            <a:p>
              <a:pPr>
                <a:defRPr/>
              </a:pPr>
              <a:endParaRPr lang="ja-JP" altLang="en-US" sz="1600" dirty="0">
                <a:solidFill>
                  <a:prstClr val="black"/>
                </a:solidFill>
                <a:latin typeface="Calibri" pitchFamily="34" charset="0"/>
                <a:ea typeface="+mn-ea"/>
                <a:cs typeface="Calibri" pitchFamily="34" charset="0"/>
              </a:endParaRPr>
            </a:p>
          </p:txBody>
        </p:sp>
        <p:sp>
          <p:nvSpPr>
            <p:cNvPr id="12" name="フリーフォーム 11"/>
            <p:cNvSpPr/>
            <p:nvPr/>
          </p:nvSpPr>
          <p:spPr>
            <a:xfrm>
              <a:off x="4283075" y="3122613"/>
              <a:ext cx="2859088" cy="415925"/>
            </a:xfrm>
            <a:custGeom>
              <a:avLst/>
              <a:gdLst>
                <a:gd name="connsiteX0" fmla="*/ 0 w 3695700"/>
                <a:gd name="connsiteY0" fmla="*/ 0 h 582631"/>
                <a:gd name="connsiteX1" fmla="*/ 676275 w 3695700"/>
                <a:gd name="connsiteY1" fmla="*/ 295275 h 582631"/>
                <a:gd name="connsiteX2" fmla="*/ 1638300 w 3695700"/>
                <a:gd name="connsiteY2" fmla="*/ 561975 h 582631"/>
                <a:gd name="connsiteX3" fmla="*/ 2514600 w 3695700"/>
                <a:gd name="connsiteY3" fmla="*/ 514350 h 582631"/>
                <a:gd name="connsiteX4" fmla="*/ 3695700 w 3695700"/>
                <a:gd name="connsiteY4" fmla="*/ 114300 h 58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700" h="582631">
                  <a:moveTo>
                    <a:pt x="0" y="0"/>
                  </a:moveTo>
                  <a:cubicBezTo>
                    <a:pt x="201612" y="100806"/>
                    <a:pt x="403225" y="201613"/>
                    <a:pt x="676275" y="295275"/>
                  </a:cubicBezTo>
                  <a:cubicBezTo>
                    <a:pt x="949325" y="388938"/>
                    <a:pt x="1331913" y="525463"/>
                    <a:pt x="1638300" y="561975"/>
                  </a:cubicBezTo>
                  <a:cubicBezTo>
                    <a:pt x="1944687" y="598487"/>
                    <a:pt x="2171700" y="588962"/>
                    <a:pt x="2514600" y="514350"/>
                  </a:cubicBezTo>
                  <a:cubicBezTo>
                    <a:pt x="2857500" y="439738"/>
                    <a:pt x="3276600" y="277019"/>
                    <a:pt x="3695700" y="114300"/>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pic>
          <p:nvPicPr>
            <p:cNvPr id="13" name="Picture 192" descr="C:\Users\006835\AppData\Local\Microsoft\Windows\Temporary Internet Files\Content.IE5\FAAMO7JD\MC9002975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4230688"/>
              <a:ext cx="6111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269"/>
            <p:cNvSpPr>
              <a:spLocks noChangeAspect="1" noChangeArrowheads="1"/>
            </p:cNvSpPr>
            <p:nvPr/>
          </p:nvSpPr>
          <p:spPr bwMode="auto">
            <a:xfrm rot="1725009" flipH="1">
              <a:off x="6199188" y="1450975"/>
              <a:ext cx="2795587" cy="993775"/>
            </a:xfrm>
            <a:prstGeom prst="ellipse">
              <a:avLst/>
            </a:prstGeom>
            <a:noFill/>
            <a:ln w="38100">
              <a:solidFill>
                <a:schemeClr val="tx2">
                  <a:lumMod val="60000"/>
                  <a:lumOff val="40000"/>
                </a:schemeClr>
              </a:solidFill>
              <a:prstDash val="sysDash"/>
              <a:round/>
              <a:headEnd/>
              <a:tailEnd/>
            </a:ln>
          </p:spPr>
          <p:txBody>
            <a:bodyPr wrap="none" lIns="65298" tIns="32649" rIns="65298" bIns="32649" anchor="ctr"/>
            <a:lstStyle/>
            <a:p>
              <a:pPr>
                <a:defRPr/>
              </a:pPr>
              <a:endParaRPr lang="ja-JP" altLang="en-US" sz="1600" dirty="0">
                <a:solidFill>
                  <a:prstClr val="black"/>
                </a:solidFill>
                <a:latin typeface="Calibri" pitchFamily="34" charset="0"/>
                <a:ea typeface="ＭＳ Ｐゴシック" pitchFamily="50" charset="-128"/>
                <a:cs typeface="Calibri" pitchFamily="34" charset="0"/>
              </a:endParaRPr>
            </a:p>
          </p:txBody>
        </p:sp>
        <p:sp>
          <p:nvSpPr>
            <p:cNvPr id="15" name="直方体 14"/>
            <p:cNvSpPr>
              <a:spLocks noChangeArrowheads="1"/>
            </p:cNvSpPr>
            <p:nvPr/>
          </p:nvSpPr>
          <p:spPr bwMode="auto">
            <a:xfrm>
              <a:off x="5908675" y="3738563"/>
              <a:ext cx="1230313" cy="771525"/>
            </a:xfrm>
            <a:prstGeom prst="cube">
              <a:avLst>
                <a:gd name="adj" fmla="val 25000"/>
              </a:avLst>
            </a:prstGeom>
            <a:solidFill>
              <a:srgbClr val="FDEADA"/>
            </a:solidFill>
            <a:ln w="9525">
              <a:solidFill>
                <a:schemeClr val="tx1"/>
              </a:solidFill>
              <a:miter lim="800000"/>
              <a:headEnd/>
              <a:tailEnd/>
            </a:ln>
            <a:effectLst>
              <a:outerShdw blurRad="63500" dist="23000" dir="5400000" rotWithShape="0">
                <a:srgbClr val="000000">
                  <a:alpha val="34999"/>
                </a:srgbClr>
              </a:outerShdw>
            </a:effectLst>
          </p:spPr>
          <p:txBody>
            <a:bodyPr lIns="65203" tIns="32602" rIns="65203" bIns="32602" anchor="ctr"/>
            <a:lstStyle/>
            <a:p>
              <a:pPr algn="ctr">
                <a:defRPr/>
              </a:pPr>
              <a:endParaRPr lang="ja-JP" altLang="en-US" sz="900" dirty="0">
                <a:solidFill>
                  <a:srgbClr val="000000"/>
                </a:solidFill>
                <a:latin typeface="Calibri" pitchFamily="34" charset="0"/>
                <a:ea typeface="+mn-ea"/>
                <a:cs typeface="Calibri" pitchFamily="34" charset="0"/>
              </a:endParaRPr>
            </a:p>
          </p:txBody>
        </p:sp>
        <p:sp>
          <p:nvSpPr>
            <p:cNvPr id="16" name="フリーフォーム 15"/>
            <p:cNvSpPr/>
            <p:nvPr/>
          </p:nvSpPr>
          <p:spPr>
            <a:xfrm>
              <a:off x="5543550" y="2154238"/>
              <a:ext cx="1638300" cy="1889125"/>
            </a:xfrm>
            <a:custGeom>
              <a:avLst/>
              <a:gdLst>
                <a:gd name="connsiteX0" fmla="*/ 0 w 2118292"/>
                <a:gd name="connsiteY0" fmla="*/ 0 h 2222500"/>
                <a:gd name="connsiteX1" fmla="*/ 2070100 w 2118292"/>
                <a:gd name="connsiteY1" fmla="*/ 1016000 h 2222500"/>
                <a:gd name="connsiteX2" fmla="*/ 1257300 w 2118292"/>
                <a:gd name="connsiteY2" fmla="*/ 2222500 h 2222500"/>
              </a:gdLst>
              <a:ahLst/>
              <a:cxnLst>
                <a:cxn ang="0">
                  <a:pos x="connsiteX0" y="connsiteY0"/>
                </a:cxn>
                <a:cxn ang="0">
                  <a:pos x="connsiteX1" y="connsiteY1"/>
                </a:cxn>
                <a:cxn ang="0">
                  <a:pos x="connsiteX2" y="connsiteY2"/>
                </a:cxn>
              </a:cxnLst>
              <a:rect l="l" t="t" r="r" b="b"/>
              <a:pathLst>
                <a:path w="2118292" h="2222500">
                  <a:moveTo>
                    <a:pt x="0" y="0"/>
                  </a:moveTo>
                  <a:cubicBezTo>
                    <a:pt x="930275" y="322791"/>
                    <a:pt x="1860550" y="645583"/>
                    <a:pt x="2070100" y="1016000"/>
                  </a:cubicBezTo>
                  <a:cubicBezTo>
                    <a:pt x="2279650" y="1386417"/>
                    <a:pt x="1768475" y="1804458"/>
                    <a:pt x="1257300" y="2222500"/>
                  </a:cubicBezTo>
                </a:path>
              </a:pathLst>
            </a:cu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17" name="正方形/長方形 4"/>
            <p:cNvSpPr>
              <a:spLocks noChangeArrowheads="1"/>
            </p:cNvSpPr>
            <p:nvPr/>
          </p:nvSpPr>
          <p:spPr bwMode="auto">
            <a:xfrm>
              <a:off x="105321" y="559755"/>
              <a:ext cx="1294060" cy="2057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65298" tIns="32649" rIns="65298" bIns="32649" anchor="ctr"/>
            <a:lstStyle/>
            <a:p>
              <a:pPr algn="ctr">
                <a:defRPr/>
              </a:pPr>
              <a:r>
                <a:rPr lang="en-US" altLang="ja-JP" sz="1050" b="1" dirty="0" smtClean="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rPr>
                <a:t>I. Power outage</a:t>
              </a:r>
              <a:endParaRPr lang="ja-JP" altLang="en-US" sz="1050" b="1" dirty="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endParaRPr>
            </a:p>
          </p:txBody>
        </p:sp>
        <p:pic>
          <p:nvPicPr>
            <p:cNvPr id="18" name="Picture 26" descr="MCj03968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3038" y="1208088"/>
              <a:ext cx="3079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descr="MCj03968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75" y="1465263"/>
              <a:ext cx="307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0" descr="MCj03968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600" y="1465263"/>
              <a:ext cx="3095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角丸四角形吹き出し 20"/>
            <p:cNvSpPr>
              <a:spLocks noChangeArrowheads="1"/>
            </p:cNvSpPr>
            <p:nvPr/>
          </p:nvSpPr>
          <p:spPr bwMode="auto">
            <a:xfrm>
              <a:off x="1421606" y="692150"/>
              <a:ext cx="1776412" cy="463550"/>
            </a:xfrm>
            <a:prstGeom prst="wedgeRoundRectCallout">
              <a:avLst>
                <a:gd name="adj1" fmla="val -2690"/>
                <a:gd name="adj2" fmla="val 82222"/>
                <a:gd name="adj3" fmla="val 16667"/>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126970" indent="-126970">
                <a:defRPr/>
              </a:pPr>
              <a:r>
                <a:rPr lang="ja-JP" altLang="en-US" sz="900" dirty="0" smtClean="0">
                  <a:solidFill>
                    <a:prstClr val="black"/>
                  </a:solidFill>
                  <a:latin typeface="Calibri" pitchFamily="34" charset="0"/>
                  <a:ea typeface="+mn-ea"/>
                  <a:cs typeface="Calibri" pitchFamily="34" charset="0"/>
                </a:rPr>
                <a:t>①</a:t>
              </a:r>
              <a:r>
                <a:rPr lang="en-US" altLang="ja-JP" sz="900" dirty="0" smtClean="0">
                  <a:solidFill>
                    <a:prstClr val="black"/>
                  </a:solidFill>
                  <a:latin typeface="Calibri" pitchFamily="34" charset="0"/>
                  <a:ea typeface="+mn-ea"/>
                  <a:cs typeface="Calibri" pitchFamily="34" charset="0"/>
                </a:rPr>
                <a:t> L</a:t>
              </a:r>
              <a:r>
                <a:rPr lang="en-US" altLang="ja-JP" sz="900" dirty="0" smtClean="0">
                  <a:solidFill>
                    <a:prstClr val="black"/>
                  </a:solidFill>
                  <a:latin typeface="Calibri" pitchFamily="34" charset="0"/>
                  <a:cs typeface="Calibri" pitchFamily="34" charset="0"/>
                </a:rPr>
                <a:t>onger </a:t>
              </a:r>
              <a:r>
                <a:rPr lang="en-US" altLang="ja-JP" sz="900" dirty="0">
                  <a:solidFill>
                    <a:prstClr val="black"/>
                  </a:solidFill>
                  <a:latin typeface="Calibri" pitchFamily="34" charset="0"/>
                  <a:cs typeface="Calibri" pitchFamily="34" charset="0"/>
                </a:rPr>
                <a:t>operating </a:t>
              </a:r>
              <a:r>
                <a:rPr lang="en-US" altLang="ja-JP" sz="900" dirty="0" smtClean="0">
                  <a:solidFill>
                    <a:prstClr val="black"/>
                  </a:solidFill>
                  <a:latin typeface="Calibri" pitchFamily="34" charset="0"/>
                  <a:cs typeface="Calibri" pitchFamily="34" charset="0"/>
                </a:rPr>
                <a:t>times for backup </a:t>
              </a:r>
              <a:r>
                <a:rPr lang="en-US" altLang="ja-JP" sz="900" dirty="0" smtClean="0">
                  <a:solidFill>
                    <a:prstClr val="black"/>
                  </a:solidFill>
                  <a:latin typeface="Calibri" pitchFamily="34" charset="0"/>
                  <a:ea typeface="+mn-ea"/>
                  <a:cs typeface="Calibri" pitchFamily="34" charset="0"/>
                </a:rPr>
                <a:t>power generators and storage batteries</a:t>
              </a:r>
              <a:endParaRPr lang="en-US" altLang="ja-JP" sz="900" dirty="0">
                <a:solidFill>
                  <a:prstClr val="black"/>
                </a:solidFill>
                <a:latin typeface="Calibri" pitchFamily="34" charset="0"/>
                <a:ea typeface="+mn-ea"/>
                <a:cs typeface="Calibri" pitchFamily="34" charset="0"/>
              </a:endParaRPr>
            </a:p>
          </p:txBody>
        </p:sp>
        <p:pic>
          <p:nvPicPr>
            <p:cNvPr id="22" name="Picture 20" descr="C:\Users\006835\AppData\Local\Microsoft\Windows\Temporary Internet Files\Content.IE5\M1ZSMSXK\MC90031134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995363"/>
              <a:ext cx="7223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731"/>
            <p:cNvSpPr txBox="1">
              <a:spLocks noChangeArrowheads="1"/>
            </p:cNvSpPr>
            <p:nvPr/>
          </p:nvSpPr>
          <p:spPr bwMode="auto">
            <a:xfrm>
              <a:off x="9782" y="1659650"/>
              <a:ext cx="1171575" cy="40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03" tIns="32602" rIns="65203" bIns="32602">
              <a:spAutoFit/>
            </a:bodyPr>
            <a:lstStyle>
              <a:lvl1pPr defTabSz="912813" eaLnBrk="0" hangingPunct="0">
                <a:defRPr kumimoji="1">
                  <a:solidFill>
                    <a:schemeClr val="tx1"/>
                  </a:solidFill>
                  <a:latin typeface="Arial" charset="0"/>
                  <a:ea typeface="ＭＳ Ｐゴシック" charset="0"/>
                  <a:cs typeface="ＭＳ Ｐゴシック" charset="0"/>
                </a:defRPr>
              </a:lvl1pPr>
              <a:lvl2pPr marL="742950" indent="-285750" defTabSz="912813" eaLnBrk="0" hangingPunct="0">
                <a:defRPr kumimoji="1">
                  <a:solidFill>
                    <a:schemeClr val="tx1"/>
                  </a:solidFill>
                  <a:latin typeface="Arial" charset="0"/>
                  <a:ea typeface="ＭＳ Ｐゴシック" charset="0"/>
                </a:defRPr>
              </a:lvl2pPr>
              <a:lvl3pPr marL="1143000" indent="-228600" defTabSz="912813" eaLnBrk="0" hangingPunct="0">
                <a:defRPr kumimoji="1">
                  <a:solidFill>
                    <a:schemeClr val="tx1"/>
                  </a:solidFill>
                  <a:latin typeface="Arial" charset="0"/>
                  <a:ea typeface="ＭＳ Ｐゴシック" charset="0"/>
                </a:defRPr>
              </a:lvl3pPr>
              <a:lvl4pPr marL="1600200" indent="-228600" defTabSz="912813" eaLnBrk="0" hangingPunct="0">
                <a:defRPr kumimoji="1">
                  <a:solidFill>
                    <a:schemeClr val="tx1"/>
                  </a:solidFill>
                  <a:latin typeface="Arial" charset="0"/>
                  <a:ea typeface="ＭＳ Ｐゴシック" charset="0"/>
                </a:defRPr>
              </a:lvl4pPr>
              <a:lvl5pPr marL="2057400" indent="-228600" defTabSz="912813" eaLnBrk="0" hangingPunct="0">
                <a:defRPr kumimoji="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0"/>
                </a:defRPr>
              </a:lvl9pPr>
            </a:lstStyle>
            <a:p>
              <a:pPr algn="ctr" eaLnBrk="1" hangingPunct="1"/>
              <a:r>
                <a:rPr lang="en-AU" altLang="ja-JP" sz="1050" dirty="0" smtClean="0">
                  <a:solidFill>
                    <a:srgbClr val="000000"/>
                  </a:solidFill>
                  <a:latin typeface="Calibri" pitchFamily="34" charset="0"/>
                  <a:cs typeface="Calibri" pitchFamily="34" charset="0"/>
                </a:rPr>
                <a:t>Central disaster response facility</a:t>
              </a:r>
              <a:endParaRPr lang="en-US" altLang="ja-JP" sz="1050" dirty="0">
                <a:solidFill>
                  <a:srgbClr val="000000"/>
                </a:solidFill>
                <a:latin typeface="Calibri" pitchFamily="34" charset="0"/>
                <a:cs typeface="Calibri" pitchFamily="34" charset="0"/>
              </a:endParaRPr>
            </a:p>
          </p:txBody>
        </p:sp>
        <p:grpSp>
          <p:nvGrpSpPr>
            <p:cNvPr id="24" name="グループ化 280"/>
            <p:cNvGrpSpPr>
              <a:grpSpLocks/>
            </p:cNvGrpSpPr>
            <p:nvPr/>
          </p:nvGrpSpPr>
          <p:grpSpPr bwMode="auto">
            <a:xfrm>
              <a:off x="3349625" y="2635250"/>
              <a:ext cx="744538" cy="433388"/>
              <a:chOff x="8529761" y="6079288"/>
              <a:chExt cx="961576" cy="606442"/>
            </a:xfrm>
          </p:grpSpPr>
          <p:pic>
            <p:nvPicPr>
              <p:cNvPr id="181" name="Picture 3" descr="D:\user\012082\Desktop\信頼静高度化促進税制\ポンチ資料\hurutore-ra-01.jpg"/>
              <p:cNvPicPr>
                <a:picLocks noChangeAspect="1" noChangeArrowheads="1"/>
              </p:cNvPicPr>
              <p:nvPr/>
            </p:nvPicPr>
            <p:blipFill>
              <a:blip r:embed="rId6" cstate="print"/>
              <a:srcRect/>
              <a:stretch>
                <a:fillRect/>
              </a:stretch>
            </p:blipFill>
            <p:spPr bwMode="auto">
              <a:xfrm flipH="1">
                <a:off x="8529761" y="6079288"/>
                <a:ext cx="961576" cy="448722"/>
              </a:xfrm>
              <a:prstGeom prst="rect">
                <a:avLst/>
              </a:prstGeom>
              <a:ln>
                <a:noFill/>
              </a:ln>
              <a:effectLst/>
            </p:spPr>
            <p:style>
              <a:lnRef idx="1">
                <a:schemeClr val="accent3"/>
              </a:lnRef>
              <a:fillRef idx="2">
                <a:schemeClr val="accent3"/>
              </a:fillRef>
              <a:effectRef idx="1">
                <a:schemeClr val="accent3"/>
              </a:effectRef>
              <a:fontRef idx="minor">
                <a:schemeClr val="dk1"/>
              </a:fontRef>
            </p:style>
          </p:pic>
          <p:pic>
            <p:nvPicPr>
              <p:cNvPr id="182" name="Picture 13" descr="C:\Users\006835\AppData\Local\Microsoft\Windows\Temporary Internet Files\Content.IE5\M1ZSMSXK\MC90019750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136" y="6231608"/>
                <a:ext cx="308759" cy="4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13" descr="C:\Users\006835\AppData\Local\Microsoft\Windows\Temporary Internet Files\Content.IE5\M1ZSMSXK\MC90019750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68777" y="6256306"/>
                <a:ext cx="308759" cy="4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曲折矢印 24"/>
            <p:cNvSpPr/>
            <p:nvPr/>
          </p:nvSpPr>
          <p:spPr>
            <a:xfrm rot="16200000">
              <a:off x="2773363" y="2298700"/>
              <a:ext cx="361950" cy="1095375"/>
            </a:xfrm>
            <a:prstGeom prst="ben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black"/>
                </a:solidFill>
                <a:latin typeface="Calibri" pitchFamily="34" charset="0"/>
                <a:cs typeface="Calibri" pitchFamily="34" charset="0"/>
              </a:endParaRPr>
            </a:p>
          </p:txBody>
        </p:sp>
        <p:sp>
          <p:nvSpPr>
            <p:cNvPr id="26" name="角丸四角形吹き出し 25"/>
            <p:cNvSpPr>
              <a:spLocks noChangeArrowheads="1"/>
            </p:cNvSpPr>
            <p:nvPr/>
          </p:nvSpPr>
          <p:spPr bwMode="auto">
            <a:xfrm>
              <a:off x="3222625" y="995363"/>
              <a:ext cx="1611313" cy="515937"/>
            </a:xfrm>
            <a:prstGeom prst="wedgeRoundRectCallout">
              <a:avLst>
                <a:gd name="adj1" fmla="val -7583"/>
                <a:gd name="adj2" fmla="val 46764"/>
                <a:gd name="adj3" fmla="val 16667"/>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92075" indent="-92075">
                <a:defRPr/>
              </a:pPr>
              <a:r>
                <a:rPr lang="ja-JP" altLang="en-US" sz="900" dirty="0" smtClean="0">
                  <a:solidFill>
                    <a:prstClr val="black"/>
                  </a:solidFill>
                  <a:latin typeface="Calibri" pitchFamily="34" charset="0"/>
                  <a:ea typeface="+mn-ea"/>
                  <a:cs typeface="Calibri" pitchFamily="34" charset="0"/>
                </a:rPr>
                <a:t>②</a:t>
              </a:r>
              <a:r>
                <a:rPr lang="en-US" altLang="ja-JP" sz="900" dirty="0" smtClean="0">
                  <a:solidFill>
                    <a:prstClr val="black"/>
                  </a:solidFill>
                  <a:latin typeface="Calibri" pitchFamily="34" charset="0"/>
                  <a:ea typeface="+mn-ea"/>
                  <a:cs typeface="Calibri" pitchFamily="34" charset="0"/>
                </a:rPr>
                <a:t> Reports and updates on efforts to restore power</a:t>
              </a:r>
              <a:endParaRPr lang="ja-JP" altLang="en-US" sz="900" dirty="0">
                <a:solidFill>
                  <a:prstClr val="black"/>
                </a:solidFill>
                <a:latin typeface="Calibri" pitchFamily="34" charset="0"/>
                <a:ea typeface="+mn-ea"/>
                <a:cs typeface="Calibri" pitchFamily="34" charset="0"/>
              </a:endParaRPr>
            </a:p>
          </p:txBody>
        </p:sp>
        <p:sp>
          <p:nvSpPr>
            <p:cNvPr id="27" name="正方形/長方形 4"/>
            <p:cNvSpPr>
              <a:spLocks noChangeArrowheads="1"/>
            </p:cNvSpPr>
            <p:nvPr/>
          </p:nvSpPr>
          <p:spPr bwMode="auto">
            <a:xfrm>
              <a:off x="6290291" y="559755"/>
              <a:ext cx="2839659" cy="20573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65298" tIns="32649" rIns="65298" bIns="32649" anchor="ctr"/>
            <a:lstStyle/>
            <a:p>
              <a:pPr algn="ctr">
                <a:defRPr/>
              </a:pPr>
              <a:r>
                <a:rPr lang="en-US" altLang="ja-JP" sz="1050" b="1" dirty="0" smtClean="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rPr>
                <a:t>II. Damage to trunk transmission lines</a:t>
              </a:r>
              <a:endParaRPr lang="ja-JP" altLang="en-US" sz="1050" b="1" dirty="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endParaRPr>
            </a:p>
          </p:txBody>
        </p:sp>
        <p:cxnSp>
          <p:nvCxnSpPr>
            <p:cNvPr id="28" name="直線コネクタ 27"/>
            <p:cNvCxnSpPr/>
            <p:nvPr/>
          </p:nvCxnSpPr>
          <p:spPr>
            <a:xfrm flipH="1" flipV="1">
              <a:off x="2724150" y="1804988"/>
              <a:ext cx="2170113" cy="6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30" descr="MCj03968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2625" y="1843088"/>
              <a:ext cx="307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C:\Users\006835\AppData\Local\Microsoft\Windows\Temporary Internet Files\Content.IE5\M1ZSMSXK\MC90031134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4538" y="2051050"/>
              <a:ext cx="641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731"/>
            <p:cNvSpPr txBox="1">
              <a:spLocks noChangeArrowheads="1"/>
            </p:cNvSpPr>
            <p:nvPr/>
          </p:nvSpPr>
          <p:spPr bwMode="auto">
            <a:xfrm>
              <a:off x="8767763" y="1667217"/>
              <a:ext cx="1169988" cy="38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03" tIns="32602" rIns="65203" bIns="32602">
              <a:spAutoFit/>
            </a:bodyPr>
            <a:lstStyle>
              <a:lvl1pPr defTabSz="912813" eaLnBrk="0" hangingPunct="0">
                <a:defRPr kumimoji="1">
                  <a:solidFill>
                    <a:schemeClr val="tx1"/>
                  </a:solidFill>
                  <a:latin typeface="Arial" charset="0"/>
                  <a:ea typeface="ＭＳ Ｐゴシック" charset="0"/>
                  <a:cs typeface="ＭＳ Ｐゴシック" charset="0"/>
                </a:defRPr>
              </a:lvl1pPr>
              <a:lvl2pPr marL="742950" indent="-285750" defTabSz="912813" eaLnBrk="0" hangingPunct="0">
                <a:defRPr kumimoji="1">
                  <a:solidFill>
                    <a:schemeClr val="tx1"/>
                  </a:solidFill>
                  <a:latin typeface="Arial" charset="0"/>
                  <a:ea typeface="ＭＳ Ｐゴシック" charset="0"/>
                </a:defRPr>
              </a:lvl2pPr>
              <a:lvl3pPr marL="1143000" indent="-228600" defTabSz="912813" eaLnBrk="0" hangingPunct="0">
                <a:defRPr kumimoji="1">
                  <a:solidFill>
                    <a:schemeClr val="tx1"/>
                  </a:solidFill>
                  <a:latin typeface="Arial" charset="0"/>
                  <a:ea typeface="ＭＳ Ｐゴシック" charset="0"/>
                </a:defRPr>
              </a:lvl3pPr>
              <a:lvl4pPr marL="1600200" indent="-228600" defTabSz="912813" eaLnBrk="0" hangingPunct="0">
                <a:defRPr kumimoji="1">
                  <a:solidFill>
                    <a:schemeClr val="tx1"/>
                  </a:solidFill>
                  <a:latin typeface="Arial" charset="0"/>
                  <a:ea typeface="ＭＳ Ｐゴシック" charset="0"/>
                </a:defRPr>
              </a:lvl4pPr>
              <a:lvl5pPr marL="2057400" indent="-228600" defTabSz="912813" eaLnBrk="0" hangingPunct="0">
                <a:defRPr kumimoji="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0"/>
                </a:defRPr>
              </a:lvl9pPr>
            </a:lstStyle>
            <a:p>
              <a:pPr algn="ctr" eaLnBrk="1" hangingPunct="1"/>
              <a:r>
                <a:rPr lang="en-AU" altLang="ja-JP" sz="1050" dirty="0" smtClean="0">
                  <a:solidFill>
                    <a:srgbClr val="000000"/>
                  </a:solidFill>
                  <a:latin typeface="Calibri" pitchFamily="34" charset="0"/>
                  <a:cs typeface="Calibri" pitchFamily="34" charset="0"/>
                </a:rPr>
                <a:t>Central disaster response facility</a:t>
              </a:r>
              <a:endParaRPr lang="en-US" altLang="ja-JP" sz="1050" dirty="0">
                <a:solidFill>
                  <a:srgbClr val="000000"/>
                </a:solidFill>
                <a:latin typeface="Calibri" pitchFamily="34" charset="0"/>
                <a:cs typeface="Calibri" pitchFamily="34" charset="0"/>
              </a:endParaRPr>
            </a:p>
          </p:txBody>
        </p:sp>
        <p:cxnSp>
          <p:nvCxnSpPr>
            <p:cNvPr id="32" name="直線コネクタ 31"/>
            <p:cNvCxnSpPr/>
            <p:nvPr/>
          </p:nvCxnSpPr>
          <p:spPr>
            <a:xfrm flipH="1">
              <a:off x="5673725" y="1708150"/>
              <a:ext cx="617538" cy="187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0" descr="MCj03968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2925" y="2236788"/>
              <a:ext cx="3063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0" descr="MCj03968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8938" y="1873250"/>
              <a:ext cx="307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角丸四角形吹き出し 34"/>
            <p:cNvSpPr>
              <a:spLocks noChangeArrowheads="1"/>
            </p:cNvSpPr>
            <p:nvPr/>
          </p:nvSpPr>
          <p:spPr bwMode="auto">
            <a:xfrm>
              <a:off x="4743450" y="2670175"/>
              <a:ext cx="1830388" cy="484188"/>
            </a:xfrm>
            <a:prstGeom prst="wedgeRoundRectCallout">
              <a:avLst>
                <a:gd name="adj1" fmla="val 33625"/>
                <a:gd name="adj2" fmla="val -147394"/>
                <a:gd name="adj3" fmla="val 16667"/>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126970" indent="-126970">
                <a:defRPr/>
              </a:pPr>
              <a:r>
                <a:rPr lang="ja-JP" altLang="en-US" sz="900" dirty="0" smtClean="0">
                  <a:solidFill>
                    <a:prstClr val="black"/>
                  </a:solidFill>
                  <a:latin typeface="Calibri" pitchFamily="34" charset="0"/>
                  <a:ea typeface="+mn-ea"/>
                  <a:cs typeface="Calibri" pitchFamily="34" charset="0"/>
                </a:rPr>
                <a:t>⑤</a:t>
              </a:r>
              <a:r>
                <a:rPr lang="en-US" altLang="ja-JP" sz="900" dirty="0" smtClean="0">
                  <a:solidFill>
                    <a:prstClr val="black"/>
                  </a:solidFill>
                  <a:latin typeface="Calibri" pitchFamily="34" charset="0"/>
                  <a:ea typeface="+mn-ea"/>
                  <a:cs typeface="Calibri" pitchFamily="34" charset="0"/>
                </a:rPr>
                <a:t> Additional base station capacity at central disaster response facility</a:t>
              </a:r>
              <a:endParaRPr lang="en-US" altLang="ja-JP" sz="900" dirty="0">
                <a:solidFill>
                  <a:prstClr val="black"/>
                </a:solidFill>
                <a:latin typeface="Calibri" pitchFamily="34" charset="0"/>
                <a:ea typeface="+mn-ea"/>
                <a:cs typeface="Calibri" pitchFamily="34" charset="0"/>
              </a:endParaRPr>
            </a:p>
          </p:txBody>
        </p:sp>
        <p:sp>
          <p:nvSpPr>
            <p:cNvPr id="36" name="角丸四角形吹き出し 35"/>
            <p:cNvSpPr>
              <a:spLocks noChangeArrowheads="1"/>
            </p:cNvSpPr>
            <p:nvPr/>
          </p:nvSpPr>
          <p:spPr bwMode="auto">
            <a:xfrm>
              <a:off x="7186613" y="4614863"/>
              <a:ext cx="1885950" cy="523875"/>
            </a:xfrm>
            <a:prstGeom prst="wedgeRoundRectCallout">
              <a:avLst>
                <a:gd name="adj1" fmla="val -9588"/>
                <a:gd name="adj2" fmla="val -121093"/>
                <a:gd name="adj3" fmla="val 16667"/>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126970" indent="-126970">
                <a:defRPr/>
              </a:pPr>
              <a:r>
                <a:rPr lang="ja-JP" altLang="en-US" sz="900" dirty="0" smtClean="0">
                  <a:solidFill>
                    <a:prstClr val="black"/>
                  </a:solidFill>
                  <a:latin typeface="Calibri" pitchFamily="34" charset="0"/>
                  <a:ea typeface="+mn-ea"/>
                  <a:cs typeface="Calibri" pitchFamily="34" charset="0"/>
                </a:rPr>
                <a:t>⑦</a:t>
              </a:r>
              <a:r>
                <a:rPr lang="en-US" altLang="ja-JP" sz="900" dirty="0" smtClean="0">
                  <a:solidFill>
                    <a:prstClr val="black"/>
                  </a:solidFill>
                  <a:latin typeface="Calibri" pitchFamily="34" charset="0"/>
                  <a:ea typeface="+mn-ea"/>
                  <a:cs typeface="Calibri" pitchFamily="34" charset="0"/>
                </a:rPr>
                <a:t> Geographical dispersion of key telecommunications facilities</a:t>
              </a:r>
              <a:endParaRPr lang="en-US" altLang="ja-JP" sz="900" dirty="0">
                <a:solidFill>
                  <a:prstClr val="black"/>
                </a:solidFill>
                <a:latin typeface="Calibri" pitchFamily="34" charset="0"/>
                <a:ea typeface="+mn-ea"/>
                <a:cs typeface="Calibri" pitchFamily="34" charset="0"/>
              </a:endParaRPr>
            </a:p>
          </p:txBody>
        </p:sp>
        <p:sp>
          <p:nvSpPr>
            <p:cNvPr id="37" name="フリーフォーム 36"/>
            <p:cNvSpPr/>
            <p:nvPr/>
          </p:nvSpPr>
          <p:spPr bwMode="auto">
            <a:xfrm>
              <a:off x="7243763" y="5572125"/>
              <a:ext cx="1941512" cy="1042988"/>
            </a:xfrm>
            <a:custGeom>
              <a:avLst/>
              <a:gdLst>
                <a:gd name="connsiteX0" fmla="*/ 1797050 w 3816350"/>
                <a:gd name="connsiteY0" fmla="*/ 1390650 h 2222500"/>
                <a:gd name="connsiteX1" fmla="*/ 1790700 w 3816350"/>
                <a:gd name="connsiteY1" fmla="*/ 1117600 h 2222500"/>
                <a:gd name="connsiteX2" fmla="*/ 1060450 w 3816350"/>
                <a:gd name="connsiteY2" fmla="*/ 0 h 2222500"/>
                <a:gd name="connsiteX3" fmla="*/ 1797050 w 3816350"/>
                <a:gd name="connsiteY3" fmla="*/ 101600 h 2222500"/>
                <a:gd name="connsiteX4" fmla="*/ 2076450 w 3816350"/>
                <a:gd name="connsiteY4" fmla="*/ 146050 h 2222500"/>
                <a:gd name="connsiteX5" fmla="*/ 2171700 w 3816350"/>
                <a:gd name="connsiteY5" fmla="*/ 158750 h 2222500"/>
                <a:gd name="connsiteX6" fmla="*/ 2635250 w 3816350"/>
                <a:gd name="connsiteY6" fmla="*/ 304800 h 2222500"/>
                <a:gd name="connsiteX7" fmla="*/ 3035300 w 3816350"/>
                <a:gd name="connsiteY7" fmla="*/ 381000 h 2222500"/>
                <a:gd name="connsiteX8" fmla="*/ 3816350 w 3816350"/>
                <a:gd name="connsiteY8" fmla="*/ 387350 h 2222500"/>
                <a:gd name="connsiteX9" fmla="*/ 3803650 w 3816350"/>
                <a:gd name="connsiteY9" fmla="*/ 2197100 h 2222500"/>
                <a:gd name="connsiteX10" fmla="*/ 342900 w 3816350"/>
                <a:gd name="connsiteY10" fmla="*/ 2222500 h 2222500"/>
                <a:gd name="connsiteX11" fmla="*/ 0 w 3816350"/>
                <a:gd name="connsiteY11" fmla="*/ 590550 h 2222500"/>
                <a:gd name="connsiteX12" fmla="*/ 0 w 3816350"/>
                <a:gd name="connsiteY12" fmla="*/ 387350 h 2222500"/>
                <a:gd name="connsiteX13" fmla="*/ 31750 w 3816350"/>
                <a:gd name="connsiteY13" fmla="*/ 336550 h 2222500"/>
                <a:gd name="connsiteX14" fmla="*/ 88900 w 3816350"/>
                <a:gd name="connsiteY14" fmla="*/ 311150 h 2222500"/>
                <a:gd name="connsiteX15" fmla="*/ 336550 w 3816350"/>
                <a:gd name="connsiteY15" fmla="*/ 349250 h 2222500"/>
                <a:gd name="connsiteX16" fmla="*/ 425450 w 3816350"/>
                <a:gd name="connsiteY16" fmla="*/ 393700 h 2222500"/>
                <a:gd name="connsiteX17" fmla="*/ 431800 w 3816350"/>
                <a:gd name="connsiteY17" fmla="*/ 546100 h 2222500"/>
                <a:gd name="connsiteX18" fmla="*/ 552450 w 3816350"/>
                <a:gd name="connsiteY18" fmla="*/ 590550 h 2222500"/>
                <a:gd name="connsiteX19" fmla="*/ 590550 w 3816350"/>
                <a:gd name="connsiteY19" fmla="*/ 711200 h 2222500"/>
                <a:gd name="connsiteX20" fmla="*/ 666750 w 3816350"/>
                <a:gd name="connsiteY20" fmla="*/ 742950 h 2222500"/>
                <a:gd name="connsiteX21" fmla="*/ 717550 w 3816350"/>
                <a:gd name="connsiteY21" fmla="*/ 889000 h 2222500"/>
                <a:gd name="connsiteX22" fmla="*/ 787400 w 3816350"/>
                <a:gd name="connsiteY22" fmla="*/ 895350 h 2222500"/>
                <a:gd name="connsiteX23" fmla="*/ 812800 w 3816350"/>
                <a:gd name="connsiteY23" fmla="*/ 984250 h 2222500"/>
                <a:gd name="connsiteX24" fmla="*/ 825500 w 3816350"/>
                <a:gd name="connsiteY24" fmla="*/ 1111250 h 2222500"/>
                <a:gd name="connsiteX25" fmla="*/ 882650 w 3816350"/>
                <a:gd name="connsiteY25" fmla="*/ 1130300 h 2222500"/>
                <a:gd name="connsiteX26" fmla="*/ 984250 w 3816350"/>
                <a:gd name="connsiteY26" fmla="*/ 1282700 h 2222500"/>
                <a:gd name="connsiteX27" fmla="*/ 1009650 w 3816350"/>
                <a:gd name="connsiteY27" fmla="*/ 1403350 h 2222500"/>
                <a:gd name="connsiteX28" fmla="*/ 1123950 w 3816350"/>
                <a:gd name="connsiteY28" fmla="*/ 1371600 h 2222500"/>
                <a:gd name="connsiteX29" fmla="*/ 1308100 w 3816350"/>
                <a:gd name="connsiteY29" fmla="*/ 1403350 h 2222500"/>
                <a:gd name="connsiteX30" fmla="*/ 1397000 w 3816350"/>
                <a:gd name="connsiteY30" fmla="*/ 1365250 h 2222500"/>
                <a:gd name="connsiteX31" fmla="*/ 1498600 w 3816350"/>
                <a:gd name="connsiteY31" fmla="*/ 1409700 h 2222500"/>
                <a:gd name="connsiteX32" fmla="*/ 1600200 w 3816350"/>
                <a:gd name="connsiteY32" fmla="*/ 1403350 h 2222500"/>
                <a:gd name="connsiteX33" fmla="*/ 1670050 w 3816350"/>
                <a:gd name="connsiteY33" fmla="*/ 1358900 h 2222500"/>
                <a:gd name="connsiteX34" fmla="*/ 1797050 w 3816350"/>
                <a:gd name="connsiteY34" fmla="*/ 139065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6350" h="2222500">
                  <a:moveTo>
                    <a:pt x="1797050" y="1390650"/>
                  </a:moveTo>
                  <a:lnTo>
                    <a:pt x="1790700" y="1117600"/>
                  </a:lnTo>
                  <a:lnTo>
                    <a:pt x="1060450" y="0"/>
                  </a:lnTo>
                  <a:lnTo>
                    <a:pt x="1797050" y="101600"/>
                  </a:lnTo>
                  <a:lnTo>
                    <a:pt x="2076450" y="146050"/>
                  </a:lnTo>
                  <a:lnTo>
                    <a:pt x="2171700" y="158750"/>
                  </a:lnTo>
                  <a:lnTo>
                    <a:pt x="2635250" y="304800"/>
                  </a:lnTo>
                  <a:lnTo>
                    <a:pt x="3035300" y="381000"/>
                  </a:lnTo>
                  <a:lnTo>
                    <a:pt x="3816350" y="387350"/>
                  </a:lnTo>
                  <a:cubicBezTo>
                    <a:pt x="3812117" y="990600"/>
                    <a:pt x="3807883" y="1593850"/>
                    <a:pt x="3803650" y="2197100"/>
                  </a:cubicBezTo>
                  <a:lnTo>
                    <a:pt x="342900" y="2222500"/>
                  </a:lnTo>
                  <a:lnTo>
                    <a:pt x="0" y="590550"/>
                  </a:lnTo>
                  <a:lnTo>
                    <a:pt x="0" y="387350"/>
                  </a:lnTo>
                  <a:lnTo>
                    <a:pt x="31750" y="336550"/>
                  </a:lnTo>
                  <a:lnTo>
                    <a:pt x="88900" y="311150"/>
                  </a:lnTo>
                  <a:lnTo>
                    <a:pt x="336550" y="349250"/>
                  </a:lnTo>
                  <a:lnTo>
                    <a:pt x="425450" y="393700"/>
                  </a:lnTo>
                  <a:lnTo>
                    <a:pt x="431800" y="546100"/>
                  </a:lnTo>
                  <a:lnTo>
                    <a:pt x="552450" y="590550"/>
                  </a:lnTo>
                  <a:lnTo>
                    <a:pt x="590550" y="711200"/>
                  </a:lnTo>
                  <a:lnTo>
                    <a:pt x="666750" y="742950"/>
                  </a:lnTo>
                  <a:lnTo>
                    <a:pt x="717550" y="889000"/>
                  </a:lnTo>
                  <a:lnTo>
                    <a:pt x="787400" y="895350"/>
                  </a:lnTo>
                  <a:lnTo>
                    <a:pt x="812800" y="984250"/>
                  </a:lnTo>
                  <a:lnTo>
                    <a:pt x="825500" y="1111250"/>
                  </a:lnTo>
                  <a:lnTo>
                    <a:pt x="882650" y="1130300"/>
                  </a:lnTo>
                  <a:lnTo>
                    <a:pt x="984250" y="1282700"/>
                  </a:lnTo>
                  <a:lnTo>
                    <a:pt x="1009650" y="1403350"/>
                  </a:lnTo>
                  <a:lnTo>
                    <a:pt x="1123950" y="1371600"/>
                  </a:lnTo>
                  <a:lnTo>
                    <a:pt x="1308100" y="1403350"/>
                  </a:lnTo>
                  <a:lnTo>
                    <a:pt x="1397000" y="1365250"/>
                  </a:lnTo>
                  <a:lnTo>
                    <a:pt x="1498600" y="1409700"/>
                  </a:lnTo>
                  <a:lnTo>
                    <a:pt x="1600200" y="1403350"/>
                  </a:lnTo>
                  <a:lnTo>
                    <a:pt x="1670050" y="1358900"/>
                  </a:lnTo>
                  <a:lnTo>
                    <a:pt x="1797050" y="1390650"/>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38" name="フリーフォーム 37"/>
            <p:cNvSpPr/>
            <p:nvPr/>
          </p:nvSpPr>
          <p:spPr bwMode="auto">
            <a:xfrm>
              <a:off x="7451725" y="5449888"/>
              <a:ext cx="708025" cy="639762"/>
            </a:xfrm>
            <a:custGeom>
              <a:avLst/>
              <a:gdLst>
                <a:gd name="connsiteX0" fmla="*/ 478972 w 1393372"/>
                <a:gd name="connsiteY0" fmla="*/ 0 h 1364343"/>
                <a:gd name="connsiteX1" fmla="*/ 1393372 w 1393372"/>
                <a:gd name="connsiteY1" fmla="*/ 1364343 h 1364343"/>
                <a:gd name="connsiteX2" fmla="*/ 609600 w 1393372"/>
                <a:gd name="connsiteY2" fmla="*/ 1364343 h 1364343"/>
                <a:gd name="connsiteX3" fmla="*/ 0 w 1393372"/>
                <a:gd name="connsiteY3" fmla="*/ 333828 h 1364343"/>
                <a:gd name="connsiteX4" fmla="*/ 0 w 1393372"/>
                <a:gd name="connsiteY4" fmla="*/ 333828 h 136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372" h="1364343">
                  <a:moveTo>
                    <a:pt x="478972" y="0"/>
                  </a:moveTo>
                  <a:lnTo>
                    <a:pt x="1393372" y="1364343"/>
                  </a:lnTo>
                  <a:lnTo>
                    <a:pt x="609600" y="1364343"/>
                  </a:lnTo>
                  <a:lnTo>
                    <a:pt x="0" y="333828"/>
                  </a:lnTo>
                  <a:lnTo>
                    <a:pt x="0" y="33382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39" name="フリーフォーム 38"/>
            <p:cNvSpPr/>
            <p:nvPr/>
          </p:nvSpPr>
          <p:spPr bwMode="auto">
            <a:xfrm>
              <a:off x="7770813" y="6097588"/>
              <a:ext cx="0" cy="127000"/>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40" name="フリーフォーム 39"/>
            <p:cNvSpPr/>
            <p:nvPr/>
          </p:nvSpPr>
          <p:spPr bwMode="auto">
            <a:xfrm>
              <a:off x="8159750" y="6097588"/>
              <a:ext cx="0" cy="127000"/>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41" name="フリーフォーム 40"/>
            <p:cNvSpPr/>
            <p:nvPr/>
          </p:nvSpPr>
          <p:spPr bwMode="auto">
            <a:xfrm>
              <a:off x="7780338" y="5554663"/>
              <a:ext cx="581025" cy="87312"/>
            </a:xfrm>
            <a:custGeom>
              <a:avLst/>
              <a:gdLst>
                <a:gd name="connsiteX0" fmla="*/ 0 w 1143616"/>
                <a:gd name="connsiteY0" fmla="*/ 21183 h 186791"/>
                <a:gd name="connsiteX1" fmla="*/ 400050 w 1143616"/>
                <a:gd name="connsiteY1" fmla="*/ 2133 h 186791"/>
                <a:gd name="connsiteX2" fmla="*/ 527050 w 1143616"/>
                <a:gd name="connsiteY2" fmla="*/ 65633 h 186791"/>
                <a:gd name="connsiteX3" fmla="*/ 711200 w 1143616"/>
                <a:gd name="connsiteY3" fmla="*/ 46583 h 186791"/>
                <a:gd name="connsiteX4" fmla="*/ 742950 w 1143616"/>
                <a:gd name="connsiteY4" fmla="*/ 129133 h 186791"/>
                <a:gd name="connsiteX5" fmla="*/ 996950 w 1143616"/>
                <a:gd name="connsiteY5" fmla="*/ 129133 h 186791"/>
                <a:gd name="connsiteX6" fmla="*/ 1028700 w 1143616"/>
                <a:gd name="connsiteY6" fmla="*/ 179933 h 186791"/>
                <a:gd name="connsiteX7" fmla="*/ 1136650 w 1143616"/>
                <a:gd name="connsiteY7" fmla="*/ 186283 h 186791"/>
                <a:gd name="connsiteX8" fmla="*/ 1123950 w 1143616"/>
                <a:gd name="connsiteY8" fmla="*/ 179933 h 18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616" h="186791">
                  <a:moveTo>
                    <a:pt x="0" y="21183"/>
                  </a:moveTo>
                  <a:cubicBezTo>
                    <a:pt x="156104" y="7954"/>
                    <a:pt x="312208" y="-5275"/>
                    <a:pt x="400050" y="2133"/>
                  </a:cubicBezTo>
                  <a:cubicBezTo>
                    <a:pt x="487892" y="9541"/>
                    <a:pt x="475192" y="58225"/>
                    <a:pt x="527050" y="65633"/>
                  </a:cubicBezTo>
                  <a:cubicBezTo>
                    <a:pt x="578908" y="73041"/>
                    <a:pt x="675217" y="36000"/>
                    <a:pt x="711200" y="46583"/>
                  </a:cubicBezTo>
                  <a:cubicBezTo>
                    <a:pt x="747183" y="57166"/>
                    <a:pt x="695325" y="115375"/>
                    <a:pt x="742950" y="129133"/>
                  </a:cubicBezTo>
                  <a:cubicBezTo>
                    <a:pt x="790575" y="142891"/>
                    <a:pt x="949325" y="120666"/>
                    <a:pt x="996950" y="129133"/>
                  </a:cubicBezTo>
                  <a:cubicBezTo>
                    <a:pt x="1044575" y="137600"/>
                    <a:pt x="1005417" y="170408"/>
                    <a:pt x="1028700" y="179933"/>
                  </a:cubicBezTo>
                  <a:cubicBezTo>
                    <a:pt x="1051983" y="189458"/>
                    <a:pt x="1120775" y="186283"/>
                    <a:pt x="1136650" y="186283"/>
                  </a:cubicBezTo>
                  <a:cubicBezTo>
                    <a:pt x="1152525" y="186283"/>
                    <a:pt x="1138237" y="183108"/>
                    <a:pt x="1123950" y="179933"/>
                  </a:cubicBezTo>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pic>
          <p:nvPicPr>
            <p:cNvPr id="42" name="Picture 14" descr="C:\Users\006835\AppData\Local\Microsoft\Windows\Temporary Internet Files\Content.IE5\8FB0RR3Y\MC900151159[1].wmf"/>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7689850" y="5529263"/>
              <a:ext cx="31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フリーフォーム 42"/>
            <p:cNvSpPr/>
            <p:nvPr/>
          </p:nvSpPr>
          <p:spPr bwMode="auto">
            <a:xfrm>
              <a:off x="7246938" y="5711825"/>
              <a:ext cx="920750" cy="903288"/>
            </a:xfrm>
            <a:custGeom>
              <a:avLst/>
              <a:gdLst>
                <a:gd name="connsiteX0" fmla="*/ 1810084 w 1810084"/>
                <a:gd name="connsiteY0" fmla="*/ 1085905 h 1925655"/>
                <a:gd name="connsiteX1" fmla="*/ 1683084 w 1810084"/>
                <a:gd name="connsiteY1" fmla="*/ 1041455 h 1925655"/>
                <a:gd name="connsiteX2" fmla="*/ 1606884 w 1810084"/>
                <a:gd name="connsiteY2" fmla="*/ 1098605 h 1925655"/>
                <a:gd name="connsiteX3" fmla="*/ 1505284 w 1810084"/>
                <a:gd name="connsiteY3" fmla="*/ 1111305 h 1925655"/>
                <a:gd name="connsiteX4" fmla="*/ 1454484 w 1810084"/>
                <a:gd name="connsiteY4" fmla="*/ 1060505 h 1925655"/>
                <a:gd name="connsiteX5" fmla="*/ 1378284 w 1810084"/>
                <a:gd name="connsiteY5" fmla="*/ 1060505 h 1925655"/>
                <a:gd name="connsiteX6" fmla="*/ 1302084 w 1810084"/>
                <a:gd name="connsiteY6" fmla="*/ 1098605 h 1925655"/>
                <a:gd name="connsiteX7" fmla="*/ 1206834 w 1810084"/>
                <a:gd name="connsiteY7" fmla="*/ 1085905 h 1925655"/>
                <a:gd name="connsiteX8" fmla="*/ 1136984 w 1810084"/>
                <a:gd name="connsiteY8" fmla="*/ 1060505 h 1925655"/>
                <a:gd name="connsiteX9" fmla="*/ 1009984 w 1810084"/>
                <a:gd name="connsiteY9" fmla="*/ 1085905 h 1925655"/>
                <a:gd name="connsiteX10" fmla="*/ 990934 w 1810084"/>
                <a:gd name="connsiteY10" fmla="*/ 971605 h 1925655"/>
                <a:gd name="connsiteX11" fmla="*/ 940134 w 1810084"/>
                <a:gd name="connsiteY11" fmla="*/ 908105 h 1925655"/>
                <a:gd name="connsiteX12" fmla="*/ 895684 w 1810084"/>
                <a:gd name="connsiteY12" fmla="*/ 825555 h 1925655"/>
                <a:gd name="connsiteX13" fmla="*/ 844884 w 1810084"/>
                <a:gd name="connsiteY13" fmla="*/ 806505 h 1925655"/>
                <a:gd name="connsiteX14" fmla="*/ 832184 w 1810084"/>
                <a:gd name="connsiteY14" fmla="*/ 723955 h 1925655"/>
                <a:gd name="connsiteX15" fmla="*/ 825834 w 1810084"/>
                <a:gd name="connsiteY15" fmla="*/ 679505 h 1925655"/>
                <a:gd name="connsiteX16" fmla="*/ 781384 w 1810084"/>
                <a:gd name="connsiteY16" fmla="*/ 584255 h 1925655"/>
                <a:gd name="connsiteX17" fmla="*/ 711534 w 1810084"/>
                <a:gd name="connsiteY17" fmla="*/ 571555 h 1925655"/>
                <a:gd name="connsiteX18" fmla="*/ 679784 w 1810084"/>
                <a:gd name="connsiteY18" fmla="*/ 457255 h 1925655"/>
                <a:gd name="connsiteX19" fmla="*/ 673434 w 1810084"/>
                <a:gd name="connsiteY19" fmla="*/ 431855 h 1925655"/>
                <a:gd name="connsiteX20" fmla="*/ 622634 w 1810084"/>
                <a:gd name="connsiteY20" fmla="*/ 412805 h 1925655"/>
                <a:gd name="connsiteX21" fmla="*/ 584534 w 1810084"/>
                <a:gd name="connsiteY21" fmla="*/ 393755 h 1925655"/>
                <a:gd name="connsiteX22" fmla="*/ 565484 w 1810084"/>
                <a:gd name="connsiteY22" fmla="*/ 292155 h 1925655"/>
                <a:gd name="connsiteX23" fmla="*/ 546434 w 1810084"/>
                <a:gd name="connsiteY23" fmla="*/ 279455 h 1925655"/>
                <a:gd name="connsiteX24" fmla="*/ 444834 w 1810084"/>
                <a:gd name="connsiteY24" fmla="*/ 247705 h 1925655"/>
                <a:gd name="connsiteX25" fmla="*/ 438484 w 1810084"/>
                <a:gd name="connsiteY25" fmla="*/ 88955 h 1925655"/>
                <a:gd name="connsiteX26" fmla="*/ 406734 w 1810084"/>
                <a:gd name="connsiteY26" fmla="*/ 63555 h 1925655"/>
                <a:gd name="connsiteX27" fmla="*/ 355934 w 1810084"/>
                <a:gd name="connsiteY27" fmla="*/ 38155 h 1925655"/>
                <a:gd name="connsiteX28" fmla="*/ 355934 w 1810084"/>
                <a:gd name="connsiteY28" fmla="*/ 38155 h 1925655"/>
                <a:gd name="connsiteX29" fmla="*/ 334 w 1810084"/>
                <a:gd name="connsiteY29" fmla="*/ 152455 h 1925655"/>
                <a:gd name="connsiteX30" fmla="*/ 292434 w 1810084"/>
                <a:gd name="connsiteY30" fmla="*/ 1657405 h 1925655"/>
                <a:gd name="connsiteX31" fmla="*/ 355934 w 1810084"/>
                <a:gd name="connsiteY31" fmla="*/ 1917755 h 19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10084" h="1925655">
                  <a:moveTo>
                    <a:pt x="1810084" y="1085905"/>
                  </a:moveTo>
                  <a:cubicBezTo>
                    <a:pt x="1763517" y="1062621"/>
                    <a:pt x="1716951" y="1039338"/>
                    <a:pt x="1683084" y="1041455"/>
                  </a:cubicBezTo>
                  <a:cubicBezTo>
                    <a:pt x="1649217" y="1043572"/>
                    <a:pt x="1636517" y="1086963"/>
                    <a:pt x="1606884" y="1098605"/>
                  </a:cubicBezTo>
                  <a:cubicBezTo>
                    <a:pt x="1577251" y="1110247"/>
                    <a:pt x="1530684" y="1117655"/>
                    <a:pt x="1505284" y="1111305"/>
                  </a:cubicBezTo>
                  <a:cubicBezTo>
                    <a:pt x="1479884" y="1104955"/>
                    <a:pt x="1475651" y="1068972"/>
                    <a:pt x="1454484" y="1060505"/>
                  </a:cubicBezTo>
                  <a:cubicBezTo>
                    <a:pt x="1433317" y="1052038"/>
                    <a:pt x="1403684" y="1054155"/>
                    <a:pt x="1378284" y="1060505"/>
                  </a:cubicBezTo>
                  <a:cubicBezTo>
                    <a:pt x="1352884" y="1066855"/>
                    <a:pt x="1330659" y="1094372"/>
                    <a:pt x="1302084" y="1098605"/>
                  </a:cubicBezTo>
                  <a:cubicBezTo>
                    <a:pt x="1273509" y="1102838"/>
                    <a:pt x="1234351" y="1092255"/>
                    <a:pt x="1206834" y="1085905"/>
                  </a:cubicBezTo>
                  <a:cubicBezTo>
                    <a:pt x="1179317" y="1079555"/>
                    <a:pt x="1169792" y="1060505"/>
                    <a:pt x="1136984" y="1060505"/>
                  </a:cubicBezTo>
                  <a:cubicBezTo>
                    <a:pt x="1104176" y="1060505"/>
                    <a:pt x="1034326" y="1100722"/>
                    <a:pt x="1009984" y="1085905"/>
                  </a:cubicBezTo>
                  <a:cubicBezTo>
                    <a:pt x="985642" y="1071088"/>
                    <a:pt x="1002576" y="1001238"/>
                    <a:pt x="990934" y="971605"/>
                  </a:cubicBezTo>
                  <a:cubicBezTo>
                    <a:pt x="979292" y="941972"/>
                    <a:pt x="956009" y="932447"/>
                    <a:pt x="940134" y="908105"/>
                  </a:cubicBezTo>
                  <a:cubicBezTo>
                    <a:pt x="924259" y="883763"/>
                    <a:pt x="911559" y="842488"/>
                    <a:pt x="895684" y="825555"/>
                  </a:cubicBezTo>
                  <a:cubicBezTo>
                    <a:pt x="879809" y="808622"/>
                    <a:pt x="855467" y="823438"/>
                    <a:pt x="844884" y="806505"/>
                  </a:cubicBezTo>
                  <a:cubicBezTo>
                    <a:pt x="834301" y="789572"/>
                    <a:pt x="835359" y="745122"/>
                    <a:pt x="832184" y="723955"/>
                  </a:cubicBezTo>
                  <a:cubicBezTo>
                    <a:pt x="829009" y="702788"/>
                    <a:pt x="834301" y="702788"/>
                    <a:pt x="825834" y="679505"/>
                  </a:cubicBezTo>
                  <a:cubicBezTo>
                    <a:pt x="817367" y="656222"/>
                    <a:pt x="800434" y="602247"/>
                    <a:pt x="781384" y="584255"/>
                  </a:cubicBezTo>
                  <a:cubicBezTo>
                    <a:pt x="762334" y="566263"/>
                    <a:pt x="728467" y="592722"/>
                    <a:pt x="711534" y="571555"/>
                  </a:cubicBezTo>
                  <a:cubicBezTo>
                    <a:pt x="694601" y="550388"/>
                    <a:pt x="686134" y="480538"/>
                    <a:pt x="679784" y="457255"/>
                  </a:cubicBezTo>
                  <a:cubicBezTo>
                    <a:pt x="673434" y="433972"/>
                    <a:pt x="682959" y="439263"/>
                    <a:pt x="673434" y="431855"/>
                  </a:cubicBezTo>
                  <a:cubicBezTo>
                    <a:pt x="663909" y="424447"/>
                    <a:pt x="637451" y="419155"/>
                    <a:pt x="622634" y="412805"/>
                  </a:cubicBezTo>
                  <a:cubicBezTo>
                    <a:pt x="607817" y="406455"/>
                    <a:pt x="594059" y="413863"/>
                    <a:pt x="584534" y="393755"/>
                  </a:cubicBezTo>
                  <a:cubicBezTo>
                    <a:pt x="575009" y="373647"/>
                    <a:pt x="571834" y="311205"/>
                    <a:pt x="565484" y="292155"/>
                  </a:cubicBezTo>
                  <a:cubicBezTo>
                    <a:pt x="559134" y="273105"/>
                    <a:pt x="566542" y="286863"/>
                    <a:pt x="546434" y="279455"/>
                  </a:cubicBezTo>
                  <a:cubicBezTo>
                    <a:pt x="526326" y="272047"/>
                    <a:pt x="462826" y="279455"/>
                    <a:pt x="444834" y="247705"/>
                  </a:cubicBezTo>
                  <a:cubicBezTo>
                    <a:pt x="426842" y="215955"/>
                    <a:pt x="444834" y="119647"/>
                    <a:pt x="438484" y="88955"/>
                  </a:cubicBezTo>
                  <a:cubicBezTo>
                    <a:pt x="432134" y="58263"/>
                    <a:pt x="420492" y="72022"/>
                    <a:pt x="406734" y="63555"/>
                  </a:cubicBezTo>
                  <a:cubicBezTo>
                    <a:pt x="392976" y="55088"/>
                    <a:pt x="355934" y="38155"/>
                    <a:pt x="355934" y="38155"/>
                  </a:cubicBezTo>
                  <a:lnTo>
                    <a:pt x="355934" y="38155"/>
                  </a:lnTo>
                  <a:cubicBezTo>
                    <a:pt x="296667" y="57205"/>
                    <a:pt x="10917" y="-117420"/>
                    <a:pt x="334" y="152455"/>
                  </a:cubicBezTo>
                  <a:cubicBezTo>
                    <a:pt x="-10249" y="422330"/>
                    <a:pt x="233167" y="1363188"/>
                    <a:pt x="292434" y="1657405"/>
                  </a:cubicBezTo>
                  <a:cubicBezTo>
                    <a:pt x="351701" y="1951622"/>
                    <a:pt x="353817" y="1934688"/>
                    <a:pt x="355934" y="1917755"/>
                  </a:cubicBezTo>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44" name="フリーフォーム 43"/>
            <p:cNvSpPr/>
            <p:nvPr/>
          </p:nvSpPr>
          <p:spPr bwMode="auto">
            <a:xfrm>
              <a:off x="8358188" y="5645150"/>
              <a:ext cx="217487" cy="57150"/>
            </a:xfrm>
            <a:custGeom>
              <a:avLst/>
              <a:gdLst>
                <a:gd name="connsiteX0" fmla="*/ 425450 w 425450"/>
                <a:gd name="connsiteY0" fmla="*/ 120650 h 120650"/>
                <a:gd name="connsiteX1" fmla="*/ 0 w 425450"/>
                <a:gd name="connsiteY1" fmla="*/ 0 h 120650"/>
                <a:gd name="connsiteX2" fmla="*/ 6350 w 425450"/>
                <a:gd name="connsiteY2" fmla="*/ 6350 h 120650"/>
              </a:gdLst>
              <a:ahLst/>
              <a:cxnLst>
                <a:cxn ang="0">
                  <a:pos x="connsiteX0" y="connsiteY0"/>
                </a:cxn>
                <a:cxn ang="0">
                  <a:pos x="connsiteX1" y="connsiteY1"/>
                </a:cxn>
                <a:cxn ang="0">
                  <a:pos x="connsiteX2" y="connsiteY2"/>
                </a:cxn>
              </a:cxnLst>
              <a:rect l="l" t="t" r="r" b="b"/>
              <a:pathLst>
                <a:path w="425450" h="120650">
                  <a:moveTo>
                    <a:pt x="425450" y="120650"/>
                  </a:moveTo>
                  <a:lnTo>
                    <a:pt x="0" y="0"/>
                  </a:lnTo>
                  <a:lnTo>
                    <a:pt x="6350" y="6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pic>
          <p:nvPicPr>
            <p:cNvPr id="45" name="Picture 157" descr="C:\Users\006835\AppData\Local\Microsoft\Windows\Temporary Internet Files\Content.IE5\DVNHC49T\MC9004339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3375" y="6126163"/>
              <a:ext cx="5349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4" descr="C:\Users\006835\AppData\Local\Microsoft\Windows\Temporary Internet Files\Content.IE5\DVNHC49T\MC90043386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9875" y="6200775"/>
              <a:ext cx="3444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1" descr="C:\Users\006835\AppData\Local\Microsoft\Windows\Temporary Internet Files\Content.IE5\8FB0RR3Y\MC90044605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2438" y="5041900"/>
              <a:ext cx="22748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直方体 47"/>
            <p:cNvSpPr>
              <a:spLocks noChangeArrowheads="1"/>
            </p:cNvSpPr>
            <p:nvPr/>
          </p:nvSpPr>
          <p:spPr bwMode="auto">
            <a:xfrm flipH="1">
              <a:off x="4762500" y="4600575"/>
              <a:ext cx="1101725" cy="771525"/>
            </a:xfrm>
            <a:prstGeom prst="cube">
              <a:avLst>
                <a:gd name="adj" fmla="val 25000"/>
              </a:avLst>
            </a:prstGeom>
            <a:solidFill>
              <a:srgbClr val="FDEADA"/>
            </a:solidFill>
            <a:ln w="9525">
              <a:solidFill>
                <a:schemeClr val="tx1"/>
              </a:solidFill>
              <a:miter lim="800000"/>
              <a:headEnd/>
              <a:tailEnd/>
            </a:ln>
            <a:effectLst>
              <a:outerShdw blurRad="63500" dist="23000" dir="5400000" rotWithShape="0">
                <a:srgbClr val="000000">
                  <a:alpha val="34999"/>
                </a:srgbClr>
              </a:outerShdw>
            </a:effectLst>
          </p:spPr>
          <p:txBody>
            <a:bodyPr lIns="65203" tIns="32602" rIns="65203" bIns="32602" anchor="ctr"/>
            <a:lstStyle/>
            <a:p>
              <a:pPr algn="ctr">
                <a:defRPr/>
              </a:pPr>
              <a:endParaRPr lang="ja-JP" altLang="en-US" sz="900" dirty="0">
                <a:solidFill>
                  <a:srgbClr val="000000"/>
                </a:solidFill>
                <a:latin typeface="Calibri" pitchFamily="34" charset="0"/>
                <a:ea typeface="+mn-ea"/>
                <a:cs typeface="Calibri" pitchFamily="34" charset="0"/>
              </a:endParaRPr>
            </a:p>
          </p:txBody>
        </p:sp>
        <p:cxnSp>
          <p:nvCxnSpPr>
            <p:cNvPr id="49" name="直線コネクタ 48"/>
            <p:cNvCxnSpPr/>
            <p:nvPr/>
          </p:nvCxnSpPr>
          <p:spPr>
            <a:xfrm flipV="1">
              <a:off x="5522913" y="5280025"/>
              <a:ext cx="50800" cy="920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a:off x="5653088" y="4313238"/>
              <a:ext cx="1138237" cy="788987"/>
            </a:xfrm>
            <a:custGeom>
              <a:avLst/>
              <a:gdLst>
                <a:gd name="connsiteX0" fmla="*/ 1257300 w 1471113"/>
                <a:gd name="connsiteY0" fmla="*/ 0 h 1104900"/>
                <a:gd name="connsiteX1" fmla="*/ 1371600 w 1471113"/>
                <a:gd name="connsiteY1" fmla="*/ 590550 h 1104900"/>
                <a:gd name="connsiteX2" fmla="*/ 0 w 1471113"/>
                <a:gd name="connsiteY2" fmla="*/ 1104900 h 1104900"/>
              </a:gdLst>
              <a:ahLst/>
              <a:cxnLst>
                <a:cxn ang="0">
                  <a:pos x="connsiteX0" y="connsiteY0"/>
                </a:cxn>
                <a:cxn ang="0">
                  <a:pos x="connsiteX1" y="connsiteY1"/>
                </a:cxn>
                <a:cxn ang="0">
                  <a:pos x="connsiteX2" y="connsiteY2"/>
                </a:cxn>
              </a:cxnLst>
              <a:rect l="l" t="t" r="r" b="b"/>
              <a:pathLst>
                <a:path w="1471113" h="1104900">
                  <a:moveTo>
                    <a:pt x="1257300" y="0"/>
                  </a:moveTo>
                  <a:cubicBezTo>
                    <a:pt x="1419225" y="203200"/>
                    <a:pt x="1581150" y="406400"/>
                    <a:pt x="1371600" y="590550"/>
                  </a:cubicBezTo>
                  <a:cubicBezTo>
                    <a:pt x="1162050" y="774700"/>
                    <a:pt x="581025" y="939800"/>
                    <a:pt x="0" y="1104900"/>
                  </a:cubicBezTo>
                </a:path>
              </a:pathLst>
            </a:cu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51" name="直方体 50"/>
            <p:cNvSpPr>
              <a:spLocks noChangeArrowheads="1"/>
            </p:cNvSpPr>
            <p:nvPr/>
          </p:nvSpPr>
          <p:spPr bwMode="auto">
            <a:xfrm flipH="1">
              <a:off x="2705100" y="3976688"/>
              <a:ext cx="1103313" cy="769937"/>
            </a:xfrm>
            <a:prstGeom prst="cube">
              <a:avLst>
                <a:gd name="adj" fmla="val 25000"/>
              </a:avLst>
            </a:prstGeom>
            <a:solidFill>
              <a:srgbClr val="FDEADA"/>
            </a:solidFill>
            <a:ln w="9525">
              <a:solidFill>
                <a:schemeClr val="tx1"/>
              </a:solidFill>
              <a:miter lim="800000"/>
              <a:headEnd/>
              <a:tailEnd/>
            </a:ln>
            <a:effectLst>
              <a:outerShdw blurRad="63500" dist="23000" dir="5400000" rotWithShape="0">
                <a:srgbClr val="000000">
                  <a:alpha val="34999"/>
                </a:srgbClr>
              </a:outerShdw>
            </a:effectLst>
          </p:spPr>
          <p:txBody>
            <a:bodyPr lIns="65203" tIns="32602" rIns="65203" bIns="32602" anchor="ctr"/>
            <a:lstStyle/>
            <a:p>
              <a:pPr algn="ctr">
                <a:defRPr/>
              </a:pPr>
              <a:endParaRPr lang="ja-JP" altLang="en-US" sz="900" dirty="0">
                <a:solidFill>
                  <a:srgbClr val="000000"/>
                </a:solidFill>
                <a:latin typeface="Calibri" pitchFamily="34" charset="0"/>
                <a:ea typeface="+mn-ea"/>
                <a:cs typeface="Calibri" pitchFamily="34" charset="0"/>
              </a:endParaRPr>
            </a:p>
          </p:txBody>
        </p:sp>
        <p:sp>
          <p:nvSpPr>
            <p:cNvPr id="52" name="フリーフォーム 51"/>
            <p:cNvSpPr/>
            <p:nvPr/>
          </p:nvSpPr>
          <p:spPr>
            <a:xfrm>
              <a:off x="3582988" y="4557713"/>
              <a:ext cx="1630362" cy="608012"/>
            </a:xfrm>
            <a:custGeom>
              <a:avLst/>
              <a:gdLst>
                <a:gd name="connsiteX0" fmla="*/ 1619250 w 1619250"/>
                <a:gd name="connsiteY0" fmla="*/ 762000 h 850246"/>
                <a:gd name="connsiteX1" fmla="*/ 609600 w 1619250"/>
                <a:gd name="connsiteY1" fmla="*/ 781050 h 850246"/>
                <a:gd name="connsiteX2" fmla="*/ 0 w 1619250"/>
                <a:gd name="connsiteY2" fmla="*/ 0 h 850246"/>
              </a:gdLst>
              <a:ahLst/>
              <a:cxnLst>
                <a:cxn ang="0">
                  <a:pos x="connsiteX0" y="connsiteY0"/>
                </a:cxn>
                <a:cxn ang="0">
                  <a:pos x="connsiteX1" y="connsiteY1"/>
                </a:cxn>
                <a:cxn ang="0">
                  <a:pos x="connsiteX2" y="connsiteY2"/>
                </a:cxn>
              </a:cxnLst>
              <a:rect l="l" t="t" r="r" b="b"/>
              <a:pathLst>
                <a:path w="1619250" h="850246">
                  <a:moveTo>
                    <a:pt x="1619250" y="762000"/>
                  </a:moveTo>
                  <a:cubicBezTo>
                    <a:pt x="1249362" y="835025"/>
                    <a:pt x="879475" y="908050"/>
                    <a:pt x="609600" y="781050"/>
                  </a:cubicBezTo>
                  <a:cubicBezTo>
                    <a:pt x="339725" y="654050"/>
                    <a:pt x="169862" y="327025"/>
                    <a:pt x="0" y="0"/>
                  </a:cubicBezTo>
                </a:path>
              </a:pathLst>
            </a:cu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pic>
          <p:nvPicPr>
            <p:cNvPr id="53" name="Picture 25" descr="C:\Users\006835\AppData\Local\Microsoft\Windows\Temporary Internet Files\Content.IE5\FAAMO7JD\MC900431627[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37125" y="6140450"/>
              <a:ext cx="4238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54" descr="C:\Users\006835\AppData\Local\Microsoft\Windows\Temporary Internet Files\Content.IE5\DVNHC49T\MC900433861[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91075" y="6181725"/>
              <a:ext cx="2714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直線コネクタ 54"/>
            <p:cNvCxnSpPr/>
            <p:nvPr/>
          </p:nvCxnSpPr>
          <p:spPr>
            <a:xfrm flipV="1">
              <a:off x="4927600" y="5280025"/>
              <a:ext cx="444500" cy="90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246313" y="4071938"/>
              <a:ext cx="906462" cy="3254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185"/>
            <p:cNvPicPr>
              <a:picLocks noChangeAspect="1" noChangeArrowheads="1"/>
            </p:cNvPicPr>
            <p:nvPr/>
          </p:nvPicPr>
          <p:blipFill>
            <a:blip r:embed="rId14" cstate="print">
              <a:duotone>
                <a:prstClr val="black"/>
                <a:srgbClr val="FF0000">
                  <a:tint val="45000"/>
                  <a:satMod val="400000"/>
                </a:srgbClr>
              </a:duotone>
              <a:extLst/>
            </a:blip>
            <a:srcRect/>
            <a:stretch>
              <a:fillRect/>
            </a:stretch>
          </p:blipFill>
          <p:spPr bwMode="auto">
            <a:xfrm>
              <a:off x="1150665" y="4186352"/>
              <a:ext cx="151096" cy="305027"/>
            </a:xfrm>
            <a:prstGeom prst="rect">
              <a:avLst/>
            </a:prstGeom>
            <a:noFill/>
            <a:ln>
              <a:noFill/>
            </a:ln>
            <a:effectLst/>
            <a:extLst/>
          </p:spPr>
        </p:pic>
        <p:pic>
          <p:nvPicPr>
            <p:cNvPr id="58" name="Picture 1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09813" y="5592763"/>
              <a:ext cx="1571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03425" y="5324475"/>
              <a:ext cx="1571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55725" y="5572125"/>
              <a:ext cx="1555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4" descr="C:\Users\006835\AppData\Local\Microsoft\Windows\Temporary Internet Files\Content.IE5\M1ZSMSXK\MC90008887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30363" y="5522913"/>
              <a:ext cx="6873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4" descr="C:\Users\006835\AppData\Local\Microsoft\Windows\Temporary Internet Files\Content.IE5\M1ZSMSXK\MC90008887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8075" y="5864225"/>
              <a:ext cx="6873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C:\Users\006835\AppData\Local\Microsoft\Windows\Temporary Internet Files\Content.IE5\M1ZSMSXK\MC90008887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736725" y="5984875"/>
              <a:ext cx="6873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正方形/長方形 4"/>
            <p:cNvSpPr>
              <a:spLocks noChangeArrowheads="1"/>
            </p:cNvSpPr>
            <p:nvPr/>
          </p:nvSpPr>
          <p:spPr bwMode="auto">
            <a:xfrm>
              <a:off x="58080" y="6200775"/>
              <a:ext cx="1915976" cy="52442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lIns="65298" tIns="32649" rIns="65298" bIns="32649" anchor="ctr"/>
            <a:lstStyle/>
            <a:p>
              <a:pPr algn="ctr">
                <a:defRPr/>
              </a:pPr>
              <a:r>
                <a:rPr lang="en-US" altLang="ja-JP" sz="1050" b="1" dirty="0" smtClean="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rPr>
                <a:t>IV. Network congestion and priority communication services</a:t>
              </a:r>
              <a:endParaRPr lang="ja-JP" altLang="en-US" sz="1050" b="1" dirty="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endParaRPr>
            </a:p>
          </p:txBody>
        </p:sp>
        <p:pic>
          <p:nvPicPr>
            <p:cNvPr id="65" name="Picture 1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38413" y="6122988"/>
              <a:ext cx="1555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角丸四角形吹き出し 65"/>
            <p:cNvSpPr>
              <a:spLocks noChangeArrowheads="1"/>
            </p:cNvSpPr>
            <p:nvPr/>
          </p:nvSpPr>
          <p:spPr bwMode="auto">
            <a:xfrm>
              <a:off x="3275013" y="6257925"/>
              <a:ext cx="1468437" cy="415925"/>
            </a:xfrm>
            <a:prstGeom prst="wedgeRoundRectCallout">
              <a:avLst>
                <a:gd name="adj1" fmla="val -65375"/>
                <a:gd name="adj2" fmla="val -21847"/>
                <a:gd name="adj3" fmla="val 16667"/>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92075" indent="-92075">
                <a:defRPr/>
              </a:pPr>
              <a:r>
                <a:rPr lang="ja-JP" altLang="en-US" sz="1050" dirty="0" smtClean="0">
                  <a:solidFill>
                    <a:prstClr val="black"/>
                  </a:solidFill>
                  <a:latin typeface="Calibri" pitchFamily="34" charset="0"/>
                  <a:ea typeface="+mn-ea"/>
                  <a:cs typeface="Calibri" pitchFamily="34" charset="0"/>
                </a:rPr>
                <a:t>⑪</a:t>
              </a:r>
              <a:r>
                <a:rPr lang="en-US" altLang="ja-JP" sz="900" dirty="0" smtClean="0">
                  <a:solidFill>
                    <a:prstClr val="black"/>
                  </a:solidFill>
                  <a:latin typeface="Calibri" pitchFamily="34" charset="0"/>
                  <a:ea typeface="+mn-ea"/>
                  <a:cs typeface="Calibri" pitchFamily="34" charset="0"/>
                </a:rPr>
                <a:t> Updates on network congestion</a:t>
              </a:r>
              <a:endParaRPr lang="en-US" altLang="ja-JP" sz="900" dirty="0">
                <a:solidFill>
                  <a:prstClr val="black"/>
                </a:solidFill>
                <a:latin typeface="Calibri" pitchFamily="34" charset="0"/>
                <a:ea typeface="+mn-ea"/>
                <a:cs typeface="Calibri" pitchFamily="34" charset="0"/>
              </a:endParaRPr>
            </a:p>
          </p:txBody>
        </p:sp>
        <p:pic>
          <p:nvPicPr>
            <p:cNvPr id="67" name="Picture 188" descr="C:\Users\006835\AppData\Local\Microsoft\Windows\Temporary Internet Files\Content.IE5\FAAMO7JD\MC900439833[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0963" y="5673725"/>
              <a:ext cx="74771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90" descr="C:\Users\006835\AppData\Local\Microsoft\Windows\Temporary Internet Files\Content.IE5\M1ZSMSXK\MC900429415[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89250" y="5759450"/>
              <a:ext cx="4667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フリーフォーム 68"/>
            <p:cNvSpPr/>
            <p:nvPr/>
          </p:nvSpPr>
          <p:spPr>
            <a:xfrm rot="1484677">
              <a:off x="1285875" y="3794125"/>
              <a:ext cx="514350" cy="523875"/>
            </a:xfrm>
            <a:custGeom>
              <a:avLst/>
              <a:gdLst>
                <a:gd name="connsiteX0" fmla="*/ 43780 w 234280"/>
                <a:gd name="connsiteY0" fmla="*/ 701040 h 701040"/>
                <a:gd name="connsiteX1" fmla="*/ 13300 w 234280"/>
                <a:gd name="connsiteY1" fmla="*/ 320040 h 701040"/>
                <a:gd name="connsiteX2" fmla="*/ 234280 w 234280"/>
                <a:gd name="connsiteY2" fmla="*/ 0 h 701040"/>
              </a:gdLst>
              <a:ahLst/>
              <a:cxnLst>
                <a:cxn ang="0">
                  <a:pos x="connsiteX0" y="connsiteY0"/>
                </a:cxn>
                <a:cxn ang="0">
                  <a:pos x="connsiteX1" y="connsiteY1"/>
                </a:cxn>
                <a:cxn ang="0">
                  <a:pos x="connsiteX2" y="connsiteY2"/>
                </a:cxn>
              </a:cxnLst>
              <a:rect l="l" t="t" r="r" b="b"/>
              <a:pathLst>
                <a:path w="234280" h="701040">
                  <a:moveTo>
                    <a:pt x="43780" y="701040"/>
                  </a:moveTo>
                  <a:cubicBezTo>
                    <a:pt x="12665" y="568960"/>
                    <a:pt x="-18450" y="436880"/>
                    <a:pt x="13300" y="320040"/>
                  </a:cubicBezTo>
                  <a:cubicBezTo>
                    <a:pt x="45050" y="203200"/>
                    <a:pt x="139665" y="101600"/>
                    <a:pt x="234280" y="0"/>
                  </a:cubicBezTo>
                </a:path>
              </a:pathLst>
            </a:custGeom>
            <a:noFill/>
            <a:ln w="28575">
              <a:solidFill>
                <a:srgbClr val="FF0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70" name="フリーフォーム 69"/>
            <p:cNvSpPr/>
            <p:nvPr/>
          </p:nvSpPr>
          <p:spPr>
            <a:xfrm>
              <a:off x="2117725" y="4354513"/>
              <a:ext cx="269875" cy="838200"/>
            </a:xfrm>
            <a:custGeom>
              <a:avLst/>
              <a:gdLst>
                <a:gd name="connsiteX0" fmla="*/ 348343 w 348343"/>
                <a:gd name="connsiteY0" fmla="*/ 1175657 h 1175657"/>
                <a:gd name="connsiteX1" fmla="*/ 87086 w 348343"/>
                <a:gd name="connsiteY1" fmla="*/ 957943 h 1175657"/>
                <a:gd name="connsiteX2" fmla="*/ 0 w 348343"/>
                <a:gd name="connsiteY2" fmla="*/ 0 h 1175657"/>
                <a:gd name="connsiteX3" fmla="*/ 0 w 348343"/>
                <a:gd name="connsiteY3" fmla="*/ 0 h 1175657"/>
              </a:gdLst>
              <a:ahLst/>
              <a:cxnLst>
                <a:cxn ang="0">
                  <a:pos x="connsiteX0" y="connsiteY0"/>
                </a:cxn>
                <a:cxn ang="0">
                  <a:pos x="connsiteX1" y="connsiteY1"/>
                </a:cxn>
                <a:cxn ang="0">
                  <a:pos x="connsiteX2" y="connsiteY2"/>
                </a:cxn>
                <a:cxn ang="0">
                  <a:pos x="connsiteX3" y="connsiteY3"/>
                </a:cxn>
              </a:cxnLst>
              <a:rect l="l" t="t" r="r" b="b"/>
              <a:pathLst>
                <a:path w="348343" h="1175657">
                  <a:moveTo>
                    <a:pt x="348343" y="1175657"/>
                  </a:moveTo>
                  <a:cubicBezTo>
                    <a:pt x="246743" y="1164771"/>
                    <a:pt x="145143" y="1153886"/>
                    <a:pt x="87086" y="957943"/>
                  </a:cubicBezTo>
                  <a:cubicBezTo>
                    <a:pt x="29029" y="762000"/>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71" name="フリーフォーム 70"/>
            <p:cNvSpPr/>
            <p:nvPr/>
          </p:nvSpPr>
          <p:spPr>
            <a:xfrm flipH="1">
              <a:off x="2127250" y="4519613"/>
              <a:ext cx="65088" cy="715962"/>
            </a:xfrm>
            <a:custGeom>
              <a:avLst/>
              <a:gdLst>
                <a:gd name="connsiteX0" fmla="*/ 0 w 101600"/>
                <a:gd name="connsiteY0" fmla="*/ 1001486 h 1001486"/>
                <a:gd name="connsiteX1" fmla="*/ 58057 w 101600"/>
                <a:gd name="connsiteY1" fmla="*/ 754743 h 1001486"/>
                <a:gd name="connsiteX2" fmla="*/ 101600 w 101600"/>
                <a:gd name="connsiteY2" fmla="*/ 0 h 1001486"/>
              </a:gdLst>
              <a:ahLst/>
              <a:cxnLst>
                <a:cxn ang="0">
                  <a:pos x="connsiteX0" y="connsiteY0"/>
                </a:cxn>
                <a:cxn ang="0">
                  <a:pos x="connsiteX1" y="connsiteY1"/>
                </a:cxn>
                <a:cxn ang="0">
                  <a:pos x="connsiteX2" y="connsiteY2"/>
                </a:cxn>
              </a:cxnLst>
              <a:rect l="l" t="t" r="r" b="b"/>
              <a:pathLst>
                <a:path w="101600" h="1001486">
                  <a:moveTo>
                    <a:pt x="0" y="1001486"/>
                  </a:moveTo>
                  <a:cubicBezTo>
                    <a:pt x="20562" y="961571"/>
                    <a:pt x="41124" y="921657"/>
                    <a:pt x="58057" y="754743"/>
                  </a:cubicBezTo>
                  <a:cubicBezTo>
                    <a:pt x="74990" y="587829"/>
                    <a:pt x="88295" y="293914"/>
                    <a:pt x="1016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72" name="フリーフォーム 71"/>
            <p:cNvSpPr/>
            <p:nvPr/>
          </p:nvSpPr>
          <p:spPr>
            <a:xfrm>
              <a:off x="1833563" y="4540250"/>
              <a:ext cx="311150" cy="912813"/>
            </a:xfrm>
            <a:custGeom>
              <a:avLst/>
              <a:gdLst>
                <a:gd name="connsiteX0" fmla="*/ 0 w 402869"/>
                <a:gd name="connsiteY0" fmla="*/ 1277257 h 1277257"/>
                <a:gd name="connsiteX1" fmla="*/ 362857 w 402869"/>
                <a:gd name="connsiteY1" fmla="*/ 638628 h 1277257"/>
                <a:gd name="connsiteX2" fmla="*/ 377371 w 402869"/>
                <a:gd name="connsiteY2" fmla="*/ 0 h 1277257"/>
              </a:gdLst>
              <a:ahLst/>
              <a:cxnLst>
                <a:cxn ang="0">
                  <a:pos x="connsiteX0" y="connsiteY0"/>
                </a:cxn>
                <a:cxn ang="0">
                  <a:pos x="connsiteX1" y="connsiteY1"/>
                </a:cxn>
                <a:cxn ang="0">
                  <a:pos x="connsiteX2" y="connsiteY2"/>
                </a:cxn>
              </a:cxnLst>
              <a:rect l="l" t="t" r="r" b="b"/>
              <a:pathLst>
                <a:path w="402869" h="1277257">
                  <a:moveTo>
                    <a:pt x="0" y="1277257"/>
                  </a:moveTo>
                  <a:cubicBezTo>
                    <a:pt x="149981" y="1064380"/>
                    <a:pt x="299962" y="851504"/>
                    <a:pt x="362857" y="638628"/>
                  </a:cubicBezTo>
                  <a:cubicBezTo>
                    <a:pt x="425752" y="425752"/>
                    <a:pt x="401561" y="212876"/>
                    <a:pt x="37737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73" name="乗算記号 72"/>
            <p:cNvSpPr/>
            <p:nvPr/>
          </p:nvSpPr>
          <p:spPr>
            <a:xfrm>
              <a:off x="1822450" y="4392613"/>
              <a:ext cx="677863" cy="627062"/>
            </a:xfrm>
            <a:prstGeom prst="mathMultiply">
              <a:avLst>
                <a:gd name="adj1" fmla="val 6974"/>
              </a:avLst>
            </a:prstGeom>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74" name="フリーフォーム 73"/>
            <p:cNvSpPr/>
            <p:nvPr/>
          </p:nvSpPr>
          <p:spPr>
            <a:xfrm>
              <a:off x="3582988" y="3914775"/>
              <a:ext cx="2541587" cy="541338"/>
            </a:xfrm>
            <a:custGeom>
              <a:avLst/>
              <a:gdLst>
                <a:gd name="connsiteX0" fmla="*/ 0 w 3227294"/>
                <a:gd name="connsiteY0" fmla="*/ 758577 h 758577"/>
                <a:gd name="connsiteX1" fmla="*/ 1326776 w 3227294"/>
                <a:gd name="connsiteY1" fmla="*/ 41401 h 758577"/>
                <a:gd name="connsiteX2" fmla="*/ 3227294 w 3227294"/>
                <a:gd name="connsiteY2" fmla="*/ 148977 h 758577"/>
              </a:gdLst>
              <a:ahLst/>
              <a:cxnLst>
                <a:cxn ang="0">
                  <a:pos x="connsiteX0" y="connsiteY0"/>
                </a:cxn>
                <a:cxn ang="0">
                  <a:pos x="connsiteX1" y="connsiteY1"/>
                </a:cxn>
                <a:cxn ang="0">
                  <a:pos x="connsiteX2" y="connsiteY2"/>
                </a:cxn>
              </a:cxnLst>
              <a:rect l="l" t="t" r="r" b="b"/>
              <a:pathLst>
                <a:path w="3227294" h="758577">
                  <a:moveTo>
                    <a:pt x="0" y="758577"/>
                  </a:moveTo>
                  <a:cubicBezTo>
                    <a:pt x="394447" y="450789"/>
                    <a:pt x="788894" y="143001"/>
                    <a:pt x="1326776" y="41401"/>
                  </a:cubicBezTo>
                  <a:cubicBezTo>
                    <a:pt x="1864658" y="-60199"/>
                    <a:pt x="2545976" y="44389"/>
                    <a:pt x="3227294" y="148977"/>
                  </a:cubicBezTo>
                </a:path>
              </a:pathLst>
            </a:cu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75" name="テキスト ボックス 789"/>
            <p:cNvSpPr txBox="1">
              <a:spLocks noChangeArrowheads="1"/>
            </p:cNvSpPr>
            <p:nvPr/>
          </p:nvSpPr>
          <p:spPr bwMode="auto">
            <a:xfrm>
              <a:off x="2362242" y="3763963"/>
              <a:ext cx="131679" cy="20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03" tIns="32602" rIns="65203" bIns="32602">
              <a:spAutoFit/>
            </a:bodyPr>
            <a:lstStyle>
              <a:lvl1pPr defTabSz="912813" eaLnBrk="0" hangingPunct="0">
                <a:defRPr kumimoji="1">
                  <a:solidFill>
                    <a:schemeClr val="tx1"/>
                  </a:solidFill>
                  <a:latin typeface="Arial" charset="0"/>
                  <a:ea typeface="ＭＳ Ｐゴシック" charset="0"/>
                  <a:cs typeface="ＭＳ Ｐゴシック" charset="0"/>
                </a:defRPr>
              </a:lvl1pPr>
              <a:lvl2pPr marL="742950" indent="-285750" defTabSz="912813" eaLnBrk="0" hangingPunct="0">
                <a:defRPr kumimoji="1">
                  <a:solidFill>
                    <a:schemeClr val="tx1"/>
                  </a:solidFill>
                  <a:latin typeface="Arial" charset="0"/>
                  <a:ea typeface="ＭＳ Ｐゴシック" charset="0"/>
                </a:defRPr>
              </a:lvl2pPr>
              <a:lvl3pPr marL="1143000" indent="-228600" defTabSz="912813" eaLnBrk="0" hangingPunct="0">
                <a:defRPr kumimoji="1">
                  <a:solidFill>
                    <a:schemeClr val="tx1"/>
                  </a:solidFill>
                  <a:latin typeface="Arial" charset="0"/>
                  <a:ea typeface="ＭＳ Ｐゴシック" charset="0"/>
                </a:defRPr>
              </a:lvl3pPr>
              <a:lvl4pPr marL="1600200" indent="-228600" defTabSz="912813" eaLnBrk="0" hangingPunct="0">
                <a:defRPr kumimoji="1">
                  <a:solidFill>
                    <a:schemeClr val="tx1"/>
                  </a:solidFill>
                  <a:latin typeface="Arial" charset="0"/>
                  <a:ea typeface="ＭＳ Ｐゴシック" charset="0"/>
                </a:defRPr>
              </a:lvl4pPr>
              <a:lvl5pPr marL="2057400" indent="-228600" defTabSz="912813" eaLnBrk="0" hangingPunct="0">
                <a:defRPr kumimoji="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0"/>
                </a:defRPr>
              </a:lvl9pPr>
            </a:lstStyle>
            <a:p>
              <a:pPr algn="ctr" eaLnBrk="1" hangingPunct="1"/>
              <a:endParaRPr lang="ja-JP" altLang="en-US" sz="900" b="1" dirty="0">
                <a:solidFill>
                  <a:srgbClr val="000000"/>
                </a:solidFill>
                <a:latin typeface="Calibri" pitchFamily="34" charset="0"/>
                <a:cs typeface="Calibri" pitchFamily="34" charset="0"/>
              </a:endParaRPr>
            </a:p>
          </p:txBody>
        </p:sp>
        <p:graphicFrame>
          <p:nvGraphicFramePr>
            <p:cNvPr id="76" name="Object 22"/>
            <p:cNvGraphicFramePr>
              <a:graphicFrameLocks noChangeAspect="1"/>
            </p:cNvGraphicFramePr>
            <p:nvPr>
              <p:extLst>
                <p:ext uri="{D42A27DB-BD31-4B8C-83A1-F6EECF244321}">
                  <p14:modId xmlns:p14="http://schemas.microsoft.com/office/powerpoint/2010/main" val="1574955561"/>
                </p:ext>
              </p:extLst>
            </p:nvPr>
          </p:nvGraphicFramePr>
          <p:xfrm>
            <a:off x="2141538" y="3122613"/>
            <a:ext cx="696912" cy="752475"/>
          </p:xfrm>
          <a:graphic>
            <a:graphicData uri="http://schemas.openxmlformats.org/presentationml/2006/ole">
              <mc:AlternateContent xmlns:mc="http://schemas.openxmlformats.org/markup-compatibility/2006">
                <mc:Choice xmlns:v="urn:schemas-microsoft-com:vml" Requires="v">
                  <p:oleObj spid="_x0000_s3078" name="Visio" r:id="rId19" imgW="479560" imgH="947618" progId="Visio.Drawing.11">
                    <p:embed/>
                  </p:oleObj>
                </mc:Choice>
                <mc:Fallback>
                  <p:oleObj name="Visio" r:id="rId19" imgW="479560" imgH="947618" progId="Visio.Drawing.11">
                    <p:embed/>
                    <p:pic>
                      <p:nvPicPr>
                        <p:cNvPr id="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41538" y="3122613"/>
                          <a:ext cx="696912"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77" name="稲妻 76"/>
            <p:cNvSpPr/>
            <p:nvPr/>
          </p:nvSpPr>
          <p:spPr bwMode="auto">
            <a:xfrm rot="19053187">
              <a:off x="2105025" y="3030538"/>
              <a:ext cx="138113" cy="273050"/>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78" name="稲妻 77"/>
            <p:cNvSpPr/>
            <p:nvPr/>
          </p:nvSpPr>
          <p:spPr bwMode="auto">
            <a:xfrm rot="15229224">
              <a:off x="2141537" y="3154363"/>
              <a:ext cx="100013" cy="376238"/>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79" name="稲妻 78"/>
            <p:cNvSpPr/>
            <p:nvPr/>
          </p:nvSpPr>
          <p:spPr bwMode="auto">
            <a:xfrm rot="20948427">
              <a:off x="2268538" y="2898775"/>
              <a:ext cx="138112" cy="273050"/>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cxnSp>
          <p:nvCxnSpPr>
            <p:cNvPr id="80" name="直線コネクタ 79"/>
            <p:cNvCxnSpPr/>
            <p:nvPr/>
          </p:nvCxnSpPr>
          <p:spPr>
            <a:xfrm>
              <a:off x="2628900" y="3748088"/>
              <a:ext cx="465138" cy="511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185"/>
            <p:cNvPicPr>
              <a:picLocks noChangeAspect="1" noChangeArrowheads="1"/>
            </p:cNvPicPr>
            <p:nvPr/>
          </p:nvPicPr>
          <p:blipFill>
            <a:blip r:embed="rId14" cstate="print">
              <a:duotone>
                <a:prstClr val="black"/>
                <a:schemeClr val="accent3">
                  <a:tint val="45000"/>
                  <a:satMod val="400000"/>
                </a:schemeClr>
              </a:duotone>
              <a:extLst/>
            </a:blip>
            <a:srcRect/>
            <a:stretch>
              <a:fillRect/>
            </a:stretch>
          </p:blipFill>
          <p:spPr bwMode="auto">
            <a:xfrm>
              <a:off x="1656606" y="2649295"/>
              <a:ext cx="151096" cy="305027"/>
            </a:xfrm>
            <a:prstGeom prst="rect">
              <a:avLst/>
            </a:prstGeom>
            <a:noFill/>
            <a:ln>
              <a:noFill/>
            </a:ln>
            <a:effectLst/>
            <a:extLst/>
          </p:spPr>
        </p:pic>
        <p:pic>
          <p:nvPicPr>
            <p:cNvPr id="82" name="Picture 185"/>
            <p:cNvPicPr>
              <a:picLocks noChangeAspect="1" noChangeArrowheads="1"/>
            </p:cNvPicPr>
            <p:nvPr/>
          </p:nvPicPr>
          <p:blipFill>
            <a:blip r:embed="rId14" cstate="print">
              <a:duotone>
                <a:prstClr val="black"/>
                <a:schemeClr val="accent3">
                  <a:tint val="45000"/>
                  <a:satMod val="400000"/>
                </a:schemeClr>
              </a:duotone>
              <a:extLst/>
            </a:blip>
            <a:srcRect/>
            <a:stretch>
              <a:fillRect/>
            </a:stretch>
          </p:blipFill>
          <p:spPr bwMode="auto">
            <a:xfrm>
              <a:off x="1913421" y="2824050"/>
              <a:ext cx="151096" cy="305027"/>
            </a:xfrm>
            <a:prstGeom prst="rect">
              <a:avLst/>
            </a:prstGeom>
            <a:noFill/>
            <a:ln>
              <a:noFill/>
            </a:ln>
            <a:effectLst/>
            <a:extLst/>
          </p:spPr>
        </p:pic>
        <p:sp>
          <p:nvSpPr>
            <p:cNvPr id="83" name="角丸四角形吹き出し 82"/>
            <p:cNvSpPr>
              <a:spLocks noChangeArrowheads="1"/>
            </p:cNvSpPr>
            <p:nvPr/>
          </p:nvSpPr>
          <p:spPr bwMode="auto">
            <a:xfrm>
              <a:off x="60325" y="2509838"/>
              <a:ext cx="1355725" cy="515937"/>
            </a:xfrm>
            <a:prstGeom prst="wedgeRoundRectCallout">
              <a:avLst>
                <a:gd name="adj1" fmla="val 66565"/>
                <a:gd name="adj2" fmla="val -236"/>
                <a:gd name="adj3" fmla="val 16667"/>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92075" indent="-92075">
                <a:defRPr/>
              </a:pPr>
              <a:r>
                <a:rPr lang="ja-JP" altLang="en-US" sz="900" dirty="0" smtClean="0">
                  <a:solidFill>
                    <a:prstClr val="black"/>
                  </a:solidFill>
                  <a:latin typeface="Calibri" pitchFamily="34" charset="0"/>
                  <a:ea typeface="+mn-ea"/>
                  <a:cs typeface="Calibri" pitchFamily="34" charset="0"/>
                </a:rPr>
                <a:t>⑬</a:t>
              </a:r>
              <a:r>
                <a:rPr lang="en-US" altLang="ja-JP" sz="900" dirty="0" smtClean="0">
                  <a:solidFill>
                    <a:prstClr val="black"/>
                  </a:solidFill>
                  <a:latin typeface="Calibri" pitchFamily="34" charset="0"/>
                  <a:ea typeface="+mn-ea"/>
                  <a:cs typeface="Calibri" pitchFamily="34" charset="0"/>
                </a:rPr>
                <a:t> Improve PHS resilience to power outages</a:t>
              </a:r>
              <a:endParaRPr lang="en-US" altLang="ja-JP" sz="900" dirty="0">
                <a:solidFill>
                  <a:prstClr val="black"/>
                </a:solidFill>
                <a:latin typeface="Calibri" pitchFamily="34" charset="0"/>
                <a:ea typeface="+mn-ea"/>
                <a:cs typeface="Calibri" pitchFamily="34" charset="0"/>
              </a:endParaRPr>
            </a:p>
          </p:txBody>
        </p:sp>
        <p:sp>
          <p:nvSpPr>
            <p:cNvPr id="84" name="角丸四角形吹き出し 83"/>
            <p:cNvSpPr>
              <a:spLocks noChangeArrowheads="1"/>
            </p:cNvSpPr>
            <p:nvPr/>
          </p:nvSpPr>
          <p:spPr bwMode="auto">
            <a:xfrm>
              <a:off x="7526338" y="890588"/>
              <a:ext cx="2019300" cy="498475"/>
            </a:xfrm>
            <a:prstGeom prst="wedgeRoundRectCallout">
              <a:avLst>
                <a:gd name="adj1" fmla="val -7583"/>
                <a:gd name="adj2" fmla="val 46764"/>
                <a:gd name="adj3" fmla="val 16667"/>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126970" indent="-126970">
                <a:defRPr/>
              </a:pPr>
              <a:r>
                <a:rPr lang="ja-JP" altLang="en-US" sz="900" dirty="0" smtClean="0">
                  <a:solidFill>
                    <a:prstClr val="black"/>
                  </a:solidFill>
                  <a:latin typeface="Calibri" pitchFamily="34" charset="0"/>
                  <a:ea typeface="+mn-ea"/>
                  <a:cs typeface="Calibri" pitchFamily="34" charset="0"/>
                </a:rPr>
                <a:t>⑥</a:t>
              </a:r>
              <a:r>
                <a:rPr lang="en-US" altLang="ja-JP" sz="900" dirty="0" smtClean="0">
                  <a:solidFill>
                    <a:prstClr val="black"/>
                  </a:solidFill>
                  <a:latin typeface="Calibri" pitchFamily="34" charset="0"/>
                  <a:ea typeface="+mn-ea"/>
                  <a:cs typeface="Calibri" pitchFamily="34" charset="0"/>
                </a:rPr>
                <a:t> Reports and updates on repairs to trunk transmission lines</a:t>
              </a:r>
              <a:endParaRPr lang="en-US" altLang="ja-JP" sz="900" dirty="0">
                <a:solidFill>
                  <a:prstClr val="black"/>
                </a:solidFill>
                <a:latin typeface="Calibri" pitchFamily="34" charset="0"/>
                <a:ea typeface="+mn-ea"/>
                <a:cs typeface="Calibri" pitchFamily="34" charset="0"/>
              </a:endParaRPr>
            </a:p>
          </p:txBody>
        </p:sp>
        <p:sp>
          <p:nvSpPr>
            <p:cNvPr id="85" name="角丸四角形吹き出し 84"/>
            <p:cNvSpPr>
              <a:spLocks noChangeArrowheads="1"/>
            </p:cNvSpPr>
            <p:nvPr/>
          </p:nvSpPr>
          <p:spPr bwMode="auto">
            <a:xfrm>
              <a:off x="5006975" y="619125"/>
              <a:ext cx="1022350" cy="471488"/>
            </a:xfrm>
            <a:prstGeom prst="wedgeRoundRectCallout">
              <a:avLst>
                <a:gd name="adj1" fmla="val 74227"/>
                <a:gd name="adj2" fmla="val 60861"/>
                <a:gd name="adj3" fmla="val 16667"/>
              </a:avLst>
            </a:prstGeom>
            <a:solidFill>
              <a:schemeClr val="bg1"/>
            </a:solidFill>
            <a:ln w="9525">
              <a:solidFill>
                <a:srgbClr val="F69240"/>
              </a:solidFill>
              <a:miter lim="800000"/>
              <a:headEnd/>
              <a:tailEnd/>
            </a:ln>
            <a:effectLst>
              <a:outerShdw blurRad="63500" dist="20000" dir="5400000" rotWithShape="0">
                <a:srgbClr val="000000">
                  <a:alpha val="37999"/>
                </a:srgbClr>
              </a:outerShdw>
            </a:effectLst>
          </p:spPr>
          <p:txBody>
            <a:bodyPr lIns="25708" tIns="32649" rIns="25708" bIns="32649" anchor="ctr"/>
            <a:lstStyle/>
            <a:p>
              <a:pPr algn="ctr">
                <a:defRPr/>
              </a:pPr>
              <a:r>
                <a:rPr lang="en-AU" altLang="ja-JP" sz="800" dirty="0" smtClean="0">
                  <a:solidFill>
                    <a:prstClr val="black"/>
                  </a:solidFill>
                  <a:latin typeface="Calibri" pitchFamily="34" charset="0"/>
                  <a:ea typeface="+mn-ea"/>
                  <a:cs typeface="Calibri" pitchFamily="34" charset="0"/>
                </a:rPr>
                <a:t>Augmented with wide-zone base stations</a:t>
              </a:r>
              <a:endParaRPr lang="en-US" altLang="ja-JP" sz="800" dirty="0">
                <a:solidFill>
                  <a:prstClr val="black"/>
                </a:solidFill>
                <a:latin typeface="Calibri" pitchFamily="34" charset="0"/>
                <a:ea typeface="+mn-ea"/>
                <a:cs typeface="Calibri" pitchFamily="34" charset="0"/>
              </a:endParaRPr>
            </a:p>
          </p:txBody>
        </p:sp>
        <p:grpSp>
          <p:nvGrpSpPr>
            <p:cNvPr id="86" name="グループ化 311"/>
            <p:cNvGrpSpPr>
              <a:grpSpLocks/>
            </p:cNvGrpSpPr>
            <p:nvPr/>
          </p:nvGrpSpPr>
          <p:grpSpPr bwMode="auto">
            <a:xfrm rot="2392418" flipH="1">
              <a:off x="6808788" y="792163"/>
              <a:ext cx="581025" cy="717550"/>
              <a:chOff x="9712498" y="2748902"/>
              <a:chExt cx="366391" cy="487950"/>
            </a:xfrm>
          </p:grpSpPr>
          <p:sp>
            <p:nvSpPr>
              <p:cNvPr id="178" name="稲妻 178"/>
              <p:cNvSpPr/>
              <p:nvPr/>
            </p:nvSpPr>
            <p:spPr>
              <a:xfrm rot="19053187">
                <a:off x="9807022" y="2877862"/>
                <a:ext cx="125133" cy="268805"/>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sp>
            <p:nvSpPr>
              <p:cNvPr id="179" name="稲妻 179"/>
              <p:cNvSpPr/>
              <p:nvPr/>
            </p:nvSpPr>
            <p:spPr>
              <a:xfrm rot="15229224">
                <a:off x="9837196" y="3017005"/>
                <a:ext cx="98238" cy="341364"/>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sp>
            <p:nvSpPr>
              <p:cNvPr id="180" name="稲妻 180"/>
              <p:cNvSpPr/>
              <p:nvPr/>
            </p:nvSpPr>
            <p:spPr>
              <a:xfrm rot="20948427">
                <a:off x="9957076" y="2747794"/>
                <a:ext cx="126135" cy="269884"/>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grpSp>
        <p:sp>
          <p:nvSpPr>
            <p:cNvPr id="87" name="フリーフォーム 86"/>
            <p:cNvSpPr/>
            <p:nvPr/>
          </p:nvSpPr>
          <p:spPr>
            <a:xfrm>
              <a:off x="4251325" y="2154238"/>
              <a:ext cx="1744663" cy="1855787"/>
            </a:xfrm>
            <a:custGeom>
              <a:avLst/>
              <a:gdLst>
                <a:gd name="connsiteX0" fmla="*/ 906714 w 2252914"/>
                <a:gd name="connsiteY0" fmla="*/ 0 h 2438400"/>
                <a:gd name="connsiteX1" fmla="*/ 208214 w 2252914"/>
                <a:gd name="connsiteY1" fmla="*/ 609600 h 2438400"/>
                <a:gd name="connsiteX2" fmla="*/ 170114 w 2252914"/>
                <a:gd name="connsiteY2" fmla="*/ 1701800 h 2438400"/>
                <a:gd name="connsiteX3" fmla="*/ 2252914 w 2252914"/>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2252914" h="2438400">
                  <a:moveTo>
                    <a:pt x="906714" y="0"/>
                  </a:moveTo>
                  <a:cubicBezTo>
                    <a:pt x="618847" y="162983"/>
                    <a:pt x="330981" y="325967"/>
                    <a:pt x="208214" y="609600"/>
                  </a:cubicBezTo>
                  <a:cubicBezTo>
                    <a:pt x="85447" y="893233"/>
                    <a:pt x="-170669" y="1397000"/>
                    <a:pt x="170114" y="1701800"/>
                  </a:cubicBezTo>
                  <a:cubicBezTo>
                    <a:pt x="510897" y="2006600"/>
                    <a:pt x="1381905" y="2222500"/>
                    <a:pt x="2252914" y="2438400"/>
                  </a:cubicBezTo>
                </a:path>
              </a:pathLst>
            </a:cu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88" name="フリーフォーム 87"/>
            <p:cNvSpPr/>
            <p:nvPr/>
          </p:nvSpPr>
          <p:spPr>
            <a:xfrm>
              <a:off x="7062788" y="2930525"/>
              <a:ext cx="1863725" cy="1079500"/>
            </a:xfrm>
            <a:custGeom>
              <a:avLst/>
              <a:gdLst>
                <a:gd name="connsiteX0" fmla="*/ 0 w 2540000"/>
                <a:gd name="connsiteY0" fmla="*/ 0 h 1110781"/>
                <a:gd name="connsiteX1" fmla="*/ 266700 w 2540000"/>
                <a:gd name="connsiteY1" fmla="*/ 254000 h 1110781"/>
                <a:gd name="connsiteX2" fmla="*/ 711200 w 2540000"/>
                <a:gd name="connsiteY2" fmla="*/ 825500 h 1110781"/>
                <a:gd name="connsiteX3" fmla="*/ 1917700 w 2540000"/>
                <a:gd name="connsiteY3" fmla="*/ 1092200 h 1110781"/>
                <a:gd name="connsiteX4" fmla="*/ 2540000 w 2540000"/>
                <a:gd name="connsiteY4" fmla="*/ 1066800 h 11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1110781">
                  <a:moveTo>
                    <a:pt x="0" y="0"/>
                  </a:moveTo>
                  <a:cubicBezTo>
                    <a:pt x="74083" y="58208"/>
                    <a:pt x="148167" y="116417"/>
                    <a:pt x="266700" y="254000"/>
                  </a:cubicBezTo>
                  <a:cubicBezTo>
                    <a:pt x="385233" y="391583"/>
                    <a:pt x="436033" y="685800"/>
                    <a:pt x="711200" y="825500"/>
                  </a:cubicBezTo>
                  <a:cubicBezTo>
                    <a:pt x="986367" y="965200"/>
                    <a:pt x="1612900" y="1051983"/>
                    <a:pt x="1917700" y="1092200"/>
                  </a:cubicBezTo>
                  <a:cubicBezTo>
                    <a:pt x="2222500" y="1132417"/>
                    <a:pt x="2381250" y="1099608"/>
                    <a:pt x="2540000" y="1066800"/>
                  </a:cubicBezTo>
                </a:path>
              </a:pathLst>
            </a:cu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89" name="曲折矢印 88"/>
            <p:cNvSpPr/>
            <p:nvPr/>
          </p:nvSpPr>
          <p:spPr>
            <a:xfrm rot="16200000">
              <a:off x="8001000" y="2474913"/>
              <a:ext cx="363538" cy="1096962"/>
            </a:xfrm>
            <a:prstGeom prst="ben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black"/>
                </a:solidFill>
                <a:latin typeface="Calibri" pitchFamily="34" charset="0"/>
                <a:cs typeface="Calibri" pitchFamily="34" charset="0"/>
              </a:endParaRPr>
            </a:p>
          </p:txBody>
        </p:sp>
        <p:grpSp>
          <p:nvGrpSpPr>
            <p:cNvPr id="90" name="グループ化 222"/>
            <p:cNvGrpSpPr>
              <a:grpSpLocks/>
            </p:cNvGrpSpPr>
            <p:nvPr/>
          </p:nvGrpSpPr>
          <p:grpSpPr bwMode="auto">
            <a:xfrm>
              <a:off x="8442325" y="2601913"/>
              <a:ext cx="587375" cy="744537"/>
              <a:chOff x="9320213" y="5923434"/>
              <a:chExt cx="1080294" cy="1481063"/>
            </a:xfrm>
          </p:grpSpPr>
          <p:sp>
            <p:nvSpPr>
              <p:cNvPr id="161" name="円柱 161"/>
              <p:cNvSpPr/>
              <p:nvPr/>
            </p:nvSpPr>
            <p:spPr>
              <a:xfrm flipV="1">
                <a:off x="9918755" y="5926591"/>
                <a:ext cx="43795" cy="672638"/>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pic>
            <p:nvPicPr>
              <p:cNvPr id="162" name="Picture 168" descr="C:\Users\006835\AppData\Local\Microsoft\Windows\Temporary Internet Files\Content.IE5\8FB0RR3Y\MC900441741[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20213" y="6324203"/>
                <a:ext cx="1080294" cy="108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 name="グループ化 225"/>
              <p:cNvGrpSpPr>
                <a:grpSpLocks/>
              </p:cNvGrpSpPr>
              <p:nvPr/>
            </p:nvGrpSpPr>
            <p:grpSpPr bwMode="auto">
              <a:xfrm rot="2975790">
                <a:off x="9640481" y="6215903"/>
                <a:ext cx="287511" cy="415845"/>
                <a:chOff x="9785176" y="6142118"/>
                <a:chExt cx="287511" cy="415845"/>
              </a:xfrm>
            </p:grpSpPr>
            <p:sp>
              <p:nvSpPr>
                <p:cNvPr id="174" name="円/楕円 174"/>
                <p:cNvSpPr/>
                <p:nvPr/>
              </p:nvSpPr>
              <p:spPr>
                <a:xfrm>
                  <a:off x="9837903" y="6168036"/>
                  <a:ext cx="180002" cy="411681"/>
                </a:xfrm>
                <a:prstGeom prst="ellipse">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cxnSp>
              <p:nvCxnSpPr>
                <p:cNvPr id="175" name="直線コネクタ 175"/>
                <p:cNvCxnSpPr>
                  <a:stCxn id="174" idx="4"/>
                </p:cNvCxnSpPr>
                <p:nvPr/>
              </p:nvCxnSpPr>
              <p:spPr>
                <a:xfrm flipH="1" flipV="1">
                  <a:off x="9717937" y="6476653"/>
                  <a:ext cx="183159" cy="137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6"/>
                <p:cNvCxnSpPr/>
                <p:nvPr/>
              </p:nvCxnSpPr>
              <p:spPr>
                <a:xfrm flipH="1">
                  <a:off x="9735131" y="6401572"/>
                  <a:ext cx="113685" cy="64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正方形/長方形 177"/>
                <p:cNvSpPr/>
                <p:nvPr/>
              </p:nvSpPr>
              <p:spPr>
                <a:xfrm>
                  <a:off x="9807735" y="6370658"/>
                  <a:ext cx="44211" cy="43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grpSp>
          <p:cxnSp>
            <p:nvCxnSpPr>
              <p:cNvPr id="164" name="直線コネクタ 164"/>
              <p:cNvCxnSpPr/>
              <p:nvPr/>
            </p:nvCxnSpPr>
            <p:spPr>
              <a:xfrm>
                <a:off x="9813646" y="5961329"/>
                <a:ext cx="2598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5" name="グループ化 227"/>
              <p:cNvGrpSpPr>
                <a:grpSpLocks/>
              </p:cNvGrpSpPr>
              <p:nvPr/>
            </p:nvGrpSpPr>
            <p:grpSpPr bwMode="auto">
              <a:xfrm>
                <a:off x="9824972" y="5923434"/>
                <a:ext cx="247715" cy="77316"/>
                <a:chOff x="10072687" y="6163444"/>
                <a:chExt cx="504577" cy="77316"/>
              </a:xfrm>
            </p:grpSpPr>
            <p:cxnSp>
              <p:nvCxnSpPr>
                <p:cNvPr id="166" name="直線コネクタ 166"/>
                <p:cNvCxnSpPr/>
                <p:nvPr/>
              </p:nvCxnSpPr>
              <p:spPr>
                <a:xfrm>
                  <a:off x="10222085" y="6166601"/>
                  <a:ext cx="0" cy="72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7"/>
                <p:cNvCxnSpPr/>
                <p:nvPr/>
              </p:nvCxnSpPr>
              <p:spPr>
                <a:xfrm>
                  <a:off x="10144773" y="6163444"/>
                  <a:ext cx="0" cy="72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8"/>
                <p:cNvCxnSpPr/>
                <p:nvPr/>
              </p:nvCxnSpPr>
              <p:spPr>
                <a:xfrm>
                  <a:off x="10073406" y="6166601"/>
                  <a:ext cx="0" cy="72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9"/>
                <p:cNvCxnSpPr/>
                <p:nvPr/>
              </p:nvCxnSpPr>
              <p:spPr>
                <a:xfrm>
                  <a:off x="10293452" y="6166601"/>
                  <a:ext cx="0" cy="72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70"/>
                <p:cNvCxnSpPr/>
                <p:nvPr/>
              </p:nvCxnSpPr>
              <p:spPr>
                <a:xfrm>
                  <a:off x="10513502" y="6166601"/>
                  <a:ext cx="0" cy="72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1"/>
                <p:cNvCxnSpPr/>
                <p:nvPr/>
              </p:nvCxnSpPr>
              <p:spPr>
                <a:xfrm>
                  <a:off x="10442135" y="6166601"/>
                  <a:ext cx="0" cy="72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2"/>
                <p:cNvCxnSpPr/>
                <p:nvPr/>
              </p:nvCxnSpPr>
              <p:spPr>
                <a:xfrm>
                  <a:off x="10364819" y="6166601"/>
                  <a:ext cx="0" cy="72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3"/>
                <p:cNvCxnSpPr/>
                <p:nvPr/>
              </p:nvCxnSpPr>
              <p:spPr>
                <a:xfrm>
                  <a:off x="10584869" y="6166601"/>
                  <a:ext cx="0" cy="72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1" name="テキスト ボックス 823"/>
            <p:cNvSpPr txBox="1">
              <a:spLocks noChangeArrowheads="1"/>
            </p:cNvSpPr>
            <p:nvPr/>
          </p:nvSpPr>
          <p:spPr bwMode="auto">
            <a:xfrm>
              <a:off x="8964613" y="2657475"/>
              <a:ext cx="901700" cy="312062"/>
            </a:xfrm>
            <a:prstGeom prst="rect">
              <a:avLst/>
            </a:prstGeom>
            <a:ln>
              <a:headEnd/>
              <a:tailEnd/>
            </a:ln>
            <a:effectLst/>
          </p:spPr>
          <p:style>
            <a:lnRef idx="2">
              <a:schemeClr val="accent2"/>
            </a:lnRef>
            <a:fillRef idx="1">
              <a:schemeClr val="lt1"/>
            </a:fillRef>
            <a:effectRef idx="0">
              <a:schemeClr val="accent2"/>
            </a:effectRef>
            <a:fontRef idx="minor">
              <a:schemeClr val="dk1"/>
            </a:fontRef>
          </p:style>
          <p:txBody>
            <a:bodyPr lIns="65203" tIns="32602" rIns="65203" bIns="32602">
              <a:spAutoFit/>
            </a:bodyPr>
            <a:lstStyle/>
            <a:p>
              <a:pPr algn="ctr">
                <a:defRPr/>
              </a:pPr>
              <a:r>
                <a:rPr lang="en-AU" altLang="ja-JP" sz="800" dirty="0" smtClean="0">
                  <a:solidFill>
                    <a:srgbClr val="000000"/>
                  </a:solidFill>
                  <a:latin typeface="Calibri" pitchFamily="34" charset="0"/>
                  <a:cs typeface="Calibri" pitchFamily="34" charset="0"/>
                </a:rPr>
                <a:t>Mobile base station trucks</a:t>
              </a:r>
              <a:endParaRPr lang="en-US" altLang="ja-JP" sz="800" dirty="0">
                <a:solidFill>
                  <a:srgbClr val="000000"/>
                </a:solidFill>
                <a:latin typeface="Calibri" pitchFamily="34" charset="0"/>
                <a:cs typeface="Calibri" pitchFamily="34" charset="0"/>
              </a:endParaRPr>
            </a:p>
          </p:txBody>
        </p:sp>
        <p:sp>
          <p:nvSpPr>
            <p:cNvPr id="92" name="角丸四角形吹き出し 91"/>
            <p:cNvSpPr>
              <a:spLocks noChangeArrowheads="1"/>
            </p:cNvSpPr>
            <p:nvPr/>
          </p:nvSpPr>
          <p:spPr bwMode="auto">
            <a:xfrm>
              <a:off x="2586038" y="5062538"/>
              <a:ext cx="1812131" cy="417512"/>
            </a:xfrm>
            <a:prstGeom prst="wedgeRoundRectCallout">
              <a:avLst>
                <a:gd name="adj1" fmla="val -13463"/>
                <a:gd name="adj2" fmla="val -128389"/>
                <a:gd name="adj3" fmla="val 16667"/>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92075" indent="-92075">
                <a:defRPr/>
              </a:pPr>
              <a:r>
                <a:rPr lang="ja-JP" altLang="en-US" sz="900" dirty="0" smtClean="0">
                  <a:solidFill>
                    <a:prstClr val="black"/>
                  </a:solidFill>
                  <a:latin typeface="Calibri" pitchFamily="34" charset="0"/>
                  <a:ea typeface="+mn-ea"/>
                  <a:cs typeface="Calibri" pitchFamily="34" charset="0"/>
                </a:rPr>
                <a:t>⑨</a:t>
              </a:r>
              <a:r>
                <a:rPr lang="en-US" altLang="ja-JP" sz="900" dirty="0" smtClean="0">
                  <a:solidFill>
                    <a:prstClr val="black"/>
                  </a:solidFill>
                  <a:latin typeface="Calibri" pitchFamily="34" charset="0"/>
                  <a:ea typeface="+mn-ea"/>
                  <a:cs typeface="Calibri" pitchFamily="34" charset="0"/>
                </a:rPr>
                <a:t> Reports and updates on design capacity</a:t>
              </a:r>
              <a:endParaRPr lang="en-US" altLang="ja-JP" sz="900" dirty="0">
                <a:solidFill>
                  <a:prstClr val="black"/>
                </a:solidFill>
                <a:latin typeface="Calibri" pitchFamily="34" charset="0"/>
                <a:ea typeface="+mn-ea"/>
                <a:cs typeface="Calibri" pitchFamily="34" charset="0"/>
              </a:endParaRPr>
            </a:p>
          </p:txBody>
        </p:sp>
        <p:sp>
          <p:nvSpPr>
            <p:cNvPr id="93" name="テキスト ボックス 789"/>
            <p:cNvSpPr txBox="1">
              <a:spLocks noChangeArrowheads="1"/>
            </p:cNvSpPr>
            <p:nvPr/>
          </p:nvSpPr>
          <p:spPr bwMode="auto">
            <a:xfrm>
              <a:off x="2725779" y="1766888"/>
              <a:ext cx="131679" cy="20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03" tIns="32602" rIns="65203" bIns="32602">
              <a:spAutoFit/>
            </a:bodyPr>
            <a:lstStyle>
              <a:lvl1pPr defTabSz="912813" eaLnBrk="0" hangingPunct="0">
                <a:defRPr kumimoji="1">
                  <a:solidFill>
                    <a:schemeClr val="tx1"/>
                  </a:solidFill>
                  <a:latin typeface="Arial" charset="0"/>
                  <a:ea typeface="ＭＳ Ｐゴシック" charset="0"/>
                  <a:cs typeface="ＭＳ Ｐゴシック" charset="0"/>
                </a:defRPr>
              </a:lvl1pPr>
              <a:lvl2pPr marL="742950" indent="-285750" defTabSz="912813" eaLnBrk="0" hangingPunct="0">
                <a:defRPr kumimoji="1">
                  <a:solidFill>
                    <a:schemeClr val="tx1"/>
                  </a:solidFill>
                  <a:latin typeface="Arial" charset="0"/>
                  <a:ea typeface="ＭＳ Ｐゴシック" charset="0"/>
                </a:defRPr>
              </a:lvl2pPr>
              <a:lvl3pPr marL="1143000" indent="-228600" defTabSz="912813" eaLnBrk="0" hangingPunct="0">
                <a:defRPr kumimoji="1">
                  <a:solidFill>
                    <a:schemeClr val="tx1"/>
                  </a:solidFill>
                  <a:latin typeface="Arial" charset="0"/>
                  <a:ea typeface="ＭＳ Ｐゴシック" charset="0"/>
                </a:defRPr>
              </a:lvl3pPr>
              <a:lvl4pPr marL="1600200" indent="-228600" defTabSz="912813" eaLnBrk="0" hangingPunct="0">
                <a:defRPr kumimoji="1">
                  <a:solidFill>
                    <a:schemeClr val="tx1"/>
                  </a:solidFill>
                  <a:latin typeface="Arial" charset="0"/>
                  <a:ea typeface="ＭＳ Ｐゴシック" charset="0"/>
                </a:defRPr>
              </a:lvl4pPr>
              <a:lvl5pPr marL="2057400" indent="-228600" defTabSz="912813" eaLnBrk="0" hangingPunct="0">
                <a:defRPr kumimoji="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0"/>
                </a:defRPr>
              </a:lvl9pPr>
            </a:lstStyle>
            <a:p>
              <a:pPr algn="ctr" eaLnBrk="1" hangingPunct="1"/>
              <a:endParaRPr lang="ja-JP" altLang="en-US" sz="900" b="1" dirty="0">
                <a:solidFill>
                  <a:srgbClr val="000000"/>
                </a:solidFill>
                <a:latin typeface="Calibri" pitchFamily="34" charset="0"/>
                <a:cs typeface="Calibri" pitchFamily="34" charset="0"/>
              </a:endParaRPr>
            </a:p>
          </p:txBody>
        </p:sp>
        <p:sp>
          <p:nvSpPr>
            <p:cNvPr id="94" name="稲妻 93"/>
            <p:cNvSpPr/>
            <p:nvPr/>
          </p:nvSpPr>
          <p:spPr bwMode="auto">
            <a:xfrm rot="19053187">
              <a:off x="2181225" y="1422400"/>
              <a:ext cx="339725" cy="166688"/>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95" name="稲妻 94"/>
            <p:cNvSpPr/>
            <p:nvPr/>
          </p:nvSpPr>
          <p:spPr bwMode="auto">
            <a:xfrm rot="15229224">
              <a:off x="2293937" y="1420813"/>
              <a:ext cx="125413" cy="465138"/>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96" name="稲妻 95"/>
            <p:cNvSpPr/>
            <p:nvPr/>
          </p:nvSpPr>
          <p:spPr bwMode="auto">
            <a:xfrm rot="20948427">
              <a:off x="2260600" y="1284288"/>
              <a:ext cx="355600" cy="169862"/>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graphicFrame>
          <p:nvGraphicFramePr>
            <p:cNvPr id="97" name="Object 23"/>
            <p:cNvGraphicFramePr>
              <a:graphicFrameLocks noChangeAspect="1"/>
            </p:cNvGraphicFramePr>
            <p:nvPr>
              <p:extLst>
                <p:ext uri="{D42A27DB-BD31-4B8C-83A1-F6EECF244321}">
                  <p14:modId xmlns:p14="http://schemas.microsoft.com/office/powerpoint/2010/main" val="3873284661"/>
                </p:ext>
              </p:extLst>
            </p:nvPr>
          </p:nvGraphicFramePr>
          <p:xfrm>
            <a:off x="2305050" y="1347788"/>
            <a:ext cx="715963" cy="782637"/>
          </p:xfrm>
          <a:graphic>
            <a:graphicData uri="http://schemas.openxmlformats.org/presentationml/2006/ole">
              <mc:AlternateContent xmlns:mc="http://schemas.openxmlformats.org/markup-compatibility/2006">
                <mc:Choice xmlns:v="urn:schemas-microsoft-com:vml" Requires="v">
                  <p:oleObj spid="_x0000_s3079" name="Visio" r:id="rId22" imgW="479560" imgH="947618" progId="Visio.Drawing.11">
                    <p:embed/>
                  </p:oleObj>
                </mc:Choice>
                <mc:Fallback>
                  <p:oleObj name="Visio" r:id="rId22" imgW="479560" imgH="947618" progId="Visio.Drawing.11">
                    <p:embed/>
                    <p:pic>
                      <p:nvPicPr>
                        <p:cNvPr id="0"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5050" y="1347788"/>
                          <a:ext cx="715963"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8" name="グループ化 2"/>
            <p:cNvGrpSpPr>
              <a:grpSpLocks/>
            </p:cNvGrpSpPr>
            <p:nvPr/>
          </p:nvGrpSpPr>
          <p:grpSpPr bwMode="auto">
            <a:xfrm>
              <a:off x="6302375" y="823913"/>
              <a:ext cx="544513" cy="1011237"/>
              <a:chOff x="8098631" y="1131106"/>
              <a:chExt cx="703263" cy="1416769"/>
            </a:xfrm>
          </p:grpSpPr>
          <p:grpSp>
            <p:nvGrpSpPr>
              <p:cNvPr id="153" name="Group 1598"/>
              <p:cNvGrpSpPr>
                <a:grpSpLocks noChangeAspect="1"/>
              </p:cNvGrpSpPr>
              <p:nvPr/>
            </p:nvGrpSpPr>
            <p:grpSpPr bwMode="auto">
              <a:xfrm>
                <a:off x="8232586" y="1131106"/>
                <a:ext cx="435353" cy="716255"/>
                <a:chOff x="5397" y="2772"/>
                <a:chExt cx="188" cy="495"/>
              </a:xfrm>
            </p:grpSpPr>
            <p:sp>
              <p:nvSpPr>
                <p:cNvPr id="155" name="AutoShape 1599"/>
                <p:cNvSpPr>
                  <a:spLocks noChangeAspect="1" noChangeArrowheads="1"/>
                </p:cNvSpPr>
                <p:nvPr/>
              </p:nvSpPr>
              <p:spPr bwMode="auto">
                <a:xfrm>
                  <a:off x="5488" y="2772"/>
                  <a:ext cx="18" cy="250"/>
                </a:xfrm>
                <a:prstGeom prst="triangle">
                  <a:avLst>
                    <a:gd name="adj" fmla="val 50000"/>
                  </a:avLst>
                </a:prstGeom>
                <a:solidFill>
                  <a:schemeClr val="bg2"/>
                </a:solidFill>
                <a:ln w="3175">
                  <a:solidFill>
                    <a:schemeClr val="tx1"/>
                  </a:solidFill>
                  <a:miter lim="800000"/>
                  <a:headEnd/>
                  <a:tailEnd/>
                </a:ln>
              </p:spPr>
              <p:txBody>
                <a:bodyPr wrap="none" anchor="ctr"/>
                <a:lstStyle/>
                <a:p>
                  <a:endParaRPr lang="ja-JP" altLang="en-US" sz="1600" dirty="0">
                    <a:solidFill>
                      <a:srgbClr val="000000"/>
                    </a:solidFill>
                    <a:latin typeface="Calibri" pitchFamily="34" charset="0"/>
                    <a:cs typeface="Calibri" pitchFamily="34" charset="0"/>
                  </a:endParaRPr>
                </a:p>
              </p:txBody>
            </p:sp>
            <p:sp>
              <p:nvSpPr>
                <p:cNvPr id="156" name="Freeform 1600"/>
                <p:cNvSpPr>
                  <a:spLocks noChangeAspect="1"/>
                </p:cNvSpPr>
                <p:nvPr/>
              </p:nvSpPr>
              <p:spPr bwMode="auto">
                <a:xfrm>
                  <a:off x="5397" y="2840"/>
                  <a:ext cx="188" cy="427"/>
                </a:xfrm>
                <a:custGeom>
                  <a:avLst/>
                  <a:gdLst>
                    <a:gd name="T0" fmla="*/ 0 w 624"/>
                    <a:gd name="T1" fmla="*/ 0 h 1257"/>
                    <a:gd name="T2" fmla="*/ 0 w 624"/>
                    <a:gd name="T3" fmla="*/ 0 h 1257"/>
                    <a:gd name="T4" fmla="*/ 0 w 624"/>
                    <a:gd name="T5" fmla="*/ 0 h 1257"/>
                    <a:gd name="T6" fmla="*/ 0 w 624"/>
                    <a:gd name="T7" fmla="*/ 0 h 1257"/>
                    <a:gd name="T8" fmla="*/ 0 w 624"/>
                    <a:gd name="T9" fmla="*/ 0 h 1257"/>
                    <a:gd name="T10" fmla="*/ 0 w 624"/>
                    <a:gd name="T11" fmla="*/ 0 h 1257"/>
                    <a:gd name="T12" fmla="*/ 0 w 624"/>
                    <a:gd name="T13" fmla="*/ 0 h 1257"/>
                    <a:gd name="T14" fmla="*/ 0 w 624"/>
                    <a:gd name="T15" fmla="*/ 0 h 1257"/>
                    <a:gd name="T16" fmla="*/ 0 w 624"/>
                    <a:gd name="T17" fmla="*/ 0 h 1257"/>
                    <a:gd name="T18" fmla="*/ 0 w 624"/>
                    <a:gd name="T19" fmla="*/ 0 h 1257"/>
                    <a:gd name="T20" fmla="*/ 0 w 624"/>
                    <a:gd name="T21" fmla="*/ 0 h 1257"/>
                    <a:gd name="T22" fmla="*/ 0 w 624"/>
                    <a:gd name="T23" fmla="*/ 0 h 1257"/>
                    <a:gd name="T24" fmla="*/ 0 w 624"/>
                    <a:gd name="T25" fmla="*/ 0 h 1257"/>
                    <a:gd name="T26" fmla="*/ 0 w 624"/>
                    <a:gd name="T27" fmla="*/ 0 h 1257"/>
                    <a:gd name="T28" fmla="*/ 0 w 624"/>
                    <a:gd name="T29" fmla="*/ 0 h 1257"/>
                    <a:gd name="T30" fmla="*/ 0 w 624"/>
                    <a:gd name="T31" fmla="*/ 0 h 1257"/>
                    <a:gd name="T32" fmla="*/ 0 w 624"/>
                    <a:gd name="T33" fmla="*/ 0 h 1257"/>
                    <a:gd name="T34" fmla="*/ 0 w 624"/>
                    <a:gd name="T35" fmla="*/ 0 h 1257"/>
                    <a:gd name="T36" fmla="*/ 0 w 624"/>
                    <a:gd name="T37" fmla="*/ 0 h 1257"/>
                    <a:gd name="T38" fmla="*/ 0 w 624"/>
                    <a:gd name="T39" fmla="*/ 0 h 1257"/>
                    <a:gd name="T40" fmla="*/ 0 w 624"/>
                    <a:gd name="T41" fmla="*/ 0 h 1257"/>
                    <a:gd name="T42" fmla="*/ 0 w 624"/>
                    <a:gd name="T43" fmla="*/ 0 h 1257"/>
                    <a:gd name="T44" fmla="*/ 0 w 624"/>
                    <a:gd name="T45" fmla="*/ 0 h 1257"/>
                    <a:gd name="T46" fmla="*/ 0 w 624"/>
                    <a:gd name="T47" fmla="*/ 0 h 1257"/>
                    <a:gd name="T48" fmla="*/ 0 w 624"/>
                    <a:gd name="T49" fmla="*/ 0 h 1257"/>
                    <a:gd name="T50" fmla="*/ 0 w 624"/>
                    <a:gd name="T51" fmla="*/ 0 h 1257"/>
                    <a:gd name="T52" fmla="*/ 0 w 624"/>
                    <a:gd name="T53" fmla="*/ 0 h 1257"/>
                    <a:gd name="T54" fmla="*/ 0 w 624"/>
                    <a:gd name="T55" fmla="*/ 0 h 1257"/>
                    <a:gd name="T56" fmla="*/ 0 w 624"/>
                    <a:gd name="T57" fmla="*/ 0 h 1257"/>
                    <a:gd name="T58" fmla="*/ 0 w 624"/>
                    <a:gd name="T59" fmla="*/ 0 h 1257"/>
                    <a:gd name="T60" fmla="*/ 0 w 624"/>
                    <a:gd name="T61" fmla="*/ 0 h 1257"/>
                    <a:gd name="T62" fmla="*/ 0 w 624"/>
                    <a:gd name="T63" fmla="*/ 0 h 1257"/>
                    <a:gd name="T64" fmla="*/ 0 w 624"/>
                    <a:gd name="T65" fmla="*/ 0 h 1257"/>
                    <a:gd name="T66" fmla="*/ 0 w 624"/>
                    <a:gd name="T67" fmla="*/ 0 h 1257"/>
                    <a:gd name="T68" fmla="*/ 0 w 624"/>
                    <a:gd name="T69" fmla="*/ 0 h 1257"/>
                    <a:gd name="T70" fmla="*/ 0 w 624"/>
                    <a:gd name="T71" fmla="*/ 0 h 1257"/>
                    <a:gd name="T72" fmla="*/ 0 w 624"/>
                    <a:gd name="T73" fmla="*/ 0 h 1257"/>
                    <a:gd name="T74" fmla="*/ 0 w 624"/>
                    <a:gd name="T75" fmla="*/ 0 h 1257"/>
                    <a:gd name="T76" fmla="*/ 0 w 624"/>
                    <a:gd name="T77" fmla="*/ 0 h 1257"/>
                    <a:gd name="T78" fmla="*/ 0 w 624"/>
                    <a:gd name="T79" fmla="*/ 0 h 1257"/>
                    <a:gd name="T80" fmla="*/ 0 w 624"/>
                    <a:gd name="T81" fmla="*/ 0 h 1257"/>
                    <a:gd name="T82" fmla="*/ 0 w 624"/>
                    <a:gd name="T83" fmla="*/ 0 h 1257"/>
                    <a:gd name="T84" fmla="*/ 0 w 624"/>
                    <a:gd name="T85" fmla="*/ 0 h 1257"/>
                    <a:gd name="T86" fmla="*/ 0 w 624"/>
                    <a:gd name="T87" fmla="*/ 0 h 1257"/>
                    <a:gd name="T88" fmla="*/ 0 w 624"/>
                    <a:gd name="T89" fmla="*/ 0 h 1257"/>
                    <a:gd name="T90" fmla="*/ 0 w 624"/>
                    <a:gd name="T91" fmla="*/ 0 h 1257"/>
                    <a:gd name="T92" fmla="*/ 0 w 624"/>
                    <a:gd name="T93" fmla="*/ 0 h 1257"/>
                    <a:gd name="T94" fmla="*/ 0 w 624"/>
                    <a:gd name="T95" fmla="*/ 0 h 1257"/>
                    <a:gd name="T96" fmla="*/ 0 w 624"/>
                    <a:gd name="T97" fmla="*/ 0 h 1257"/>
                    <a:gd name="T98" fmla="*/ 0 w 624"/>
                    <a:gd name="T99" fmla="*/ 0 h 1257"/>
                    <a:gd name="T100" fmla="*/ 0 w 624"/>
                    <a:gd name="T101" fmla="*/ 0 h 1257"/>
                    <a:gd name="T102" fmla="*/ 0 w 624"/>
                    <a:gd name="T103" fmla="*/ 0 h 12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1257"/>
                    <a:gd name="T158" fmla="*/ 624 w 624"/>
                    <a:gd name="T159" fmla="*/ 1257 h 12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1257">
                      <a:moveTo>
                        <a:pt x="585" y="383"/>
                      </a:moveTo>
                      <a:lnTo>
                        <a:pt x="561" y="384"/>
                      </a:lnTo>
                      <a:lnTo>
                        <a:pt x="535" y="387"/>
                      </a:lnTo>
                      <a:lnTo>
                        <a:pt x="507" y="388"/>
                      </a:lnTo>
                      <a:lnTo>
                        <a:pt x="481" y="391"/>
                      </a:lnTo>
                      <a:lnTo>
                        <a:pt x="455" y="394"/>
                      </a:lnTo>
                      <a:lnTo>
                        <a:pt x="433" y="396"/>
                      </a:lnTo>
                      <a:lnTo>
                        <a:pt x="413" y="398"/>
                      </a:lnTo>
                      <a:lnTo>
                        <a:pt x="401" y="398"/>
                      </a:lnTo>
                      <a:lnTo>
                        <a:pt x="399" y="398"/>
                      </a:lnTo>
                      <a:lnTo>
                        <a:pt x="397" y="398"/>
                      </a:lnTo>
                      <a:lnTo>
                        <a:pt x="395" y="398"/>
                      </a:lnTo>
                      <a:lnTo>
                        <a:pt x="392" y="398"/>
                      </a:lnTo>
                      <a:lnTo>
                        <a:pt x="392" y="387"/>
                      </a:lnTo>
                      <a:lnTo>
                        <a:pt x="394" y="374"/>
                      </a:lnTo>
                      <a:lnTo>
                        <a:pt x="394" y="362"/>
                      </a:lnTo>
                      <a:lnTo>
                        <a:pt x="394" y="351"/>
                      </a:lnTo>
                      <a:lnTo>
                        <a:pt x="394" y="330"/>
                      </a:lnTo>
                      <a:lnTo>
                        <a:pt x="392" y="309"/>
                      </a:lnTo>
                      <a:lnTo>
                        <a:pt x="392" y="290"/>
                      </a:lnTo>
                      <a:lnTo>
                        <a:pt x="391" y="269"/>
                      </a:lnTo>
                      <a:lnTo>
                        <a:pt x="399" y="269"/>
                      </a:lnTo>
                      <a:lnTo>
                        <a:pt x="408" y="268"/>
                      </a:lnTo>
                      <a:lnTo>
                        <a:pt x="416" y="268"/>
                      </a:lnTo>
                      <a:lnTo>
                        <a:pt x="426" y="266"/>
                      </a:lnTo>
                      <a:lnTo>
                        <a:pt x="435" y="266"/>
                      </a:lnTo>
                      <a:lnTo>
                        <a:pt x="445" y="265"/>
                      </a:lnTo>
                      <a:lnTo>
                        <a:pt x="456" y="263"/>
                      </a:lnTo>
                      <a:lnTo>
                        <a:pt x="467" y="262"/>
                      </a:lnTo>
                      <a:lnTo>
                        <a:pt x="481" y="261"/>
                      </a:lnTo>
                      <a:lnTo>
                        <a:pt x="499" y="258"/>
                      </a:lnTo>
                      <a:lnTo>
                        <a:pt x="519" y="254"/>
                      </a:lnTo>
                      <a:lnTo>
                        <a:pt x="538" y="250"/>
                      </a:lnTo>
                      <a:lnTo>
                        <a:pt x="557" y="245"/>
                      </a:lnTo>
                      <a:lnTo>
                        <a:pt x="574" y="238"/>
                      </a:lnTo>
                      <a:lnTo>
                        <a:pt x="586" y="232"/>
                      </a:lnTo>
                      <a:lnTo>
                        <a:pt x="593" y="223"/>
                      </a:lnTo>
                      <a:lnTo>
                        <a:pt x="598" y="214"/>
                      </a:lnTo>
                      <a:lnTo>
                        <a:pt x="598" y="204"/>
                      </a:lnTo>
                      <a:lnTo>
                        <a:pt x="595" y="196"/>
                      </a:lnTo>
                      <a:lnTo>
                        <a:pt x="591" y="187"/>
                      </a:lnTo>
                      <a:lnTo>
                        <a:pt x="584" y="182"/>
                      </a:lnTo>
                      <a:lnTo>
                        <a:pt x="575" y="178"/>
                      </a:lnTo>
                      <a:lnTo>
                        <a:pt x="567" y="176"/>
                      </a:lnTo>
                      <a:lnTo>
                        <a:pt x="557" y="176"/>
                      </a:lnTo>
                      <a:lnTo>
                        <a:pt x="538" y="179"/>
                      </a:lnTo>
                      <a:lnTo>
                        <a:pt x="519" y="183"/>
                      </a:lnTo>
                      <a:lnTo>
                        <a:pt x="499" y="186"/>
                      </a:lnTo>
                      <a:lnTo>
                        <a:pt x="478" y="190"/>
                      </a:lnTo>
                      <a:lnTo>
                        <a:pt x="459" y="193"/>
                      </a:lnTo>
                      <a:lnTo>
                        <a:pt x="440" y="194"/>
                      </a:lnTo>
                      <a:lnTo>
                        <a:pt x="420" y="197"/>
                      </a:lnTo>
                      <a:lnTo>
                        <a:pt x="402" y="197"/>
                      </a:lnTo>
                      <a:lnTo>
                        <a:pt x="398" y="197"/>
                      </a:lnTo>
                      <a:lnTo>
                        <a:pt x="394" y="197"/>
                      </a:lnTo>
                      <a:lnTo>
                        <a:pt x="390" y="197"/>
                      </a:lnTo>
                      <a:lnTo>
                        <a:pt x="386" y="197"/>
                      </a:lnTo>
                      <a:lnTo>
                        <a:pt x="384" y="169"/>
                      </a:lnTo>
                      <a:lnTo>
                        <a:pt x="381" y="141"/>
                      </a:lnTo>
                      <a:lnTo>
                        <a:pt x="380" y="114"/>
                      </a:lnTo>
                      <a:lnTo>
                        <a:pt x="379" y="86"/>
                      </a:lnTo>
                      <a:lnTo>
                        <a:pt x="379" y="71"/>
                      </a:lnTo>
                      <a:lnTo>
                        <a:pt x="377" y="51"/>
                      </a:lnTo>
                      <a:lnTo>
                        <a:pt x="376" y="32"/>
                      </a:lnTo>
                      <a:lnTo>
                        <a:pt x="376" y="18"/>
                      </a:lnTo>
                      <a:lnTo>
                        <a:pt x="369" y="10"/>
                      </a:lnTo>
                      <a:lnTo>
                        <a:pt x="355" y="4"/>
                      </a:lnTo>
                      <a:lnTo>
                        <a:pt x="334" y="1"/>
                      </a:lnTo>
                      <a:lnTo>
                        <a:pt x="309" y="0"/>
                      </a:lnTo>
                      <a:lnTo>
                        <a:pt x="286" y="3"/>
                      </a:lnTo>
                      <a:lnTo>
                        <a:pt x="265" y="7"/>
                      </a:lnTo>
                      <a:lnTo>
                        <a:pt x="250" y="13"/>
                      </a:lnTo>
                      <a:lnTo>
                        <a:pt x="243" y="19"/>
                      </a:lnTo>
                      <a:lnTo>
                        <a:pt x="241" y="64"/>
                      </a:lnTo>
                      <a:lnTo>
                        <a:pt x="240" y="107"/>
                      </a:lnTo>
                      <a:lnTo>
                        <a:pt x="239" y="151"/>
                      </a:lnTo>
                      <a:lnTo>
                        <a:pt x="237" y="196"/>
                      </a:lnTo>
                      <a:lnTo>
                        <a:pt x="232" y="196"/>
                      </a:lnTo>
                      <a:lnTo>
                        <a:pt x="225" y="194"/>
                      </a:lnTo>
                      <a:lnTo>
                        <a:pt x="219" y="193"/>
                      </a:lnTo>
                      <a:lnTo>
                        <a:pt x="214" y="193"/>
                      </a:lnTo>
                      <a:lnTo>
                        <a:pt x="207" y="191"/>
                      </a:lnTo>
                      <a:lnTo>
                        <a:pt x="201" y="190"/>
                      </a:lnTo>
                      <a:lnTo>
                        <a:pt x="194" y="189"/>
                      </a:lnTo>
                      <a:lnTo>
                        <a:pt x="189" y="187"/>
                      </a:lnTo>
                      <a:lnTo>
                        <a:pt x="175" y="184"/>
                      </a:lnTo>
                      <a:lnTo>
                        <a:pt x="158" y="183"/>
                      </a:lnTo>
                      <a:lnTo>
                        <a:pt x="138" y="182"/>
                      </a:lnTo>
                      <a:lnTo>
                        <a:pt x="115" y="180"/>
                      </a:lnTo>
                      <a:lnTo>
                        <a:pt x="93" y="179"/>
                      </a:lnTo>
                      <a:lnTo>
                        <a:pt x="71" y="180"/>
                      </a:lnTo>
                      <a:lnTo>
                        <a:pt x="50" y="180"/>
                      </a:lnTo>
                      <a:lnTo>
                        <a:pt x="32" y="183"/>
                      </a:lnTo>
                      <a:lnTo>
                        <a:pt x="17" y="187"/>
                      </a:lnTo>
                      <a:lnTo>
                        <a:pt x="7" y="194"/>
                      </a:lnTo>
                      <a:lnTo>
                        <a:pt x="2" y="202"/>
                      </a:lnTo>
                      <a:lnTo>
                        <a:pt x="0" y="211"/>
                      </a:lnTo>
                      <a:lnTo>
                        <a:pt x="2" y="225"/>
                      </a:lnTo>
                      <a:lnTo>
                        <a:pt x="4" y="234"/>
                      </a:lnTo>
                      <a:lnTo>
                        <a:pt x="13" y="243"/>
                      </a:lnTo>
                      <a:lnTo>
                        <a:pt x="25" y="247"/>
                      </a:lnTo>
                      <a:lnTo>
                        <a:pt x="46" y="250"/>
                      </a:lnTo>
                      <a:lnTo>
                        <a:pt x="68" y="252"/>
                      </a:lnTo>
                      <a:lnTo>
                        <a:pt x="92" y="255"/>
                      </a:lnTo>
                      <a:lnTo>
                        <a:pt x="115" y="257"/>
                      </a:lnTo>
                      <a:lnTo>
                        <a:pt x="138" y="258"/>
                      </a:lnTo>
                      <a:lnTo>
                        <a:pt x="157" y="258"/>
                      </a:lnTo>
                      <a:lnTo>
                        <a:pt x="171" y="259"/>
                      </a:lnTo>
                      <a:lnTo>
                        <a:pt x="179" y="259"/>
                      </a:lnTo>
                      <a:lnTo>
                        <a:pt x="186" y="259"/>
                      </a:lnTo>
                      <a:lnTo>
                        <a:pt x="193" y="261"/>
                      </a:lnTo>
                      <a:lnTo>
                        <a:pt x="201" y="261"/>
                      </a:lnTo>
                      <a:lnTo>
                        <a:pt x="208" y="261"/>
                      </a:lnTo>
                      <a:lnTo>
                        <a:pt x="215" y="262"/>
                      </a:lnTo>
                      <a:lnTo>
                        <a:pt x="222" y="262"/>
                      </a:lnTo>
                      <a:lnTo>
                        <a:pt x="229" y="263"/>
                      </a:lnTo>
                      <a:lnTo>
                        <a:pt x="236" y="263"/>
                      </a:lnTo>
                      <a:lnTo>
                        <a:pt x="236" y="298"/>
                      </a:lnTo>
                      <a:lnTo>
                        <a:pt x="236" y="331"/>
                      </a:lnTo>
                      <a:lnTo>
                        <a:pt x="236" y="365"/>
                      </a:lnTo>
                      <a:lnTo>
                        <a:pt x="234" y="398"/>
                      </a:lnTo>
                      <a:lnTo>
                        <a:pt x="222" y="398"/>
                      </a:lnTo>
                      <a:lnTo>
                        <a:pt x="208" y="396"/>
                      </a:lnTo>
                      <a:lnTo>
                        <a:pt x="196" y="395"/>
                      </a:lnTo>
                      <a:lnTo>
                        <a:pt x="183" y="395"/>
                      </a:lnTo>
                      <a:lnTo>
                        <a:pt x="169" y="394"/>
                      </a:lnTo>
                      <a:lnTo>
                        <a:pt x="157" y="392"/>
                      </a:lnTo>
                      <a:lnTo>
                        <a:pt x="143" y="390"/>
                      </a:lnTo>
                      <a:lnTo>
                        <a:pt x="131" y="388"/>
                      </a:lnTo>
                      <a:lnTo>
                        <a:pt x="122" y="387"/>
                      </a:lnTo>
                      <a:lnTo>
                        <a:pt x="113" y="387"/>
                      </a:lnTo>
                      <a:lnTo>
                        <a:pt x="101" y="387"/>
                      </a:lnTo>
                      <a:lnTo>
                        <a:pt x="89" y="387"/>
                      </a:lnTo>
                      <a:lnTo>
                        <a:pt x="77" y="387"/>
                      </a:lnTo>
                      <a:lnTo>
                        <a:pt x="64" y="388"/>
                      </a:lnTo>
                      <a:lnTo>
                        <a:pt x="52" y="390"/>
                      </a:lnTo>
                      <a:lnTo>
                        <a:pt x="39" y="391"/>
                      </a:lnTo>
                      <a:lnTo>
                        <a:pt x="28" y="395"/>
                      </a:lnTo>
                      <a:lnTo>
                        <a:pt x="20" y="401"/>
                      </a:lnTo>
                      <a:lnTo>
                        <a:pt x="11" y="409"/>
                      </a:lnTo>
                      <a:lnTo>
                        <a:pt x="9" y="419"/>
                      </a:lnTo>
                      <a:lnTo>
                        <a:pt x="10" y="430"/>
                      </a:lnTo>
                      <a:lnTo>
                        <a:pt x="14" y="437"/>
                      </a:lnTo>
                      <a:lnTo>
                        <a:pt x="21" y="442"/>
                      </a:lnTo>
                      <a:lnTo>
                        <a:pt x="32" y="448"/>
                      </a:lnTo>
                      <a:lnTo>
                        <a:pt x="42" y="451"/>
                      </a:lnTo>
                      <a:lnTo>
                        <a:pt x="53" y="452"/>
                      </a:lnTo>
                      <a:lnTo>
                        <a:pt x="64" y="453"/>
                      </a:lnTo>
                      <a:lnTo>
                        <a:pt x="77" y="453"/>
                      </a:lnTo>
                      <a:lnTo>
                        <a:pt x="86" y="452"/>
                      </a:lnTo>
                      <a:lnTo>
                        <a:pt x="97" y="452"/>
                      </a:lnTo>
                      <a:lnTo>
                        <a:pt x="106" y="452"/>
                      </a:lnTo>
                      <a:lnTo>
                        <a:pt x="111" y="452"/>
                      </a:lnTo>
                      <a:lnTo>
                        <a:pt x="128" y="453"/>
                      </a:lnTo>
                      <a:lnTo>
                        <a:pt x="144" y="455"/>
                      </a:lnTo>
                      <a:lnTo>
                        <a:pt x="161" y="456"/>
                      </a:lnTo>
                      <a:lnTo>
                        <a:pt x="176" y="456"/>
                      </a:lnTo>
                      <a:lnTo>
                        <a:pt x="190" y="457"/>
                      </a:lnTo>
                      <a:lnTo>
                        <a:pt x="205" y="457"/>
                      </a:lnTo>
                      <a:lnTo>
                        <a:pt x="219" y="459"/>
                      </a:lnTo>
                      <a:lnTo>
                        <a:pt x="233" y="459"/>
                      </a:lnTo>
                      <a:lnTo>
                        <a:pt x="233" y="460"/>
                      </a:lnTo>
                      <a:lnTo>
                        <a:pt x="233" y="462"/>
                      </a:lnTo>
                      <a:lnTo>
                        <a:pt x="233" y="463"/>
                      </a:lnTo>
                      <a:lnTo>
                        <a:pt x="233" y="464"/>
                      </a:lnTo>
                      <a:lnTo>
                        <a:pt x="228" y="607"/>
                      </a:lnTo>
                      <a:lnTo>
                        <a:pt x="219" y="768"/>
                      </a:lnTo>
                      <a:lnTo>
                        <a:pt x="214" y="930"/>
                      </a:lnTo>
                      <a:lnTo>
                        <a:pt x="215" y="1074"/>
                      </a:lnTo>
                      <a:lnTo>
                        <a:pt x="216" y="1126"/>
                      </a:lnTo>
                      <a:lnTo>
                        <a:pt x="218" y="1182"/>
                      </a:lnTo>
                      <a:lnTo>
                        <a:pt x="226" y="1232"/>
                      </a:lnTo>
                      <a:lnTo>
                        <a:pt x="247" y="1254"/>
                      </a:lnTo>
                      <a:lnTo>
                        <a:pt x="261" y="1256"/>
                      </a:lnTo>
                      <a:lnTo>
                        <a:pt x="275" y="1257"/>
                      </a:lnTo>
                      <a:lnTo>
                        <a:pt x="289" y="1257"/>
                      </a:lnTo>
                      <a:lnTo>
                        <a:pt x="302" y="1256"/>
                      </a:lnTo>
                      <a:lnTo>
                        <a:pt x="316" y="1254"/>
                      </a:lnTo>
                      <a:lnTo>
                        <a:pt x="329" y="1252"/>
                      </a:lnTo>
                      <a:lnTo>
                        <a:pt x="340" y="1248"/>
                      </a:lnTo>
                      <a:lnTo>
                        <a:pt x="349" y="1242"/>
                      </a:lnTo>
                      <a:lnTo>
                        <a:pt x="366" y="1203"/>
                      </a:lnTo>
                      <a:lnTo>
                        <a:pt x="372" y="1137"/>
                      </a:lnTo>
                      <a:lnTo>
                        <a:pt x="373" y="1062"/>
                      </a:lnTo>
                      <a:lnTo>
                        <a:pt x="373" y="998"/>
                      </a:lnTo>
                      <a:lnTo>
                        <a:pt x="379" y="919"/>
                      </a:lnTo>
                      <a:lnTo>
                        <a:pt x="384" y="826"/>
                      </a:lnTo>
                      <a:lnTo>
                        <a:pt x="388" y="733"/>
                      </a:lnTo>
                      <a:lnTo>
                        <a:pt x="390" y="656"/>
                      </a:lnTo>
                      <a:lnTo>
                        <a:pt x="390" y="607"/>
                      </a:lnTo>
                      <a:lnTo>
                        <a:pt x="391" y="559"/>
                      </a:lnTo>
                      <a:lnTo>
                        <a:pt x="391" y="512"/>
                      </a:lnTo>
                      <a:lnTo>
                        <a:pt x="392" y="463"/>
                      </a:lnTo>
                      <a:lnTo>
                        <a:pt x="413" y="462"/>
                      </a:lnTo>
                      <a:lnTo>
                        <a:pt x="440" y="460"/>
                      </a:lnTo>
                      <a:lnTo>
                        <a:pt x="469" y="459"/>
                      </a:lnTo>
                      <a:lnTo>
                        <a:pt x="501" y="456"/>
                      </a:lnTo>
                      <a:lnTo>
                        <a:pt x="531" y="453"/>
                      </a:lnTo>
                      <a:lnTo>
                        <a:pt x="559" y="451"/>
                      </a:lnTo>
                      <a:lnTo>
                        <a:pt x="584" y="446"/>
                      </a:lnTo>
                      <a:lnTo>
                        <a:pt x="602" y="442"/>
                      </a:lnTo>
                      <a:lnTo>
                        <a:pt x="611" y="437"/>
                      </a:lnTo>
                      <a:lnTo>
                        <a:pt x="620" y="430"/>
                      </a:lnTo>
                      <a:lnTo>
                        <a:pt x="622" y="420"/>
                      </a:lnTo>
                      <a:lnTo>
                        <a:pt x="624" y="409"/>
                      </a:lnTo>
                      <a:lnTo>
                        <a:pt x="621" y="396"/>
                      </a:lnTo>
                      <a:lnTo>
                        <a:pt x="613" y="388"/>
                      </a:lnTo>
                      <a:lnTo>
                        <a:pt x="600" y="384"/>
                      </a:lnTo>
                      <a:lnTo>
                        <a:pt x="585" y="383"/>
                      </a:lnTo>
                      <a:close/>
                    </a:path>
                  </a:pathLst>
                </a:custGeom>
                <a:solidFill>
                  <a:schemeClr val="bg2"/>
                </a:solidFill>
                <a:ln w="3175">
                  <a:solidFill>
                    <a:schemeClr val="tx1"/>
                  </a:solidFill>
                  <a:round/>
                  <a:headEnd/>
                  <a:tailEnd/>
                </a:ln>
              </p:spPr>
              <p:txBody>
                <a:bodyPr/>
                <a:lstStyle/>
                <a:p>
                  <a:endParaRPr lang="ja-JP" altLang="en-US" sz="1600" dirty="0">
                    <a:latin typeface="Calibri" pitchFamily="34" charset="0"/>
                    <a:cs typeface="Calibri" pitchFamily="34" charset="0"/>
                  </a:endParaRPr>
                </a:p>
              </p:txBody>
            </p:sp>
            <p:sp>
              <p:nvSpPr>
                <p:cNvPr id="157" name="Line 1601"/>
                <p:cNvSpPr>
                  <a:spLocks noChangeAspect="1" noChangeShapeType="1"/>
                </p:cNvSpPr>
                <p:nvPr/>
              </p:nvSpPr>
              <p:spPr bwMode="auto">
                <a:xfrm>
                  <a:off x="5443" y="2863"/>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dirty="0">
                    <a:latin typeface="Calibri" pitchFamily="34" charset="0"/>
                    <a:cs typeface="Calibri" pitchFamily="34" charset="0"/>
                  </a:endParaRPr>
                </a:p>
              </p:txBody>
            </p:sp>
            <p:sp>
              <p:nvSpPr>
                <p:cNvPr id="158" name="Line 1602"/>
                <p:cNvSpPr>
                  <a:spLocks noChangeAspect="1" noChangeShapeType="1"/>
                </p:cNvSpPr>
                <p:nvPr/>
              </p:nvSpPr>
              <p:spPr bwMode="auto">
                <a:xfrm flipH="1">
                  <a:off x="5534" y="2863"/>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dirty="0">
                    <a:latin typeface="Calibri" pitchFamily="34" charset="0"/>
                    <a:cs typeface="Calibri" pitchFamily="34" charset="0"/>
                  </a:endParaRPr>
                </a:p>
              </p:txBody>
            </p:sp>
            <p:sp>
              <p:nvSpPr>
                <p:cNvPr id="159" name="Line 1603"/>
                <p:cNvSpPr>
                  <a:spLocks noChangeAspect="1" noChangeShapeType="1"/>
                </p:cNvSpPr>
                <p:nvPr/>
              </p:nvSpPr>
              <p:spPr bwMode="auto">
                <a:xfrm>
                  <a:off x="5420" y="293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dirty="0">
                    <a:latin typeface="Calibri" pitchFamily="34" charset="0"/>
                    <a:cs typeface="Calibri" pitchFamily="34" charset="0"/>
                  </a:endParaRPr>
                </a:p>
              </p:txBody>
            </p:sp>
            <p:sp>
              <p:nvSpPr>
                <p:cNvPr id="160" name="Line 1604"/>
                <p:cNvSpPr>
                  <a:spLocks noChangeAspect="1" noChangeShapeType="1"/>
                </p:cNvSpPr>
                <p:nvPr/>
              </p:nvSpPr>
              <p:spPr bwMode="auto">
                <a:xfrm>
                  <a:off x="5556" y="293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dirty="0">
                    <a:latin typeface="Calibri" pitchFamily="34" charset="0"/>
                    <a:cs typeface="Calibri" pitchFamily="34" charset="0"/>
                  </a:endParaRPr>
                </a:p>
              </p:txBody>
            </p:sp>
          </p:grpSp>
          <p:pic>
            <p:nvPicPr>
              <p:cNvPr id="154" name="Picture 1605"/>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8631" y="1611233"/>
                <a:ext cx="703263" cy="9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9" name="Object 24"/>
            <p:cNvGraphicFramePr>
              <a:graphicFrameLocks noChangeAspect="1"/>
            </p:cNvGraphicFramePr>
            <p:nvPr>
              <p:extLst>
                <p:ext uri="{D42A27DB-BD31-4B8C-83A1-F6EECF244321}">
                  <p14:modId xmlns:p14="http://schemas.microsoft.com/office/powerpoint/2010/main" val="3804873016"/>
                </p:ext>
              </p:extLst>
            </p:nvPr>
          </p:nvGraphicFramePr>
          <p:xfrm>
            <a:off x="7391400" y="2187575"/>
            <a:ext cx="727075" cy="792163"/>
          </p:xfrm>
          <a:graphic>
            <a:graphicData uri="http://schemas.openxmlformats.org/presentationml/2006/ole">
              <mc:AlternateContent xmlns:mc="http://schemas.openxmlformats.org/markup-compatibility/2006">
                <mc:Choice xmlns:v="urn:schemas-microsoft-com:vml" Requires="v">
                  <p:oleObj spid="_x0000_s3080" name="Visio" r:id="rId24" imgW="479560" imgH="947618" progId="Visio.Drawing.11">
                    <p:embed/>
                  </p:oleObj>
                </mc:Choice>
                <mc:Fallback>
                  <p:oleObj name="Visio" r:id="rId24" imgW="479560" imgH="947618" progId="Visio.Drawing.11">
                    <p:embed/>
                    <p:pic>
                      <p:nvPicPr>
                        <p:cNvPr id="0"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91400" y="2187575"/>
                          <a:ext cx="72707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0" name="グループ化 311"/>
            <p:cNvGrpSpPr>
              <a:grpSpLocks/>
            </p:cNvGrpSpPr>
            <p:nvPr/>
          </p:nvGrpSpPr>
          <p:grpSpPr bwMode="auto">
            <a:xfrm rot="2392418" flipH="1">
              <a:off x="7826375" y="2024063"/>
              <a:ext cx="339725" cy="417512"/>
              <a:chOff x="9712498" y="2748902"/>
              <a:chExt cx="366391" cy="487950"/>
            </a:xfrm>
          </p:grpSpPr>
          <p:sp>
            <p:nvSpPr>
              <p:cNvPr id="150" name="稲妻 150"/>
              <p:cNvSpPr/>
              <p:nvPr/>
            </p:nvSpPr>
            <p:spPr>
              <a:xfrm rot="19053187">
                <a:off x="9809852" y="2880311"/>
                <a:ext cx="126696" cy="269022"/>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sp>
            <p:nvSpPr>
              <p:cNvPr id="151" name="稲妻 151"/>
              <p:cNvSpPr/>
              <p:nvPr/>
            </p:nvSpPr>
            <p:spPr>
              <a:xfrm rot="15229224">
                <a:off x="9839627" y="3017280"/>
                <a:ext cx="98333" cy="342421"/>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sp>
            <p:nvSpPr>
              <p:cNvPr id="152" name="稲妻 152"/>
              <p:cNvSpPr/>
              <p:nvPr/>
            </p:nvSpPr>
            <p:spPr>
              <a:xfrm rot="20948427">
                <a:off x="9960596" y="2748426"/>
                <a:ext cx="126696" cy="269022"/>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grpSp>
        <p:cxnSp>
          <p:nvCxnSpPr>
            <p:cNvPr id="101" name="直線コネクタ 100"/>
            <p:cNvCxnSpPr/>
            <p:nvPr/>
          </p:nvCxnSpPr>
          <p:spPr>
            <a:xfrm>
              <a:off x="5857875" y="2060575"/>
              <a:ext cx="1593850" cy="7064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 name="Picture 209"/>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7388" y="1773238"/>
              <a:ext cx="2365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09"/>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7113" y="2489200"/>
              <a:ext cx="2365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テキスト ボックス 823"/>
            <p:cNvSpPr txBox="1">
              <a:spLocks noChangeArrowheads="1"/>
            </p:cNvSpPr>
            <p:nvPr/>
          </p:nvSpPr>
          <p:spPr bwMode="auto">
            <a:xfrm rot="1567894">
              <a:off x="5984875" y="2027883"/>
              <a:ext cx="1724025" cy="28128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65203" tIns="32602" rIns="65203" bIns="32602">
              <a:spAutoFit/>
            </a:bodyPr>
            <a:lstStyle/>
            <a:p>
              <a:pPr algn="ctr">
                <a:defRPr/>
              </a:pPr>
              <a:r>
                <a:rPr lang="en-AU" altLang="ja-JP" sz="700" b="1" dirty="0" smtClean="0">
                  <a:solidFill>
                    <a:srgbClr val="000000"/>
                  </a:solidFill>
                  <a:latin typeface="Calibri" pitchFamily="34" charset="0"/>
                  <a:cs typeface="Calibri" pitchFamily="34" charset="0"/>
                </a:rPr>
                <a:t>Spare line</a:t>
              </a:r>
              <a:endParaRPr lang="en-US" altLang="ja-JP" sz="700" b="1" dirty="0">
                <a:solidFill>
                  <a:srgbClr val="000000"/>
                </a:solidFill>
                <a:latin typeface="Calibri" pitchFamily="34" charset="0"/>
                <a:cs typeface="Calibri" pitchFamily="34" charset="0"/>
              </a:endParaRPr>
            </a:p>
            <a:p>
              <a:pPr algn="ctr">
                <a:defRPr/>
              </a:pPr>
              <a:r>
                <a:rPr lang="en-AU" altLang="ja-JP" sz="700" b="1" dirty="0" smtClean="0">
                  <a:solidFill>
                    <a:srgbClr val="000000"/>
                  </a:solidFill>
                  <a:latin typeface="Calibri" pitchFamily="34" charset="0"/>
                  <a:cs typeface="Calibri" pitchFamily="34" charset="0"/>
                </a:rPr>
                <a:t>(micro-entrance link)</a:t>
              </a:r>
              <a:endParaRPr lang="en-US" altLang="ja-JP" sz="700" b="1" dirty="0">
                <a:solidFill>
                  <a:srgbClr val="000000"/>
                </a:solidFill>
                <a:latin typeface="Calibri" pitchFamily="34" charset="0"/>
                <a:cs typeface="Calibri" pitchFamily="34" charset="0"/>
              </a:endParaRPr>
            </a:p>
          </p:txBody>
        </p:sp>
        <p:sp>
          <p:nvSpPr>
            <p:cNvPr id="105" name="角丸四角形吹き出し 104"/>
            <p:cNvSpPr>
              <a:spLocks noChangeArrowheads="1"/>
            </p:cNvSpPr>
            <p:nvPr/>
          </p:nvSpPr>
          <p:spPr bwMode="auto">
            <a:xfrm>
              <a:off x="3741738" y="3516313"/>
              <a:ext cx="1416050" cy="555625"/>
            </a:xfrm>
            <a:prstGeom prst="wedgeRoundRectCallout">
              <a:avLst>
                <a:gd name="adj1" fmla="val -14847"/>
                <a:gd name="adj2" fmla="val -75296"/>
                <a:gd name="adj3" fmla="val 16667"/>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126970" indent="-126970">
                <a:defRPr/>
              </a:pPr>
              <a:r>
                <a:rPr lang="ja-JP" altLang="en-US" sz="900" dirty="0" smtClean="0">
                  <a:solidFill>
                    <a:prstClr val="black"/>
                  </a:solidFill>
                  <a:latin typeface="Calibri" pitchFamily="34" charset="0"/>
                  <a:ea typeface="+mn-ea"/>
                  <a:cs typeface="Calibri" pitchFamily="34" charset="0"/>
                </a:rPr>
                <a:t>③</a:t>
              </a:r>
              <a:r>
                <a:rPr lang="en-US" altLang="ja-JP" sz="900" dirty="0" smtClean="0">
                  <a:solidFill>
                    <a:prstClr val="black"/>
                  </a:solidFill>
                  <a:latin typeface="Calibri" pitchFamily="34" charset="0"/>
                  <a:ea typeface="+mn-ea"/>
                  <a:cs typeface="Calibri" pitchFamily="34" charset="0"/>
                </a:rPr>
                <a:t> Provide multiple transmission routes between all exchange facilities</a:t>
              </a:r>
              <a:endParaRPr lang="en-US" altLang="ja-JP" sz="900" dirty="0">
                <a:solidFill>
                  <a:prstClr val="black"/>
                </a:solidFill>
                <a:latin typeface="Calibri" pitchFamily="34" charset="0"/>
                <a:ea typeface="+mn-ea"/>
                <a:cs typeface="Calibri" pitchFamily="34" charset="0"/>
              </a:endParaRPr>
            </a:p>
          </p:txBody>
        </p:sp>
        <p:sp>
          <p:nvSpPr>
            <p:cNvPr id="106" name="角丸四角形吹き出し 105"/>
            <p:cNvSpPr>
              <a:spLocks noChangeArrowheads="1"/>
            </p:cNvSpPr>
            <p:nvPr/>
          </p:nvSpPr>
          <p:spPr bwMode="auto">
            <a:xfrm>
              <a:off x="7224713" y="3275013"/>
              <a:ext cx="1360487" cy="598487"/>
            </a:xfrm>
            <a:prstGeom prst="wedgeRoundRectCallout">
              <a:avLst>
                <a:gd name="adj1" fmla="val -113792"/>
                <a:gd name="adj2" fmla="val -18718"/>
                <a:gd name="adj3" fmla="val 16667"/>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63485" indent="-63485">
                <a:defRPr/>
              </a:pPr>
              <a:r>
                <a:rPr lang="ja-JP" altLang="en-US" sz="900" dirty="0" smtClean="0">
                  <a:solidFill>
                    <a:prstClr val="black"/>
                  </a:solidFill>
                  <a:latin typeface="Calibri" pitchFamily="34" charset="0"/>
                  <a:ea typeface="+mn-ea"/>
                  <a:cs typeface="Calibri" pitchFamily="34" charset="0"/>
                </a:rPr>
                <a:t>④</a:t>
              </a:r>
              <a:r>
                <a:rPr lang="en-US" altLang="ja-JP" sz="900" dirty="0" smtClean="0">
                  <a:solidFill>
                    <a:prstClr val="black"/>
                  </a:solidFill>
                  <a:latin typeface="Calibri" pitchFamily="34" charset="0"/>
                  <a:ea typeface="+mn-ea"/>
                  <a:cs typeface="Calibri" pitchFamily="34" charset="0"/>
                </a:rPr>
                <a:t> Improve loop structure network reliability</a:t>
              </a:r>
              <a:endParaRPr lang="en-US" altLang="ja-JP" sz="900" dirty="0">
                <a:solidFill>
                  <a:prstClr val="black"/>
                </a:solidFill>
                <a:latin typeface="Calibri" pitchFamily="34" charset="0"/>
                <a:ea typeface="+mn-ea"/>
                <a:cs typeface="Calibri" pitchFamily="34" charset="0"/>
              </a:endParaRPr>
            </a:p>
          </p:txBody>
        </p:sp>
        <p:sp>
          <p:nvSpPr>
            <p:cNvPr id="107" name="角丸四角形吹き出し 106"/>
            <p:cNvSpPr>
              <a:spLocks noChangeArrowheads="1"/>
            </p:cNvSpPr>
            <p:nvPr/>
          </p:nvSpPr>
          <p:spPr bwMode="auto">
            <a:xfrm>
              <a:off x="5913438" y="5318125"/>
              <a:ext cx="1446212" cy="511175"/>
            </a:xfrm>
            <a:prstGeom prst="wedgeRoundRectCallout">
              <a:avLst>
                <a:gd name="adj1" fmla="val -67458"/>
                <a:gd name="adj2" fmla="val -61278"/>
                <a:gd name="adj3" fmla="val 16667"/>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126970" indent="-126970">
                <a:defRPr/>
              </a:pPr>
              <a:r>
                <a:rPr lang="ja-JP" altLang="en-US" sz="1050" dirty="0" smtClean="0">
                  <a:solidFill>
                    <a:prstClr val="black"/>
                  </a:solidFill>
                  <a:latin typeface="Calibri" pitchFamily="34" charset="0"/>
                  <a:ea typeface="+mn-ea"/>
                  <a:cs typeface="Calibri" pitchFamily="34" charset="0"/>
                </a:rPr>
                <a:t>⑧</a:t>
              </a:r>
              <a:r>
                <a:rPr lang="en-US" altLang="ja-JP" sz="1050" dirty="0" smtClean="0">
                  <a:solidFill>
                    <a:prstClr val="black"/>
                  </a:solidFill>
                  <a:latin typeface="Calibri" pitchFamily="34" charset="0"/>
                  <a:ea typeface="+mn-ea"/>
                  <a:cs typeface="Calibri" pitchFamily="34" charset="0"/>
                </a:rPr>
                <a:t> Response based on hazard maps</a:t>
              </a:r>
              <a:endParaRPr lang="en-US" altLang="ja-JP" sz="900" dirty="0">
                <a:solidFill>
                  <a:prstClr val="black"/>
                </a:solidFill>
                <a:latin typeface="Calibri" pitchFamily="34" charset="0"/>
                <a:ea typeface="+mn-ea"/>
                <a:cs typeface="Calibri" pitchFamily="34" charset="0"/>
              </a:endParaRPr>
            </a:p>
          </p:txBody>
        </p:sp>
        <p:pic>
          <p:nvPicPr>
            <p:cNvPr id="108" name="Picture 218" descr="C:\Users\010900\AppData\Local\Microsoft\Windows\Temporary Internet Files\Content.IE5\S5KZNA0L\MC900160566[1].wmf"/>
            <p:cNvPicPr>
              <a:picLocks noChangeAspect="1" noChangeArrowheads="1"/>
            </p:cNvPicPr>
            <p:nvPr/>
          </p:nvPicPr>
          <p:blipFill>
            <a:blip r:embed="rId27" cstate="print">
              <a:extLst>
                <a:ext uri="{28A0092B-C50C-407E-A947-70E740481C1C}">
                  <a14:useLocalDpi xmlns:a14="http://schemas.microsoft.com/office/drawing/2010/main" val="0"/>
                </a:ext>
              </a:extLst>
            </a:blip>
            <a:srcRect t="26173"/>
            <a:stretch>
              <a:fillRect/>
            </a:stretch>
          </p:blipFill>
          <p:spPr bwMode="auto">
            <a:xfrm>
              <a:off x="8312150" y="5572125"/>
              <a:ext cx="14112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角丸四角形吹き出し 108"/>
            <p:cNvSpPr>
              <a:spLocks noChangeArrowheads="1"/>
            </p:cNvSpPr>
            <p:nvPr/>
          </p:nvSpPr>
          <p:spPr bwMode="auto">
            <a:xfrm>
              <a:off x="49213" y="4818063"/>
              <a:ext cx="1749425" cy="533400"/>
            </a:xfrm>
            <a:prstGeom prst="wedgeRoundRectCallout">
              <a:avLst>
                <a:gd name="adj1" fmla="val 70880"/>
                <a:gd name="adj2" fmla="val -37255"/>
                <a:gd name="adj3" fmla="val 16667"/>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126970" indent="-126970">
                <a:defRPr/>
              </a:pPr>
              <a:r>
                <a:rPr lang="ja-JP" altLang="en-US" sz="900" dirty="0" smtClean="0">
                  <a:solidFill>
                    <a:prstClr val="black"/>
                  </a:solidFill>
                  <a:latin typeface="Calibri" pitchFamily="34" charset="0"/>
                  <a:ea typeface="+mn-ea"/>
                  <a:cs typeface="Calibri" pitchFamily="34" charset="0"/>
                </a:rPr>
                <a:t>⑩</a:t>
              </a:r>
              <a:r>
                <a:rPr lang="en-US" altLang="ja-JP" sz="900" dirty="0" smtClean="0">
                  <a:solidFill>
                    <a:prstClr val="black"/>
                  </a:solidFill>
                  <a:latin typeface="Calibri" pitchFamily="34" charset="0"/>
                  <a:ea typeface="+mn-ea"/>
                  <a:cs typeface="Calibri" pitchFamily="34" charset="0"/>
                </a:rPr>
                <a:t> Analyze network usage during restricted periods</a:t>
              </a:r>
              <a:endParaRPr lang="en-US" altLang="ja-JP" sz="900" dirty="0">
                <a:solidFill>
                  <a:prstClr val="black"/>
                </a:solidFill>
                <a:latin typeface="Calibri" pitchFamily="34" charset="0"/>
                <a:ea typeface="+mn-ea"/>
                <a:cs typeface="Calibri" pitchFamily="34" charset="0"/>
              </a:endParaRPr>
            </a:p>
          </p:txBody>
        </p:sp>
        <p:pic>
          <p:nvPicPr>
            <p:cNvPr id="110" name="Picture 1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81150" y="5537200"/>
              <a:ext cx="1555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1" name="Object 25"/>
            <p:cNvGraphicFramePr>
              <a:graphicFrameLocks noChangeAspect="1"/>
            </p:cNvGraphicFramePr>
            <p:nvPr>
              <p:extLst>
                <p:ext uri="{D42A27DB-BD31-4B8C-83A1-F6EECF244321}">
                  <p14:modId xmlns:p14="http://schemas.microsoft.com/office/powerpoint/2010/main" val="768222935"/>
                </p:ext>
              </p:extLst>
            </p:nvPr>
          </p:nvGraphicFramePr>
          <p:xfrm>
            <a:off x="1676400" y="3455988"/>
            <a:ext cx="730250" cy="792162"/>
          </p:xfrm>
          <a:graphic>
            <a:graphicData uri="http://schemas.openxmlformats.org/presentationml/2006/ole">
              <mc:AlternateContent xmlns:mc="http://schemas.openxmlformats.org/markup-compatibility/2006">
                <mc:Choice xmlns:v="urn:schemas-microsoft-com:vml" Requires="v">
                  <p:oleObj spid="_x0000_s3081" name="Visio" r:id="rId28" imgW="479560" imgH="947618" progId="Visio.Drawing.11">
                    <p:embed/>
                  </p:oleObj>
                </mc:Choice>
                <mc:Fallback>
                  <p:oleObj name="Visio" r:id="rId28" imgW="479560" imgH="947618" progId="Visio.Drawing.11">
                    <p:embed/>
                    <p:pic>
                      <p:nvPicPr>
                        <p:cNvPr id="0"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6400" y="3455988"/>
                          <a:ext cx="73025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 name="稲妻 111"/>
            <p:cNvSpPr/>
            <p:nvPr/>
          </p:nvSpPr>
          <p:spPr bwMode="auto">
            <a:xfrm rot="19053187">
              <a:off x="1663700" y="3309938"/>
              <a:ext cx="136525" cy="274637"/>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113" name="稲妻 112"/>
            <p:cNvSpPr/>
            <p:nvPr/>
          </p:nvSpPr>
          <p:spPr bwMode="auto">
            <a:xfrm rot="15229224">
              <a:off x="1701007" y="3436144"/>
              <a:ext cx="100012" cy="374650"/>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114" name="稲妻 113"/>
            <p:cNvSpPr/>
            <p:nvPr/>
          </p:nvSpPr>
          <p:spPr bwMode="auto">
            <a:xfrm rot="20948427">
              <a:off x="1827213" y="3178175"/>
              <a:ext cx="138112" cy="273050"/>
            </a:xfrm>
            <a:prstGeom prst="lightningBol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a:defRPr/>
              </a:pPr>
              <a:endParaRPr lang="ja-JP" altLang="en-US" sz="1600" dirty="0">
                <a:solidFill>
                  <a:prstClr val="white"/>
                </a:solidFill>
                <a:latin typeface="Calibri" pitchFamily="34" charset="0"/>
                <a:cs typeface="Calibri" pitchFamily="34" charset="0"/>
              </a:endParaRPr>
            </a:p>
          </p:txBody>
        </p:sp>
        <p:sp>
          <p:nvSpPr>
            <p:cNvPr id="115" name="角丸四角形吹き出し 114"/>
            <p:cNvSpPr>
              <a:spLocks noChangeArrowheads="1"/>
            </p:cNvSpPr>
            <p:nvPr/>
          </p:nvSpPr>
          <p:spPr bwMode="auto">
            <a:xfrm>
              <a:off x="68262" y="3242036"/>
              <a:ext cx="1488379" cy="728302"/>
            </a:xfrm>
            <a:prstGeom prst="wedgeRoundRectCallout">
              <a:avLst>
                <a:gd name="adj1" fmla="val 9728"/>
                <a:gd name="adj2" fmla="val 81088"/>
                <a:gd name="adj3" fmla="val 16667"/>
              </a:avLst>
            </a:prstGeom>
            <a:gradFill rotWithShape="1">
              <a:gsLst>
                <a:gs pos="0">
                  <a:srgbClr val="C9B5E8"/>
                </a:gs>
                <a:gs pos="35001">
                  <a:srgbClr val="D9CBEE"/>
                </a:gs>
                <a:gs pos="100000">
                  <a:srgbClr val="F0EAF9"/>
                </a:gs>
              </a:gsLst>
              <a:lin ang="16200000" scaled="1"/>
            </a:gradFill>
            <a:ln w="9525">
              <a:solidFill>
                <a:srgbClr val="7D60A0"/>
              </a:solidFill>
              <a:miter lim="800000"/>
              <a:headEnd/>
              <a:tailEnd/>
            </a:ln>
            <a:effectLst>
              <a:outerShdw blurRad="63500" dist="20000" dir="5400000" rotWithShape="0">
                <a:srgbClr val="000000">
                  <a:alpha val="37999"/>
                </a:srgbClr>
              </a:outerShdw>
            </a:effectLst>
          </p:spPr>
          <p:txBody>
            <a:bodyPr lIns="25708" tIns="32649" rIns="25708" bIns="32649" anchor="ctr"/>
            <a:lstStyle/>
            <a:p>
              <a:pPr marL="126970" indent="-126970">
                <a:defRPr/>
              </a:pPr>
              <a:r>
                <a:rPr lang="ja-JP" altLang="en-US" sz="900" dirty="0" smtClean="0">
                  <a:solidFill>
                    <a:prstClr val="black"/>
                  </a:solidFill>
                  <a:latin typeface="Calibri" pitchFamily="34" charset="0"/>
                  <a:ea typeface="+mn-ea"/>
                  <a:cs typeface="Calibri" pitchFamily="34" charset="0"/>
                </a:rPr>
                <a:t>⑫</a:t>
              </a:r>
              <a:r>
                <a:rPr lang="en-US" altLang="ja-JP" sz="900" dirty="0" smtClean="0">
                  <a:solidFill>
                    <a:prstClr val="black"/>
                  </a:solidFill>
                  <a:latin typeface="Calibri" pitchFamily="34" charset="0"/>
                  <a:ea typeface="+mn-ea"/>
                  <a:cs typeface="Calibri" pitchFamily="34" charset="0"/>
                </a:rPr>
                <a:t> Designate organizations with priority access to telephone network in an emergency</a:t>
              </a:r>
              <a:endParaRPr lang="en-US" altLang="ja-JP" sz="900" dirty="0">
                <a:solidFill>
                  <a:prstClr val="black"/>
                </a:solidFill>
                <a:latin typeface="Calibri" pitchFamily="34" charset="0"/>
                <a:ea typeface="+mn-ea"/>
                <a:cs typeface="Calibri" pitchFamily="34" charset="0"/>
              </a:endParaRPr>
            </a:p>
          </p:txBody>
        </p:sp>
        <p:pic>
          <p:nvPicPr>
            <p:cNvPr id="116" name="Picture 8" descr="バッテリー,乗り物,産業,自動車,自動車用部品,電池"/>
            <p:cNvPicPr>
              <a:picLocks noChangeAspect="1" noChangeArrowheads="1"/>
            </p:cNvPicPr>
            <p:nvPr/>
          </p:nvPicPr>
          <p:blipFill>
            <a:blip r:embed="rId29" cstate="print">
              <a:duotone>
                <a:schemeClr val="accent2">
                  <a:shade val="45000"/>
                  <a:satMod val="135000"/>
                </a:schemeClr>
                <a:prstClr val="white"/>
              </a:duotone>
              <a:extLst/>
            </a:blip>
            <a:srcRect/>
            <a:stretch>
              <a:fillRect/>
            </a:stretch>
          </p:blipFill>
          <p:spPr bwMode="auto">
            <a:xfrm>
              <a:off x="1913419" y="1773161"/>
              <a:ext cx="663624" cy="612576"/>
            </a:xfrm>
            <a:prstGeom prst="rect">
              <a:avLst/>
            </a:prstGeom>
            <a:noFill/>
            <a:effectLst>
              <a:glow rad="139700">
                <a:srgbClr val="FF0000">
                  <a:alpha val="40000"/>
                </a:srgbClr>
              </a:glow>
            </a:effectLst>
            <a:extLst/>
          </p:spPr>
        </p:pic>
        <p:pic>
          <p:nvPicPr>
            <p:cNvPr id="117" name="Picture 6" descr="PNG,エネルギー,クリップイメージ,テクノロジー,燃料電池,産業,透過処理,電力"/>
            <p:cNvPicPr>
              <a:picLocks noChangeAspect="1" noChangeArrowheads="1"/>
            </p:cNvPicPr>
            <p:nvPr/>
          </p:nvPicPr>
          <p:blipFill>
            <a:blip r:embed="rId30" cstate="print">
              <a:duotone>
                <a:schemeClr val="accent2">
                  <a:shade val="45000"/>
                  <a:satMod val="135000"/>
                </a:schemeClr>
                <a:prstClr val="white"/>
              </a:duotone>
              <a:extLst/>
            </a:blip>
            <a:srcRect/>
            <a:stretch>
              <a:fillRect/>
            </a:stretch>
          </p:blipFill>
          <p:spPr bwMode="auto">
            <a:xfrm>
              <a:off x="2552305" y="1775053"/>
              <a:ext cx="940424" cy="868084"/>
            </a:xfrm>
            <a:prstGeom prst="rect">
              <a:avLst/>
            </a:prstGeom>
            <a:noFill/>
            <a:effectLst>
              <a:glow rad="139700">
                <a:srgbClr val="FF0000">
                  <a:alpha val="40000"/>
                </a:srgbClr>
              </a:glow>
            </a:effectLst>
            <a:extLst/>
          </p:spPr>
        </p:pic>
        <p:sp>
          <p:nvSpPr>
            <p:cNvPr id="118" name="テキスト ボックス 823"/>
            <p:cNvSpPr txBox="1">
              <a:spLocks noChangeArrowheads="1"/>
            </p:cNvSpPr>
            <p:nvPr/>
          </p:nvSpPr>
          <p:spPr bwMode="auto">
            <a:xfrm>
              <a:off x="2112030" y="2312179"/>
              <a:ext cx="1007795" cy="558283"/>
            </a:xfrm>
            <a:prstGeom prst="rect">
              <a:avLst/>
            </a:prstGeom>
            <a:ln>
              <a:headEnd/>
              <a:tailEnd/>
            </a:ln>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lIns="65203" tIns="32602" rIns="65203" bIns="32602">
              <a:spAutoFit/>
            </a:bodyPr>
            <a:lstStyle/>
            <a:p>
              <a:pPr algn="ctr">
                <a:defRPr/>
              </a:pPr>
              <a:r>
                <a:rPr lang="en-AU" altLang="ja-JP" sz="800" dirty="0" smtClean="0">
                  <a:solidFill>
                    <a:srgbClr val="000000"/>
                  </a:solidFill>
                  <a:latin typeface="Calibri" pitchFamily="34" charset="0"/>
                  <a:cs typeface="Calibri" pitchFamily="34" charset="0"/>
                </a:rPr>
                <a:t>24-hour operation of backup power generators and storage batteries</a:t>
              </a:r>
              <a:endParaRPr lang="en-US" altLang="ja-JP" sz="800" dirty="0">
                <a:solidFill>
                  <a:srgbClr val="000000"/>
                </a:solidFill>
                <a:latin typeface="Calibri" pitchFamily="34" charset="0"/>
                <a:cs typeface="Calibri" pitchFamily="34" charset="0"/>
              </a:endParaRPr>
            </a:p>
          </p:txBody>
        </p:sp>
        <p:grpSp>
          <p:nvGrpSpPr>
            <p:cNvPr id="119" name="グループ化 214"/>
            <p:cNvGrpSpPr>
              <a:grpSpLocks/>
            </p:cNvGrpSpPr>
            <p:nvPr/>
          </p:nvGrpSpPr>
          <p:grpSpPr bwMode="auto">
            <a:xfrm rot="20011472">
              <a:off x="6162675" y="1758950"/>
              <a:ext cx="1025525" cy="1114425"/>
              <a:chOff x="971600" y="548680"/>
              <a:chExt cx="5472608" cy="5040560"/>
            </a:xfrm>
          </p:grpSpPr>
          <p:cxnSp>
            <p:nvCxnSpPr>
              <p:cNvPr id="136" name="カギ線コネクタ 136"/>
              <p:cNvCxnSpPr/>
              <p:nvPr/>
            </p:nvCxnSpPr>
            <p:spPr>
              <a:xfrm>
                <a:off x="979797" y="484256"/>
                <a:ext cx="711608"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カギ線コネクタ 137"/>
              <p:cNvCxnSpPr/>
              <p:nvPr/>
            </p:nvCxnSpPr>
            <p:spPr>
              <a:xfrm>
                <a:off x="1366978" y="888345"/>
                <a:ext cx="711608"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カギ線コネクタ 138"/>
              <p:cNvCxnSpPr/>
              <p:nvPr/>
            </p:nvCxnSpPr>
            <p:spPr>
              <a:xfrm>
                <a:off x="1753982" y="1196100"/>
                <a:ext cx="711608"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カギ線コネクタ 139"/>
              <p:cNvCxnSpPr/>
              <p:nvPr/>
            </p:nvCxnSpPr>
            <p:spPr>
              <a:xfrm>
                <a:off x="2120300" y="1590961"/>
                <a:ext cx="711608" cy="351832"/>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カギ線コネクタ 140"/>
              <p:cNvCxnSpPr/>
              <p:nvPr/>
            </p:nvCxnSpPr>
            <p:spPr>
              <a:xfrm>
                <a:off x="2478535" y="1944929"/>
                <a:ext cx="720083"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カギ線コネクタ 141"/>
              <p:cNvCxnSpPr/>
              <p:nvPr/>
            </p:nvCxnSpPr>
            <p:spPr>
              <a:xfrm>
                <a:off x="2835357" y="2320158"/>
                <a:ext cx="720077"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カギ線コネクタ 142"/>
              <p:cNvCxnSpPr/>
              <p:nvPr/>
            </p:nvCxnSpPr>
            <p:spPr>
              <a:xfrm>
                <a:off x="3198283" y="2680554"/>
                <a:ext cx="711608" cy="366197"/>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カギ線コネクタ 143"/>
              <p:cNvCxnSpPr/>
              <p:nvPr/>
            </p:nvCxnSpPr>
            <p:spPr>
              <a:xfrm>
                <a:off x="3554569" y="3016400"/>
                <a:ext cx="720083" cy="351832"/>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カギ線コネクタ 144"/>
              <p:cNvCxnSpPr/>
              <p:nvPr/>
            </p:nvCxnSpPr>
            <p:spPr>
              <a:xfrm>
                <a:off x="3928387" y="3359114"/>
                <a:ext cx="720077"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カギ線コネクタ 145"/>
              <p:cNvCxnSpPr/>
              <p:nvPr/>
            </p:nvCxnSpPr>
            <p:spPr>
              <a:xfrm>
                <a:off x="4293293" y="3768055"/>
                <a:ext cx="711608"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カギ線コネクタ 146"/>
              <p:cNvCxnSpPr/>
              <p:nvPr/>
            </p:nvCxnSpPr>
            <p:spPr>
              <a:xfrm>
                <a:off x="4637803" y="4117602"/>
                <a:ext cx="728552"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カギ線コネクタ 147"/>
              <p:cNvCxnSpPr/>
              <p:nvPr/>
            </p:nvCxnSpPr>
            <p:spPr>
              <a:xfrm>
                <a:off x="4994561" y="4460718"/>
                <a:ext cx="728552"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カギ線コネクタ 148"/>
              <p:cNvCxnSpPr/>
              <p:nvPr/>
            </p:nvCxnSpPr>
            <p:spPr>
              <a:xfrm>
                <a:off x="5363662" y="4845574"/>
                <a:ext cx="711608"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カギ線コネクタ 149"/>
              <p:cNvCxnSpPr/>
              <p:nvPr/>
            </p:nvCxnSpPr>
            <p:spPr>
              <a:xfrm>
                <a:off x="5727973" y="5175836"/>
                <a:ext cx="711608" cy="359014"/>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0" name="正方形/長方形 4"/>
            <p:cNvSpPr>
              <a:spLocks noChangeArrowheads="1"/>
            </p:cNvSpPr>
            <p:nvPr/>
          </p:nvSpPr>
          <p:spPr bwMode="auto">
            <a:xfrm>
              <a:off x="105321" y="2194578"/>
              <a:ext cx="1035445" cy="2057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65298" tIns="32649" rIns="65298" bIns="32649" anchor="ctr"/>
            <a:lstStyle/>
            <a:p>
              <a:pPr algn="ctr">
                <a:defRPr/>
              </a:pPr>
              <a:r>
                <a:rPr lang="en-AU" altLang="ja-JP" sz="1050" b="1" dirty="0" smtClean="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rPr>
                <a:t>V. Other</a:t>
              </a:r>
              <a:endParaRPr lang="ja-JP" altLang="en-US" sz="1050" b="1" dirty="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endParaRPr>
            </a:p>
          </p:txBody>
        </p:sp>
        <p:pic>
          <p:nvPicPr>
            <p:cNvPr id="121" name="Picture 717" descr="C:\Documents and Settings\010891\Local Settings\Temporary Internet Files\Content.IE5\OXUJ0HUF\MC900428971[1].wmf"/>
            <p:cNvPicPr>
              <a:picLocks noChangeAspect="1" noChangeArrowheads="1"/>
            </p:cNvPicPr>
            <p:nvPr/>
          </p:nvPicPr>
          <p:blipFill>
            <a:blip r:embed="rId31" cstate="print">
              <a:duotone>
                <a:prstClr val="black"/>
                <a:schemeClr val="accent1">
                  <a:tint val="45000"/>
                  <a:satMod val="400000"/>
                </a:schemeClr>
              </a:duotone>
            </a:blip>
            <a:srcRect/>
            <a:stretch>
              <a:fillRect/>
            </a:stretch>
          </p:blipFill>
          <p:spPr bwMode="auto">
            <a:xfrm flipH="1">
              <a:off x="8913352" y="3784520"/>
              <a:ext cx="527850" cy="516783"/>
            </a:xfrm>
            <a:prstGeom prst="rect">
              <a:avLst/>
            </a:prstGeom>
            <a:noFill/>
            <a:ln w="9525">
              <a:noFill/>
              <a:miter lim="800000"/>
              <a:headEnd/>
              <a:tailEnd/>
            </a:ln>
            <a:effectLst>
              <a:glow rad="139700">
                <a:schemeClr val="accent2">
                  <a:satMod val="175000"/>
                  <a:alpha val="40000"/>
                </a:schemeClr>
              </a:glow>
            </a:effectLst>
          </p:spPr>
        </p:pic>
        <p:sp>
          <p:nvSpPr>
            <p:cNvPr id="122" name="テキスト ボックス 823"/>
            <p:cNvSpPr txBox="1">
              <a:spLocks noChangeArrowheads="1"/>
            </p:cNvSpPr>
            <p:nvPr/>
          </p:nvSpPr>
          <p:spPr bwMode="auto">
            <a:xfrm>
              <a:off x="8869238" y="3419490"/>
              <a:ext cx="721940" cy="334957"/>
            </a:xfrm>
            <a:prstGeom prst="rect">
              <a:avLst/>
            </a:prstGeom>
            <a:ln>
              <a:solidFill>
                <a:srgbClr val="FF0000"/>
              </a:solidFill>
              <a:headEnd/>
              <a:tailEnd/>
            </a:ln>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lIns="65203" tIns="32602" rIns="65203" bIns="32602">
              <a:spAutoFit/>
            </a:bodyPr>
            <a:lstStyle/>
            <a:p>
              <a:pPr algn="ctr">
                <a:defRPr/>
              </a:pPr>
              <a:r>
                <a:rPr lang="en-AU" altLang="ja-JP" sz="800" dirty="0" smtClean="0">
                  <a:solidFill>
                    <a:srgbClr val="000000"/>
                  </a:solidFill>
                  <a:latin typeface="Calibri" pitchFamily="34" charset="0"/>
                  <a:cs typeface="Calibri" pitchFamily="34" charset="0"/>
                </a:rPr>
                <a:t>Authentication system </a:t>
              </a:r>
              <a:endParaRPr lang="en-US" altLang="ja-JP" sz="800" dirty="0">
                <a:solidFill>
                  <a:srgbClr val="000000"/>
                </a:solidFill>
                <a:latin typeface="Calibri" pitchFamily="34" charset="0"/>
                <a:cs typeface="Calibri" pitchFamily="34" charset="0"/>
              </a:endParaRPr>
            </a:p>
          </p:txBody>
        </p:sp>
        <p:grpSp>
          <p:nvGrpSpPr>
            <p:cNvPr id="123" name="グループ化 23"/>
            <p:cNvGrpSpPr/>
            <p:nvPr/>
          </p:nvGrpSpPr>
          <p:grpSpPr>
            <a:xfrm rot="21358894">
              <a:off x="7017117" y="4063164"/>
              <a:ext cx="1900959" cy="257171"/>
              <a:chOff x="6762652" y="6816824"/>
              <a:chExt cx="2457918" cy="36004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grpSpPr>
          <p:sp>
            <p:nvSpPr>
              <p:cNvPr id="134" name="右矢印 134"/>
              <p:cNvSpPr/>
              <p:nvPr/>
            </p:nvSpPr>
            <p:spPr>
              <a:xfrm>
                <a:off x="7984976" y="6816824"/>
                <a:ext cx="1235594" cy="36004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sp>
            <p:nvSpPr>
              <p:cNvPr id="135" name="右矢印 135"/>
              <p:cNvSpPr/>
              <p:nvPr/>
            </p:nvSpPr>
            <p:spPr>
              <a:xfrm rot="10800000">
                <a:off x="6762652" y="6816824"/>
                <a:ext cx="1235594" cy="360040"/>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prstClr val="white"/>
                  </a:solidFill>
                  <a:latin typeface="Calibri" pitchFamily="34" charset="0"/>
                  <a:cs typeface="Calibri" pitchFamily="34" charset="0"/>
                </a:endParaRPr>
              </a:p>
            </p:txBody>
          </p:sp>
        </p:grpSp>
        <p:pic>
          <p:nvPicPr>
            <p:cNvPr id="124" name="Picture 717" descr="C:\Documents and Settings\010891\Local Settings\Temporary Internet Files\Content.IE5\OXUJ0HUF\MC900428971[1].wm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929313" y="3971925"/>
              <a:ext cx="5270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717" descr="C:\Documents and Settings\010891\Local Settings\Temporary Internet Files\Content.IE5\OXUJ0HUF\MC900428971[1].wmf"/>
            <p:cNvPicPr>
              <a:picLocks noChangeAspect="1" noChangeArrowheads="1"/>
            </p:cNvPicPr>
            <p:nvPr/>
          </p:nvPicPr>
          <p:blipFill>
            <a:blip r:embed="rId31" cstate="print">
              <a:duotone>
                <a:prstClr val="black"/>
                <a:schemeClr val="accent1">
                  <a:tint val="45000"/>
                  <a:satMod val="400000"/>
                </a:schemeClr>
              </a:duotone>
            </a:blip>
            <a:srcRect/>
            <a:stretch>
              <a:fillRect/>
            </a:stretch>
          </p:blipFill>
          <p:spPr bwMode="auto">
            <a:xfrm flipH="1">
              <a:off x="6377097" y="3955473"/>
              <a:ext cx="527850" cy="516783"/>
            </a:xfrm>
            <a:prstGeom prst="rect">
              <a:avLst/>
            </a:prstGeom>
            <a:noFill/>
            <a:ln w="9525">
              <a:noFill/>
              <a:miter lim="800000"/>
              <a:headEnd/>
              <a:tailEnd/>
            </a:ln>
            <a:effectLst>
              <a:glow rad="139700">
                <a:schemeClr val="accent2">
                  <a:satMod val="175000"/>
                  <a:alpha val="40000"/>
                </a:schemeClr>
              </a:glow>
            </a:effectLst>
          </p:spPr>
        </p:pic>
        <p:sp>
          <p:nvSpPr>
            <p:cNvPr id="126" name="テキスト ボックス 823"/>
            <p:cNvSpPr txBox="1">
              <a:spLocks noChangeArrowheads="1"/>
            </p:cNvSpPr>
            <p:nvPr/>
          </p:nvSpPr>
          <p:spPr bwMode="auto">
            <a:xfrm>
              <a:off x="6330794" y="3633346"/>
              <a:ext cx="720758" cy="334957"/>
            </a:xfrm>
            <a:prstGeom prst="rect">
              <a:avLst/>
            </a:prstGeom>
            <a:ln>
              <a:solidFill>
                <a:srgbClr val="FF0000"/>
              </a:solidFill>
              <a:headEnd/>
              <a:tailEnd/>
            </a:ln>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lIns="65203" tIns="32602" rIns="65203" bIns="32602">
              <a:spAutoFit/>
            </a:bodyPr>
            <a:lstStyle/>
            <a:p>
              <a:pPr algn="ctr">
                <a:defRPr/>
              </a:pPr>
              <a:r>
                <a:rPr lang="en-AU" altLang="ja-JP" sz="800" dirty="0" smtClean="0">
                  <a:solidFill>
                    <a:srgbClr val="000000"/>
                  </a:solidFill>
                  <a:latin typeface="Calibri" pitchFamily="34" charset="0"/>
                  <a:cs typeface="Calibri" pitchFamily="34" charset="0"/>
                </a:rPr>
                <a:t>Authentication system </a:t>
              </a:r>
              <a:endParaRPr lang="en-US" altLang="ja-JP" sz="800" dirty="0">
                <a:solidFill>
                  <a:srgbClr val="000000"/>
                </a:solidFill>
                <a:latin typeface="Calibri" pitchFamily="34" charset="0"/>
                <a:cs typeface="Calibri" pitchFamily="34" charset="0"/>
              </a:endParaRPr>
            </a:p>
          </p:txBody>
        </p:sp>
        <p:pic>
          <p:nvPicPr>
            <p:cNvPr id="127" name="Picture 717" descr="C:\Documents and Settings\010891\Local Settings\Temporary Internet Files\Content.IE5\OXUJ0HUF\MC900428971[1].wm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151438" y="4835525"/>
              <a:ext cx="5270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717" descr="C:\Documents and Settings\010891\Local Settings\Temporary Internet Files\Content.IE5\OXUJ0HUF\MC900428971[1].wm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894263" y="1595438"/>
              <a:ext cx="5286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722" descr="C:\Documents and Settings\010891\Local Settings\Temporary Internet Files\Content.IE5\41EZ0HAJ\MC900434845[1].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213350" y="1746250"/>
              <a:ext cx="642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722" descr="C:\Documents and Settings\010891\Local Settings\Temporary Internet Files\Content.IE5\41EZ0HAJ\MC900434845[1].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779713" y="4221163"/>
              <a:ext cx="6429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717" descr="C:\Documents and Settings\010891\Local Settings\Temporary Internet Files\Content.IE5\OXUJ0HUF\MC900428971[1].wm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094038" y="4211638"/>
              <a:ext cx="5286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テキスト ボックス 823"/>
            <p:cNvSpPr txBox="1">
              <a:spLocks noChangeArrowheads="1"/>
            </p:cNvSpPr>
            <p:nvPr/>
          </p:nvSpPr>
          <p:spPr bwMode="auto">
            <a:xfrm>
              <a:off x="3363913" y="2293938"/>
              <a:ext cx="901700" cy="312062"/>
            </a:xfrm>
            <a:prstGeom prst="rect">
              <a:avLst/>
            </a:prstGeom>
            <a:ln>
              <a:headEnd/>
              <a:tailEnd/>
            </a:ln>
            <a:effectLst/>
          </p:spPr>
          <p:style>
            <a:lnRef idx="2">
              <a:schemeClr val="accent2"/>
            </a:lnRef>
            <a:fillRef idx="1">
              <a:schemeClr val="lt1"/>
            </a:fillRef>
            <a:effectRef idx="0">
              <a:schemeClr val="accent2"/>
            </a:effectRef>
            <a:fontRef idx="minor">
              <a:schemeClr val="dk1"/>
            </a:fontRef>
          </p:style>
          <p:txBody>
            <a:bodyPr lIns="65203" tIns="32602" rIns="65203" bIns="32602">
              <a:spAutoFit/>
            </a:bodyPr>
            <a:lstStyle/>
            <a:p>
              <a:pPr algn="ctr">
                <a:defRPr/>
              </a:pPr>
              <a:r>
                <a:rPr lang="en-AU" altLang="ja-JP" sz="800" dirty="0" smtClean="0">
                  <a:solidFill>
                    <a:srgbClr val="000000"/>
                  </a:solidFill>
                  <a:latin typeface="Calibri" pitchFamily="34" charset="0"/>
                  <a:cs typeface="Calibri" pitchFamily="34" charset="0"/>
                </a:rPr>
                <a:t>Mobile power generator trucks</a:t>
              </a:r>
              <a:endParaRPr lang="en-US" altLang="ja-JP" sz="800" dirty="0">
                <a:solidFill>
                  <a:srgbClr val="000000"/>
                </a:solidFill>
                <a:latin typeface="Calibri" pitchFamily="34" charset="0"/>
                <a:cs typeface="Calibri" pitchFamily="34" charset="0"/>
              </a:endParaRPr>
            </a:p>
          </p:txBody>
        </p:sp>
        <p:sp>
          <p:nvSpPr>
            <p:cNvPr id="133" name="正方形/長方形 4"/>
            <p:cNvSpPr>
              <a:spLocks noChangeArrowheads="1"/>
            </p:cNvSpPr>
            <p:nvPr/>
          </p:nvSpPr>
          <p:spPr bwMode="auto">
            <a:xfrm>
              <a:off x="6542452" y="6537470"/>
              <a:ext cx="1920939" cy="2057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65298" tIns="32649" rIns="65298" bIns="32649" anchor="ctr"/>
            <a:lstStyle/>
            <a:p>
              <a:pPr algn="ctr">
                <a:defRPr/>
              </a:pPr>
              <a:r>
                <a:rPr lang="en-US" altLang="ja-JP" sz="1050" b="1" dirty="0" smtClean="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rPr>
                <a:t>III. Tsunami/flooding</a:t>
              </a:r>
              <a:endParaRPr lang="ja-JP" altLang="en-US" sz="1050" b="1" dirty="0">
                <a:solidFill>
                  <a:prstClr val="white"/>
                </a:solidFill>
                <a:effectLst>
                  <a:outerShdw blurRad="38100" dist="38100" dir="2700000" algn="tl">
                    <a:srgbClr val="000000">
                      <a:alpha val="43137"/>
                    </a:srgbClr>
                  </a:outerShdw>
                </a:effectLst>
                <a:latin typeface="Arial" pitchFamily="34" charset="0"/>
                <a:ea typeface="HGP創英角ｺﾞｼｯｸUB" pitchFamily="50" charset="-128"/>
                <a:cs typeface="Arial" pitchFamily="34" charset="0"/>
              </a:endParaRPr>
            </a:p>
          </p:txBody>
        </p:sp>
      </p:grpSp>
      <p:sp>
        <p:nvSpPr>
          <p:cNvPr id="184" name="Textfeld 183"/>
          <p:cNvSpPr txBox="1"/>
          <p:nvPr/>
        </p:nvSpPr>
        <p:spPr>
          <a:xfrm>
            <a:off x="6840187" y="491138"/>
            <a:ext cx="886781" cy="215444"/>
          </a:xfrm>
          <a:prstGeom prst="rect">
            <a:avLst/>
          </a:prstGeom>
          <a:noFill/>
        </p:spPr>
        <p:txBody>
          <a:bodyPr wrap="none" rtlCol="0">
            <a:spAutoFit/>
          </a:bodyPr>
          <a:lstStyle/>
          <a:p>
            <a:r>
              <a:rPr lang="de-CH" sz="800" b="1" dirty="0" smtClean="0"/>
              <a:t>Source: MIC</a:t>
            </a:r>
            <a:endParaRPr lang="de-CH" sz="800" b="1"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66011" y="3621974"/>
            <a:ext cx="4394114" cy="2923918"/>
          </a:xfrm>
          <a:prstGeom prst="rect">
            <a:avLst/>
          </a:prstGeom>
          <a:noFill/>
          <a:ln w="9525" algn="ctr">
            <a:noFill/>
            <a:miter lim="800000"/>
            <a:headEnd/>
            <a:tailEnd/>
          </a:ln>
          <a:effectLst/>
        </p:spPr>
      </p:pic>
      <p:sp>
        <p:nvSpPr>
          <p:cNvPr id="2" name="タイトル 1"/>
          <p:cNvSpPr txBox="1">
            <a:spLocks/>
          </p:cNvSpPr>
          <p:nvPr/>
        </p:nvSpPr>
        <p:spPr bwMode="auto">
          <a:xfrm>
            <a:off x="334963" y="258763"/>
            <a:ext cx="7740258" cy="457200"/>
          </a:xfrm>
          <a:prstGeom prst="rect">
            <a:avLst/>
          </a:prstGeom>
          <a:noFill/>
          <a:ln w="9525">
            <a:noFill/>
            <a:miter lim="800000"/>
            <a:headEnd/>
            <a:tailEnd/>
          </a:ln>
        </p:spPr>
        <p:txBody>
          <a:bodyPr/>
          <a:lstStyle/>
          <a:p>
            <a:pPr>
              <a:buFont typeface="Wingdings" pitchFamily="2" charset="2"/>
              <a:buNone/>
              <a:defRPr/>
            </a:pPr>
            <a:r>
              <a:rPr kumimoji="0" lang="en-US" altLang="ja-JP" sz="2800" b="1" dirty="0" smtClean="0">
                <a:latin typeface="+mj-lt"/>
                <a:ea typeface="ＭＳ ゴシック" pitchFamily="49" charset="-128"/>
              </a:rPr>
              <a:t>Emergency Recovery considerations </a:t>
            </a:r>
            <a:endParaRPr kumimoji="0" lang="ja-JP" altLang="en-US" sz="2800" b="1">
              <a:latin typeface="+mj-lt"/>
              <a:ea typeface="ＭＳ ゴシック" pitchFamily="49" charset="-128"/>
            </a:endParaRPr>
          </a:p>
        </p:txBody>
      </p:sp>
      <p:sp>
        <p:nvSpPr>
          <p:cNvPr id="5" name="Textfeld 4"/>
          <p:cNvSpPr txBox="1"/>
          <p:nvPr/>
        </p:nvSpPr>
        <p:spPr>
          <a:xfrm>
            <a:off x="173071" y="1170441"/>
            <a:ext cx="8899680" cy="5355312"/>
          </a:xfrm>
          <a:prstGeom prst="rect">
            <a:avLst/>
          </a:prstGeom>
          <a:noFill/>
        </p:spPr>
        <p:txBody>
          <a:bodyPr wrap="square" rtlCol="0">
            <a:spAutoFit/>
          </a:bodyPr>
          <a:lstStyle/>
          <a:p>
            <a:pPr>
              <a:buFont typeface="Arial" pitchFamily="34" charset="0"/>
              <a:buChar char="•"/>
            </a:pPr>
            <a:r>
              <a:rPr lang="en-US" sz="1800" dirty="0" smtClean="0"/>
              <a:t> Aim to recover basic operation of mobile networks within a small period of intensive restoration (several days)</a:t>
            </a:r>
          </a:p>
          <a:p>
            <a:pPr>
              <a:buFont typeface="Arial" pitchFamily="34" charset="0"/>
              <a:buChar char="•"/>
            </a:pPr>
            <a:endParaRPr lang="en-US" sz="1800" dirty="0" smtClean="0"/>
          </a:p>
          <a:p>
            <a:pPr>
              <a:buFont typeface="Arial" pitchFamily="34" charset="0"/>
              <a:buChar char="•"/>
            </a:pPr>
            <a:r>
              <a:rPr lang="en-US" sz="1800" dirty="0" smtClean="0"/>
              <a:t>Temporary  replacement of destroyed antennas by mobile base stations (with power generators). Note: mobile base stations usually cannot compensate the complete supply of whole agglomeration area</a:t>
            </a:r>
          </a:p>
          <a:p>
            <a:pPr>
              <a:buFont typeface="Arial" pitchFamily="34" charset="0"/>
              <a:buChar char="•"/>
            </a:pPr>
            <a:endParaRPr lang="en-US" sz="1800" dirty="0" smtClean="0"/>
          </a:p>
          <a:p>
            <a:pPr>
              <a:buFont typeface="Arial" pitchFamily="34" charset="0"/>
              <a:buChar char="•"/>
            </a:pPr>
            <a:r>
              <a:rPr lang="en-US" sz="1800" dirty="0" smtClean="0"/>
              <a:t>Compensation of lost connections between infrastructure by alternative links (e.g. satellite, temp. microwave)</a:t>
            </a:r>
          </a:p>
          <a:p>
            <a:pPr>
              <a:buFont typeface="Arial" pitchFamily="34" charset="0"/>
              <a:buChar char="•"/>
            </a:pPr>
            <a:endParaRPr lang="en-US" sz="1800" dirty="0" smtClean="0"/>
          </a:p>
          <a:p>
            <a:pPr>
              <a:buFont typeface="Arial" pitchFamily="34" charset="0"/>
              <a:buChar char="•"/>
            </a:pPr>
            <a:r>
              <a:rPr lang="en-US" sz="1800" dirty="0" smtClean="0">
                <a:solidFill>
                  <a:schemeClr val="bg1"/>
                </a:solidFill>
              </a:rPr>
              <a:t>Interoperability between networks: </a:t>
            </a:r>
            <a:r>
              <a:rPr lang="en-US" altLang="ja-JP" sz="1800" dirty="0" smtClean="0">
                <a:solidFill>
                  <a:schemeClr val="bg1"/>
                </a:solidFill>
                <a:ea typeface="ＤＦ特太ゴシック体" pitchFamily="1" charset="-128"/>
                <a:cs typeface="Arial" pitchFamily="34" charset="0"/>
              </a:rPr>
              <a:t> </a:t>
            </a:r>
            <a:r>
              <a:rPr lang="en-US" altLang="ja-JP" sz="1800" dirty="0" smtClean="0">
                <a:ea typeface="ＤＦ特太ゴシック体" pitchFamily="1" charset="-128"/>
                <a:cs typeface="Arial" pitchFamily="34" charset="0"/>
              </a:rPr>
              <a:t>reconstruction of network-</a:t>
            </a:r>
            <a:r>
              <a:rPr lang="en-US" altLang="ja-JP" sz="1800" dirty="0" smtClean="0">
                <a:solidFill>
                  <a:schemeClr val="bg1"/>
                </a:solidFill>
                <a:ea typeface="ＤＦ特太ゴシック体" pitchFamily="1" charset="-128"/>
                <a:cs typeface="Arial" pitchFamily="34" charset="0"/>
              </a:rPr>
              <a:t>infrastructures immediately and auto</a:t>
            </a:r>
            <a:r>
              <a:rPr lang="en-US" altLang="ja-JP" sz="1800" dirty="0" smtClean="0">
                <a:ea typeface="ＤＦ特太ゴシック体" pitchFamily="1" charset="-128"/>
                <a:cs typeface="Arial" pitchFamily="34" charset="0"/>
              </a:rPr>
              <a:t>matically between different networks, </a:t>
            </a:r>
            <a:r>
              <a:rPr lang="en-US" altLang="ja-JP" sz="1800" dirty="0" smtClean="0">
                <a:solidFill>
                  <a:schemeClr val="bg1"/>
                </a:solidFill>
                <a:ea typeface="ＤＦ特太ゴシック体" pitchFamily="1" charset="-128"/>
                <a:cs typeface="Arial" pitchFamily="34" charset="0"/>
              </a:rPr>
              <a:t>when network-infrastructures are bro</a:t>
            </a:r>
            <a:r>
              <a:rPr lang="en-US" altLang="ja-JP" sz="1800" dirty="0" smtClean="0">
                <a:ea typeface="ＤＦ特太ゴシック体" pitchFamily="1" charset="-128"/>
                <a:cs typeface="Arial" pitchFamily="34" charset="0"/>
              </a:rPr>
              <a:t>ken by the disaster</a:t>
            </a:r>
          </a:p>
          <a:p>
            <a:pPr>
              <a:buFont typeface="Arial" pitchFamily="34" charset="0"/>
              <a:buChar char="•"/>
            </a:pPr>
            <a:endParaRPr lang="en-US" altLang="ja-JP" sz="1800" dirty="0" smtClean="0">
              <a:ea typeface="ＤＦ特太ゴシック体" pitchFamily="1" charset="-128"/>
              <a:cs typeface="Arial" pitchFamily="34" charset="0"/>
            </a:endParaRPr>
          </a:p>
          <a:p>
            <a:pPr>
              <a:buFont typeface="Arial" pitchFamily="34" charset="0"/>
              <a:buChar char="•"/>
            </a:pPr>
            <a:r>
              <a:rPr lang="en-US" altLang="ja-JP" sz="1800" dirty="0" smtClean="0">
                <a:solidFill>
                  <a:schemeClr val="bg1"/>
                </a:solidFill>
                <a:ea typeface="ＤＦ特太ゴシック体" pitchFamily="1" charset="-128"/>
                <a:cs typeface="Arial" pitchFamily="34" charset="0"/>
              </a:rPr>
              <a:t>Transfer of whole processing functio</a:t>
            </a:r>
            <a:r>
              <a:rPr lang="en-US" altLang="ja-JP" sz="1800" dirty="0" smtClean="0">
                <a:ea typeface="ＤＦ特太ゴシック体" pitchFamily="1" charset="-128"/>
                <a:cs typeface="Arial" pitchFamily="34" charset="0"/>
              </a:rPr>
              <a:t>ns</a:t>
            </a:r>
            <a:r>
              <a:rPr lang="en-US" altLang="ja-JP" sz="1800" dirty="0" smtClean="0"/>
              <a:t> </a:t>
            </a:r>
          </a:p>
          <a:p>
            <a:pPr>
              <a:buFont typeface="Arial" pitchFamily="34" charset="0"/>
              <a:buChar char="•"/>
            </a:pPr>
            <a:endParaRPr lang="en-US" altLang="ja-JP" sz="1800" dirty="0" smtClean="0"/>
          </a:p>
          <a:p>
            <a:pPr>
              <a:buFont typeface="Arial" pitchFamily="34" charset="0"/>
              <a:buChar char="•"/>
            </a:pPr>
            <a:r>
              <a:rPr lang="en-US" altLang="ja-JP" sz="1800" dirty="0" smtClean="0">
                <a:solidFill>
                  <a:schemeClr val="bg1"/>
                </a:solidFill>
              </a:rPr>
              <a:t>Being prepared by building collabo</a:t>
            </a:r>
            <a:r>
              <a:rPr lang="en-US" altLang="ja-JP" sz="1800" dirty="0" smtClean="0"/>
              <a:t>rative frameworks among </a:t>
            </a:r>
            <a:r>
              <a:rPr lang="en-US" altLang="ja-JP" sz="1800" dirty="0" smtClean="0">
                <a:solidFill>
                  <a:schemeClr val="bg1"/>
                </a:solidFill>
              </a:rPr>
              <a:t>Telecommunications operators to sec</a:t>
            </a:r>
            <a:r>
              <a:rPr lang="en-US" altLang="ja-JP" sz="1800" dirty="0" smtClean="0"/>
              <a:t>ure communications in the event of a </a:t>
            </a:r>
            <a:r>
              <a:rPr lang="en-US" altLang="ja-JP" sz="1800" dirty="0" smtClean="0">
                <a:solidFill>
                  <a:schemeClr val="bg1"/>
                </a:solidFill>
              </a:rPr>
              <a:t>disaster (e.g.. Swiss </a:t>
            </a:r>
            <a:r>
              <a:rPr lang="en-US" sz="1800" dirty="0" smtClean="0">
                <a:solidFill>
                  <a:schemeClr val="bg1"/>
                </a:solidFill>
              </a:rPr>
              <a:t>Crisis Reaction Te</a:t>
            </a:r>
            <a:r>
              <a:rPr lang="en-US" sz="1800" dirty="0" smtClean="0"/>
              <a:t>am Telecom (CRTT)).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04788"/>
            <a:ext cx="9310255" cy="6448425"/>
          </a:xfrm>
          <a:prstGeom prst="rect">
            <a:avLst/>
          </a:prstGeom>
          <a:noFill/>
          <a:ln w="9525">
            <a:noFill/>
            <a:miter lim="800000"/>
            <a:headEnd/>
            <a:tailEnd/>
          </a:ln>
        </p:spPr>
      </p:pic>
      <p:sp>
        <p:nvSpPr>
          <p:cNvPr id="3" name="Textfeld 2"/>
          <p:cNvSpPr txBox="1"/>
          <p:nvPr/>
        </p:nvSpPr>
        <p:spPr>
          <a:xfrm>
            <a:off x="7992103" y="883025"/>
            <a:ext cx="963725" cy="215444"/>
          </a:xfrm>
          <a:prstGeom prst="rect">
            <a:avLst/>
          </a:prstGeom>
          <a:noFill/>
        </p:spPr>
        <p:txBody>
          <a:bodyPr wrap="none" rtlCol="0">
            <a:spAutoFit/>
          </a:bodyPr>
          <a:lstStyle/>
          <a:p>
            <a:r>
              <a:rPr lang="de-CH" sz="800" b="1" dirty="0" smtClean="0"/>
              <a:t>Source: KDDI</a:t>
            </a:r>
            <a:endParaRPr lang="de-CH" sz="800" b="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714A8851139441A05482C1F1FF7A11" ma:contentTypeVersion="3" ma:contentTypeDescription="Create a new document." ma:contentTypeScope="" ma:versionID="c994c492a03019fa369b4215cac54fcd">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88DFD8-76D7-4F95-A21F-10AB932030D0}"/>
</file>

<file path=customXml/itemProps2.xml><?xml version="1.0" encoding="utf-8"?>
<ds:datastoreItem xmlns:ds="http://schemas.openxmlformats.org/officeDocument/2006/customXml" ds:itemID="{8A5B4573-CB19-4EFC-8853-9470C64A8C53}"/>
</file>

<file path=customXml/itemProps3.xml><?xml version="1.0" encoding="utf-8"?>
<ds:datastoreItem xmlns:ds="http://schemas.openxmlformats.org/officeDocument/2006/customXml" ds:itemID="{34629A83-8E1C-4860-A7C0-CA7C4FC44C52}"/>
</file>

<file path=docProps/app.xml><?xml version="1.0" encoding="utf-8"?>
<Properties xmlns="http://schemas.openxmlformats.org/officeDocument/2006/extended-properties" xmlns:vt="http://schemas.openxmlformats.org/officeDocument/2006/docPropsVTypes">
  <Template>Maple</Template>
  <TotalTime>0</TotalTime>
  <Words>1965</Words>
  <Application>Microsoft Office PowerPoint</Application>
  <PresentationFormat>On-screen Show (4:3)</PresentationFormat>
  <Paragraphs>243</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ITU-e</vt:lpstr>
      <vt:lpstr>Visio</vt:lpstr>
      <vt:lpstr>ワークシート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Hiroshi OTA</cp:lastModifiedBy>
  <cp:revision>632</cp:revision>
  <cp:lastPrinted>2001-11-25T13:41:09Z</cp:lastPrinted>
  <dcterms:created xsi:type="dcterms:W3CDTF">2006-05-30T12:53:59Z</dcterms:created>
  <dcterms:modified xsi:type="dcterms:W3CDTF">2012-11-22T06:22:42Z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ContentTypeId">
    <vt:lpwstr>0x01010058714A8851139441A05482C1F1FF7A11</vt:lpwstr>
  </property>
</Properties>
</file>