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1" r:id="rId3"/>
    <p:sldId id="268" r:id="rId4"/>
    <p:sldId id="265" r:id="rId5"/>
    <p:sldId id="269" r:id="rId6"/>
    <p:sldId id="272" r:id="rId7"/>
    <p:sldId id="270" r:id="rId8"/>
    <p:sldId id="274" r:id="rId9"/>
    <p:sldId id="266" r:id="rId10"/>
    <p:sldId id="275" r:id="rId11"/>
  </p:sldIdLst>
  <p:sldSz cx="9144000" cy="6858000" type="screen4x3"/>
  <p:notesSz cx="6623050" cy="98107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5pPr>
    <a:lvl6pPr marL="2286000" algn="l" defTabSz="914400" rtl="0" eaLnBrk="1" latinLnBrk="0" hangingPunct="1"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6pPr>
    <a:lvl7pPr marL="2743200" algn="l" defTabSz="914400" rtl="0" eaLnBrk="1" latinLnBrk="0" hangingPunct="1"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7pPr>
    <a:lvl8pPr marL="3200400" algn="l" defTabSz="914400" rtl="0" eaLnBrk="1" latinLnBrk="0" hangingPunct="1"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8pPr>
    <a:lvl9pPr marL="3657600" algn="l" defTabSz="914400" rtl="0" eaLnBrk="1" latinLnBrk="0" hangingPunct="1">
      <a:defRPr sz="3800" b="1" kern="1200">
        <a:solidFill>
          <a:srgbClr val="58585A"/>
        </a:solidFill>
        <a:latin typeface="Arial" charset="0"/>
        <a:ea typeface="Osaka" pitchFamily="-9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727272"/>
    <a:srgbClr val="0F0B0B"/>
    <a:srgbClr val="5A5A5A"/>
    <a:srgbClr val="6699FF"/>
    <a:srgbClr val="005AA0"/>
    <a:srgbClr val="9C9D9F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38" autoAdjust="0"/>
  </p:normalViewPr>
  <p:slideViewPr>
    <p:cSldViewPr>
      <p:cViewPr>
        <p:scale>
          <a:sx n="66" d="100"/>
          <a:sy n="66" d="100"/>
        </p:scale>
        <p:origin x="-432" y="-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978" y="-84"/>
      </p:cViewPr>
      <p:guideLst>
        <p:guide orient="horz" pos="3090"/>
        <p:guide pos="20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0DF590-CB66-41E1-B8D0-E416B116A2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9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735013"/>
            <a:ext cx="4905375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9313"/>
            <a:ext cx="485775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8FB5D7-6D66-414A-83A8-9D602AC8F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" y="0"/>
            <a:ext cx="9150683" cy="647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6"/>
          <p:cNvGraphicFramePr>
            <a:graphicFrameLocks/>
          </p:cNvGraphicFramePr>
          <p:nvPr/>
        </p:nvGraphicFramePr>
        <p:xfrm>
          <a:off x="0" y="5418138"/>
          <a:ext cx="9144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Photo Editor Photo" r:id="rId4" imgW="16704762" imgH="11809524" progId="MSPhotoEd.3">
                  <p:embed/>
                </p:oleObj>
              </mc:Choice>
              <mc:Fallback>
                <p:oleObj name="Photo Editor Photo" r:id="rId4" imgW="16704762" imgH="11809524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8138"/>
                        <a:ext cx="91440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769100" y="5849938"/>
            <a:ext cx="19796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0" rIns="0" bIns="0" anchor="ctr"/>
          <a:lstStyle>
            <a:lvl1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642938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 b="0" dirty="0" smtClean="0">
                <a:solidFill>
                  <a:srgbClr val="005AA0"/>
                </a:solidFill>
                <a:latin typeface="Arial" charset="0"/>
              </a:rPr>
              <a:t>INTERNATIONAL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 b="0" dirty="0" smtClean="0">
                <a:solidFill>
                  <a:srgbClr val="005AA0"/>
                </a:solidFill>
                <a:latin typeface="Arial" charset="0"/>
              </a:rPr>
              <a:t>ELECTROTECHNICAL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GB" sz="1400" b="0" dirty="0" smtClean="0">
                <a:solidFill>
                  <a:srgbClr val="005AA0"/>
                </a:solidFill>
                <a:latin typeface="Arial" charset="0"/>
              </a:rPr>
              <a:t>COMMISSION</a:t>
            </a:r>
          </a:p>
        </p:txBody>
      </p:sp>
      <p:pic>
        <p:nvPicPr>
          <p:cNvPr id="6" name="Picture 25" descr="IEC logo RV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13425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000" y="260648"/>
            <a:ext cx="7845425" cy="1584176"/>
          </a:xfrm>
        </p:spPr>
        <p:txBody>
          <a:bodyPr lIns="0" tIns="0" rIns="0" bIns="0" anchor="t"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3106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2000" y="252000"/>
            <a:ext cx="8640480" cy="647700"/>
          </a:xfrm>
        </p:spPr>
        <p:txBody>
          <a:bodyPr lIns="0" tIns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44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2000" y="252000"/>
            <a:ext cx="4212000" cy="647700"/>
          </a:xfrm>
        </p:spPr>
        <p:txBody>
          <a:bodyPr lIns="0" t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52000" y="2559149"/>
            <a:ext cx="8640000" cy="3246115"/>
          </a:xfrm>
        </p:spPr>
        <p:txBody>
          <a:bodyPr/>
          <a:lstStyle>
            <a:lvl1pPr marL="442913" indent="-442913">
              <a:buFont typeface="Arial" pitchFamily="34" charset="0"/>
              <a:buChar char="•"/>
              <a:defRPr/>
            </a:lvl1pPr>
            <a:lvl2pPr marL="987425" indent="-365125">
              <a:buFont typeface="Arial" pitchFamily="34" charset="0"/>
              <a:buChar char="•"/>
              <a:defRPr/>
            </a:lvl2pPr>
            <a:lvl3pPr marL="1611313" indent="-354013">
              <a:buFont typeface="Arial" pitchFamily="34" charset="0"/>
              <a:buChar char="•"/>
              <a:defRPr/>
            </a:lvl3pPr>
            <a:lvl4pPr marL="31623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362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144B7E-E566-4A57-AB06-61DBE131D09D}" type="datetimeFigureOut">
              <a:rPr lang="en-GB" smtClean="0"/>
              <a:t>11/16/12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D75A9-10A8-45BD-AA42-B00A83A0D9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690688"/>
            <a:ext cx="7773988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Text level 2</a:t>
            </a:r>
          </a:p>
          <a:p>
            <a:pPr lvl="2"/>
            <a:r>
              <a:rPr lang="en-GB" dirty="0" smtClean="0"/>
              <a:t>Text level 3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250825"/>
            <a:ext cx="7488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/>
            <a:r>
              <a:rPr lang="en-GB" dirty="0" smtClean="0"/>
              <a:t>ADD TITLE</a:t>
            </a:r>
          </a:p>
        </p:txBody>
      </p:sp>
      <p:pic>
        <p:nvPicPr>
          <p:cNvPr id="1028" name="Picture 25" descr="IEC logo RV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57888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250825" y="6381750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1pPr>
            <a:lvl2pPr marL="742950" indent="-28575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2pPr>
            <a:lvl3pPr marL="1143000" indent="-22860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3pPr>
            <a:lvl4pPr marL="1600200" indent="-22860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4pPr>
            <a:lvl5pPr marL="2057400" indent="-22860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9pPr>
          </a:lstStyle>
          <a:p>
            <a:pPr eaLnBrk="1" hangingPunct="1">
              <a:defRPr/>
            </a:pPr>
            <a:fld id="{2FC2C300-BE4D-4030-9B73-458C381F9100}" type="slidenum">
              <a:rPr lang="en-GB" sz="2000" smtClean="0"/>
              <a:pPr eaLnBrk="1" hangingPunct="1">
                <a:defRPr/>
              </a:pPr>
              <a:t>‹#›</a:t>
            </a:fld>
            <a:endParaRPr lang="en-GB" sz="2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  <p:sldLayoutId id="2147483680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1" kern="1200" cap="none" spc="0" dirty="0" smtClean="0">
          <a:ln>
            <a:prstDash val="solid"/>
          </a:ln>
          <a:gradFill rotWithShape="1">
            <a:gsLst>
              <a:gs pos="0">
                <a:schemeClr val="accent4">
                  <a:tint val="70000"/>
                  <a:satMod val="200000"/>
                </a:schemeClr>
              </a:gs>
              <a:gs pos="40000">
                <a:schemeClr val="accent4">
                  <a:tint val="90000"/>
                  <a:satMod val="130000"/>
                </a:schemeClr>
              </a:gs>
              <a:gs pos="50000">
                <a:schemeClr val="accent4">
                  <a:tint val="90000"/>
                  <a:satMod val="130000"/>
                </a:schemeClr>
              </a:gs>
              <a:gs pos="68000">
                <a:schemeClr val="accent4">
                  <a:tint val="90000"/>
                  <a:satMod val="130000"/>
                </a:schemeClr>
              </a:gs>
              <a:gs pos="100000">
                <a:schemeClr val="accent4">
                  <a:tint val="70000"/>
                  <a:satMod val="200000"/>
                </a:schemeClr>
              </a:gs>
            </a:gsLst>
            <a:lin ang="5400000"/>
          </a:gradFill>
          <a:effectLst>
            <a:outerShdw blurRad="88000" dist="50800" dir="5040000" algn="tl">
              <a:schemeClr val="accent4">
                <a:tint val="80000"/>
                <a:satMod val="250000"/>
                <a:alpha val="45000"/>
              </a:scheme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8585A"/>
          </a:solidFill>
          <a:latin typeface="Arial" charset="0"/>
          <a:ea typeface="Osaka" pitchFamily="-92" charset="-128"/>
        </a:defRPr>
      </a:lvl9pPr>
    </p:titleStyle>
    <p:bodyStyle>
      <a:lvl1pPr marL="0" indent="0" algn="l" defTabSz="179388" rtl="0" eaLnBrk="1" fontAlgn="ctr" hangingPunct="1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Wingdings" pitchFamily="2" charset="2"/>
        <a:buNone/>
        <a:defRPr sz="2800" b="1">
          <a:solidFill>
            <a:srgbClr val="58585A"/>
          </a:solidFill>
          <a:latin typeface="+mn-lt"/>
          <a:ea typeface="+mn-ea"/>
          <a:cs typeface="+mn-cs"/>
        </a:defRPr>
      </a:lvl1pPr>
      <a:lvl2pPr marL="965200" indent="-342900" algn="l" defTabSz="179388" rtl="0" eaLnBrk="1" fontAlgn="ctr" hangingPunct="1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Arial" pitchFamily="34" charset="0"/>
        <a:buChar char="•"/>
        <a:defRPr sz="2400" b="1">
          <a:solidFill>
            <a:srgbClr val="58585A"/>
          </a:solidFill>
          <a:latin typeface="+mn-lt"/>
          <a:ea typeface="+mn-ea"/>
        </a:defRPr>
      </a:lvl2pPr>
      <a:lvl3pPr marL="1611313" indent="-354013" algn="l" defTabSz="179388" rtl="0" eaLnBrk="1" fontAlgn="ctr" hangingPunct="1">
        <a:spcBef>
          <a:spcPct val="50000"/>
        </a:spcBef>
        <a:spcAft>
          <a:spcPct val="0"/>
        </a:spcAft>
        <a:buClr>
          <a:srgbClr val="58585A"/>
        </a:buClr>
        <a:buSzPct val="150000"/>
        <a:buFont typeface="Arial" pitchFamily="34" charset="0"/>
        <a:buChar char="•"/>
        <a:defRPr sz="2000" b="1">
          <a:solidFill>
            <a:srgbClr val="58585A"/>
          </a:solidFill>
          <a:latin typeface="+mn-lt"/>
          <a:ea typeface="+mn-ea"/>
        </a:defRPr>
      </a:lvl3pPr>
      <a:lvl4pPr marL="3162300" indent="-228600" algn="l" defTabSz="179388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75000"/>
        <a:buFont typeface="Wingdings" pitchFamily="2" charset="2"/>
        <a:buChar char="§"/>
        <a:defRPr sz="1500" b="1">
          <a:solidFill>
            <a:srgbClr val="58585A"/>
          </a:solidFill>
          <a:latin typeface="+mn-lt"/>
          <a:ea typeface="+mn-ea"/>
        </a:defRPr>
      </a:lvl4pPr>
      <a:lvl5pPr marL="3570288" indent="-228600" algn="l" defTabSz="179388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5pPr>
      <a:lvl6pPr marL="4027488" indent="-228600" algn="l" defTabSz="179388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6pPr>
      <a:lvl7pPr marL="4484688" indent="-228600" algn="l" defTabSz="179388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7pPr>
      <a:lvl8pPr marL="4941888" indent="-228600" algn="l" defTabSz="179388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8pPr>
      <a:lvl9pPr marL="5399088" indent="-228600" algn="l" defTabSz="179388" rtl="0" eaLnBrk="1" fontAlgn="base" hangingPunct="1">
        <a:spcBef>
          <a:spcPct val="20000"/>
        </a:spcBef>
        <a:spcAft>
          <a:spcPct val="0"/>
        </a:spcAft>
        <a:buClr>
          <a:srgbClr val="5A5A5A"/>
        </a:buClr>
        <a:buSzPct val="50000"/>
        <a:buFont typeface="Wingdings" pitchFamily="2" charset="2"/>
        <a:buChar char="§"/>
        <a:defRPr sz="1300" b="1">
          <a:solidFill>
            <a:srgbClr val="58585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4876800" y="2117724"/>
            <a:ext cx="4267200" cy="321627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Convergence, cooperation and collaboration in international standards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62442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James E. Matthews III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IEC Vice-President</a:t>
            </a:r>
            <a:endParaRPr lang="en-GB" sz="20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229" y="553456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GSS 2012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19 November, 2012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Dubai, 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United Arab Emirates</a:t>
            </a:r>
            <a:endParaRPr lang="en-GB" sz="2000" kern="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62442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James E. Matthews III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IEC Vice-President</a:t>
            </a:r>
            <a:endParaRPr lang="en-GB" sz="20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229" y="553456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GSS 2012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19 November, 2012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Dubai, </a:t>
            </a:r>
          </a:p>
          <a:p>
            <a:pPr>
              <a:spcBef>
                <a:spcPts val="0"/>
              </a:spcBef>
            </a:pPr>
            <a:r>
              <a:rPr lang="en-US" sz="2000" kern="100" dirty="0" smtClean="0">
                <a:latin typeface="Arial" pitchFamily="34" charset="0"/>
                <a:cs typeface="Arial" pitchFamily="34" charset="0"/>
              </a:rPr>
              <a:t>United Arab Emirates</a:t>
            </a:r>
            <a:endParaRPr lang="en-GB" sz="2000" kern="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2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52413" y="252412"/>
            <a:ext cx="4843336" cy="2166787"/>
          </a:xfrm>
        </p:spPr>
        <p:txBody>
          <a:bodyPr lIns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dirty="0"/>
              <a:t>Goal: One Standard, One Test, Accepted Everywhere</a:t>
            </a:r>
            <a:r>
              <a:rPr lang="en-US" sz="3600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600" dirty="0" smtClean="0">
              <a:ln w="11430">
                <a:noFill/>
              </a:ln>
              <a:solidFill>
                <a:srgbClr val="72727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2424902"/>
            <a:ext cx="8261804" cy="32464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</a:rPr>
              <a:t>WTO / TBT Principles </a:t>
            </a:r>
          </a:p>
          <a:p>
            <a:pPr>
              <a:spcBef>
                <a:spcPts val="150"/>
              </a:spcBef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Transparency</a:t>
            </a:r>
          </a:p>
          <a:p>
            <a:pPr>
              <a:spcBef>
                <a:spcPts val="150"/>
              </a:spcBef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Openness</a:t>
            </a:r>
          </a:p>
          <a:p>
            <a:pPr>
              <a:spcBef>
                <a:spcPts val="150"/>
              </a:spcBef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Impartiality and Consensus</a:t>
            </a:r>
          </a:p>
          <a:p>
            <a:pPr>
              <a:spcBef>
                <a:spcPts val="150"/>
              </a:spcBef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Effectiveness and Relevance</a:t>
            </a:r>
          </a:p>
          <a:p>
            <a:pPr>
              <a:spcBef>
                <a:spcPts val="150"/>
              </a:spcBef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Coherence</a:t>
            </a:r>
          </a:p>
          <a:p>
            <a:pPr>
              <a:spcBef>
                <a:spcPts val="150"/>
              </a:spcBef>
              <a:buFont typeface="Arial" charset="0"/>
              <a:buChar char="•"/>
              <a:defRPr/>
            </a:pPr>
            <a:r>
              <a:rPr lang="en-US" sz="3600" dirty="0">
                <a:ea typeface="ＭＳ Ｐゴシック" charset="0"/>
              </a:rPr>
              <a:t>Development Dimension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/>
          <a:stretch/>
        </p:blipFill>
        <p:spPr bwMode="auto">
          <a:xfrm>
            <a:off x="5095749" y="256032"/>
            <a:ext cx="3667251" cy="21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5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250824"/>
            <a:ext cx="8496944" cy="729904"/>
          </a:xfrm>
        </p:spPr>
        <p:txBody>
          <a:bodyPr lIns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dirty="0" smtClean="0">
                <a:ln w="11430"/>
                <a:solidFill>
                  <a:srgbClr val="6E6E6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IEC By The Numbers</a:t>
            </a:r>
            <a:endParaRPr lang="en-GB" sz="4000" dirty="0">
              <a:ln w="11430"/>
              <a:solidFill>
                <a:srgbClr val="6E6E6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259420" y="1412776"/>
            <a:ext cx="8639175" cy="8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2913" indent="-442913" algn="l" defTabSz="179388" rtl="0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58585A"/>
              </a:buClr>
              <a:buSzPct val="150000"/>
              <a:buFont typeface="Wingdings" pitchFamily="2" charset="2"/>
              <a:buChar char="§"/>
              <a:defRPr sz="2800" b="1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1pPr>
            <a:lvl2pPr marL="987425" indent="-365125" algn="l" defTabSz="179388" rtl="0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58585A"/>
              </a:buClr>
              <a:buSzPct val="150000"/>
              <a:buFont typeface="Wingdings" pitchFamily="2" charset="2"/>
              <a:buChar char="§"/>
              <a:defRPr sz="2400" b="1">
                <a:solidFill>
                  <a:srgbClr val="58585A"/>
                </a:solidFill>
                <a:latin typeface="+mn-lt"/>
                <a:ea typeface="+mn-ea"/>
              </a:defRPr>
            </a:lvl2pPr>
            <a:lvl3pPr marL="1611313" indent="-354013" algn="l" defTabSz="179388" rtl="0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58585A"/>
              </a:buClr>
              <a:buSzPct val="150000"/>
              <a:buFont typeface="Wingdings" pitchFamily="2" charset="2"/>
              <a:buChar char="§"/>
              <a:defRPr sz="2000" b="1">
                <a:solidFill>
                  <a:srgbClr val="58585A"/>
                </a:solidFill>
                <a:latin typeface="+mn-lt"/>
                <a:ea typeface="+mn-ea"/>
              </a:defRPr>
            </a:lvl3pPr>
            <a:lvl4pPr marL="3162300" indent="-228600" algn="l" defTabSz="179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75000"/>
              <a:buFont typeface="Wingdings" pitchFamily="2" charset="2"/>
              <a:buChar char="§"/>
              <a:defRPr sz="1500" b="1">
                <a:solidFill>
                  <a:srgbClr val="58585A"/>
                </a:solidFill>
                <a:latin typeface="+mn-lt"/>
                <a:ea typeface="+mn-ea"/>
              </a:defRPr>
            </a:lvl4pPr>
            <a:lvl5pPr marL="3570288" indent="-228600" algn="l" defTabSz="179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5pPr>
            <a:lvl6pPr marL="4027488" indent="-228600" algn="l" defTabSz="179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6pPr>
            <a:lvl7pPr marL="4484688" indent="-228600" algn="l" defTabSz="179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7pPr>
            <a:lvl8pPr marL="4941888" indent="-228600" algn="l" defTabSz="179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8pPr>
            <a:lvl9pPr marL="5399088" indent="-228600" algn="l" defTabSz="1793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Pct val="50000"/>
              <a:buFont typeface="Wingdings" pitchFamily="2" charset="2"/>
              <a:buChar char="§"/>
              <a:defRPr sz="1300" b="1">
                <a:solidFill>
                  <a:srgbClr val="58585A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"/>
              </a:spcBef>
              <a:buNone/>
            </a:pPr>
            <a:r>
              <a:rPr lang="en-US" dirty="0"/>
              <a:t>162 Countries Globally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US" dirty="0"/>
              <a:t>60 Full Members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US" dirty="0"/>
              <a:t>22 Associate Members</a:t>
            </a:r>
          </a:p>
          <a:p>
            <a:pPr marL="0" indent="0">
              <a:spcBef>
                <a:spcPts val="50"/>
              </a:spcBef>
              <a:buNone/>
            </a:pPr>
            <a:r>
              <a:rPr lang="en-US" dirty="0"/>
              <a:t>80 Affiliate Members (FREE) </a:t>
            </a:r>
          </a:p>
          <a:p>
            <a:pPr marL="0" indent="0">
              <a:spcBef>
                <a:spcPts val="50"/>
              </a:spcBef>
              <a:buNone/>
            </a:pPr>
            <a:endParaRPr lang="en-US" dirty="0" smtClean="0"/>
          </a:p>
          <a:p>
            <a:pPr marL="0" indent="0">
              <a:spcBef>
                <a:spcPts val="50"/>
              </a:spcBef>
              <a:buNone/>
            </a:pPr>
            <a:r>
              <a:rPr lang="en-US" dirty="0" smtClean="0"/>
              <a:t>Three </a:t>
            </a:r>
            <a:r>
              <a:rPr lang="en-US" dirty="0"/>
              <a:t>Conformity Assessment Systems</a:t>
            </a:r>
          </a:p>
          <a:p>
            <a:pPr marL="457200" lvl="1" indent="0">
              <a:spcBef>
                <a:spcPts val="50"/>
              </a:spcBef>
              <a:buNone/>
            </a:pPr>
            <a:r>
              <a:rPr lang="en-US" dirty="0" smtClean="0"/>
              <a:t>New </a:t>
            </a:r>
            <a:r>
              <a:rPr lang="en-US" dirty="0"/>
              <a:t>conformance activity for wind &amp; tidal energy</a:t>
            </a:r>
          </a:p>
        </p:txBody>
      </p:sp>
      <p:pic>
        <p:nvPicPr>
          <p:cNvPr id="5" name="Picture 25" descr="IEC logo 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57888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50825" y="6381750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1pPr>
            <a:lvl2pPr marL="742950" indent="-28575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2pPr>
            <a:lvl3pPr marL="1143000" indent="-22860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3pPr>
            <a:lvl4pPr marL="1600200" indent="-22860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4pPr>
            <a:lvl5pPr marL="2057400" indent="-228600" eaLnBrk="0" hangingPunct="0"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58585A"/>
                </a:solidFill>
                <a:latin typeface="Arial" charset="0"/>
                <a:ea typeface="Osaka" pitchFamily="-92" charset="-128"/>
              </a:defRPr>
            </a:lvl9pPr>
          </a:lstStyle>
          <a:p>
            <a:pPr eaLnBrk="1" hangingPunct="1">
              <a:defRPr/>
            </a:pPr>
            <a:fld id="{2FC2C300-BE4D-4030-9B73-458C381F9100}" type="slidenum">
              <a:rPr lang="en-GB" sz="2000" smtClean="0"/>
              <a:pPr eaLnBrk="1" hangingPunct="1">
                <a:defRPr/>
              </a:pPr>
              <a:t>3</a:t>
            </a:fld>
            <a:endParaRPr lang="en-GB" sz="20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35" y="4811960"/>
            <a:ext cx="2215465" cy="158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6" y="4811960"/>
            <a:ext cx="2351319" cy="1566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20080"/>
            <a:ext cx="1975535" cy="157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0096" y="4820080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IECQ</a:t>
            </a:r>
            <a:endParaRPr lang="en-US" sz="2200" kern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6135" y="4821416"/>
            <a:ext cx="998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kern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IECEx</a:t>
            </a:r>
            <a:endParaRPr lang="en-US" sz="2200" kern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187" y="4811960"/>
            <a:ext cx="10294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IECEE</a:t>
            </a:r>
            <a:endParaRPr lang="en-US" sz="2200" kern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3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28600" y="533400"/>
            <a:ext cx="8205787" cy="1195388"/>
          </a:xfrm>
        </p:spPr>
        <p:txBody>
          <a:bodyPr lIns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IEC Technical Work </a:t>
            </a:r>
            <a:endParaRPr lang="en-US" dirty="0" smtClean="0">
              <a:ln w="11430">
                <a:noFill/>
              </a:ln>
              <a:solidFill>
                <a:srgbClr val="72727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152400" y="1676400"/>
            <a:ext cx="8763000" cy="3505200"/>
          </a:xfrm>
        </p:spPr>
        <p:txBody>
          <a:bodyPr/>
          <a:lstStyle/>
          <a:p>
            <a:pPr marL="457200" indent="-457200">
              <a:spcBef>
                <a:spcPts val="50"/>
              </a:spcBef>
              <a:buFont typeface="Wingdings" pitchFamily="2" charset="2"/>
              <a:buChar char="§"/>
            </a:pPr>
            <a:r>
              <a:rPr lang="en-US" dirty="0"/>
              <a:t>174 technical committees and subcommittees</a:t>
            </a:r>
          </a:p>
          <a:p>
            <a:pPr lvl="1">
              <a:spcBef>
                <a:spcPts val="50"/>
              </a:spcBef>
            </a:pPr>
            <a:r>
              <a:rPr lang="en-US" sz="2800" dirty="0"/>
              <a:t>TC 117: Solar Thermal Electric Plants</a:t>
            </a:r>
          </a:p>
          <a:p>
            <a:pPr lvl="1">
              <a:spcBef>
                <a:spcPts val="50"/>
              </a:spcBef>
            </a:pPr>
            <a:r>
              <a:rPr lang="en-US" sz="2800" dirty="0"/>
              <a:t>PC 118: Smart Grid User Interface</a:t>
            </a:r>
          </a:p>
          <a:p>
            <a:pPr lvl="1">
              <a:spcBef>
                <a:spcPts val="50"/>
              </a:spcBef>
            </a:pPr>
            <a:r>
              <a:rPr lang="en-US" sz="2800" dirty="0"/>
              <a:t>TC 119: Printed Electronics</a:t>
            </a:r>
          </a:p>
          <a:p>
            <a:pPr lvl="1">
              <a:spcBef>
                <a:spcPts val="50"/>
              </a:spcBef>
            </a:pPr>
            <a:r>
              <a:rPr lang="en-US" sz="2800" dirty="0"/>
              <a:t>TC 120: Electrical Energy Storage Systems</a:t>
            </a:r>
          </a:p>
          <a:p>
            <a:pPr marL="457200" indent="-457200">
              <a:spcBef>
                <a:spcPts val="50"/>
              </a:spcBef>
              <a:buFont typeface="Wingdings" pitchFamily="2" charset="2"/>
              <a:buChar char="§"/>
            </a:pPr>
            <a:r>
              <a:rPr lang="en-US" dirty="0"/>
              <a:t>13 000 global experts from industrial sector</a:t>
            </a:r>
          </a:p>
          <a:p>
            <a:pPr marL="457200" indent="-457200">
              <a:spcBef>
                <a:spcPts val="50"/>
              </a:spcBef>
              <a:buFont typeface="Wingdings" pitchFamily="2" charset="2"/>
              <a:buChar char="§"/>
            </a:pPr>
            <a:r>
              <a:rPr lang="en-US" dirty="0"/>
              <a:t>Strategic Groups – Energy </a:t>
            </a:r>
            <a:r>
              <a:rPr lang="en-US" dirty="0" smtClean="0"/>
              <a:t>efficiency</a:t>
            </a:r>
            <a:r>
              <a:rPr lang="en-US" dirty="0"/>
              <a:t>, UHV, Smart </a:t>
            </a:r>
            <a:r>
              <a:rPr lang="en-US" dirty="0" smtClean="0"/>
              <a:t>grid</a:t>
            </a:r>
            <a:r>
              <a:rPr lang="en-US" dirty="0"/>
              <a:t>, LVDC, Ambient </a:t>
            </a:r>
            <a:r>
              <a:rPr lang="en-US" dirty="0" smtClean="0"/>
              <a:t>assisted living</a:t>
            </a:r>
            <a:r>
              <a:rPr lang="en-US" dirty="0"/>
              <a:t>, </a:t>
            </a:r>
            <a:r>
              <a:rPr lang="en-US" dirty="0" err="1"/>
              <a:t>Electrotechnology</a:t>
            </a:r>
            <a:r>
              <a:rPr lang="en-US" dirty="0"/>
              <a:t> for mobility</a:t>
            </a:r>
          </a:p>
          <a:p>
            <a:pPr marL="457200" indent="-457200">
              <a:spcBef>
                <a:spcPts val="50"/>
              </a:spcBef>
              <a:buFont typeface="Wingdings" pitchFamily="2" charset="2"/>
              <a:buChar char="§"/>
            </a:pPr>
            <a:r>
              <a:rPr lang="en-US" dirty="0"/>
              <a:t>Market Strategy Board</a:t>
            </a:r>
          </a:p>
          <a:p>
            <a:pPr lvl="1">
              <a:spcBef>
                <a:spcPts val="50"/>
              </a:spcBef>
            </a:pPr>
            <a:r>
              <a:rPr lang="en-US" sz="2800" dirty="0"/>
              <a:t>Energy Efficiency, Energy Storage……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162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106" y="304800"/>
            <a:ext cx="899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 Standards </a:t>
            </a:r>
            <a:r>
              <a:rPr lang="en-US" sz="4800" dirty="0" smtClean="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4800" b="1" dirty="0" smtClean="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ooperation </a:t>
            </a:r>
            <a:endParaRPr lang="en-US" sz="4800" b="1" dirty="0">
              <a:ln w="11430"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5" descr="IEC logo 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85865"/>
            <a:ext cx="663510" cy="66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1" y="1600200"/>
            <a:ext cx="783633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stablished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2001 by the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IEC,ISO,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 </a:t>
            </a:r>
          </a:p>
          <a:p>
            <a:pPr eaLnBrk="1" hangingPunct="1"/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 Strengthen &amp; advance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voluntary consensus-based international standards systems of IEC, ISO and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46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9144000" cy="6883299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52413" y="252412"/>
            <a:ext cx="8434387" cy="2166787"/>
          </a:xfrm>
        </p:spPr>
        <p:txBody>
          <a:bodyPr lIns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IEC and ITU </a:t>
            </a: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Working </a:t>
            </a:r>
            <a:r>
              <a:rPr lang="en-US" sz="5400" dirty="0">
                <a:solidFill>
                  <a:srgbClr val="FFFF00"/>
                </a:solidFill>
              </a:rPr>
              <a:t>Together</a:t>
            </a:r>
            <a:endParaRPr lang="en-US" sz="4400" dirty="0" smtClean="0">
              <a:ln w="11430">
                <a:noFill/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126206" y="3686629"/>
            <a:ext cx="8891587" cy="301897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 cooperation and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collaboration: 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history</a:t>
            </a:r>
          </a:p>
          <a:p>
            <a:pPr marL="342900" indent="-3429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ITU-T Study Group 15 (Optical Transport) &amp;  IEC TC86 (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Optics)</a:t>
            </a:r>
          </a:p>
          <a:p>
            <a:pPr marL="342900" indent="-3429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ITU-T JCA – SG &amp; HN and IEC Strategic Group 3 (Smart Grid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Pathways include: Cite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eferences, joint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ext, joint documents …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26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4607619" cy="2166787"/>
          </a:xfrm>
        </p:spPr>
        <p:txBody>
          <a:bodyPr lIns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Convergence Drives Challenges</a:t>
            </a:r>
            <a:r>
              <a:rPr lang="en-US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 smtClean="0">
              <a:ln w="11430">
                <a:noFill/>
              </a:ln>
              <a:solidFill>
                <a:srgbClr val="72727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981200"/>
            <a:ext cx="5462587" cy="3246438"/>
          </a:xfrm>
        </p:spPr>
        <p:txBody>
          <a:bodyPr/>
          <a:lstStyle/>
          <a:p>
            <a:pPr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Negative Impacts</a:t>
            </a:r>
          </a:p>
          <a:p>
            <a:pPr lvl="1">
              <a:spcBef>
                <a:spcPts val="200"/>
              </a:spcBef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Duplication of work</a:t>
            </a:r>
          </a:p>
          <a:p>
            <a:pPr lvl="1">
              <a:spcBef>
                <a:spcPts val="200"/>
              </a:spcBef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Confusion in the market</a:t>
            </a:r>
          </a:p>
          <a:p>
            <a:pPr lvl="1">
              <a:spcBef>
                <a:spcPts val="200"/>
              </a:spcBef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Waste of scarce people resources</a:t>
            </a:r>
          </a:p>
          <a:p>
            <a:pPr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Examples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Mobile </a:t>
            </a:r>
            <a:r>
              <a:rPr lang="en-US" dirty="0">
                <a:ea typeface="ＭＳ Ｐゴシック" charset="0"/>
              </a:rPr>
              <a:t>Phone Chargers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Batteries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Environmental Issues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Disaster Recovery 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JTC1 Areas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/>
          <a:stretch/>
        </p:blipFill>
        <p:spPr bwMode="auto">
          <a:xfrm>
            <a:off x="5095749" y="256032"/>
            <a:ext cx="3667251" cy="21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5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685800" y="256032"/>
            <a:ext cx="4114800" cy="2166787"/>
          </a:xfrm>
        </p:spPr>
        <p:txBody>
          <a:bodyPr lIns="0"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dirty="0" smtClean="0">
                <a:ln w="11430">
                  <a:noFill/>
                </a:ln>
                <a:solidFill>
                  <a:srgbClr val="72727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Can We Do Better? </a:t>
            </a:r>
            <a:endParaRPr lang="en-US" dirty="0" smtClean="0">
              <a:ln w="11430">
                <a:noFill/>
              </a:ln>
              <a:solidFill>
                <a:srgbClr val="72727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2414016"/>
            <a:ext cx="8458200" cy="324643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3200" dirty="0"/>
              <a:t>Research existing work in progress</a:t>
            </a:r>
          </a:p>
          <a:p>
            <a:pPr>
              <a:spcBef>
                <a:spcPts val="200"/>
              </a:spcBef>
            </a:pPr>
            <a:r>
              <a:rPr lang="en-US" sz="3200" dirty="0"/>
              <a:t>Respect established lines of work</a:t>
            </a:r>
          </a:p>
          <a:p>
            <a:pPr>
              <a:spcBef>
                <a:spcPts val="200"/>
              </a:spcBef>
            </a:pPr>
            <a:r>
              <a:rPr lang="en-US" sz="3200" dirty="0"/>
              <a:t>Share information on new work</a:t>
            </a:r>
          </a:p>
          <a:p>
            <a:pPr>
              <a:spcBef>
                <a:spcPts val="200"/>
              </a:spcBef>
            </a:pPr>
            <a:r>
              <a:rPr lang="en-US" sz="3200" dirty="0" smtClean="0"/>
              <a:t>Staff &amp; volunteer </a:t>
            </a:r>
            <a:r>
              <a:rPr lang="en-US" sz="3200" dirty="0"/>
              <a:t>leadership should discuss</a:t>
            </a:r>
          </a:p>
          <a:p>
            <a:pPr>
              <a:spcBef>
                <a:spcPts val="200"/>
              </a:spcBef>
            </a:pPr>
            <a:r>
              <a:rPr lang="en-US" sz="3200" dirty="0"/>
              <a:t>Map a plan for work success</a:t>
            </a:r>
          </a:p>
          <a:p>
            <a:pPr lvl="1">
              <a:spcBef>
                <a:spcPts val="200"/>
              </a:spcBef>
            </a:pPr>
            <a:r>
              <a:rPr lang="en-US" sz="2800" dirty="0" smtClean="0"/>
              <a:t>Existing pockets </a:t>
            </a:r>
            <a:r>
              <a:rPr lang="en-US" sz="2800" dirty="0"/>
              <a:t>of expertise</a:t>
            </a:r>
          </a:p>
          <a:p>
            <a:pPr lvl="1">
              <a:spcBef>
                <a:spcPts val="200"/>
              </a:spcBef>
            </a:pPr>
            <a:r>
              <a:rPr lang="en-US" sz="2800" dirty="0"/>
              <a:t>Areas to communicate about</a:t>
            </a:r>
          </a:p>
          <a:p>
            <a:pPr lvl="1">
              <a:spcBef>
                <a:spcPts val="200"/>
              </a:spcBef>
            </a:pPr>
            <a:r>
              <a:rPr lang="en-US" sz="2800" dirty="0"/>
              <a:t>Areas to work jointly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/>
          <a:stretch/>
        </p:blipFill>
        <p:spPr bwMode="auto">
          <a:xfrm>
            <a:off x="5095749" y="256032"/>
            <a:ext cx="3667251" cy="21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41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r="402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19" y="762000"/>
            <a:ext cx="8640960" cy="1368152"/>
          </a:xfrm>
        </p:spPr>
        <p:txBody>
          <a:bodyPr anchor="t" anchorCtr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IEC – Open For Business</a:t>
            </a:r>
            <a:endParaRPr lang="en-GB" sz="48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collaboration with many organizations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faster,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flexible, more open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we share and collaborate for the good of our stakeholders? </a:t>
            </a:r>
          </a:p>
        </p:txBody>
      </p:sp>
    </p:spTree>
    <p:extLst>
      <p:ext uri="{BB962C8B-B14F-4D97-AF65-F5344CB8AC3E}">
        <p14:creationId xmlns:p14="http://schemas.microsoft.com/office/powerpoint/2010/main" val="166951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artgrid">
  <a:themeElements>
    <a:clrScheme name="iec_white_wind_energ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c_white_wind_energy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800" b="1" i="0" u="none" strike="noStrike" cap="none" normalizeH="0" baseline="0" smtClean="0">
            <a:ln>
              <a:noFill/>
            </a:ln>
            <a:solidFill>
              <a:srgbClr val="58585A"/>
            </a:solidFill>
            <a:effectLst/>
            <a:latin typeface="Arial" charset="0"/>
            <a:ea typeface="Osaka" pitchFamily="-92" charset="-128"/>
          </a:defRPr>
        </a:defPPr>
      </a:lstStyle>
    </a:lnDef>
    <a:txDef>
      <a:spPr>
        <a:noFill/>
      </a:spPr>
      <a:bodyPr>
        <a:spAutoFit/>
      </a:bodyPr>
      <a:lstStyle>
        <a:defPPr>
          <a:spcBef>
            <a:spcPts val="0"/>
          </a:spcBef>
          <a:defRPr sz="2200" kern="1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iec_white_wind_ener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wind_ener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wind_ener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wind_ener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wind_ener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_white_wind_ener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wind_ener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wind_ener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wind_ener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wind_ener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wind_ener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_white_wind_ener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14A8851139441A05482C1F1FF7A11" ma:contentTypeVersion="3" ma:contentTypeDescription="Create a new document." ma:contentTypeScope="" ma:versionID="c994c492a03019fa369b4215cac54f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69E38E-0152-428D-9840-ACB50D2F1466}"/>
</file>

<file path=customXml/itemProps2.xml><?xml version="1.0" encoding="utf-8"?>
<ds:datastoreItem xmlns:ds="http://schemas.openxmlformats.org/officeDocument/2006/customXml" ds:itemID="{5174AE6F-F861-4A3E-8CD4-BDE833A7B366}"/>
</file>

<file path=customXml/itemProps3.xml><?xml version="1.0" encoding="utf-8"?>
<ds:datastoreItem xmlns:ds="http://schemas.openxmlformats.org/officeDocument/2006/customXml" ds:itemID="{D6ED14D8-4139-4B14-BB43-B15285736090}"/>
</file>

<file path=docProps/app.xml><?xml version="1.0" encoding="utf-8"?>
<Properties xmlns="http://schemas.openxmlformats.org/officeDocument/2006/extended-properties" xmlns:vt="http://schemas.openxmlformats.org/officeDocument/2006/docPropsVTypes">
  <Template>smartgrid</Template>
  <TotalTime>93</TotalTime>
  <Words>326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smartgrid</vt:lpstr>
      <vt:lpstr>Photo Editor Photo</vt:lpstr>
      <vt:lpstr>Convergence, cooperation and collaboration in international standards</vt:lpstr>
      <vt:lpstr>Goal: One Standard, One Test, Accepted Everywhere </vt:lpstr>
      <vt:lpstr>IEC By The Numbers</vt:lpstr>
      <vt:lpstr>IEC Technical Work </vt:lpstr>
      <vt:lpstr>PowerPoint Presentation</vt:lpstr>
      <vt:lpstr>IEC and ITU  Working Together</vt:lpstr>
      <vt:lpstr>Convergence Drives Challenges </vt:lpstr>
      <vt:lpstr>How Can We Do Better? </vt:lpstr>
      <vt:lpstr>IEC – Open For Business</vt:lpstr>
      <vt:lpstr>PowerPoint Presentation</vt:lpstr>
    </vt:vector>
  </TitlesOfParts>
  <Company>Corning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Matthews, James E (Standards)</dc:creator>
  <cp:lastModifiedBy>James Matthews</cp:lastModifiedBy>
  <cp:revision>9</cp:revision>
  <cp:lastPrinted>2005-11-01T10:51:41Z</cp:lastPrinted>
  <dcterms:created xsi:type="dcterms:W3CDTF">2012-11-13T20:13:21Z</dcterms:created>
  <dcterms:modified xsi:type="dcterms:W3CDTF">2012-11-16T17:39:33Z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0x01010058714A8851139441A05482C1F1FF7A11</vt:lpwstr>
  </property>
</Properties>
</file>