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8" r:id="rId12"/>
    <p:sldId id="269" r:id="rId13"/>
    <p:sldId id="25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8" Type="http://schemas.openxmlformats.org/officeDocument/2006/relationships/slide" Target="slides/slide7.xml"/><Relationship Id="rId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20" Type="http://schemas.openxmlformats.org/officeDocument/2006/relationships/theme" Target="theme/theme1.xml"/><Relationship Id="rId1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3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EB282-CB18-40AA-B2EF-4658EF2D28C4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E3A8-5A60-4B40-8A21-853096867F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30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28420-BCBD-47E0-9336-E590995BBCE7}" type="datetimeFigureOut">
              <a:rPr lang="en-US" smtClean="0"/>
              <a:t>11/18/12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1879-FBEC-417A-9C95-D02346AA7F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09600" y="3124200"/>
            <a:ext cx="7772400" cy="841375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B0F0"/>
                </a:solidFill>
              </a:rPr>
              <a:t>  Global </a:t>
            </a:r>
            <a:r>
              <a:rPr lang="en-US" b="1" dirty="0">
                <a:solidFill>
                  <a:srgbClr val="00B0F0"/>
                </a:solidFill>
              </a:rPr>
              <a:t>Standards </a:t>
            </a:r>
            <a:r>
              <a:rPr lang="en-US" b="1" dirty="0" smtClean="0">
                <a:solidFill>
                  <a:srgbClr val="00B0F0"/>
                </a:solidFill>
              </a:rPr>
              <a:t>Symposium</a:t>
            </a:r>
            <a:r>
              <a:rPr lang="en-US" b="1" dirty="0" smtClean="0">
                <a:solidFill>
                  <a:srgbClr val="0070C0"/>
                </a:solidFill>
              </a:rPr>
              <a:t/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  </a:t>
            </a:r>
            <a:r>
              <a:rPr lang="en-US" sz="3100" b="1" dirty="0" smtClean="0">
                <a:solidFill>
                  <a:srgbClr val="0070C0"/>
                </a:solidFill>
              </a:rPr>
              <a:t>“Towards a better inclusion of the Arab region </a:t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   in the international standardization process”</a:t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70C0"/>
                </a:solidFill>
              </a:rPr>
              <a:t>   </a:t>
            </a:r>
            <a:r>
              <a:rPr lang="en-US" sz="2700" b="1" dirty="0" err="1" smtClean="0">
                <a:solidFill>
                  <a:srgbClr val="92D050"/>
                </a:solidFill>
              </a:rPr>
              <a:t>Khédija</a:t>
            </a:r>
            <a:r>
              <a:rPr lang="en-US" sz="2700" b="1" dirty="0" smtClean="0">
                <a:solidFill>
                  <a:srgbClr val="92D050"/>
                </a:solidFill>
              </a:rPr>
              <a:t> </a:t>
            </a:r>
            <a:r>
              <a:rPr lang="en-US" sz="2700" b="1" dirty="0" err="1" smtClean="0">
                <a:solidFill>
                  <a:srgbClr val="92D050"/>
                </a:solidFill>
              </a:rPr>
              <a:t>Ghariani</a:t>
            </a:r>
            <a:r>
              <a:rPr lang="en-US" sz="2700" b="1" dirty="0">
                <a:solidFill>
                  <a:srgbClr val="92D050"/>
                </a:solidFill>
              </a:rPr>
              <a:t> </a:t>
            </a:r>
            <a:r>
              <a:rPr lang="en-US" sz="2700" b="1" dirty="0" smtClean="0">
                <a:solidFill>
                  <a:srgbClr val="92D050"/>
                </a:solidFill>
              </a:rPr>
              <a:t>– Secretary General – AICTO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562600" y="601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Dubai, 19 November 2012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Joint actions aiming at :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Promoting</a:t>
            </a:r>
            <a:r>
              <a:rPr lang="en-US" sz="2800" dirty="0" smtClean="0">
                <a:solidFill>
                  <a:srgbClr val="0070C0"/>
                </a:solidFill>
              </a:rPr>
              <a:t> the use of </a:t>
            </a:r>
            <a:r>
              <a:rPr lang="en-US" sz="2800" b="1" dirty="0" smtClean="0">
                <a:solidFill>
                  <a:srgbClr val="0070C0"/>
                </a:solidFill>
              </a:rPr>
              <a:t>Common/uniform standards  </a:t>
            </a:r>
            <a:r>
              <a:rPr lang="en-US" sz="2800" dirty="0" smtClean="0">
                <a:solidFill>
                  <a:srgbClr val="0070C0"/>
                </a:solidFill>
              </a:rPr>
              <a:t>to </a:t>
            </a:r>
            <a:r>
              <a:rPr lang="en-US" sz="2800" b="1" dirty="0" smtClean="0">
                <a:solidFill>
                  <a:srgbClr val="0070C0"/>
                </a:solidFill>
              </a:rPr>
              <a:t>reduce </a:t>
            </a:r>
            <a:r>
              <a:rPr lang="en-US" sz="2800" dirty="0" smtClean="0">
                <a:solidFill>
                  <a:srgbClr val="0070C0"/>
                </a:solidFill>
              </a:rPr>
              <a:t>the</a:t>
            </a:r>
            <a:r>
              <a:rPr lang="en-US" sz="2800" b="1" dirty="0" smtClean="0">
                <a:solidFill>
                  <a:srgbClr val="0070C0"/>
                </a:solidFill>
              </a:rPr>
              <a:t> cost </a:t>
            </a:r>
            <a:r>
              <a:rPr lang="en-US" sz="2800" dirty="0" smtClean="0">
                <a:solidFill>
                  <a:srgbClr val="0070C0"/>
                </a:solidFill>
              </a:rPr>
              <a:t>of cloud services  such as :            e-government, e-education, e-health,…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</a:rPr>
              <a:t> </a:t>
            </a:r>
            <a:r>
              <a:rPr lang="en-US" sz="2800" dirty="0" smtClean="0">
                <a:solidFill>
                  <a:srgbClr val="0070C0"/>
                </a:solidFill>
              </a:rPr>
              <a:t>Stimulating </a:t>
            </a:r>
            <a:r>
              <a:rPr lang="en-US" sz="2800" dirty="0">
                <a:solidFill>
                  <a:srgbClr val="0070C0"/>
                </a:solidFill>
              </a:rPr>
              <a:t>the debate amongst major players : </a:t>
            </a:r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en-US" sz="2400" dirty="0" smtClean="0">
                <a:solidFill>
                  <a:srgbClr val="0070C0"/>
                </a:solidFill>
              </a:rPr>
              <a:t>Government </a:t>
            </a:r>
            <a:r>
              <a:rPr lang="en-US" sz="2400" dirty="0">
                <a:solidFill>
                  <a:srgbClr val="0070C0"/>
                </a:solidFill>
              </a:rPr>
              <a:t>+private sector and </a:t>
            </a:r>
            <a:r>
              <a:rPr lang="en-US" sz="2400" dirty="0" smtClean="0">
                <a:solidFill>
                  <a:srgbClr val="0070C0"/>
                </a:solidFill>
              </a:rPr>
              <a:t>academia) </a:t>
            </a:r>
            <a:r>
              <a:rPr lang="en-US" sz="2800" dirty="0" smtClean="0">
                <a:solidFill>
                  <a:srgbClr val="0070C0"/>
                </a:solidFill>
              </a:rPr>
              <a:t>how </a:t>
            </a:r>
            <a:r>
              <a:rPr lang="en-US" sz="2800" dirty="0">
                <a:solidFill>
                  <a:srgbClr val="0070C0"/>
                </a:solidFill>
              </a:rPr>
              <a:t>to </a:t>
            </a:r>
            <a:r>
              <a:rPr lang="en-US" sz="2800" b="1" dirty="0">
                <a:solidFill>
                  <a:srgbClr val="0070C0"/>
                </a:solidFill>
              </a:rPr>
              <a:t>boost private investment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in </a:t>
            </a:r>
            <a:r>
              <a:rPr lang="en-US" sz="2800" dirty="0">
                <a:solidFill>
                  <a:srgbClr val="0070C0"/>
                </a:solidFill>
              </a:rPr>
              <a:t>the field of standardization to </a:t>
            </a:r>
            <a:r>
              <a:rPr lang="en-US" sz="2800" b="1" dirty="0">
                <a:solidFill>
                  <a:srgbClr val="0070C0"/>
                </a:solidFill>
              </a:rPr>
              <a:t>encourage innovation </a:t>
            </a:r>
            <a:r>
              <a:rPr lang="en-US" sz="2800" dirty="0">
                <a:solidFill>
                  <a:srgbClr val="0070C0"/>
                </a:solidFill>
              </a:rPr>
              <a:t>and </a:t>
            </a:r>
            <a:r>
              <a:rPr lang="en-US" sz="2800" b="1" dirty="0">
                <a:solidFill>
                  <a:srgbClr val="0070C0"/>
                </a:solidFill>
              </a:rPr>
              <a:t>scientific research</a:t>
            </a:r>
            <a:r>
              <a:rPr lang="en-US" sz="2800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92D050"/>
                </a:solidFill>
              </a:rPr>
              <a:t>Joint actions aiming at :</a:t>
            </a:r>
          </a:p>
          <a:p>
            <a:pPr lv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Sharing </a:t>
            </a:r>
            <a:r>
              <a:rPr lang="en-US" sz="2800" b="1" dirty="0">
                <a:solidFill>
                  <a:srgbClr val="0070C0"/>
                </a:solidFill>
              </a:rPr>
              <a:t>knowledge </a:t>
            </a:r>
            <a:r>
              <a:rPr lang="en-US" sz="2800" dirty="0">
                <a:solidFill>
                  <a:srgbClr val="0070C0"/>
                </a:solidFill>
              </a:rPr>
              <a:t>about  standards for cloud computing which are playing a  valuable role in improving the quality of </a:t>
            </a:r>
            <a:r>
              <a:rPr lang="en-US" sz="2800" dirty="0" smtClean="0">
                <a:solidFill>
                  <a:srgbClr val="0070C0"/>
                </a:solidFill>
              </a:rPr>
              <a:t>life,</a:t>
            </a:r>
          </a:p>
          <a:p>
            <a:pPr lvl="0">
              <a:buFont typeface="Wingdings" pitchFamily="2" charset="2"/>
              <a:buChar char="§"/>
            </a:pPr>
            <a:r>
              <a:rPr lang="fr-FR" sz="2800" dirty="0" err="1" smtClean="0">
                <a:solidFill>
                  <a:srgbClr val="0070C0"/>
                </a:solidFill>
              </a:rPr>
              <a:t>Contributing</a:t>
            </a:r>
            <a:r>
              <a:rPr lang="fr-FR" sz="2800" dirty="0" smtClean="0">
                <a:solidFill>
                  <a:srgbClr val="0070C0"/>
                </a:solidFill>
              </a:rPr>
              <a:t> to the </a:t>
            </a:r>
            <a:r>
              <a:rPr lang="fr-FR" sz="2800" b="1" dirty="0" smtClean="0">
                <a:solidFill>
                  <a:srgbClr val="0070C0"/>
                </a:solidFill>
              </a:rPr>
              <a:t>establishment</a:t>
            </a:r>
            <a:r>
              <a:rPr lang="fr-FR" sz="2800" dirty="0" smtClean="0">
                <a:solidFill>
                  <a:srgbClr val="0070C0"/>
                </a:solidFill>
              </a:rPr>
              <a:t> of a </a:t>
            </a:r>
            <a:r>
              <a:rPr lang="fr-FR" sz="2800" b="1" dirty="0" smtClean="0">
                <a:solidFill>
                  <a:srgbClr val="0070C0"/>
                </a:solidFill>
              </a:rPr>
              <a:t>global network </a:t>
            </a:r>
            <a:r>
              <a:rPr lang="fr-FR" sz="2800" dirty="0" smtClean="0">
                <a:solidFill>
                  <a:srgbClr val="0070C0"/>
                </a:solidFill>
              </a:rPr>
              <a:t>of </a:t>
            </a:r>
            <a:r>
              <a:rPr lang="fr-FR" sz="2800" b="1" dirty="0" err="1" smtClean="0">
                <a:solidFill>
                  <a:srgbClr val="0070C0"/>
                </a:solidFill>
              </a:rPr>
              <a:t>regional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conformance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testing</a:t>
            </a:r>
            <a:r>
              <a:rPr lang="fr-FR" sz="2800" b="1" dirty="0" smtClean="0">
                <a:solidFill>
                  <a:srgbClr val="0070C0"/>
                </a:solidFill>
              </a:rPr>
              <a:t> centres </a:t>
            </a:r>
            <a:r>
              <a:rPr lang="fr-FR" sz="2800" dirty="0" smtClean="0">
                <a:solidFill>
                  <a:srgbClr val="0070C0"/>
                </a:solidFill>
              </a:rPr>
              <a:t>– </a:t>
            </a:r>
            <a:r>
              <a:rPr lang="fr-FR" sz="2800" dirty="0" err="1" smtClean="0">
                <a:solidFill>
                  <a:srgbClr val="0070C0"/>
                </a:solidFill>
              </a:rPr>
              <a:t>tasked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with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evaluation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products</a:t>
            </a:r>
            <a:r>
              <a:rPr lang="en-US" sz="2800" dirty="0">
                <a:solidFill>
                  <a:srgbClr val="0070C0"/>
                </a:solidFill>
              </a:rPr>
              <a:t>’ degree of compliance </a:t>
            </a:r>
            <a:r>
              <a:rPr lang="en-US" sz="2800" dirty="0" smtClean="0">
                <a:solidFill>
                  <a:srgbClr val="0070C0"/>
                </a:solidFill>
              </a:rPr>
              <a:t>with ITU’s international standards. </a:t>
            </a:r>
            <a:endParaRPr lang="en-US" sz="2800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endParaRPr lang="fr-FR" sz="2800" b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fr-FR" sz="2800" b="1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fr-FR" sz="2800" dirty="0" smtClean="0">
                <a:solidFill>
                  <a:srgbClr val="0070C0"/>
                </a:solidFill>
              </a:rPr>
              <a:t>AICTO </a:t>
            </a:r>
            <a:r>
              <a:rPr lang="fr-FR" sz="2800" dirty="0" err="1" smtClean="0">
                <a:solidFill>
                  <a:srgbClr val="0070C0"/>
                </a:solidFill>
              </a:rPr>
              <a:t>stongly</a:t>
            </a:r>
            <a:r>
              <a:rPr lang="fr-FR" sz="2800" dirty="0" smtClean="0">
                <a:solidFill>
                  <a:srgbClr val="0070C0"/>
                </a:solidFill>
              </a:rPr>
              <a:t> supports </a:t>
            </a:r>
            <a:r>
              <a:rPr lang="fr-FR" sz="2800" dirty="0" err="1" smtClean="0">
                <a:solidFill>
                  <a:srgbClr val="0070C0"/>
                </a:solidFill>
              </a:rPr>
              <a:t>Algeria’s</a:t>
            </a:r>
            <a:r>
              <a:rPr lang="fr-FR" sz="2800" dirty="0" smtClean="0">
                <a:solidFill>
                  <a:srgbClr val="0070C0"/>
                </a:solidFill>
              </a:rPr>
              <a:t> </a:t>
            </a:r>
            <a:r>
              <a:rPr lang="fr-FR" sz="2800" dirty="0" err="1" smtClean="0">
                <a:solidFill>
                  <a:srgbClr val="0070C0"/>
                </a:solidFill>
              </a:rPr>
              <a:t>proposal</a:t>
            </a:r>
            <a:r>
              <a:rPr lang="fr-FR" sz="2800" dirty="0" smtClean="0">
                <a:solidFill>
                  <a:srgbClr val="0070C0"/>
                </a:solidFill>
              </a:rPr>
              <a:t> about: </a:t>
            </a:r>
          </a:p>
          <a:p>
            <a:pPr lvl="0">
              <a:buNone/>
            </a:pPr>
            <a:r>
              <a:rPr lang="fr-FR" sz="2800" b="1" dirty="0" smtClean="0">
                <a:solidFill>
                  <a:srgbClr val="0070C0"/>
                </a:solidFill>
              </a:rPr>
              <a:t>	</a:t>
            </a:r>
            <a:r>
              <a:rPr lang="fr-FR" sz="2800" b="1" dirty="0" err="1" smtClean="0">
                <a:solidFill>
                  <a:srgbClr val="0070C0"/>
                </a:solidFill>
              </a:rPr>
              <a:t>Establishing</a:t>
            </a:r>
            <a:r>
              <a:rPr lang="fr-FR" sz="2800" b="1" dirty="0" smtClean="0">
                <a:solidFill>
                  <a:srgbClr val="0070C0"/>
                </a:solidFill>
              </a:rPr>
              <a:t> a </a:t>
            </a:r>
            <a:r>
              <a:rPr lang="fr-FR" sz="2800" b="1" dirty="0" err="1" smtClean="0">
                <a:solidFill>
                  <a:srgbClr val="0070C0"/>
                </a:solidFill>
              </a:rPr>
              <a:t>Regional</a:t>
            </a:r>
            <a:r>
              <a:rPr lang="fr-FR" sz="2800" b="1" dirty="0" smtClean="0">
                <a:solidFill>
                  <a:srgbClr val="0070C0"/>
                </a:solidFill>
              </a:rPr>
              <a:t> Centre for </a:t>
            </a:r>
            <a:r>
              <a:rPr lang="fr-FR" sz="2800" b="1" dirty="0" err="1" smtClean="0">
                <a:solidFill>
                  <a:srgbClr val="0070C0"/>
                </a:solidFill>
              </a:rPr>
              <a:t>standardization</a:t>
            </a:r>
            <a:r>
              <a:rPr lang="fr-FR" sz="2800" b="1" dirty="0" smtClean="0">
                <a:solidFill>
                  <a:srgbClr val="0070C0"/>
                </a:solidFill>
              </a:rPr>
              <a:t> </a:t>
            </a:r>
            <a:r>
              <a:rPr lang="fr-FR" sz="2800" b="1" dirty="0" err="1" smtClean="0">
                <a:solidFill>
                  <a:srgbClr val="0070C0"/>
                </a:solidFill>
              </a:rPr>
              <a:t>based</a:t>
            </a:r>
            <a:r>
              <a:rPr lang="fr-FR" sz="2800" b="1" dirty="0" smtClean="0">
                <a:solidFill>
                  <a:srgbClr val="0070C0"/>
                </a:solidFill>
              </a:rPr>
              <a:t> in </a:t>
            </a:r>
            <a:r>
              <a:rPr lang="fr-FR" sz="2800" b="1" dirty="0" err="1" smtClean="0">
                <a:solidFill>
                  <a:srgbClr val="0070C0"/>
                </a:solidFill>
              </a:rPr>
              <a:t>Algeria</a:t>
            </a:r>
            <a:r>
              <a:rPr lang="fr-FR" sz="2800" b="1" dirty="0" smtClean="0">
                <a:solidFill>
                  <a:srgbClr val="0070C0"/>
                </a:solidFill>
              </a:rPr>
              <a:t>. </a:t>
            </a:r>
          </a:p>
          <a:p>
            <a:pPr lvl="0">
              <a:buNone/>
            </a:pPr>
            <a:r>
              <a:rPr lang="fr-FR" sz="2400" b="1" dirty="0">
                <a:solidFill>
                  <a:srgbClr val="0070C0"/>
                </a:solidFill>
              </a:rPr>
              <a:t>	</a:t>
            </a:r>
            <a:r>
              <a:rPr lang="fr-FR" sz="2400" dirty="0" smtClean="0">
                <a:solidFill>
                  <a:srgbClr val="0070C0"/>
                </a:solidFill>
              </a:rPr>
              <a:t>(ITU </a:t>
            </a:r>
            <a:r>
              <a:rPr lang="fr-FR" sz="2400" dirty="0" err="1" smtClean="0">
                <a:solidFill>
                  <a:srgbClr val="0070C0"/>
                </a:solidFill>
              </a:rPr>
              <a:t>Regional</a:t>
            </a:r>
            <a:r>
              <a:rPr lang="fr-FR" sz="2400" dirty="0" smtClean="0">
                <a:solidFill>
                  <a:srgbClr val="0070C0"/>
                </a:solidFill>
              </a:rPr>
              <a:t> Workshop on </a:t>
            </a:r>
            <a:r>
              <a:rPr lang="fr-FR" sz="2400" dirty="0" err="1" smtClean="0">
                <a:solidFill>
                  <a:srgbClr val="0070C0"/>
                </a:solidFill>
              </a:rPr>
              <a:t>Bridging</a:t>
            </a:r>
            <a:r>
              <a:rPr lang="fr-FR" sz="2400" dirty="0" smtClean="0">
                <a:solidFill>
                  <a:srgbClr val="0070C0"/>
                </a:solidFill>
              </a:rPr>
              <a:t> the </a:t>
            </a:r>
            <a:r>
              <a:rPr lang="fr-FR" sz="2400" dirty="0" err="1" smtClean="0">
                <a:solidFill>
                  <a:srgbClr val="0070C0"/>
                </a:solidFill>
              </a:rPr>
              <a:t>Standardization</a:t>
            </a:r>
            <a:r>
              <a:rPr lang="fr-FR" sz="2400" dirty="0" smtClean="0">
                <a:solidFill>
                  <a:srgbClr val="0070C0"/>
                </a:solidFill>
              </a:rPr>
              <a:t> Gap - for </a:t>
            </a:r>
            <a:r>
              <a:rPr lang="fr-FR" sz="2400" dirty="0" err="1" smtClean="0">
                <a:solidFill>
                  <a:srgbClr val="0070C0"/>
                </a:solidFill>
              </a:rPr>
              <a:t>Arab</a:t>
            </a:r>
            <a:r>
              <a:rPr lang="fr-FR" sz="2400" dirty="0" smtClean="0">
                <a:solidFill>
                  <a:srgbClr val="0070C0"/>
                </a:solidFill>
              </a:rPr>
              <a:t> and </a:t>
            </a:r>
            <a:r>
              <a:rPr lang="fr-FR" sz="2400" dirty="0" err="1" smtClean="0">
                <a:solidFill>
                  <a:srgbClr val="0070C0"/>
                </a:solidFill>
              </a:rPr>
              <a:t>Africa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 smtClean="0">
                <a:solidFill>
                  <a:srgbClr val="0070C0"/>
                </a:solidFill>
              </a:rPr>
              <a:t>Regions</a:t>
            </a:r>
            <a:r>
              <a:rPr lang="fr-FR" sz="2400" dirty="0" smtClean="0">
                <a:solidFill>
                  <a:srgbClr val="0070C0"/>
                </a:solidFill>
              </a:rPr>
              <a:t> - </a:t>
            </a:r>
            <a:r>
              <a:rPr lang="fr-FR" sz="2400" dirty="0" err="1" smtClean="0">
                <a:solidFill>
                  <a:srgbClr val="0070C0"/>
                </a:solidFill>
              </a:rPr>
              <a:t>September</a:t>
            </a:r>
            <a:r>
              <a:rPr lang="fr-FR" sz="2400" dirty="0" smtClean="0">
                <a:solidFill>
                  <a:srgbClr val="0070C0"/>
                </a:solidFill>
              </a:rPr>
              <a:t> 2011)</a:t>
            </a:r>
            <a:endParaRPr lang="en-US" sz="2400" dirty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sz="24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100" b="1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Conclusion :</a:t>
            </a:r>
          </a:p>
          <a:p>
            <a:pPr>
              <a:buNone/>
            </a:pPr>
            <a:endParaRPr lang="en-US" sz="31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Standards are developed for use in global markets by experts from all parts of the world : </a:t>
            </a:r>
            <a:r>
              <a:rPr lang="en-US" sz="2800" b="1" dirty="0" smtClean="0">
                <a:solidFill>
                  <a:srgbClr val="0070C0"/>
                </a:solidFill>
              </a:rPr>
              <a:t>Technological </a:t>
            </a:r>
            <a:r>
              <a:rPr lang="en-US" sz="2800" b="1" dirty="0">
                <a:solidFill>
                  <a:srgbClr val="0070C0"/>
                </a:solidFill>
              </a:rPr>
              <a:t>innovation </a:t>
            </a:r>
            <a:r>
              <a:rPr lang="en-US" sz="2800" dirty="0">
                <a:solidFill>
                  <a:srgbClr val="0070C0"/>
                </a:solidFill>
              </a:rPr>
              <a:t>is essential and should be given a priority </a:t>
            </a:r>
            <a:r>
              <a:rPr lang="en-US" sz="2800" dirty="0" smtClean="0">
                <a:solidFill>
                  <a:srgbClr val="0070C0"/>
                </a:solidFill>
              </a:rPr>
              <a:t>through </a:t>
            </a:r>
            <a:r>
              <a:rPr lang="en-US" sz="2800" b="1" dirty="0">
                <a:solidFill>
                  <a:srgbClr val="0070C0"/>
                </a:solidFill>
              </a:rPr>
              <a:t>partnerships</a:t>
            </a:r>
            <a:r>
              <a:rPr lang="en-US" sz="2800" dirty="0">
                <a:solidFill>
                  <a:srgbClr val="0070C0"/>
                </a:solidFill>
              </a:rPr>
              <a:t> between </a:t>
            </a:r>
            <a:r>
              <a:rPr lang="en-US" sz="2800" b="1" dirty="0">
                <a:solidFill>
                  <a:srgbClr val="0070C0"/>
                </a:solidFill>
              </a:rPr>
              <a:t>governments</a:t>
            </a:r>
            <a:r>
              <a:rPr lang="en-US" sz="2800" dirty="0">
                <a:solidFill>
                  <a:srgbClr val="0070C0"/>
                </a:solidFill>
              </a:rPr>
              <a:t> and the </a:t>
            </a:r>
            <a:r>
              <a:rPr lang="en-US" sz="2800" b="1" dirty="0">
                <a:solidFill>
                  <a:srgbClr val="0070C0"/>
                </a:solidFill>
              </a:rPr>
              <a:t>private </a:t>
            </a:r>
            <a:r>
              <a:rPr lang="en-US" sz="2800" b="1" dirty="0" smtClean="0">
                <a:solidFill>
                  <a:srgbClr val="0070C0"/>
                </a:solidFill>
              </a:rPr>
              <a:t>sector</a:t>
            </a:r>
            <a:r>
              <a:rPr lang="en-US" sz="2800" dirty="0" smtClean="0">
                <a:solidFill>
                  <a:srgbClr val="0070C0"/>
                </a:solidFill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</a:rPr>
              <a:t>Collaborative </a:t>
            </a:r>
            <a:r>
              <a:rPr lang="en-US" sz="2800" dirty="0">
                <a:solidFill>
                  <a:srgbClr val="0070C0"/>
                </a:solidFill>
              </a:rPr>
              <a:t>work is a must to reduce the existing digital divide in the field of standardization.</a:t>
            </a:r>
            <a:endParaRPr lang="en-US" sz="31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</a:pPr>
            <a:endParaRPr lang="en-US" sz="30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3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800" b="1" dirty="0" err="1">
                <a:solidFill>
                  <a:srgbClr val="00B0F0"/>
                </a:solidFill>
              </a:rPr>
              <a:t>Thak</a:t>
            </a:r>
            <a:r>
              <a:rPr lang="fr-FR" sz="4800" b="1" dirty="0">
                <a:solidFill>
                  <a:srgbClr val="00B0F0"/>
                </a:solidFill>
              </a:rPr>
              <a:t> </a:t>
            </a:r>
            <a:r>
              <a:rPr lang="fr-FR" sz="4800" b="1" dirty="0" err="1">
                <a:solidFill>
                  <a:srgbClr val="00B0F0"/>
                </a:solidFill>
              </a:rPr>
              <a:t>you</a:t>
            </a:r>
            <a:r>
              <a:rPr lang="fr-FR" sz="4800" b="1" dirty="0">
                <a:solidFill>
                  <a:srgbClr val="00B0F0"/>
                </a:solidFill>
              </a:rPr>
              <a:t> for </a:t>
            </a:r>
            <a:r>
              <a:rPr lang="fr-FR" sz="4800" b="1" dirty="0" err="1">
                <a:solidFill>
                  <a:srgbClr val="00B0F0"/>
                </a:solidFill>
              </a:rPr>
              <a:t>your</a:t>
            </a:r>
            <a:r>
              <a:rPr lang="fr-FR" sz="4800" b="1" dirty="0">
                <a:solidFill>
                  <a:srgbClr val="00B0F0"/>
                </a:solidFill>
              </a:rPr>
              <a:t> attention</a:t>
            </a:r>
            <a:endParaRPr lang="en-US" sz="4800" b="1" dirty="0">
              <a:solidFill>
                <a:srgbClr val="00B0F0"/>
              </a:solidFill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31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lvl="2"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Khédija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Ghariani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</a:p>
          <a:p>
            <a:pPr lvl="2">
              <a:buNone/>
            </a:pP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2800" b="1" dirty="0">
                <a:solidFill>
                  <a:srgbClr val="92D050"/>
                </a:solidFill>
              </a:rPr>
              <a:t>Secretary General – AICTO </a:t>
            </a:r>
            <a:br>
              <a:rPr lang="en-US" sz="2800" b="1" dirty="0">
                <a:solidFill>
                  <a:srgbClr val="92D050"/>
                </a:solidFill>
              </a:rPr>
            </a:br>
            <a:endParaRPr lang="en-US" sz="3200" b="1" dirty="0">
              <a:solidFill>
                <a:srgbClr val="92D050"/>
              </a:solidFill>
            </a:endParaRPr>
          </a:p>
          <a:p>
            <a:pPr lvl="2">
              <a:buNone/>
            </a:pPr>
            <a:r>
              <a:rPr lang="en-US" sz="2000" b="1" dirty="0">
                <a:solidFill>
                  <a:srgbClr val="0070C0"/>
                </a:solidFill>
              </a:rPr>
              <a:t>	T : + 216 71 284 187</a:t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>
                <a:solidFill>
                  <a:srgbClr val="0070C0"/>
                </a:solidFill>
              </a:rPr>
              <a:t>F : + 216 71 846 865</a:t>
            </a:r>
          </a:p>
          <a:p>
            <a:pPr lvl="2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	Website : www.aicto.org</a:t>
            </a:r>
            <a:endParaRPr lang="en-US" sz="2000" b="1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3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>
                <a:solidFill>
                  <a:srgbClr val="92D050"/>
                </a:solidFill>
              </a:rPr>
              <a:t>Arab region </a:t>
            </a:r>
            <a:r>
              <a:rPr lang="en-US" sz="3100" b="1" dirty="0">
                <a:solidFill>
                  <a:srgbClr val="0070C0"/>
                </a:solidFill>
              </a:rPr>
              <a:t/>
            </a:r>
            <a:br>
              <a:rPr lang="en-US" sz="3100" b="1" dirty="0">
                <a:solidFill>
                  <a:srgbClr val="0070C0"/>
                </a:solidFill>
              </a:rPr>
            </a:br>
            <a:r>
              <a:rPr lang="en-US" sz="3100" b="1" dirty="0">
                <a:solidFill>
                  <a:srgbClr val="00B0F0"/>
                </a:solidFill>
              </a:rPr>
              <a:t>   in the international standardization process”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>
              <a:buNone/>
            </a:pPr>
            <a:r>
              <a:rPr lang="fr-FR" sz="3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fr-FR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30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ocial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&amp;  </a:t>
            </a:r>
            <a:r>
              <a:rPr lang="en-US" sz="3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economic growth </a:t>
            </a:r>
            <a:r>
              <a:rPr lang="en-US" sz="3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is not possible without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ICT</a:t>
            </a:r>
            <a:r>
              <a:rPr lang="en-US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buNone/>
            </a:pPr>
            <a:r>
              <a:rPr lang="fr-FR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 spite of the positive </a:t>
            </a:r>
            <a:r>
              <a:rPr lang="fr-FR" sz="31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numbers</a:t>
            </a:r>
            <a:r>
              <a:rPr lang="fr-FR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</a:t>
            </a:r>
            <a:endParaRPr lang="en-US" sz="31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6.3 billions of mobile subscribers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(ITU, June 2012)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2b,405,510,175 Internet users </a:t>
            </a:r>
            <a:b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</a:b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World Internet Usage and Population Statistics,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June 2012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  <a:p>
            <a:pPr>
              <a:buNone/>
            </a:pPr>
            <a:r>
              <a:rPr lang="fr-FR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en-US" sz="3100" dirty="0" err="1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Digital divide 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is still a fact namely when its comes to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standardization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gap</a:t>
            </a:r>
            <a:r>
              <a:rPr lang="en-US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is very important between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developed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and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developing countries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weak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representation of the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Arab region 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within the </a:t>
            </a:r>
            <a:r>
              <a:rPr lang="en-US" sz="3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international standardization bodies</a:t>
            </a:r>
            <a:r>
              <a:rPr lang="en-US" sz="30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>
                <a:solidFill>
                  <a:srgbClr val="92D050"/>
                </a:solidFill>
              </a:rPr>
              <a:t>	 </a:t>
            </a:r>
            <a:r>
              <a:rPr lang="en-US" sz="3000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due </a:t>
            </a:r>
            <a:r>
              <a:rPr lang="en-US" sz="30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to  the </a:t>
            </a:r>
            <a:r>
              <a:rPr lang="en-US" sz="30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lack</a:t>
            </a:r>
            <a:r>
              <a:rPr lang="en-US" sz="300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of  the necessary </a:t>
            </a:r>
            <a:r>
              <a:rPr lang="en-US" sz="3600" b="1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skills </a:t>
            </a:r>
            <a:endParaRPr lang="en-US" sz="3000" b="1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3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838200" y="4953000"/>
            <a:ext cx="609600" cy="4572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en-US" sz="31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It is a multi-stakeholder responsibility </a:t>
            </a: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governments, private sector, academia, and civil society)  </a:t>
            </a:r>
            <a:r>
              <a:rPr lang="en-US" sz="3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Efforts </a:t>
            </a:r>
            <a:r>
              <a:rPr lang="en-US" sz="31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should focus on </a:t>
            </a: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Capacity </a:t>
            </a:r>
            <a:r>
              <a:rPr lang="en-US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building  </a:t>
            </a:r>
            <a:endParaRPr lang="en-US" sz="31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3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AICTO</a:t>
            </a: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is committed to 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consolidate  the current efforts by leading further joint actions focusing on  </a:t>
            </a: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capacity building 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awareness campaigns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To :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Disseminate 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standardization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culture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throughout the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Arab region</a:t>
            </a: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Focus on the importance of adopting international standards through the </a:t>
            </a:r>
            <a:r>
              <a:rPr lang="en-US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Arab </a:t>
            </a:r>
            <a:r>
              <a:rPr lang="en-US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region</a:t>
            </a:r>
            <a:r>
              <a:rPr lang="en-US" sz="28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  <a:endParaRPr lang="en-US" sz="28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8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4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Being an Arab 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technical organization, with main objectives :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Promoting 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 enriching common strategies  for ICT development in the region,</a:t>
            </a:r>
          </a:p>
          <a:p>
            <a:pPr>
              <a:buFont typeface="Wingdings" pitchFamily="2" charset="2"/>
              <a:buChar char="§"/>
            </a:pP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Identifying 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the Arab needs and skills in the field of ICTs,</a:t>
            </a:r>
          </a:p>
          <a:p>
            <a:pPr>
              <a:buNone/>
            </a:pPr>
            <a:r>
              <a:rPr lang="fr-FR" sz="2600" u="sng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Membership</a:t>
            </a:r>
            <a:r>
              <a:rPr lang="fr-FR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: </a:t>
            </a:r>
            <a:endParaRPr lang="en-US" sz="26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Is open to the public 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sector (</a:t>
            </a:r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regulators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….) the </a:t>
            </a:r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international private sector 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represented in the Arab region, </a:t>
            </a:r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civil society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academia</a:t>
            </a:r>
            <a:r>
              <a:rPr lang="en-US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&amp; </a:t>
            </a:r>
            <a:r>
              <a:rPr lang="en-US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research </a:t>
            </a:r>
            <a:r>
              <a:rPr lang="en-US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centers</a:t>
            </a:r>
            <a:r>
              <a:rPr lang="en-US" sz="2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</a:t>
            </a:r>
            <a:endParaRPr lang="en-US" sz="2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fr-FR" sz="2800" u="sng" dirty="0" err="1" smtClean="0">
                <a:solidFill>
                  <a:srgbClr val="0070C0"/>
                </a:solidFill>
              </a:rPr>
              <a:t>Partnership</a:t>
            </a:r>
            <a:r>
              <a:rPr lang="fr-FR" sz="2800" u="sng" dirty="0" smtClean="0">
                <a:solidFill>
                  <a:srgbClr val="0070C0"/>
                </a:solidFill>
              </a:rPr>
              <a:t> agreement </a:t>
            </a:r>
            <a:r>
              <a:rPr lang="fr-FR" sz="2800" dirty="0" err="1" smtClean="0">
                <a:solidFill>
                  <a:srgbClr val="0070C0"/>
                </a:solidFill>
              </a:rPr>
              <a:t>with</a:t>
            </a:r>
            <a:r>
              <a:rPr lang="fr-FR" sz="2800" dirty="0" smtClean="0">
                <a:solidFill>
                  <a:srgbClr val="0070C0"/>
                </a:solidFill>
              </a:rPr>
              <a:t> : ITU + IEEE 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buNone/>
            </a:pPr>
            <a:endParaRPr lang="en-US" sz="31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3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100" dirty="0" smtClean="0">
                <a:solidFill>
                  <a:srgbClr val="0070C0"/>
                </a:solidFill>
              </a:rPr>
              <a:t>	</a:t>
            </a:r>
          </a:p>
          <a:p>
            <a:pPr>
              <a:buNone/>
            </a:pPr>
            <a:r>
              <a:rPr lang="en-US" sz="3100" b="1" dirty="0">
                <a:solidFill>
                  <a:srgbClr val="0070C0"/>
                </a:solidFill>
              </a:rPr>
              <a:t>	</a:t>
            </a:r>
            <a:r>
              <a:rPr lang="en-US" sz="3100" b="1" dirty="0" smtClean="0">
                <a:solidFill>
                  <a:srgbClr val="0070C0"/>
                </a:solidFill>
              </a:rPr>
              <a:t>AICTO</a:t>
            </a:r>
            <a:r>
              <a:rPr lang="en-US" sz="3100" dirty="0" smtClean="0">
                <a:solidFill>
                  <a:srgbClr val="0070C0"/>
                </a:solidFill>
              </a:rPr>
              <a:t> </a:t>
            </a:r>
            <a:r>
              <a:rPr lang="en-US" sz="3100" dirty="0">
                <a:solidFill>
                  <a:srgbClr val="0070C0"/>
                </a:solidFill>
              </a:rPr>
              <a:t>is full of will to coordinate efforts with all concerned parties on the regional and international level, namely </a:t>
            </a:r>
            <a:r>
              <a:rPr lang="en-US" sz="3100" dirty="0" smtClean="0">
                <a:solidFill>
                  <a:srgbClr val="0070C0"/>
                </a:solidFill>
              </a:rPr>
              <a:t>: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	The Arab Working Group for Standardization </a:t>
            </a:r>
            <a:r>
              <a:rPr lang="en-US" sz="2800" dirty="0" smtClean="0">
                <a:solidFill>
                  <a:srgbClr val="0070C0"/>
                </a:solidFill>
              </a:rPr>
              <a:t>and </a:t>
            </a:r>
            <a:r>
              <a:rPr lang="en-US" sz="2800" b="1" dirty="0" smtClean="0">
                <a:solidFill>
                  <a:srgbClr val="0070C0"/>
                </a:solidFill>
              </a:rPr>
              <a:t>the International Telecommunications Union</a:t>
            </a:r>
            <a:r>
              <a:rPr lang="en-US" sz="2800" dirty="0" smtClean="0">
                <a:solidFill>
                  <a:srgbClr val="0070C0"/>
                </a:solidFill>
              </a:rPr>
              <a:t> (ITU) to :</a:t>
            </a:r>
            <a:endParaRPr lang="en-US" sz="3100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3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70C0"/>
                </a:solidFill>
              </a:rPr>
              <a:t>	</a:t>
            </a:r>
          </a:p>
          <a:p>
            <a:pPr>
              <a:buNone/>
            </a:pPr>
            <a:r>
              <a:rPr lang="en-US" sz="2800" b="1" dirty="0">
                <a:solidFill>
                  <a:srgbClr val="0070C0"/>
                </a:solidFill>
              </a:rPr>
              <a:t>	</a:t>
            </a:r>
            <a:endParaRPr lang="en-US" sz="2800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Raise </a:t>
            </a:r>
            <a:r>
              <a:rPr lang="en-US" b="1" dirty="0" smtClean="0">
                <a:solidFill>
                  <a:srgbClr val="0070C0"/>
                </a:solidFill>
              </a:rPr>
              <a:t>awareness</a:t>
            </a:r>
            <a:r>
              <a:rPr lang="en-US" dirty="0" smtClean="0">
                <a:solidFill>
                  <a:srgbClr val="0070C0"/>
                </a:solidFill>
              </a:rPr>
              <a:t> about the importance to adopt </a:t>
            </a:r>
            <a:r>
              <a:rPr lang="en-US" b="1" dirty="0" smtClean="0">
                <a:solidFill>
                  <a:srgbClr val="0070C0"/>
                </a:solidFill>
              </a:rPr>
              <a:t>local</a:t>
            </a:r>
            <a:r>
              <a:rPr lang="en-US" dirty="0" smtClean="0">
                <a:solidFill>
                  <a:srgbClr val="0070C0"/>
                </a:solidFill>
              </a:rPr>
              <a:t> and </a:t>
            </a:r>
            <a:r>
              <a:rPr lang="en-US" b="1" dirty="0" smtClean="0">
                <a:solidFill>
                  <a:srgbClr val="0070C0"/>
                </a:solidFill>
              </a:rPr>
              <a:t>regional strategies </a:t>
            </a:r>
            <a:r>
              <a:rPr lang="en-US" dirty="0" smtClean="0">
                <a:solidFill>
                  <a:srgbClr val="0070C0"/>
                </a:solidFill>
              </a:rPr>
              <a:t>for the development of </a:t>
            </a:r>
            <a:r>
              <a:rPr lang="en-US" b="1" dirty="0" smtClean="0">
                <a:solidFill>
                  <a:srgbClr val="0070C0"/>
                </a:solidFill>
              </a:rPr>
              <a:t>practical</a:t>
            </a:r>
            <a:r>
              <a:rPr lang="en-US" dirty="0" smtClean="0">
                <a:solidFill>
                  <a:srgbClr val="0070C0"/>
                </a:solidFill>
              </a:rPr>
              <a:t> (user-friendly) and </a:t>
            </a:r>
            <a:r>
              <a:rPr lang="en-US" b="1" dirty="0" smtClean="0">
                <a:solidFill>
                  <a:srgbClr val="0070C0"/>
                </a:solidFill>
              </a:rPr>
              <a:t>strong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standards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Achieve </a:t>
            </a:r>
            <a:r>
              <a:rPr lang="en-US" b="1" dirty="0" smtClean="0">
                <a:solidFill>
                  <a:srgbClr val="0070C0"/>
                </a:solidFill>
              </a:rPr>
              <a:t>joint actions </a:t>
            </a:r>
            <a:r>
              <a:rPr lang="en-US" dirty="0" smtClean="0">
                <a:solidFill>
                  <a:srgbClr val="0070C0"/>
                </a:solidFill>
              </a:rPr>
              <a:t>aiming at :</a:t>
            </a:r>
          </a:p>
          <a:p>
            <a:pPr>
              <a:buFont typeface="Wingdings" pitchFamily="2" charset="2"/>
              <a:buChar char="§"/>
            </a:pPr>
            <a:endParaRPr lang="en-US" sz="2800" dirty="0"/>
          </a:p>
          <a:p>
            <a:pPr>
              <a:buNone/>
            </a:pPr>
            <a:endParaRPr lang="en-US" sz="3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b="1" dirty="0" smtClean="0">
                <a:solidFill>
                  <a:srgbClr val="00B0F0"/>
                </a:solidFill>
              </a:rPr>
              <a:t>“Towards a better inclusion of the </a:t>
            </a:r>
            <a:r>
              <a:rPr lang="en-US" sz="3100" b="1" dirty="0" smtClean="0">
                <a:solidFill>
                  <a:srgbClr val="92D050"/>
                </a:solidFill>
              </a:rPr>
              <a:t>Arab region </a:t>
            </a:r>
            <a:r>
              <a:rPr lang="en-US" sz="3100" b="1" dirty="0" smtClean="0">
                <a:solidFill>
                  <a:srgbClr val="0070C0"/>
                </a:solidFill>
              </a:rPr>
              <a:t/>
            </a:r>
            <a:br>
              <a:rPr lang="en-US" sz="3100" b="1" dirty="0" smtClean="0">
                <a:solidFill>
                  <a:srgbClr val="0070C0"/>
                </a:solidFill>
              </a:rPr>
            </a:br>
            <a:r>
              <a:rPr lang="en-US" sz="3100" b="1" dirty="0" smtClean="0">
                <a:solidFill>
                  <a:srgbClr val="00B0F0"/>
                </a:solidFill>
              </a:rPr>
              <a:t>   in the international standardization process”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92D050"/>
                </a:solidFill>
              </a:rPr>
              <a:t>Joint </a:t>
            </a:r>
            <a:r>
              <a:rPr lang="en-US" dirty="0">
                <a:solidFill>
                  <a:srgbClr val="92D050"/>
                </a:solidFill>
              </a:rPr>
              <a:t>actions aiming at 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Developing </a:t>
            </a:r>
            <a:r>
              <a:rPr lang="en-US" dirty="0">
                <a:solidFill>
                  <a:srgbClr val="0070C0"/>
                </a:solidFill>
              </a:rPr>
              <a:t>the required </a:t>
            </a:r>
            <a:r>
              <a:rPr lang="en-US" b="1" dirty="0">
                <a:solidFill>
                  <a:srgbClr val="0070C0"/>
                </a:solidFill>
              </a:rPr>
              <a:t>skills</a:t>
            </a:r>
            <a:r>
              <a:rPr lang="en-US" dirty="0">
                <a:solidFill>
                  <a:srgbClr val="0070C0"/>
                </a:solidFill>
              </a:rPr>
              <a:t> in the field of </a:t>
            </a:r>
            <a:r>
              <a:rPr lang="en-US" b="1" dirty="0">
                <a:solidFill>
                  <a:srgbClr val="0070C0"/>
                </a:solidFill>
              </a:rPr>
              <a:t>standardization</a:t>
            </a:r>
            <a:r>
              <a:rPr lang="en-US" dirty="0">
                <a:solidFill>
                  <a:srgbClr val="0070C0"/>
                </a:solidFill>
              </a:rPr>
              <a:t>, 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A training </a:t>
            </a:r>
            <a:r>
              <a:rPr lang="en-US" b="1" dirty="0">
                <a:solidFill>
                  <a:srgbClr val="0070C0"/>
                </a:solidFill>
              </a:rPr>
              <a:t>session </a:t>
            </a:r>
            <a:r>
              <a:rPr lang="en-US" dirty="0">
                <a:solidFill>
                  <a:srgbClr val="0070C0"/>
                </a:solidFill>
              </a:rPr>
              <a:t>has already been scheduled within </a:t>
            </a:r>
            <a:r>
              <a:rPr lang="en-US" dirty="0" smtClean="0">
                <a:solidFill>
                  <a:srgbClr val="0070C0"/>
                </a:solidFill>
              </a:rPr>
              <a:t>AICTO </a:t>
            </a:r>
            <a:r>
              <a:rPr lang="en-US" dirty="0">
                <a:solidFill>
                  <a:srgbClr val="0070C0"/>
                </a:solidFill>
              </a:rPr>
              <a:t>action plan 2013, </a:t>
            </a:r>
            <a:r>
              <a:rPr lang="en-US" sz="2400" dirty="0" smtClean="0">
                <a:solidFill>
                  <a:srgbClr val="0070C0"/>
                </a:solidFill>
              </a:rPr>
              <a:t>to be organized jointly with ITU- T.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63246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Standards Symposium 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 -   Dubai, 19/11/2012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714A8851139441A05482C1F1FF7A11" ma:contentTypeVersion="3" ma:contentTypeDescription="Create a new document." ma:contentTypeScope="" ma:versionID="c994c492a03019fa369b4215cac54fc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7B0C8FE-DBCE-4C5B-A644-72C7065D68C0}"/>
</file>

<file path=customXml/itemProps2.xml><?xml version="1.0" encoding="utf-8"?>
<ds:datastoreItem xmlns:ds="http://schemas.openxmlformats.org/officeDocument/2006/customXml" ds:itemID="{2DA38A7E-E51E-4B97-B6E0-66722AF3CEFF}"/>
</file>

<file path=customXml/itemProps3.xml><?xml version="1.0" encoding="utf-8"?>
<ds:datastoreItem xmlns:ds="http://schemas.openxmlformats.org/officeDocument/2006/customXml" ds:itemID="{2BED844E-6711-4C53-8A29-33256C30065B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534</Words>
  <Application>Microsoft Macintosh PowerPoint</Application>
  <PresentationFormat>On-screen Show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Thème Office</vt:lpstr>
      <vt:lpstr>  Global Standards Symposium   “Towards a better inclusion of the Arab region     in the international standardization process”    Khédija Ghariani – Secretary General – AICTO  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“Towards a better inclusion of the Arab region     in the international standardization process”</vt:lpstr>
      <vt:lpstr>Thak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Toby Johnson</cp:lastModifiedBy>
  <cp:revision>33</cp:revision>
  <dcterms:created xsi:type="dcterms:W3CDTF">2012-11-16T14:01:43Z</dcterms:created>
  <dcterms:modified xsi:type="dcterms:W3CDTF">2012-11-18T16:57:46Z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0x01010058714A8851139441A05482C1F1FF7A11</vt:lpwstr>
  </property>
</Properties>
</file>