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66" r:id="rId2"/>
    <p:sldId id="305" r:id="rId3"/>
    <p:sldId id="267" r:id="rId4"/>
    <p:sldId id="301" r:id="rId5"/>
    <p:sldId id="302" r:id="rId6"/>
    <p:sldId id="270" r:id="rId7"/>
    <p:sldId id="306" r:id="rId8"/>
    <p:sldId id="307" r:id="rId9"/>
    <p:sldId id="271" r:id="rId10"/>
    <p:sldId id="272" r:id="rId11"/>
    <p:sldId id="289" r:id="rId12"/>
    <p:sldId id="290" r:id="rId13"/>
    <p:sldId id="292" r:id="rId14"/>
    <p:sldId id="300" r:id="rId15"/>
    <p:sldId id="287" r:id="rId16"/>
    <p:sldId id="288" r:id="rId17"/>
    <p:sldId id="303" r:id="rId18"/>
    <p:sldId id="308" r:id="rId19"/>
    <p:sldId id="277" r:id="rId20"/>
    <p:sldId id="281" r:id="rId21"/>
    <p:sldId id="276" r:id="rId22"/>
    <p:sldId id="283" r:id="rId23"/>
    <p:sldId id="278" r:id="rId24"/>
    <p:sldId id="309" r:id="rId25"/>
    <p:sldId id="294" r:id="rId26"/>
    <p:sldId id="296" r:id="rId27"/>
    <p:sldId id="299" r:id="rId28"/>
    <p:sldId id="298" r:id="rId29"/>
    <p:sldId id="310" r:id="rId30"/>
    <p:sldId id="273" r:id="rId31"/>
    <p:sldId id="311"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2" autoAdjust="0"/>
    <p:restoredTop sz="78322" autoAdjust="0"/>
  </p:normalViewPr>
  <p:slideViewPr>
    <p:cSldViewPr>
      <p:cViewPr>
        <p:scale>
          <a:sx n="66" d="100"/>
          <a:sy n="66" d="100"/>
        </p:scale>
        <p:origin x="-1194" y="-4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5F0E17-22BB-423F-81E6-BE78699ABA6F}" type="datetimeFigureOut">
              <a:rPr lang="en-US" smtClean="0"/>
              <a:t>3/5/2013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1D97C48-5960-4919-B5FF-2BB14BC52B57}" type="slidenum">
              <a:rPr lang="en-US" smtClean="0"/>
              <a:t>‹#›</a:t>
            </a:fld>
            <a:endParaRPr lang="en-US"/>
          </a:p>
        </p:txBody>
      </p:sp>
    </p:spTree>
    <p:extLst>
      <p:ext uri="{BB962C8B-B14F-4D97-AF65-F5344CB8AC3E}">
        <p14:creationId xmlns:p14="http://schemas.microsoft.com/office/powerpoint/2010/main" val="59585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a:t>
            </a:fld>
            <a:endParaRPr lang="en-US"/>
          </a:p>
        </p:txBody>
      </p:sp>
    </p:spTree>
    <p:extLst>
      <p:ext uri="{BB962C8B-B14F-4D97-AF65-F5344CB8AC3E}">
        <p14:creationId xmlns:p14="http://schemas.microsoft.com/office/powerpoint/2010/main" val="220814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14</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15</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16</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17</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D97C48-5960-4919-B5FF-2BB14BC52B57}" type="slidenum">
              <a:rPr lang="en-US" smtClean="0"/>
              <a:t>19</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20</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21</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22</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23</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27</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a:t>
            </a:fld>
            <a:endParaRPr lang="en-US"/>
          </a:p>
        </p:txBody>
      </p:sp>
    </p:spTree>
    <p:extLst>
      <p:ext uri="{BB962C8B-B14F-4D97-AF65-F5344CB8AC3E}">
        <p14:creationId xmlns:p14="http://schemas.microsoft.com/office/powerpoint/2010/main" val="2816645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200" b="0" i="0" u="none" strike="noStrike" kern="0" cap="none" spc="0" normalizeH="0" baseline="0" noProof="0" dirty="0" smtClean="0">
              <a:ln>
                <a:noFill/>
              </a:ln>
              <a:solidFill>
                <a:schemeClr val="tx2">
                  <a:lumMod val="75000"/>
                </a:schemeClr>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30</a:t>
            </a:fld>
            <a:endParaRPr lang="en-US"/>
          </a:p>
        </p:txBody>
      </p:sp>
    </p:spTree>
    <p:extLst>
      <p:ext uri="{BB962C8B-B14F-4D97-AF65-F5344CB8AC3E}">
        <p14:creationId xmlns:p14="http://schemas.microsoft.com/office/powerpoint/2010/main" val="1518500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31</a:t>
            </a:fld>
            <a:endParaRPr lang="en-US"/>
          </a:p>
        </p:txBody>
      </p:sp>
    </p:spTree>
    <p:extLst>
      <p:ext uri="{BB962C8B-B14F-4D97-AF65-F5344CB8AC3E}">
        <p14:creationId xmlns:p14="http://schemas.microsoft.com/office/powerpoint/2010/main" val="220814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6</a:t>
            </a:fld>
            <a:endParaRPr lang="en-US"/>
          </a:p>
        </p:txBody>
      </p:sp>
    </p:spTree>
    <p:extLst>
      <p:ext uri="{BB962C8B-B14F-4D97-AF65-F5344CB8AC3E}">
        <p14:creationId xmlns:p14="http://schemas.microsoft.com/office/powerpoint/2010/main" val="98959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7</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9</a:t>
            </a:fld>
            <a:endParaRPr lang="en-US"/>
          </a:p>
        </p:txBody>
      </p:sp>
    </p:spTree>
    <p:extLst>
      <p:ext uri="{BB962C8B-B14F-4D97-AF65-F5344CB8AC3E}">
        <p14:creationId xmlns:p14="http://schemas.microsoft.com/office/powerpoint/2010/main" val="322708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10</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11</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12</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13</a:t>
            </a:fld>
            <a:endParaRPr lang="en-US"/>
          </a:p>
        </p:txBody>
      </p:sp>
    </p:spTree>
    <p:extLst>
      <p:ext uri="{BB962C8B-B14F-4D97-AF65-F5344CB8AC3E}">
        <p14:creationId xmlns:p14="http://schemas.microsoft.com/office/powerpoint/2010/main" val="69787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641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929898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itu.int/wci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7150" y="1600200"/>
            <a:ext cx="4673600" cy="2336800"/>
          </a:xfrm>
          <a:prstGeom prst="rect">
            <a:avLst/>
          </a:prstGeom>
        </p:spPr>
      </p:pic>
      <p:sp>
        <p:nvSpPr>
          <p:cNvPr id="2" name="Rectangle 1"/>
          <p:cNvSpPr/>
          <p:nvPr/>
        </p:nvSpPr>
        <p:spPr>
          <a:xfrm>
            <a:off x="1199147" y="4739623"/>
            <a:ext cx="7513053" cy="461665"/>
          </a:xfrm>
          <a:prstGeom prst="rect">
            <a:avLst/>
          </a:prstGeom>
        </p:spPr>
        <p:txBody>
          <a:bodyPr wrap="square">
            <a:spAutoFit/>
          </a:bodyPr>
          <a:lstStyle/>
          <a:p>
            <a:r>
              <a:rPr lang="en-US" sz="2400" b="1" i="1" dirty="0">
                <a:latin typeface="+mj-lt"/>
              </a:rPr>
              <a:t>Ushering in a New Era of Global Connectivity </a:t>
            </a:r>
          </a:p>
        </p:txBody>
      </p:sp>
    </p:spTree>
    <p:extLst>
      <p:ext uri="{BB962C8B-B14F-4D97-AF65-F5344CB8AC3E}">
        <p14:creationId xmlns:p14="http://schemas.microsoft.com/office/powerpoint/2010/main" val="360554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4010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400"/>
              </a:spcBef>
              <a:spcAft>
                <a:spcPts val="400"/>
              </a:spcAft>
              <a:buFont typeface="Wingdings" pitchFamily="2" charset="2"/>
              <a:buChar char="Ø"/>
            </a:pPr>
            <a:r>
              <a:rPr lang="en-US" sz="1800" dirty="0" smtClean="0">
                <a:latin typeface="+mn-lt"/>
              </a:rPr>
              <a:t>Bringing </a:t>
            </a:r>
            <a:r>
              <a:rPr lang="en-US" sz="1800" dirty="0">
                <a:latin typeface="+mn-lt"/>
              </a:rPr>
              <a:t>greater security by </a:t>
            </a:r>
            <a:r>
              <a:rPr lang="en-US" sz="1800" dirty="0" smtClean="0">
                <a:latin typeface="+mn-lt"/>
              </a:rPr>
              <a:t>promoting </a:t>
            </a:r>
            <a:r>
              <a:rPr lang="en-US" sz="1800" dirty="0">
                <a:latin typeface="+mn-lt"/>
              </a:rPr>
              <a:t>international cooperation </a:t>
            </a:r>
            <a:r>
              <a:rPr lang="en-US" sz="1800" dirty="0" smtClean="0">
                <a:latin typeface="+mn-lt"/>
              </a:rPr>
              <a:t>to ensure the </a:t>
            </a:r>
            <a:r>
              <a:rPr lang="en-US" sz="1800" dirty="0">
                <a:latin typeface="+mn-lt"/>
              </a:rPr>
              <a:t>security and robustness of international telecommunication networks</a:t>
            </a:r>
          </a:p>
          <a:p>
            <a:pPr>
              <a:spcBef>
                <a:spcPts val="400"/>
              </a:spcBef>
              <a:spcAft>
                <a:spcPts val="400"/>
              </a:spcAft>
              <a:buFont typeface="Wingdings" pitchFamily="2" charset="2"/>
              <a:buChar char="Ø"/>
            </a:pPr>
            <a:r>
              <a:rPr lang="en-US" sz="1800" dirty="0" smtClean="0">
                <a:latin typeface="+mn-lt"/>
              </a:rPr>
              <a:t>Combatting unsolicited </a:t>
            </a:r>
            <a:r>
              <a:rPr lang="en-US" sz="1800" dirty="0">
                <a:latin typeface="+mn-lt"/>
              </a:rPr>
              <a:t>bulk electronic </a:t>
            </a:r>
            <a:r>
              <a:rPr lang="en-US" sz="1800" dirty="0" smtClean="0">
                <a:latin typeface="+mn-lt"/>
              </a:rPr>
              <a:t>communications</a:t>
            </a:r>
            <a:endParaRPr lang="en-US" sz="1800" dirty="0">
              <a:latin typeface="+mn-lt"/>
            </a:endParaRPr>
          </a:p>
          <a:p>
            <a:pPr>
              <a:spcBef>
                <a:spcPts val="400"/>
              </a:spcBef>
              <a:spcAft>
                <a:spcPts val="400"/>
              </a:spcAft>
              <a:buFont typeface="Wingdings" pitchFamily="2" charset="2"/>
              <a:buChar char="Ø"/>
            </a:pPr>
            <a:r>
              <a:rPr lang="en-US" sz="1800" dirty="0" smtClean="0">
                <a:latin typeface="+mn-lt"/>
              </a:rPr>
              <a:t>Preventing </a:t>
            </a:r>
            <a:r>
              <a:rPr lang="en-US" sz="1800" dirty="0">
                <a:latin typeface="+mn-lt"/>
              </a:rPr>
              <a:t>misuse of international telecommunication numbering resources</a:t>
            </a:r>
          </a:p>
          <a:p>
            <a:pPr>
              <a:spcBef>
                <a:spcPts val="400"/>
              </a:spcBef>
              <a:spcAft>
                <a:spcPts val="400"/>
              </a:spcAft>
              <a:buFont typeface="Wingdings" pitchFamily="2" charset="2"/>
              <a:buChar char="Ø"/>
            </a:pPr>
            <a:r>
              <a:rPr lang="en-US" sz="1800" dirty="0" smtClean="0">
                <a:latin typeface="+mn-lt"/>
              </a:rPr>
              <a:t>Encouraging </a:t>
            </a:r>
            <a:r>
              <a:rPr lang="en-US" sz="1800" dirty="0">
                <a:latin typeface="+mn-lt"/>
              </a:rPr>
              <a:t>implementation of Calling Line </a:t>
            </a:r>
            <a:r>
              <a:rPr lang="en-US" sz="1800" dirty="0" smtClean="0">
                <a:latin typeface="+mn-lt"/>
              </a:rPr>
              <a:t>Identification information</a:t>
            </a:r>
            <a:endParaRPr lang="en-US" sz="1800" dirty="0">
              <a:latin typeface="+mn-lt"/>
            </a:endParaRPr>
          </a:p>
          <a:p>
            <a:pPr>
              <a:spcBef>
                <a:spcPts val="400"/>
              </a:spcBef>
              <a:spcAft>
                <a:spcPts val="400"/>
              </a:spcAft>
              <a:buFont typeface="Wingdings" pitchFamily="2" charset="2"/>
              <a:buChar char="Ø"/>
            </a:pPr>
            <a:r>
              <a:rPr lang="en-US" sz="1800" dirty="0" smtClean="0">
                <a:latin typeface="+mn-lt"/>
              </a:rPr>
              <a:t>Encouraging investment in international telecommunication networks </a:t>
            </a:r>
            <a:r>
              <a:rPr lang="en-US" sz="1800" dirty="0">
                <a:latin typeface="+mn-lt"/>
              </a:rPr>
              <a:t>and promoting competitive wholesale pricing for traffic </a:t>
            </a:r>
            <a:r>
              <a:rPr lang="en-US" sz="1800" dirty="0" smtClean="0">
                <a:latin typeface="+mn-lt"/>
              </a:rPr>
              <a:t>carried</a:t>
            </a:r>
          </a:p>
          <a:p>
            <a:pPr>
              <a:spcBef>
                <a:spcPts val="400"/>
              </a:spcBef>
              <a:spcAft>
                <a:spcPts val="400"/>
              </a:spcAft>
              <a:buFont typeface="Wingdings" pitchFamily="2" charset="2"/>
              <a:buChar char="Ø"/>
            </a:pPr>
            <a:r>
              <a:rPr lang="en-US" sz="1800" dirty="0">
                <a:solidFill>
                  <a:schemeClr val="tx1"/>
                </a:solidFill>
              </a:rPr>
              <a:t>Promoting the implementation of regional telecommunication traffic exchange points</a:t>
            </a:r>
          </a:p>
          <a:p>
            <a:pPr>
              <a:spcBef>
                <a:spcPts val="400"/>
              </a:spcBef>
              <a:spcAft>
                <a:spcPts val="400"/>
              </a:spcAft>
              <a:buFont typeface="Wingdings" pitchFamily="2" charset="2"/>
              <a:buChar char="Ø"/>
            </a:pPr>
            <a:r>
              <a:rPr lang="en-US" sz="1800" dirty="0" smtClean="0">
                <a:solidFill>
                  <a:schemeClr val="tx1"/>
                </a:solidFill>
                <a:latin typeface="+mn-lt"/>
              </a:rPr>
              <a:t>Improving </a:t>
            </a:r>
            <a:r>
              <a:rPr lang="en-US" sz="1800" dirty="0">
                <a:solidFill>
                  <a:schemeClr val="tx1"/>
                </a:solidFill>
                <a:latin typeface="+mn-lt"/>
              </a:rPr>
              <a:t>access to emergency </a:t>
            </a:r>
            <a:r>
              <a:rPr lang="en-US" sz="1800" dirty="0" smtClean="0">
                <a:solidFill>
                  <a:schemeClr val="tx1"/>
                </a:solidFill>
                <a:latin typeface="+mn-lt"/>
              </a:rPr>
              <a:t>services</a:t>
            </a:r>
            <a:endParaRPr lang="en-US" sz="1800" dirty="0">
              <a:solidFill>
                <a:schemeClr val="tx1"/>
              </a:solidFill>
              <a:latin typeface="+mn-lt"/>
            </a:endParaRPr>
          </a:p>
        </p:txBody>
      </p:sp>
      <p:sp>
        <p:nvSpPr>
          <p:cNvPr id="5" name="Rectangle 4"/>
          <p:cNvSpPr/>
          <p:nvPr/>
        </p:nvSpPr>
        <p:spPr>
          <a:xfrm>
            <a:off x="1977388" y="525196"/>
            <a:ext cx="5718811" cy="584775"/>
          </a:xfrm>
          <a:prstGeom prst="rect">
            <a:avLst/>
          </a:prstGeom>
        </p:spPr>
        <p:txBody>
          <a:bodyPr wrap="square">
            <a:spAutoFit/>
          </a:bodyPr>
          <a:lstStyle/>
          <a:p>
            <a:r>
              <a:rPr lang="en-US" sz="3200" dirty="0" smtClean="0">
                <a:latin typeface="+mj-lt"/>
              </a:rPr>
              <a:t>SOME KEY ACHIEVEMENTS (2/2)</a:t>
            </a:r>
            <a:endParaRPr lang="en-US" sz="3200"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09860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1800" dirty="0" smtClean="0">
              <a:latin typeface="+mj-lt"/>
            </a:endParaRPr>
          </a:p>
          <a:p>
            <a:pPr marL="0" indent="0">
              <a:buNone/>
            </a:pPr>
            <a:endParaRPr lang="en-US" sz="1800" dirty="0" smtClean="0">
              <a:latin typeface="+mn-lt"/>
            </a:endParaRPr>
          </a:p>
          <a:p>
            <a:pPr>
              <a:spcBef>
                <a:spcPts val="400"/>
              </a:spcBef>
              <a:spcAft>
                <a:spcPts val="400"/>
              </a:spcAft>
            </a:pPr>
            <a:r>
              <a:rPr lang="en-US" sz="2400" dirty="0" smtClean="0">
                <a:latin typeface="+mn-lt"/>
              </a:rPr>
              <a:t>The </a:t>
            </a:r>
            <a:r>
              <a:rPr lang="en-US" sz="2400" dirty="0">
                <a:latin typeface="+mn-lt"/>
              </a:rPr>
              <a:t>new provisions on International </a:t>
            </a:r>
            <a:r>
              <a:rPr lang="en-US" sz="2400" dirty="0" smtClean="0">
                <a:latin typeface="+mn-lt"/>
              </a:rPr>
              <a:t>Mobile Roaming could help provide </a:t>
            </a:r>
            <a:r>
              <a:rPr lang="en-US" sz="2400" dirty="0">
                <a:latin typeface="+mn-lt"/>
              </a:rPr>
              <a:t>:</a:t>
            </a:r>
          </a:p>
          <a:p>
            <a:pPr lvl="1">
              <a:spcBef>
                <a:spcPts val="400"/>
              </a:spcBef>
              <a:spcAft>
                <a:spcPts val="400"/>
              </a:spcAft>
            </a:pPr>
            <a:r>
              <a:rPr lang="en-US" sz="1800" dirty="0">
                <a:latin typeface="+mn-lt"/>
              </a:rPr>
              <a:t>transparency of end-user prices for international mobile services </a:t>
            </a:r>
          </a:p>
          <a:p>
            <a:pPr lvl="1">
              <a:spcBef>
                <a:spcPts val="400"/>
              </a:spcBef>
              <a:spcAft>
                <a:spcPts val="400"/>
              </a:spcAft>
            </a:pPr>
            <a:r>
              <a:rPr lang="en-US" sz="1800" dirty="0">
                <a:latin typeface="+mn-lt"/>
              </a:rPr>
              <a:t>satisfactory </a:t>
            </a:r>
            <a:r>
              <a:rPr lang="en-US" sz="1800" dirty="0" smtClean="0">
                <a:latin typeface="+mn-lt"/>
              </a:rPr>
              <a:t>quality</a:t>
            </a:r>
            <a:endParaRPr lang="en-US" sz="1800" dirty="0">
              <a:latin typeface="+mn-lt"/>
            </a:endParaRPr>
          </a:p>
          <a:p>
            <a:pPr lvl="1">
              <a:spcBef>
                <a:spcPts val="400"/>
              </a:spcBef>
              <a:spcAft>
                <a:spcPts val="400"/>
              </a:spcAft>
            </a:pPr>
            <a:r>
              <a:rPr lang="en-US" sz="1800" dirty="0">
                <a:latin typeface="+mn-lt"/>
              </a:rPr>
              <a:t>greater cooperation and competition to avoid “bill shock</a:t>
            </a:r>
            <a:r>
              <a:rPr lang="en-US" sz="1800" dirty="0" smtClean="0">
                <a:latin typeface="+mn-lt"/>
              </a:rPr>
              <a:t>”</a:t>
            </a:r>
            <a:endParaRPr lang="en-US" sz="1800" dirty="0">
              <a:latin typeface="+mn-lt"/>
            </a:endParaRPr>
          </a:p>
          <a:p>
            <a:pPr lvl="1">
              <a:spcBef>
                <a:spcPts val="400"/>
              </a:spcBef>
              <a:spcAft>
                <a:spcPts val="400"/>
              </a:spcAft>
            </a:pPr>
            <a:r>
              <a:rPr lang="en-GB" sz="1800" dirty="0" smtClean="0">
                <a:latin typeface="+mn-lt"/>
              </a:rPr>
              <a:t>avoid </a:t>
            </a:r>
            <a:r>
              <a:rPr lang="en-GB" sz="1800" dirty="0">
                <a:latin typeface="+mn-lt"/>
              </a:rPr>
              <a:t>and mitigate inadvertent roaming charges in border zones</a:t>
            </a:r>
            <a:r>
              <a:rPr lang="en-GB" sz="1800" dirty="0" smtClean="0">
                <a:latin typeface="+mn-lt"/>
              </a:rPr>
              <a:t>.</a:t>
            </a:r>
          </a:p>
          <a:p>
            <a:pPr lvl="1">
              <a:spcBef>
                <a:spcPts val="400"/>
              </a:spcBef>
              <a:spcAft>
                <a:spcPts val="400"/>
              </a:spcAft>
            </a:pPr>
            <a:r>
              <a:rPr lang="en-GB" sz="1800" dirty="0" smtClean="0">
                <a:latin typeface="+mn-lt"/>
              </a:rPr>
              <a:t>free and quick access for international roaming users to the local number(s) for emergency services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9" y="525196"/>
            <a:ext cx="5361870" cy="830997"/>
          </a:xfrm>
          <a:prstGeom prst="rect">
            <a:avLst/>
          </a:prstGeom>
        </p:spPr>
        <p:txBody>
          <a:bodyPr wrap="square">
            <a:spAutoFit/>
          </a:bodyPr>
          <a:lstStyle/>
          <a:p>
            <a:r>
              <a:rPr lang="en-US" sz="2800" cap="all" dirty="0" smtClean="0">
                <a:latin typeface="+mj-lt"/>
              </a:rPr>
              <a:t>Highlights: Mobile Roaming </a:t>
            </a:r>
            <a:r>
              <a:rPr lang="en-US" sz="2000" cap="all" dirty="0" smtClean="0">
                <a:latin typeface="+mj-lt"/>
              </a:rPr>
              <a:t>(under Articles 4, 5)</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53985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676400" y="17820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800" dirty="0" smtClean="0">
                <a:solidFill>
                  <a:schemeClr val="tx1"/>
                </a:solidFill>
                <a:latin typeface="+mn-lt"/>
              </a:rPr>
              <a:t>This </a:t>
            </a:r>
            <a:r>
              <a:rPr lang="en-US" sz="1800" dirty="0">
                <a:solidFill>
                  <a:schemeClr val="tx1"/>
                </a:solidFill>
                <a:latin typeface="+mn-lt"/>
              </a:rPr>
              <a:t>Article recognizes that the threats to security </a:t>
            </a:r>
            <a:r>
              <a:rPr lang="en-US" sz="1800" dirty="0" smtClean="0">
                <a:solidFill>
                  <a:schemeClr val="tx1"/>
                </a:solidFill>
                <a:latin typeface="+mn-lt"/>
              </a:rPr>
              <a:t>are </a:t>
            </a:r>
            <a:r>
              <a:rPr lang="en-US" sz="1800" dirty="0">
                <a:solidFill>
                  <a:schemeClr val="tx1"/>
                </a:solidFill>
                <a:latin typeface="+mn-lt"/>
              </a:rPr>
              <a:t>international in </a:t>
            </a:r>
            <a:r>
              <a:rPr lang="en-US" sz="1800" dirty="0" smtClean="0">
                <a:solidFill>
                  <a:schemeClr val="tx1"/>
                </a:solidFill>
                <a:latin typeface="+mn-lt"/>
              </a:rPr>
              <a:t>scope, </a:t>
            </a:r>
            <a:r>
              <a:rPr lang="en-US" sz="1800" dirty="0">
                <a:solidFill>
                  <a:schemeClr val="tx1"/>
                </a:solidFill>
                <a:latin typeface="+mn-lt"/>
              </a:rPr>
              <a:t>and therefore safeguarding international telecommunication networks </a:t>
            </a:r>
            <a:r>
              <a:rPr lang="en-US" sz="1800" dirty="0" smtClean="0">
                <a:solidFill>
                  <a:schemeClr val="tx1"/>
                </a:solidFill>
                <a:latin typeface="+mn-lt"/>
              </a:rPr>
              <a:t>requires not only national initiatives but also international </a:t>
            </a:r>
            <a:r>
              <a:rPr lang="en-US" sz="1800" dirty="0">
                <a:solidFill>
                  <a:schemeClr val="tx1"/>
                </a:solidFill>
                <a:latin typeface="+mn-lt"/>
              </a:rPr>
              <a:t>cooperation. </a:t>
            </a:r>
          </a:p>
          <a:p>
            <a:endParaRPr lang="en-US" sz="1800" dirty="0" smtClean="0">
              <a:solidFill>
                <a:schemeClr val="tx1"/>
              </a:solidFill>
              <a:latin typeface="+mn-lt"/>
            </a:endParaRPr>
          </a:p>
          <a:p>
            <a:r>
              <a:rPr lang="en-US" sz="1800" dirty="0" smtClean="0">
                <a:solidFill>
                  <a:schemeClr val="tx1"/>
                </a:solidFill>
                <a:latin typeface="+mn-lt"/>
              </a:rPr>
              <a:t>The </a:t>
            </a:r>
            <a:r>
              <a:rPr lang="en-US" sz="1800" dirty="0">
                <a:solidFill>
                  <a:schemeClr val="tx1"/>
                </a:solidFill>
                <a:latin typeface="+mn-lt"/>
              </a:rPr>
              <a:t>new Article </a:t>
            </a:r>
            <a:r>
              <a:rPr lang="en-US" sz="1800" dirty="0" smtClean="0">
                <a:solidFill>
                  <a:schemeClr val="tx1"/>
                </a:solidFill>
                <a:latin typeface="+mn-lt"/>
              </a:rPr>
              <a:t>5a stipulates that Member </a:t>
            </a:r>
            <a:r>
              <a:rPr lang="en-US" sz="1800" dirty="0">
                <a:solidFill>
                  <a:schemeClr val="tx1"/>
                </a:solidFill>
                <a:latin typeface="+mn-lt"/>
              </a:rPr>
              <a:t>States shall </a:t>
            </a:r>
            <a:r>
              <a:rPr lang="en-US" sz="1800" dirty="0" smtClean="0">
                <a:solidFill>
                  <a:schemeClr val="tx1"/>
                </a:solidFill>
                <a:latin typeface="+mn-lt"/>
              </a:rPr>
              <a:t>individually and collectively </a:t>
            </a:r>
            <a:r>
              <a:rPr lang="en-US" sz="1800" dirty="0" err="1" smtClean="0">
                <a:solidFill>
                  <a:schemeClr val="tx1"/>
                </a:solidFill>
                <a:latin typeface="+mn-lt"/>
              </a:rPr>
              <a:t>endeavour</a:t>
            </a:r>
            <a:r>
              <a:rPr lang="en-US" sz="1800" dirty="0" smtClean="0">
                <a:solidFill>
                  <a:schemeClr val="tx1"/>
                </a:solidFill>
                <a:latin typeface="+mn-lt"/>
              </a:rPr>
              <a:t> </a:t>
            </a:r>
            <a:r>
              <a:rPr lang="en-US" sz="1800" dirty="0">
                <a:solidFill>
                  <a:schemeClr val="tx1"/>
                </a:solidFill>
                <a:latin typeface="+mn-lt"/>
              </a:rPr>
              <a:t>to ensure the security and </a:t>
            </a:r>
            <a:r>
              <a:rPr lang="en-US" sz="1800" dirty="0" smtClean="0">
                <a:solidFill>
                  <a:schemeClr val="tx1"/>
                </a:solidFill>
                <a:latin typeface="+mn-lt"/>
              </a:rPr>
              <a:t>robustness </a:t>
            </a:r>
            <a:r>
              <a:rPr lang="en-US" sz="1800" dirty="0">
                <a:solidFill>
                  <a:schemeClr val="tx1"/>
                </a:solidFill>
                <a:latin typeface="+mn-lt"/>
              </a:rPr>
              <a:t>of international telecommunication </a:t>
            </a:r>
            <a:r>
              <a:rPr lang="en-US" sz="1800" dirty="0" smtClean="0">
                <a:solidFill>
                  <a:schemeClr val="tx1"/>
                </a:solidFill>
                <a:latin typeface="+mn-lt"/>
              </a:rPr>
              <a:t>networks […]</a:t>
            </a:r>
          </a:p>
          <a:p>
            <a:endParaRPr lang="en-US" sz="1800" dirty="0" smtClean="0">
              <a:solidFill>
                <a:schemeClr val="tx1"/>
              </a:solidFill>
              <a:latin typeface="+mn-lt"/>
            </a:endParaRPr>
          </a:p>
          <a:p>
            <a:pPr lvl="1"/>
            <a:r>
              <a:rPr lang="en-US" sz="1800" kern="0" dirty="0" smtClean="0">
                <a:solidFill>
                  <a:schemeClr val="tx1"/>
                </a:solidFill>
                <a:latin typeface="+mn-lt"/>
              </a:rPr>
              <a:t>Could prompt Member States to </a:t>
            </a:r>
            <a:r>
              <a:rPr lang="en-US" sz="1800" dirty="0" smtClean="0">
                <a:solidFill>
                  <a:schemeClr val="tx1"/>
                </a:solidFill>
                <a:latin typeface="+mn-lt"/>
              </a:rPr>
              <a:t>implement </a:t>
            </a:r>
            <a:r>
              <a:rPr lang="en-US" sz="1800" dirty="0">
                <a:solidFill>
                  <a:schemeClr val="tx1"/>
                </a:solidFill>
                <a:latin typeface="+mn-lt"/>
              </a:rPr>
              <a:t>the provisions of this article </a:t>
            </a:r>
            <a:r>
              <a:rPr lang="en-US" sz="1800" dirty="0" smtClean="0">
                <a:solidFill>
                  <a:schemeClr val="tx1"/>
                </a:solidFill>
                <a:latin typeface="+mn-lt"/>
              </a:rPr>
              <a:t>through </a:t>
            </a:r>
            <a:r>
              <a:rPr lang="en-US" sz="1800" dirty="0">
                <a:solidFill>
                  <a:schemeClr val="tx1"/>
                </a:solidFill>
                <a:latin typeface="+mn-lt"/>
              </a:rPr>
              <a:t>appropriate national </a:t>
            </a:r>
            <a:r>
              <a:rPr lang="en-US" sz="1800" dirty="0" smtClean="0">
                <a:solidFill>
                  <a:schemeClr val="tx1"/>
                </a:solidFill>
                <a:latin typeface="+mn-lt"/>
              </a:rPr>
              <a:t>instruments related to network security.</a:t>
            </a:r>
            <a:endParaRPr lang="en-US" sz="1800" dirty="0">
              <a:solidFill>
                <a:schemeClr val="tx1"/>
              </a:solidFill>
              <a:latin typeface="+mn-lt"/>
            </a:endParaRPr>
          </a:p>
          <a:p>
            <a:pPr lvl="1"/>
            <a:r>
              <a:rPr lang="en-US" sz="1800" kern="0" dirty="0" smtClean="0">
                <a:solidFill>
                  <a:schemeClr val="tx1"/>
                </a:solidFill>
                <a:latin typeface="+mn-lt"/>
              </a:rPr>
              <a:t>provides a broad framework for cooperation among Member States on the various facets of network security.</a:t>
            </a:r>
            <a:endParaRPr kumimoji="0" lang="en-US" sz="1800" b="0" i="0" u="none" strike="noStrike" kern="0" cap="none" spc="0" normalizeH="0" baseline="0" noProof="0" dirty="0">
              <a:ln>
                <a:noFill/>
              </a:ln>
              <a:solidFill>
                <a:schemeClr val="tx1"/>
              </a:solidFill>
              <a:effectLst/>
              <a:uLnTx/>
              <a:uFillTx/>
              <a:latin typeface="+mn-lt"/>
            </a:endParaRPr>
          </a:p>
        </p:txBody>
      </p:sp>
      <p:sp>
        <p:nvSpPr>
          <p:cNvPr id="5" name="Rectangle 4"/>
          <p:cNvSpPr/>
          <p:nvPr/>
        </p:nvSpPr>
        <p:spPr>
          <a:xfrm>
            <a:off x="1977387" y="448996"/>
            <a:ext cx="6577065" cy="1261884"/>
          </a:xfrm>
          <a:prstGeom prst="rect">
            <a:avLst/>
          </a:prstGeom>
        </p:spPr>
        <p:txBody>
          <a:bodyPr wrap="square">
            <a:spAutoFit/>
          </a:bodyPr>
          <a:lstStyle/>
          <a:p>
            <a:r>
              <a:rPr lang="en-US" sz="2800" cap="all" dirty="0" smtClean="0">
                <a:latin typeface="+mj-lt"/>
              </a:rPr>
              <a:t>Highlights: </a:t>
            </a:r>
            <a:br>
              <a:rPr lang="en-US" sz="2800" cap="all" dirty="0" smtClean="0">
                <a:latin typeface="+mj-lt"/>
              </a:rPr>
            </a:br>
            <a:r>
              <a:rPr lang="en-US" sz="2800" cap="all" dirty="0" smtClean="0">
                <a:latin typeface="+mj-lt"/>
              </a:rPr>
              <a:t>Security and Robustness of Networks </a:t>
            </a:r>
            <a:r>
              <a:rPr lang="en-US" sz="2000" cap="all" dirty="0">
                <a:latin typeface="+mj-lt"/>
              </a:rPr>
              <a:t>(new Article 5a)</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53985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5534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800" dirty="0" smtClean="0"/>
              <a:t>Assists </a:t>
            </a:r>
            <a:r>
              <a:rPr lang="en-US" sz="1800" dirty="0"/>
              <a:t>in the application of the basic pricing principles for international services relations:</a:t>
            </a:r>
          </a:p>
          <a:p>
            <a:pPr lvl="1"/>
            <a:r>
              <a:rPr lang="en-US" sz="1800" b="1" i="1" dirty="0"/>
              <a:t>Transparency</a:t>
            </a:r>
            <a:r>
              <a:rPr lang="en-US" sz="1800" i="1" dirty="0"/>
              <a:t>:  the open availability of information used in the cost derivation process in order to allow comprehension of the final rate/tariffs.</a:t>
            </a:r>
          </a:p>
          <a:p>
            <a:pPr lvl="1"/>
            <a:r>
              <a:rPr lang="en-US" sz="1800" b="1" i="1" dirty="0"/>
              <a:t>Practicability: </a:t>
            </a:r>
            <a:r>
              <a:rPr lang="en-US" sz="1800" i="1" dirty="0"/>
              <a:t>the ability to implement a costing methodology with reasonable demands being placed on data availability and data processing.</a:t>
            </a:r>
          </a:p>
          <a:p>
            <a:pPr lvl="1"/>
            <a:r>
              <a:rPr lang="en-US" sz="1800" b="1" i="1" dirty="0"/>
              <a:t>Causality: </a:t>
            </a:r>
            <a:r>
              <a:rPr lang="en-US" sz="1800" i="1" dirty="0"/>
              <a:t>the demonstration of a clear cause-and-effect relationship between service delivery and the network elements and other resources used to provide it.</a:t>
            </a:r>
          </a:p>
          <a:p>
            <a:endParaRPr lang="en-US" sz="1800" dirty="0" smtClean="0"/>
          </a:p>
          <a:p>
            <a:r>
              <a:rPr lang="en-US" sz="1800" dirty="0" smtClean="0"/>
              <a:t>Provides </a:t>
            </a:r>
            <a:r>
              <a:rPr lang="en-US" sz="1800" dirty="0"/>
              <a:t>a framework for commercial agreements for international telecommunication services arrangements (subject to applicable national law</a:t>
            </a:r>
            <a:r>
              <a:rPr lang="en-US" sz="1800" dirty="0" smtClean="0"/>
              <a:t>).</a:t>
            </a:r>
            <a:endParaRPr lang="en-US" sz="1800" dirty="0"/>
          </a:p>
          <a:p>
            <a:pPr marL="0" indent="0">
              <a:buNone/>
            </a:pPr>
            <a:endParaRPr lang="en-US" sz="2000" dirty="0"/>
          </a:p>
          <a:p>
            <a:pPr>
              <a:buFont typeface="Wingdings" pitchFamily="2" charset="2"/>
              <a:buChar char="Ø"/>
            </a:pPr>
            <a:endParaRPr lang="en-US" sz="1800" dirty="0" smtClean="0">
              <a:latin typeface="+mj-lt"/>
            </a:endParaRPr>
          </a:p>
          <a:p>
            <a:pPr marL="0" lvl="0" indent="0">
              <a:buNone/>
            </a:pPr>
            <a:r>
              <a:rPr lang="en-US" sz="1600" dirty="0" smtClean="0">
                <a:latin typeface="+mj-lt"/>
              </a:rPr>
              <a:t> </a:t>
            </a:r>
            <a:endParaRPr lang="en-US" sz="1600" dirty="0">
              <a:latin typeface="+mj-lt"/>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2" cy="830997"/>
          </a:xfrm>
          <a:prstGeom prst="rect">
            <a:avLst/>
          </a:prstGeom>
        </p:spPr>
        <p:txBody>
          <a:bodyPr wrap="square">
            <a:spAutoFit/>
          </a:bodyPr>
          <a:lstStyle/>
          <a:p>
            <a:r>
              <a:rPr lang="en-US" sz="2800" cap="all" dirty="0" smtClean="0">
                <a:latin typeface="+mj-lt"/>
              </a:rPr>
              <a:t>Highlights: Economic Issues </a:t>
            </a:r>
            <a:br>
              <a:rPr lang="en-US" sz="2800" cap="all" dirty="0" smtClean="0">
                <a:latin typeface="+mj-lt"/>
              </a:rPr>
            </a:br>
            <a:r>
              <a:rPr lang="en-US" sz="2000" cap="all" dirty="0" smtClean="0">
                <a:latin typeface="+mj-lt"/>
              </a:rPr>
              <a:t>(</a:t>
            </a:r>
            <a:r>
              <a:rPr lang="en-US" sz="2000" cap="all" dirty="0">
                <a:latin typeface="+mj-lt"/>
              </a:rPr>
              <a:t>Articles 6, 9 and Appendix 1)</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01020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5534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600"/>
              </a:spcBef>
              <a:spcAft>
                <a:spcPts val="600"/>
              </a:spcAft>
            </a:pPr>
            <a:r>
              <a:rPr lang="en-US" sz="2200" dirty="0" smtClean="0"/>
              <a:t>Assists in </a:t>
            </a:r>
            <a:r>
              <a:rPr lang="en-US" sz="2200" dirty="0"/>
              <a:t>dispute resolution through the provision of guidelines and the possibility to agree commercial special mutual </a:t>
            </a:r>
            <a:r>
              <a:rPr lang="en-US" sz="2200" dirty="0" smtClean="0"/>
              <a:t>arrangements.</a:t>
            </a:r>
            <a:endParaRPr lang="en-US" sz="2200" dirty="0"/>
          </a:p>
          <a:p>
            <a:pPr>
              <a:spcBef>
                <a:spcPts val="600"/>
              </a:spcBef>
              <a:spcAft>
                <a:spcPts val="600"/>
              </a:spcAft>
            </a:pPr>
            <a:r>
              <a:rPr lang="en-US" sz="2200" dirty="0" smtClean="0"/>
              <a:t>Encourages investment </a:t>
            </a:r>
            <a:r>
              <a:rPr lang="en-US" sz="2200" dirty="0"/>
              <a:t>in international </a:t>
            </a:r>
            <a:r>
              <a:rPr lang="en-US" sz="2200" dirty="0" smtClean="0"/>
              <a:t>telecommunication networks.</a:t>
            </a:r>
          </a:p>
          <a:p>
            <a:pPr>
              <a:spcBef>
                <a:spcPts val="600"/>
              </a:spcBef>
              <a:spcAft>
                <a:spcPts val="600"/>
              </a:spcAft>
            </a:pPr>
            <a:r>
              <a:rPr lang="en-US" sz="2200" dirty="0" smtClean="0"/>
              <a:t>Promotes </a:t>
            </a:r>
            <a:r>
              <a:rPr lang="en-US" sz="2200" dirty="0"/>
              <a:t>competitive wholesale pricing </a:t>
            </a:r>
            <a:r>
              <a:rPr lang="en-US" sz="2200" dirty="0" smtClean="0"/>
              <a:t>for </a:t>
            </a:r>
            <a:r>
              <a:rPr lang="en-US" sz="2200" dirty="0"/>
              <a:t>traffic carried, this will benefit </a:t>
            </a:r>
            <a:r>
              <a:rPr lang="en-US" sz="2200" dirty="0" smtClean="0"/>
              <a:t>end-users.</a:t>
            </a:r>
            <a:endParaRPr lang="en-US" sz="2200" dirty="0"/>
          </a:p>
          <a:p>
            <a:pPr>
              <a:spcBef>
                <a:spcPts val="600"/>
              </a:spcBef>
              <a:spcAft>
                <a:spcPts val="600"/>
              </a:spcAft>
            </a:pPr>
            <a:r>
              <a:rPr lang="en-US" sz="2200" dirty="0" smtClean="0"/>
              <a:t>Contributes </a:t>
            </a:r>
            <a:r>
              <a:rPr lang="en-US" sz="2200" dirty="0"/>
              <a:t>to avoid double taxation for </a:t>
            </a:r>
            <a:r>
              <a:rPr lang="en-US" sz="2200" dirty="0" smtClean="0"/>
              <a:t>international services.</a:t>
            </a:r>
            <a:endParaRPr lang="en-US" sz="2200" dirty="0"/>
          </a:p>
        </p:txBody>
      </p:sp>
      <p:sp>
        <p:nvSpPr>
          <p:cNvPr id="5" name="Rectangle 4"/>
          <p:cNvSpPr/>
          <p:nvPr/>
        </p:nvSpPr>
        <p:spPr>
          <a:xfrm>
            <a:off x="1977388" y="525196"/>
            <a:ext cx="6328412" cy="830997"/>
          </a:xfrm>
          <a:prstGeom prst="rect">
            <a:avLst/>
          </a:prstGeom>
        </p:spPr>
        <p:txBody>
          <a:bodyPr wrap="square">
            <a:spAutoFit/>
          </a:bodyPr>
          <a:lstStyle/>
          <a:p>
            <a:r>
              <a:rPr lang="en-US" sz="2800" cap="all" dirty="0" smtClean="0">
                <a:latin typeface="+mj-lt"/>
              </a:rPr>
              <a:t>Highlights: Economic Issues </a:t>
            </a:r>
            <a:br>
              <a:rPr lang="en-US" sz="2800" cap="all" dirty="0" smtClean="0">
                <a:latin typeface="+mj-lt"/>
              </a:rPr>
            </a:br>
            <a:r>
              <a:rPr lang="en-US" sz="2000" cap="all" dirty="0" smtClean="0">
                <a:latin typeface="+mj-lt"/>
              </a:rPr>
              <a:t>(</a:t>
            </a:r>
            <a:r>
              <a:rPr lang="en-US" sz="2000" cap="all" dirty="0">
                <a:latin typeface="+mj-lt"/>
              </a:rPr>
              <a:t>Articles 6, 9 and Appendix 1)</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30814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6764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600"/>
              </a:spcBef>
              <a:spcAft>
                <a:spcPts val="600"/>
              </a:spcAft>
            </a:pPr>
            <a:r>
              <a:rPr lang="en-US" sz="2000" dirty="0" smtClean="0"/>
              <a:t>The new Article 8A recognizes, </a:t>
            </a:r>
            <a:r>
              <a:rPr lang="en-US" sz="2000" dirty="0"/>
              <a:t>in </a:t>
            </a:r>
            <a:r>
              <a:rPr lang="en-US" sz="2000" dirty="0" smtClean="0"/>
              <a:t>treaty-text, the </a:t>
            </a:r>
            <a:r>
              <a:rPr lang="en-US" sz="2000" dirty="0"/>
              <a:t>importance of sustainability in the ICT sector through the promotion of:</a:t>
            </a:r>
          </a:p>
          <a:p>
            <a:pPr lvl="1">
              <a:spcBef>
                <a:spcPts val="600"/>
              </a:spcBef>
              <a:spcAft>
                <a:spcPts val="600"/>
              </a:spcAft>
            </a:pPr>
            <a:r>
              <a:rPr lang="en-US" sz="2000" dirty="0"/>
              <a:t>energy efficiency best practices;</a:t>
            </a:r>
          </a:p>
          <a:p>
            <a:pPr lvl="1">
              <a:spcBef>
                <a:spcPts val="600"/>
              </a:spcBef>
              <a:spcAft>
                <a:spcPts val="600"/>
              </a:spcAft>
            </a:pPr>
            <a:r>
              <a:rPr lang="en-US" sz="2000" dirty="0"/>
              <a:t>E-waste best practices</a:t>
            </a:r>
            <a:r>
              <a:rPr lang="en-US" sz="2000" dirty="0" smtClean="0"/>
              <a:t>.</a:t>
            </a:r>
          </a:p>
          <a:p>
            <a:pPr lvl="0">
              <a:spcBef>
                <a:spcPts val="600"/>
              </a:spcBef>
              <a:spcAft>
                <a:spcPts val="600"/>
              </a:spcAft>
            </a:pPr>
            <a:r>
              <a:rPr lang="en-US" sz="2000" dirty="0" smtClean="0"/>
              <a:t>The </a:t>
            </a:r>
            <a:r>
              <a:rPr lang="en-US" sz="2000" dirty="0"/>
              <a:t>inclusion of this article in the ITRs </a:t>
            </a:r>
            <a:r>
              <a:rPr lang="en-US" sz="2000" dirty="0" smtClean="0"/>
              <a:t>reflects </a:t>
            </a:r>
            <a:r>
              <a:rPr lang="en-US" sz="2000" dirty="0"/>
              <a:t>the increased awareness on these </a:t>
            </a:r>
            <a:r>
              <a:rPr lang="en-US" sz="2000" dirty="0" smtClean="0"/>
              <a:t>issues </a:t>
            </a:r>
            <a:r>
              <a:rPr lang="en-US" sz="2000" dirty="0"/>
              <a:t>since </a:t>
            </a:r>
            <a:r>
              <a:rPr lang="en-US" sz="2000" dirty="0" smtClean="0"/>
              <a:t>1988.</a:t>
            </a:r>
            <a:endParaRPr lang="en-US" sz="2000" dirty="0"/>
          </a:p>
          <a:p>
            <a:pPr lvl="0">
              <a:spcBef>
                <a:spcPts val="600"/>
              </a:spcBef>
              <a:spcAft>
                <a:spcPts val="600"/>
              </a:spcAft>
            </a:pPr>
            <a:r>
              <a:rPr lang="en-US" sz="2000" dirty="0" smtClean="0"/>
              <a:t>With the new article, </a:t>
            </a:r>
            <a:r>
              <a:rPr lang="en-US" sz="2000" dirty="0"/>
              <a:t>Member States will have an additional incentive to take action at </a:t>
            </a:r>
            <a:r>
              <a:rPr lang="en-US" sz="2000" dirty="0" smtClean="0"/>
              <a:t>the national </a:t>
            </a:r>
            <a:r>
              <a:rPr lang="en-US" sz="2000" dirty="0"/>
              <a:t>level and implement </a:t>
            </a:r>
            <a:r>
              <a:rPr lang="en-US" sz="2000" dirty="0" smtClean="0"/>
              <a:t>the provisions of this article through </a:t>
            </a:r>
            <a:r>
              <a:rPr lang="en-US" sz="2000" dirty="0"/>
              <a:t>appropriate national </a:t>
            </a:r>
            <a:r>
              <a:rPr lang="en-US" sz="2000" dirty="0" smtClean="0"/>
              <a:t>instruments.</a:t>
            </a:r>
            <a:endParaRPr lang="en-US" sz="2000" dirty="0"/>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1" cy="830997"/>
          </a:xfrm>
          <a:prstGeom prst="rect">
            <a:avLst/>
          </a:prstGeom>
        </p:spPr>
        <p:txBody>
          <a:bodyPr wrap="square">
            <a:spAutoFit/>
          </a:bodyPr>
          <a:lstStyle/>
          <a:p>
            <a:r>
              <a:rPr lang="en-US" sz="2800" cap="all" dirty="0" smtClean="0">
                <a:latin typeface="+mj-lt"/>
              </a:rPr>
              <a:t>Highlights: Energy Efficiency </a:t>
            </a:r>
            <a:br>
              <a:rPr lang="en-US" sz="2800" cap="all" dirty="0" smtClean="0">
                <a:latin typeface="+mj-lt"/>
              </a:rPr>
            </a:br>
            <a:r>
              <a:rPr lang="en-US" sz="2000" cap="all" dirty="0">
                <a:latin typeface="+mj-lt"/>
              </a:rPr>
              <a:t>(new article 8a)</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65681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6296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600"/>
              </a:spcBef>
              <a:spcAft>
                <a:spcPts val="600"/>
              </a:spcAft>
            </a:pPr>
            <a:r>
              <a:rPr lang="en-US" sz="2000" dirty="0" smtClean="0"/>
              <a:t>The new Article 8b recognizes </a:t>
            </a:r>
            <a:r>
              <a:rPr lang="en-US" sz="2000" dirty="0"/>
              <a:t>in </a:t>
            </a:r>
            <a:r>
              <a:rPr lang="en-US" sz="2000" dirty="0" smtClean="0"/>
              <a:t>a treaty-level </a:t>
            </a:r>
            <a:r>
              <a:rPr lang="en-US" sz="2000" dirty="0"/>
              <a:t>text the importance of </a:t>
            </a:r>
            <a:r>
              <a:rPr lang="en-US" sz="2000" dirty="0" smtClean="0"/>
              <a:t>accessibility</a:t>
            </a:r>
            <a:r>
              <a:rPr lang="en-US" sz="2000" dirty="0"/>
              <a:t> </a:t>
            </a:r>
            <a:r>
              <a:rPr lang="en-US" sz="2000" dirty="0" smtClean="0"/>
              <a:t>in ICTs  in order to bring </a:t>
            </a:r>
            <a:r>
              <a:rPr lang="en-US" sz="2000" dirty="0"/>
              <a:t>the benefit of ICTs to the 650 million people living with some kind of </a:t>
            </a:r>
            <a:r>
              <a:rPr lang="en-US" sz="2000" dirty="0" smtClean="0"/>
              <a:t>disability.</a:t>
            </a:r>
            <a:endParaRPr lang="en-US" sz="2000" dirty="0"/>
          </a:p>
          <a:p>
            <a:pPr>
              <a:spcBef>
                <a:spcPts val="600"/>
              </a:spcBef>
              <a:spcAft>
                <a:spcPts val="600"/>
              </a:spcAft>
            </a:pPr>
            <a:r>
              <a:rPr lang="en-US" sz="2000" dirty="0" smtClean="0"/>
              <a:t>There </a:t>
            </a:r>
            <a:r>
              <a:rPr lang="en-US" sz="2000" dirty="0"/>
              <a:t>is a good overlap between the countries that signed the ITRs and those that either signed or ratified the United Nations Convention on the Rights of Persons with Disabilities (UNCRDP) (status at February 2013: </a:t>
            </a:r>
            <a:r>
              <a:rPr lang="en-US" sz="2000" dirty="0" smtClean="0"/>
              <a:t>Signed</a:t>
            </a:r>
            <a:r>
              <a:rPr lang="en-US" sz="2000" dirty="0"/>
              <a:t>: 154; ratified: 127</a:t>
            </a:r>
            <a:r>
              <a:rPr lang="en-US" sz="2000" dirty="0" smtClean="0"/>
              <a:t>).</a:t>
            </a:r>
          </a:p>
          <a:p>
            <a:pPr>
              <a:spcBef>
                <a:spcPts val="600"/>
              </a:spcBef>
              <a:spcAft>
                <a:spcPts val="600"/>
              </a:spcAft>
            </a:pPr>
            <a:r>
              <a:rPr lang="en-US" sz="2000" dirty="0" smtClean="0"/>
              <a:t>Member States will have an additional incentive to take action at the national level through implementation of Article 8b through appropriate national instruments</a:t>
            </a:r>
            <a:r>
              <a:rPr lang="en-US" sz="1800" dirty="0"/>
              <a:t>.</a:t>
            </a:r>
            <a:endParaRPr lang="en-US" sz="1800" dirty="0" smtClean="0"/>
          </a:p>
        </p:txBody>
      </p:sp>
      <p:sp>
        <p:nvSpPr>
          <p:cNvPr id="5" name="Rectangle 4"/>
          <p:cNvSpPr/>
          <p:nvPr/>
        </p:nvSpPr>
        <p:spPr>
          <a:xfrm>
            <a:off x="1977389" y="525196"/>
            <a:ext cx="5361870" cy="830997"/>
          </a:xfrm>
          <a:prstGeom prst="rect">
            <a:avLst/>
          </a:prstGeom>
        </p:spPr>
        <p:txBody>
          <a:bodyPr wrap="square">
            <a:spAutoFit/>
          </a:bodyPr>
          <a:lstStyle/>
          <a:p>
            <a:r>
              <a:rPr lang="en-US" sz="2800" cap="all" dirty="0" smtClean="0">
                <a:latin typeface="+mj-lt"/>
              </a:rPr>
              <a:t>Highlights : Accessibility </a:t>
            </a:r>
            <a:br>
              <a:rPr lang="en-US" sz="2800" cap="all" dirty="0" smtClean="0">
                <a:latin typeface="+mj-lt"/>
              </a:rPr>
            </a:br>
            <a:r>
              <a:rPr lang="en-US" sz="2000" cap="all" dirty="0">
                <a:latin typeface="+mj-lt"/>
              </a:rPr>
              <a:t>(new article 8b)</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20514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752600" y="1172401"/>
            <a:ext cx="68299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eaLnBrk="1" hangingPunct="1"/>
            <a:r>
              <a:rPr lang="en-US" sz="2000" dirty="0"/>
              <a:t>5 new </a:t>
            </a:r>
            <a:r>
              <a:rPr lang="en-US" sz="2000" dirty="0" smtClean="0"/>
              <a:t>Resolutions: </a:t>
            </a:r>
            <a:endParaRPr lang="en-US" sz="2000" dirty="0"/>
          </a:p>
          <a:p>
            <a:pPr marL="628650" lvl="1" indent="-457200" eaLnBrk="1" hangingPunct="1">
              <a:buClr>
                <a:schemeClr val="tx2"/>
              </a:buClr>
            </a:pPr>
            <a:r>
              <a:rPr lang="en-US" sz="2000" dirty="0"/>
              <a:t>Special measures for landlocked developing countries and small island developing </a:t>
            </a:r>
            <a:r>
              <a:rPr lang="en-US" sz="2000" dirty="0" smtClean="0"/>
              <a:t>states </a:t>
            </a:r>
            <a:r>
              <a:rPr lang="en-US" sz="2000" dirty="0"/>
              <a:t>for access to international optical </a:t>
            </a:r>
            <a:r>
              <a:rPr lang="en-US" sz="2000" dirty="0" err="1"/>
              <a:t>fibre</a:t>
            </a:r>
            <a:r>
              <a:rPr lang="en-US" sz="2000" dirty="0"/>
              <a:t> networks </a:t>
            </a:r>
            <a:endParaRPr lang="en-US" sz="2000" dirty="0" smtClean="0"/>
          </a:p>
          <a:p>
            <a:pPr marL="628650" lvl="1" indent="-457200" eaLnBrk="1" hangingPunct="1">
              <a:buClr>
                <a:schemeClr val="tx2"/>
              </a:buClr>
            </a:pPr>
            <a:r>
              <a:rPr lang="en-US" sz="2000" dirty="0" smtClean="0"/>
              <a:t>Use of one of the globally </a:t>
            </a:r>
            <a:r>
              <a:rPr lang="en-US" sz="2000" dirty="0"/>
              <a:t>harmonized national </a:t>
            </a:r>
            <a:r>
              <a:rPr lang="en-US" sz="2000" dirty="0" smtClean="0"/>
              <a:t>numbers </a:t>
            </a:r>
            <a:r>
              <a:rPr lang="en-US" sz="2000" dirty="0"/>
              <a:t>for access to emergency </a:t>
            </a:r>
            <a:r>
              <a:rPr lang="en-US" sz="2000" dirty="0" smtClean="0"/>
              <a:t>services (911 or 112)</a:t>
            </a:r>
          </a:p>
          <a:p>
            <a:pPr marL="628650" lvl="1" indent="-457200" eaLnBrk="1" hangingPunct="1">
              <a:buClr>
                <a:schemeClr val="tx2"/>
              </a:buClr>
            </a:pPr>
            <a:r>
              <a:rPr lang="en-US" sz="2000" dirty="0"/>
              <a:t>F</a:t>
            </a:r>
            <a:r>
              <a:rPr lang="en-US" sz="2000" dirty="0" smtClean="0"/>
              <a:t>oster </a:t>
            </a:r>
            <a:r>
              <a:rPr lang="en-US" sz="2000" dirty="0"/>
              <a:t>an enabling environment for the greater growth of the Internet</a:t>
            </a:r>
          </a:p>
          <a:p>
            <a:pPr marL="628650" lvl="1" indent="-457200" eaLnBrk="1" hangingPunct="1">
              <a:buClr>
                <a:schemeClr val="tx2"/>
              </a:buClr>
            </a:pPr>
            <a:r>
              <a:rPr lang="en-US" sz="2000" dirty="0"/>
              <a:t>Periodic review of the International Telecommunication Regulations </a:t>
            </a:r>
          </a:p>
          <a:p>
            <a:pPr marL="628650" lvl="1" indent="-457200" eaLnBrk="1" hangingPunct="1">
              <a:buClr>
                <a:schemeClr val="tx2"/>
              </a:buClr>
            </a:pPr>
            <a:r>
              <a:rPr lang="en-US" sz="2000" dirty="0"/>
              <a:t>International telecommunication service traffic termination and exchange </a:t>
            </a:r>
            <a:endParaRPr lang="en-US" sz="2000" dirty="0" smtClean="0"/>
          </a:p>
          <a:p>
            <a:pPr marL="0" indent="0" eaLnBrk="1" hangingPunct="1">
              <a:buClr>
                <a:schemeClr val="tx2"/>
              </a:buClr>
              <a:buNone/>
            </a:pPr>
            <a:r>
              <a:rPr lang="en-US" sz="2000" u="sng" dirty="0" smtClean="0">
                <a:solidFill>
                  <a:srgbClr val="FF0000"/>
                </a:solidFill>
              </a:rPr>
              <a:t>NOTE: </a:t>
            </a:r>
            <a:r>
              <a:rPr lang="en-US" sz="2000" dirty="0" smtClean="0">
                <a:solidFill>
                  <a:srgbClr val="FF0000"/>
                </a:solidFill>
              </a:rPr>
              <a:t>Resolutions are </a:t>
            </a:r>
            <a:r>
              <a:rPr lang="en-US" sz="2000" b="1" dirty="0" smtClean="0">
                <a:solidFill>
                  <a:srgbClr val="FF0000"/>
                </a:solidFill>
              </a:rPr>
              <a:t>not part of the ITRs</a:t>
            </a:r>
            <a:r>
              <a:rPr lang="en-US" sz="2000" dirty="0" smtClean="0">
                <a:solidFill>
                  <a:srgbClr val="FF0000"/>
                </a:solidFill>
              </a:rPr>
              <a:t>. They do not require any ratification, acceptance or approval process, and they are </a:t>
            </a:r>
            <a:r>
              <a:rPr lang="en-US" sz="2000" dirty="0">
                <a:solidFill>
                  <a:srgbClr val="FF0000"/>
                </a:solidFill>
              </a:rPr>
              <a:t>not inherently binding </a:t>
            </a:r>
            <a:r>
              <a:rPr lang="en-US" sz="2000" dirty="0" smtClean="0">
                <a:solidFill>
                  <a:srgbClr val="FF0000"/>
                </a:solidFill>
              </a:rPr>
              <a:t>for the Member States. </a:t>
            </a:r>
          </a:p>
          <a:p>
            <a:pPr marL="400050" lvl="1" indent="0" eaLnBrk="1" hangingPunct="1">
              <a:buClr>
                <a:schemeClr val="tx2"/>
              </a:buClr>
            </a:pPr>
            <a:endParaRPr lang="en-US" sz="2000" dirty="0"/>
          </a:p>
          <a:p>
            <a:pPr marL="400050" lvl="1" indent="0" eaLnBrk="1" hangingPunct="1">
              <a:buClr>
                <a:schemeClr val="tx2"/>
              </a:buClr>
            </a:pPr>
            <a:endParaRPr lang="en-US" sz="2000" dirty="0"/>
          </a:p>
          <a:p>
            <a:pPr marL="0" indent="0" eaLnBrk="1" hangingPunct="1"/>
            <a:endParaRPr lang="en-US" sz="1800" dirty="0"/>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2" cy="523220"/>
          </a:xfrm>
          <a:prstGeom prst="rect">
            <a:avLst/>
          </a:prstGeom>
        </p:spPr>
        <p:txBody>
          <a:bodyPr wrap="square">
            <a:spAutoFit/>
          </a:bodyPr>
          <a:lstStyle/>
          <a:p>
            <a:r>
              <a:rPr lang="en-US" sz="2800" cap="all" dirty="0" smtClean="0">
                <a:latin typeface="+mj-lt"/>
              </a:rPr>
              <a:t>WCIT-12 Resolutions</a:t>
            </a:r>
            <a:endParaRPr lang="en-US" sz="28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09120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fontScale="92500" lnSpcReduction="10000"/>
          </a:bodyPr>
          <a:lstStyle/>
          <a:p>
            <a:pPr>
              <a:lnSpc>
                <a:spcPct val="200000"/>
              </a:lnSpc>
            </a:pPr>
            <a:r>
              <a:rPr lang="en-US" sz="2800" dirty="0"/>
              <a:t>Outcome and some Observations</a:t>
            </a:r>
          </a:p>
          <a:p>
            <a:pPr>
              <a:lnSpc>
                <a:spcPct val="200000"/>
              </a:lnSpc>
            </a:pPr>
            <a:r>
              <a:rPr lang="en-US" sz="2800" dirty="0"/>
              <a:t>Key Achievements and Highlights</a:t>
            </a:r>
          </a:p>
          <a:p>
            <a:pPr>
              <a:lnSpc>
                <a:spcPct val="200000"/>
              </a:lnSpc>
            </a:pPr>
            <a:r>
              <a:rPr lang="en-US" sz="2800" b="1" u="sng" dirty="0">
                <a:solidFill>
                  <a:schemeClr val="accent2">
                    <a:lumMod val="75000"/>
                  </a:schemeClr>
                </a:solidFill>
              </a:rPr>
              <a:t>Analysis of some Key Provisions</a:t>
            </a:r>
          </a:p>
          <a:p>
            <a:pPr>
              <a:lnSpc>
                <a:spcPct val="200000"/>
              </a:lnSpc>
            </a:pPr>
            <a:r>
              <a:rPr lang="en-US" sz="2800" dirty="0"/>
              <a:t>Article 10, Accession</a:t>
            </a:r>
          </a:p>
          <a:p>
            <a:pPr>
              <a:lnSpc>
                <a:spcPct val="200000"/>
              </a:lnSpc>
            </a:pPr>
            <a:r>
              <a:rPr lang="en-US" sz="2800" dirty="0"/>
              <a:t>The Road </a:t>
            </a:r>
            <a:r>
              <a:rPr lang="en-US" sz="2800" dirty="0" smtClean="0"/>
              <a:t>Ahead</a:t>
            </a: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144353992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4" y="1981200"/>
            <a:ext cx="6549705" cy="4601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2000" b="1" i="1" dirty="0">
                <a:solidFill>
                  <a:schemeClr val="tx1"/>
                </a:solidFill>
              </a:rPr>
              <a:t>	These Regulations recognize the right of access of Member States to international telecommunication services.</a:t>
            </a:r>
            <a:endParaRPr lang="en-US" sz="2000" b="1" dirty="0">
              <a:solidFill>
                <a:schemeClr val="tx1"/>
              </a:solidFill>
            </a:endParaRPr>
          </a:p>
          <a:p>
            <a:pPr lvl="0">
              <a:defRPr/>
            </a:pPr>
            <a:endParaRPr lang="en-US" sz="2000" dirty="0" smtClean="0"/>
          </a:p>
          <a:p>
            <a:pPr lvl="0">
              <a:defRPr/>
            </a:pPr>
            <a:r>
              <a:rPr lang="en-US" sz="2000" dirty="0" smtClean="0"/>
              <a:t>This </a:t>
            </a:r>
            <a:r>
              <a:rPr lang="en-US" sz="2000" dirty="0"/>
              <a:t>clause is in the Preamble of the </a:t>
            </a:r>
            <a:r>
              <a:rPr lang="en-US" sz="2000" dirty="0" smtClean="0"/>
              <a:t>treaty. It </a:t>
            </a:r>
            <a:r>
              <a:rPr lang="en-US" sz="2000" dirty="0"/>
              <a:t>should be noted that the </a:t>
            </a:r>
            <a:r>
              <a:rPr lang="en-US" sz="2000" dirty="0" err="1"/>
              <a:t>preambular</a:t>
            </a:r>
            <a:r>
              <a:rPr lang="en-US" sz="2000" dirty="0"/>
              <a:t> text in international treaties does not have the same legal </a:t>
            </a:r>
            <a:r>
              <a:rPr lang="en-US" sz="2000" dirty="0" smtClean="0"/>
              <a:t>status as </a:t>
            </a:r>
            <a:r>
              <a:rPr lang="en-US" sz="2000" dirty="0"/>
              <a:t>the text found in the </a:t>
            </a:r>
            <a:r>
              <a:rPr lang="en-US" sz="2000" dirty="0" smtClean="0"/>
              <a:t>subsequent articles.</a:t>
            </a:r>
          </a:p>
          <a:p>
            <a:pPr lvl="0">
              <a:defRPr/>
            </a:pPr>
            <a:endParaRPr lang="en-US" sz="2000" dirty="0" smtClean="0"/>
          </a:p>
          <a:p>
            <a:pPr lvl="0">
              <a:defRPr/>
            </a:pPr>
            <a:r>
              <a:rPr lang="en-US" sz="2000" dirty="0" smtClean="0"/>
              <a:t>It </a:t>
            </a:r>
            <a:r>
              <a:rPr lang="en-US" sz="2000" dirty="0"/>
              <a:t>follows that </a:t>
            </a:r>
            <a:r>
              <a:rPr lang="en-US" sz="2000" dirty="0" err="1"/>
              <a:t>preambular</a:t>
            </a:r>
            <a:r>
              <a:rPr lang="en-US" sz="2000" dirty="0"/>
              <a:t> text does not usually give rise to legal rights or obligations for subjects of international </a:t>
            </a:r>
            <a:r>
              <a:rPr lang="en-US" sz="2000" dirty="0" smtClean="0"/>
              <a:t>law</a:t>
            </a:r>
          </a:p>
          <a:p>
            <a:pPr lvl="0">
              <a:defRPr/>
            </a:pPr>
            <a:endParaRPr kumimoji="0" lang="en-US" sz="1800" b="1"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486628" y="525196"/>
            <a:ext cx="7352572" cy="1200329"/>
          </a:xfrm>
          <a:prstGeom prst="rect">
            <a:avLst/>
          </a:prstGeom>
        </p:spPr>
        <p:txBody>
          <a:bodyPr wrap="square">
            <a:spAutoFit/>
          </a:bodyPr>
          <a:lstStyle/>
          <a:p>
            <a:r>
              <a:rPr lang="en-US" sz="2400" cap="all" dirty="0"/>
              <a:t>Preamble </a:t>
            </a:r>
            <a:r>
              <a:rPr lang="en-US" sz="2400" cap="all" dirty="0" smtClean="0"/>
              <a:t/>
            </a:r>
            <a:br>
              <a:rPr lang="en-US" sz="2400" cap="all" dirty="0" smtClean="0"/>
            </a:br>
            <a:r>
              <a:rPr lang="en-US" sz="2400" cap="all" dirty="0" smtClean="0"/>
              <a:t>(provision </a:t>
            </a:r>
            <a:r>
              <a:rPr lang="en-US" sz="2400" cap="all" dirty="0"/>
              <a:t>on </a:t>
            </a:r>
            <a:r>
              <a:rPr lang="en-US" sz="2400" i="1" cap="all" dirty="0"/>
              <a:t>right of access of Member States to international telecommunication services</a:t>
            </a:r>
            <a:r>
              <a:rPr lang="en-US" sz="2400" cap="all" dirty="0" smtClean="0"/>
              <a:t>) (1/2)</a:t>
            </a:r>
            <a:endParaRPr lang="en-US" sz="24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smtClean="0">
                <a:solidFill>
                  <a:schemeClr val="tx2"/>
                </a:solidFill>
                <a:latin typeface="+mj-lt"/>
              </a:rPr>
              <a:t>Analysis of some key provisions</a:t>
            </a:r>
            <a:endParaRPr lang="en-US" sz="1600" b="1" dirty="0">
              <a:solidFill>
                <a:schemeClr val="tx2"/>
              </a:solidFill>
              <a:latin typeface="+mj-lt"/>
            </a:endParaRPr>
          </a:p>
        </p:txBody>
      </p:sp>
    </p:spTree>
    <p:extLst>
      <p:ext uri="{BB962C8B-B14F-4D97-AF65-F5344CB8AC3E}">
        <p14:creationId xmlns:p14="http://schemas.microsoft.com/office/powerpoint/2010/main" val="17567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fontScale="92500" lnSpcReduction="10000"/>
          </a:bodyPr>
          <a:lstStyle/>
          <a:p>
            <a:pPr>
              <a:lnSpc>
                <a:spcPct val="200000"/>
              </a:lnSpc>
            </a:pPr>
            <a:r>
              <a:rPr lang="en-US" sz="2800" b="1" u="sng" dirty="0" smtClean="0">
                <a:solidFill>
                  <a:schemeClr val="accent2">
                    <a:lumMod val="75000"/>
                  </a:schemeClr>
                </a:solidFill>
              </a:rPr>
              <a:t>Outcome and some Observations</a:t>
            </a:r>
          </a:p>
          <a:p>
            <a:pPr>
              <a:lnSpc>
                <a:spcPct val="200000"/>
              </a:lnSpc>
            </a:pPr>
            <a:r>
              <a:rPr lang="en-US" sz="2800" dirty="0"/>
              <a:t>Key Achievements and Highlights</a:t>
            </a:r>
          </a:p>
          <a:p>
            <a:pPr>
              <a:lnSpc>
                <a:spcPct val="200000"/>
              </a:lnSpc>
            </a:pPr>
            <a:r>
              <a:rPr lang="en-US" sz="2800" dirty="0" smtClean="0"/>
              <a:t>Analysis </a:t>
            </a:r>
            <a:r>
              <a:rPr lang="en-US" sz="2800" dirty="0"/>
              <a:t>of some Key </a:t>
            </a:r>
            <a:r>
              <a:rPr lang="en-US" sz="2800" dirty="0" smtClean="0"/>
              <a:t>Provisions</a:t>
            </a:r>
          </a:p>
          <a:p>
            <a:pPr>
              <a:lnSpc>
                <a:spcPct val="200000"/>
              </a:lnSpc>
            </a:pPr>
            <a:r>
              <a:rPr lang="en-US" sz="2800" dirty="0" smtClean="0"/>
              <a:t>Article 10, Accession</a:t>
            </a:r>
          </a:p>
          <a:p>
            <a:pPr>
              <a:lnSpc>
                <a:spcPct val="200000"/>
              </a:lnSpc>
            </a:pPr>
            <a:r>
              <a:rPr lang="en-US" sz="2800" dirty="0" smtClean="0"/>
              <a:t>The Road Ahead</a:t>
            </a: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212058089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2256972"/>
            <a:ext cx="6112558" cy="4601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defRPr/>
            </a:pPr>
            <a:r>
              <a:rPr lang="en-US" sz="2000" i="1" dirty="0" smtClean="0"/>
              <a:t>Articles 35 </a:t>
            </a:r>
            <a:r>
              <a:rPr lang="en-US" sz="2000" dirty="0" smtClean="0"/>
              <a:t>of the Constitution permits </a:t>
            </a:r>
            <a:r>
              <a:rPr lang="en-US" sz="2000" dirty="0"/>
              <a:t>Member </a:t>
            </a:r>
            <a:r>
              <a:rPr lang="en-US" sz="2000" dirty="0" smtClean="0"/>
              <a:t>States to </a:t>
            </a:r>
            <a:r>
              <a:rPr lang="en-US" sz="2000" dirty="0"/>
              <a:t>suspend the international telecommunication service, either generally or only for certain relations and/or for certain kinds of correspondence, outgoing, incoming or in transit, </a:t>
            </a:r>
            <a:r>
              <a:rPr lang="en-US" sz="2000" dirty="0" smtClean="0"/>
              <a:t>with other countries provided </a:t>
            </a:r>
            <a:r>
              <a:rPr lang="en-US" sz="2000" dirty="0"/>
              <a:t>that it immediately notifies such action to each of the other Member States through the Secretary-General. </a:t>
            </a:r>
          </a:p>
          <a:p>
            <a:pPr>
              <a:defRPr/>
            </a:pPr>
            <a:endParaRPr lang="en-US" sz="2000" dirty="0" smtClean="0"/>
          </a:p>
          <a:p>
            <a:pPr>
              <a:defRPr/>
            </a:pPr>
            <a:r>
              <a:rPr lang="en-US" sz="2000" b="1" u="sng" dirty="0" smtClean="0"/>
              <a:t>NOTE:</a:t>
            </a:r>
            <a:r>
              <a:rPr lang="en-US" sz="2000" dirty="0" smtClean="0"/>
              <a:t> In accordance with Article 4 of ITU Constitution  </a:t>
            </a:r>
            <a:r>
              <a:rPr lang="en-US" sz="2000" i="1" dirty="0" smtClean="0">
                <a:solidFill>
                  <a:srgbClr val="FF0000"/>
                </a:solidFill>
              </a:rPr>
              <a:t>the CS/CV prevails over the ITRs.</a:t>
            </a:r>
            <a:endParaRPr kumimoji="0" lang="en-US" sz="1800" b="1"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752600" y="525196"/>
            <a:ext cx="6781800" cy="1569660"/>
          </a:xfrm>
          <a:prstGeom prst="rect">
            <a:avLst/>
          </a:prstGeom>
        </p:spPr>
        <p:txBody>
          <a:bodyPr wrap="square">
            <a:spAutoFit/>
          </a:bodyPr>
          <a:lstStyle/>
          <a:p>
            <a:r>
              <a:rPr lang="en-US" sz="2400" cap="all" dirty="0"/>
              <a:t>Preamble </a:t>
            </a:r>
            <a:r>
              <a:rPr lang="en-US" sz="2400" cap="all" dirty="0" smtClean="0"/>
              <a:t/>
            </a:r>
            <a:br>
              <a:rPr lang="en-US" sz="2400" cap="all" dirty="0" smtClean="0"/>
            </a:br>
            <a:r>
              <a:rPr lang="en-US" sz="2400" cap="all" dirty="0" smtClean="0"/>
              <a:t>(provision </a:t>
            </a:r>
            <a:r>
              <a:rPr lang="en-US" sz="2400" cap="all" dirty="0"/>
              <a:t>on </a:t>
            </a:r>
            <a:r>
              <a:rPr lang="en-US" sz="2400" i="1" cap="all" dirty="0"/>
              <a:t>right of access of Member States to international telecommunication services</a:t>
            </a:r>
            <a:r>
              <a:rPr lang="en-US" sz="2400" cap="all" dirty="0"/>
              <a:t>) </a:t>
            </a:r>
            <a:r>
              <a:rPr lang="en-US" sz="2400" cap="all" dirty="0" smtClean="0"/>
              <a:t>(2/2</a:t>
            </a:r>
            <a:r>
              <a:rPr lang="en-US" sz="2400" cap="all" dirty="0"/>
              <a:t>)</a:t>
            </a:r>
            <a:endParaRPr lang="en-US" sz="24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Analysis of some key provisions</a:t>
            </a:r>
          </a:p>
        </p:txBody>
      </p:sp>
    </p:spTree>
    <p:extLst>
      <p:ext uri="{BB962C8B-B14F-4D97-AF65-F5344CB8AC3E}">
        <p14:creationId xmlns:p14="http://schemas.microsoft.com/office/powerpoint/2010/main" val="1607017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676400" y="1143000"/>
            <a:ext cx="6781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defRPr/>
            </a:pPr>
            <a:r>
              <a:rPr lang="en-US" sz="2000" dirty="0" smtClean="0"/>
              <a:t>Article </a:t>
            </a:r>
            <a:r>
              <a:rPr lang="en-US" sz="2000" dirty="0"/>
              <a:t>6 (No.38) of the ITU Constitution (modified in 1998) </a:t>
            </a:r>
            <a:r>
              <a:rPr lang="en-US" sz="2000" dirty="0" smtClean="0"/>
              <a:t>states </a:t>
            </a:r>
            <a:r>
              <a:rPr lang="en-US" sz="2000" dirty="0"/>
              <a:t>that the Administrative </a:t>
            </a:r>
            <a:r>
              <a:rPr lang="en-US" sz="2000" dirty="0" smtClean="0"/>
              <a:t>Regulations [i.e. the ITRs and the Radio Regulations] </a:t>
            </a:r>
            <a:r>
              <a:rPr lang="en-US" sz="2000" dirty="0"/>
              <a:t>shall apply to the </a:t>
            </a:r>
            <a:r>
              <a:rPr lang="en-US" sz="2000" i="1" dirty="0"/>
              <a:t>operating agencies authorized by them</a:t>
            </a:r>
            <a:r>
              <a:rPr lang="en-US" sz="2000" dirty="0"/>
              <a:t> [i.e. the Member States] </a:t>
            </a:r>
            <a:r>
              <a:rPr lang="en-US" sz="2000" i="1" dirty="0"/>
              <a:t>to establish and operate telecommunications and which engage in international services</a:t>
            </a:r>
            <a:r>
              <a:rPr lang="en-US" sz="2000" dirty="0"/>
              <a:t> […</a:t>
            </a:r>
            <a:r>
              <a:rPr lang="en-US" sz="2000" dirty="0" smtClean="0"/>
              <a:t>]</a:t>
            </a:r>
          </a:p>
          <a:p>
            <a:pPr lvl="0">
              <a:defRPr/>
            </a:pPr>
            <a:r>
              <a:rPr lang="en-US" sz="2000" dirty="0" smtClean="0"/>
              <a:t>Since </a:t>
            </a:r>
            <a:r>
              <a:rPr lang="en-US" sz="2000" dirty="0"/>
              <a:t>the CS/CV prevails over the </a:t>
            </a:r>
            <a:r>
              <a:rPr lang="en-US" sz="2000" dirty="0" smtClean="0"/>
              <a:t>ITRs, </a:t>
            </a:r>
            <a:r>
              <a:rPr lang="en-US" sz="2000" dirty="0"/>
              <a:t>the WCIT-12 was obliged to aligned the text in the ITRs (regarding the scope and its relation to operating agencies) with </a:t>
            </a:r>
            <a:r>
              <a:rPr lang="en-US" sz="2000" dirty="0" smtClean="0"/>
              <a:t>Article 6</a:t>
            </a:r>
          </a:p>
          <a:p>
            <a:pPr lvl="0">
              <a:spcBef>
                <a:spcPts val="600"/>
              </a:spcBef>
              <a:spcAft>
                <a:spcPts val="600"/>
              </a:spcAft>
              <a:defRPr/>
            </a:pPr>
            <a:r>
              <a:rPr lang="en-US" sz="2000" dirty="0"/>
              <a:t>The scope of application of the 2012 ITRs </a:t>
            </a:r>
            <a:r>
              <a:rPr lang="en-US" sz="2000" dirty="0" smtClean="0"/>
              <a:t>therefore covers</a:t>
            </a:r>
            <a:r>
              <a:rPr lang="en-US" sz="2000" dirty="0"/>
              <a:t>, besides the Member States which are parties to the treaty, the so-called </a:t>
            </a:r>
            <a:r>
              <a:rPr lang="en-US" sz="2000" b="1" dirty="0"/>
              <a:t>“</a:t>
            </a:r>
            <a:r>
              <a:rPr lang="en-US" sz="2000" b="1" i="1" dirty="0"/>
              <a:t>authorized operating agencies</a:t>
            </a:r>
            <a:r>
              <a:rPr lang="en-US" sz="2000" b="1" dirty="0"/>
              <a:t>”</a:t>
            </a:r>
            <a:r>
              <a:rPr lang="en-US" sz="2000" dirty="0"/>
              <a:t>, </a:t>
            </a:r>
            <a:r>
              <a:rPr lang="en-US" sz="2000" i="1" dirty="0"/>
              <a:t>i.e.</a:t>
            </a:r>
            <a:r>
              <a:rPr lang="en-US" sz="2000" dirty="0"/>
              <a:t> those operating agencies, authorized or recognized by a Member State, to establish, operate and engage in international telecommunications services </a:t>
            </a:r>
            <a:r>
              <a:rPr lang="en-US" sz="2000" b="1" dirty="0"/>
              <a:t>to the public </a:t>
            </a:r>
            <a:r>
              <a:rPr lang="en-US" sz="2000" dirty="0"/>
              <a:t>(Article 1.1b</a:t>
            </a:r>
            <a:r>
              <a:rPr lang="en-US" sz="2000" dirty="0" smtClean="0"/>
              <a:t>)</a:t>
            </a:r>
            <a:endParaRPr lang="en-US" sz="2000" dirty="0"/>
          </a:p>
        </p:txBody>
      </p:sp>
      <p:sp>
        <p:nvSpPr>
          <p:cNvPr id="5" name="Rectangle 4"/>
          <p:cNvSpPr/>
          <p:nvPr/>
        </p:nvSpPr>
        <p:spPr>
          <a:xfrm>
            <a:off x="2085677" y="525196"/>
            <a:ext cx="5361870" cy="461665"/>
          </a:xfrm>
          <a:prstGeom prst="rect">
            <a:avLst/>
          </a:prstGeom>
        </p:spPr>
        <p:txBody>
          <a:bodyPr wrap="square">
            <a:spAutoFit/>
          </a:bodyPr>
          <a:lstStyle/>
          <a:p>
            <a:pPr algn="ctr"/>
            <a:r>
              <a:rPr lang="en-US" sz="2400" cap="all" dirty="0"/>
              <a:t>The scope of the </a:t>
            </a:r>
            <a:r>
              <a:rPr lang="en-US" sz="2400" cap="all" dirty="0" smtClean="0"/>
              <a:t>ITRs</a:t>
            </a:r>
            <a:endParaRPr lang="en-US" sz="24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Analysis of some key provisions</a:t>
            </a:r>
          </a:p>
        </p:txBody>
      </p:sp>
    </p:spTree>
    <p:extLst>
      <p:ext uri="{BB962C8B-B14F-4D97-AF65-F5344CB8AC3E}">
        <p14:creationId xmlns:p14="http://schemas.microsoft.com/office/powerpoint/2010/main" val="17567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0" y="1524000"/>
            <a:ext cx="6549706"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defRPr/>
            </a:pPr>
            <a:r>
              <a:rPr lang="en-US" sz="2000" dirty="0" smtClean="0">
                <a:solidFill>
                  <a:schemeClr val="tx1"/>
                </a:solidFill>
              </a:rPr>
              <a:t>Article 1.1.a states that: </a:t>
            </a:r>
            <a:r>
              <a:rPr lang="en-US" sz="2000" b="1" i="1" dirty="0" smtClean="0">
                <a:solidFill>
                  <a:schemeClr val="tx1"/>
                </a:solidFill>
              </a:rPr>
              <a:t>These </a:t>
            </a:r>
            <a:r>
              <a:rPr lang="en-US" sz="2000" b="1" i="1" dirty="0">
                <a:solidFill>
                  <a:schemeClr val="tx1"/>
                </a:solidFill>
              </a:rPr>
              <a:t>Regulations do not address the content-related aspects of </a:t>
            </a:r>
            <a:r>
              <a:rPr lang="en-US" sz="2000" b="1" i="1" dirty="0" smtClean="0">
                <a:solidFill>
                  <a:schemeClr val="tx1"/>
                </a:solidFill>
              </a:rPr>
              <a:t>telecommunications</a:t>
            </a:r>
          </a:p>
          <a:p>
            <a:pPr marL="285750">
              <a:defRPr/>
            </a:pPr>
            <a:r>
              <a:rPr lang="en-US" sz="2000" dirty="0" smtClean="0">
                <a:solidFill>
                  <a:schemeClr val="tx1"/>
                </a:solidFill>
              </a:rPr>
              <a:t>Therefore </a:t>
            </a:r>
            <a:r>
              <a:rPr lang="en-US" sz="2000" dirty="0">
                <a:solidFill>
                  <a:schemeClr val="tx1"/>
                </a:solidFill>
              </a:rPr>
              <a:t>the technical measures to counter </a:t>
            </a:r>
            <a:r>
              <a:rPr lang="en-US" sz="2000" dirty="0" smtClean="0">
                <a:solidFill>
                  <a:schemeClr val="tx1"/>
                </a:solidFill>
              </a:rPr>
              <a:t>unsolicited bulk electronic communications in </a:t>
            </a:r>
            <a:r>
              <a:rPr lang="en-US" sz="2000" dirty="0">
                <a:solidFill>
                  <a:schemeClr val="tx1"/>
                </a:solidFill>
              </a:rPr>
              <a:t>accordance with </a:t>
            </a:r>
            <a:r>
              <a:rPr lang="en-US" sz="2000" dirty="0" smtClean="0">
                <a:solidFill>
                  <a:schemeClr val="tx1"/>
                </a:solidFill>
              </a:rPr>
              <a:t>Article 5b </a:t>
            </a:r>
            <a:r>
              <a:rPr lang="en-US" sz="2000" u="sng" dirty="0">
                <a:solidFill>
                  <a:schemeClr val="tx1"/>
                </a:solidFill>
              </a:rPr>
              <a:t>cannot include measures based on content filtering</a:t>
            </a:r>
            <a:r>
              <a:rPr lang="en-US" sz="2000" dirty="0">
                <a:solidFill>
                  <a:schemeClr val="tx1"/>
                </a:solidFill>
              </a:rPr>
              <a:t> but rather </a:t>
            </a:r>
            <a:r>
              <a:rPr lang="en-US" sz="2000" dirty="0" smtClean="0">
                <a:solidFill>
                  <a:schemeClr val="tx1"/>
                </a:solidFill>
              </a:rPr>
              <a:t>the many </a:t>
            </a:r>
            <a:r>
              <a:rPr lang="en-US" sz="2000" dirty="0">
                <a:solidFill>
                  <a:schemeClr val="tx1"/>
                </a:solidFill>
              </a:rPr>
              <a:t>other technical measures which do not use content </a:t>
            </a:r>
            <a:r>
              <a:rPr lang="en-US" sz="2000" dirty="0" smtClean="0">
                <a:solidFill>
                  <a:schemeClr val="tx1"/>
                </a:solidFill>
              </a:rPr>
              <a:t>filtering: </a:t>
            </a:r>
          </a:p>
          <a:p>
            <a:pPr marL="685800" lvl="1">
              <a:defRPr/>
            </a:pPr>
            <a:r>
              <a:rPr lang="en-US" sz="2000" dirty="0" smtClean="0">
                <a:solidFill>
                  <a:schemeClr val="tx1"/>
                </a:solidFill>
              </a:rPr>
              <a:t>E.g. ITU-T </a:t>
            </a:r>
            <a:r>
              <a:rPr lang="en-US" sz="2000" dirty="0">
                <a:solidFill>
                  <a:schemeClr val="tx1"/>
                </a:solidFill>
              </a:rPr>
              <a:t>X.1230/X.1240 series of Recommendations, and corresponding informative Supplements in the X-series of ITU-T Recommendations</a:t>
            </a:r>
            <a:r>
              <a:rPr lang="en-US" sz="2000" dirty="0" smtClean="0">
                <a:solidFill>
                  <a:schemeClr val="tx1"/>
                </a:solidFill>
              </a:rPr>
              <a:t>.</a:t>
            </a:r>
            <a:endParaRPr lang="en-US" sz="2000" dirty="0">
              <a:solidFill>
                <a:schemeClr val="tx1"/>
              </a:solidFill>
            </a:endParaRPr>
          </a:p>
        </p:txBody>
      </p:sp>
      <p:sp>
        <p:nvSpPr>
          <p:cNvPr id="5" name="Rectangle 4"/>
          <p:cNvSpPr/>
          <p:nvPr/>
        </p:nvSpPr>
        <p:spPr>
          <a:xfrm>
            <a:off x="457200" y="525196"/>
            <a:ext cx="7924800" cy="830997"/>
          </a:xfrm>
          <a:prstGeom prst="rect">
            <a:avLst/>
          </a:prstGeom>
        </p:spPr>
        <p:txBody>
          <a:bodyPr wrap="square">
            <a:spAutoFit/>
          </a:bodyPr>
          <a:lstStyle/>
          <a:p>
            <a:pPr algn="ctr"/>
            <a:r>
              <a:rPr lang="en-US" sz="2400" cap="all" dirty="0" smtClean="0"/>
              <a:t>Unsolicited </a:t>
            </a:r>
            <a:r>
              <a:rPr lang="en-US" sz="2400" cap="all" dirty="0"/>
              <a:t>bulk electronic </a:t>
            </a:r>
            <a:r>
              <a:rPr lang="en-US" sz="2400" cap="all" dirty="0" smtClean="0"/>
              <a:t>communications </a:t>
            </a:r>
          </a:p>
          <a:p>
            <a:pPr algn="ctr"/>
            <a:r>
              <a:rPr lang="en-US" sz="2400" cap="all" dirty="0" smtClean="0"/>
              <a:t>Article 5b </a:t>
            </a:r>
            <a:endParaRPr lang="en-US" sz="24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Analysis of some key provisions</a:t>
            </a:r>
          </a:p>
        </p:txBody>
      </p:sp>
    </p:spTree>
    <p:extLst>
      <p:ext uri="{BB962C8B-B14F-4D97-AF65-F5344CB8AC3E}">
        <p14:creationId xmlns:p14="http://schemas.microsoft.com/office/powerpoint/2010/main" val="2982345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952172"/>
            <a:ext cx="6112558" cy="4601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2000" dirty="0" smtClean="0">
                <a:solidFill>
                  <a:schemeClr val="tx1"/>
                </a:solidFill>
              </a:rPr>
              <a:t>WCIT </a:t>
            </a:r>
            <a:r>
              <a:rPr lang="en-US" sz="2000" dirty="0">
                <a:solidFill>
                  <a:schemeClr val="tx1"/>
                </a:solidFill>
              </a:rPr>
              <a:t>Resolutions </a:t>
            </a:r>
            <a:r>
              <a:rPr lang="en-US" sz="2000" dirty="0" smtClean="0">
                <a:solidFill>
                  <a:schemeClr val="tx1"/>
                </a:solidFill>
              </a:rPr>
              <a:t>are </a:t>
            </a:r>
            <a:r>
              <a:rPr lang="en-US" sz="2000" b="1" u="sng" dirty="0" smtClean="0">
                <a:solidFill>
                  <a:schemeClr val="tx1"/>
                </a:solidFill>
              </a:rPr>
              <a:t>not </a:t>
            </a:r>
            <a:r>
              <a:rPr lang="en-US" sz="2000" b="1" u="sng" dirty="0">
                <a:solidFill>
                  <a:schemeClr val="tx1"/>
                </a:solidFill>
              </a:rPr>
              <a:t>part </a:t>
            </a:r>
            <a:r>
              <a:rPr lang="en-US" sz="2000" b="1" u="sng" dirty="0" smtClean="0">
                <a:solidFill>
                  <a:schemeClr val="tx1"/>
                </a:solidFill>
              </a:rPr>
              <a:t>of the ITRs</a:t>
            </a:r>
            <a:r>
              <a:rPr lang="en-US" sz="2000" u="sng" dirty="0" smtClean="0">
                <a:solidFill>
                  <a:schemeClr val="tx1"/>
                </a:solidFill>
              </a:rPr>
              <a:t>. </a:t>
            </a:r>
          </a:p>
          <a:p>
            <a:pPr>
              <a:defRPr/>
            </a:pPr>
            <a:r>
              <a:rPr lang="en-US" sz="2000" dirty="0" smtClean="0">
                <a:solidFill>
                  <a:schemeClr val="tx1"/>
                </a:solidFill>
              </a:rPr>
              <a:t>Resolutions do not </a:t>
            </a:r>
            <a:r>
              <a:rPr lang="en-US" sz="2000" dirty="0">
                <a:solidFill>
                  <a:schemeClr val="tx1"/>
                </a:solidFill>
              </a:rPr>
              <a:t>require any ratification, acceptance or approval process, and they are not </a:t>
            </a:r>
            <a:r>
              <a:rPr lang="en-US" sz="2000" dirty="0" smtClean="0">
                <a:solidFill>
                  <a:schemeClr val="tx1"/>
                </a:solidFill>
              </a:rPr>
              <a:t>inherently binding </a:t>
            </a:r>
            <a:r>
              <a:rPr lang="en-US" sz="2000" dirty="0">
                <a:solidFill>
                  <a:schemeClr val="tx1"/>
                </a:solidFill>
              </a:rPr>
              <a:t>for the Member </a:t>
            </a:r>
            <a:r>
              <a:rPr lang="en-US" sz="2000" dirty="0" smtClean="0">
                <a:solidFill>
                  <a:schemeClr val="tx1"/>
                </a:solidFill>
              </a:rPr>
              <a:t>States, but have immediate effect</a:t>
            </a:r>
          </a:p>
          <a:p>
            <a:pPr>
              <a:defRPr/>
            </a:pPr>
            <a:r>
              <a:rPr lang="en-US" sz="2000" dirty="0"/>
              <a:t>The only operative part of Resolution 3 calls for ITU to play an active and constructive </a:t>
            </a:r>
            <a:r>
              <a:rPr lang="en-US" sz="2000" dirty="0" smtClean="0"/>
              <a:t>role </a:t>
            </a:r>
            <a:r>
              <a:rPr lang="en-GB" sz="2000" dirty="0"/>
              <a:t>in the development of broadband and the </a:t>
            </a:r>
            <a:r>
              <a:rPr lang="en-GB" sz="2000" dirty="0" err="1"/>
              <a:t>multistakeholder</a:t>
            </a:r>
            <a:r>
              <a:rPr lang="en-GB" sz="2000" dirty="0"/>
              <a:t> model of the Internet </a:t>
            </a:r>
            <a:endParaRPr lang="en-GB" sz="2000" dirty="0" smtClean="0"/>
          </a:p>
          <a:p>
            <a:pPr>
              <a:defRPr/>
            </a:pPr>
            <a:r>
              <a:rPr lang="en-US" sz="2000" dirty="0" smtClean="0"/>
              <a:t>The </a:t>
            </a:r>
            <a:r>
              <a:rPr lang="en-US" sz="2000" dirty="0"/>
              <a:t>subject matter </a:t>
            </a:r>
            <a:r>
              <a:rPr lang="en-US" sz="2000" dirty="0" smtClean="0"/>
              <a:t>is </a:t>
            </a:r>
            <a:r>
              <a:rPr lang="en-US" sz="2000" dirty="0"/>
              <a:t>not new for ITU (e.g. PP-10 Res. 101, 102, 133, </a:t>
            </a:r>
            <a:r>
              <a:rPr lang="en-US" sz="2000" dirty="0" smtClean="0"/>
              <a:t>180 address the Internet)</a:t>
            </a:r>
            <a:endParaRPr lang="en-US" sz="2000" dirty="0"/>
          </a:p>
          <a:p>
            <a:pPr>
              <a:defRPr/>
            </a:pPr>
            <a:endParaRPr lang="en-US" sz="2000" dirty="0">
              <a:solidFill>
                <a:schemeClr val="tx1"/>
              </a:solidFill>
            </a:endParaRPr>
          </a:p>
          <a:p>
            <a:pPr lvl="0">
              <a:defRPr/>
            </a:pPr>
            <a:endParaRPr kumimoji="0" lang="en-US" sz="2000" b="0" i="0" u="none" strike="noStrike" kern="0" cap="none" spc="0" normalizeH="0" baseline="0" noProof="0" dirty="0">
              <a:ln>
                <a:noFill/>
              </a:ln>
              <a:solidFill>
                <a:schemeClr val="tx1"/>
              </a:solidFill>
              <a:effectLst/>
              <a:uLnTx/>
              <a:uFillTx/>
              <a:latin typeface="+mj-lt"/>
            </a:endParaRPr>
          </a:p>
        </p:txBody>
      </p:sp>
      <p:sp>
        <p:nvSpPr>
          <p:cNvPr id="5" name="Rectangle 4"/>
          <p:cNvSpPr/>
          <p:nvPr/>
        </p:nvSpPr>
        <p:spPr>
          <a:xfrm>
            <a:off x="2085677" y="525196"/>
            <a:ext cx="6011576" cy="1200329"/>
          </a:xfrm>
          <a:prstGeom prst="rect">
            <a:avLst/>
          </a:prstGeom>
        </p:spPr>
        <p:txBody>
          <a:bodyPr wrap="square">
            <a:spAutoFit/>
          </a:bodyPr>
          <a:lstStyle/>
          <a:p>
            <a:r>
              <a:rPr lang="en-US" sz="2400" cap="all" dirty="0" smtClean="0">
                <a:latin typeface="+mj-lt"/>
              </a:rPr>
              <a:t>WCIT Resolution 3: </a:t>
            </a:r>
            <a:r>
              <a:rPr lang="en-US" sz="2400" cap="all" dirty="0">
                <a:latin typeface="+mj-lt"/>
              </a:rPr>
              <a:t>To foster an enabling environment for the greater growth of the </a:t>
            </a:r>
            <a:r>
              <a:rPr lang="en-US" sz="2400" cap="all" dirty="0" smtClean="0">
                <a:latin typeface="+mj-lt"/>
              </a:rPr>
              <a:t>Internet </a:t>
            </a:r>
            <a:endParaRPr lang="en-US" sz="24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Analysis of some key provisions</a:t>
            </a:r>
          </a:p>
        </p:txBody>
      </p:sp>
    </p:spTree>
    <p:extLst>
      <p:ext uri="{BB962C8B-B14F-4D97-AF65-F5344CB8AC3E}">
        <p14:creationId xmlns:p14="http://schemas.microsoft.com/office/powerpoint/2010/main" val="17567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fontScale="92500" lnSpcReduction="10000"/>
          </a:bodyPr>
          <a:lstStyle/>
          <a:p>
            <a:pPr>
              <a:lnSpc>
                <a:spcPct val="200000"/>
              </a:lnSpc>
            </a:pPr>
            <a:r>
              <a:rPr lang="en-US" sz="2800" dirty="0"/>
              <a:t>Outcome and some Observations</a:t>
            </a:r>
          </a:p>
          <a:p>
            <a:pPr>
              <a:lnSpc>
                <a:spcPct val="200000"/>
              </a:lnSpc>
            </a:pPr>
            <a:r>
              <a:rPr lang="en-US" sz="2800" dirty="0"/>
              <a:t>Key Achievements and Highlights</a:t>
            </a:r>
          </a:p>
          <a:p>
            <a:pPr>
              <a:lnSpc>
                <a:spcPct val="200000"/>
              </a:lnSpc>
            </a:pPr>
            <a:r>
              <a:rPr lang="en-US" sz="2800" dirty="0"/>
              <a:t>Analysis of some Key Provisions</a:t>
            </a:r>
          </a:p>
          <a:p>
            <a:pPr>
              <a:lnSpc>
                <a:spcPct val="200000"/>
              </a:lnSpc>
            </a:pPr>
            <a:r>
              <a:rPr lang="en-US" sz="2800" b="1" u="sng" dirty="0">
                <a:solidFill>
                  <a:schemeClr val="accent2">
                    <a:lumMod val="75000"/>
                  </a:schemeClr>
                </a:solidFill>
              </a:rPr>
              <a:t>Article 10, Accession</a:t>
            </a:r>
          </a:p>
          <a:p>
            <a:pPr>
              <a:lnSpc>
                <a:spcPct val="200000"/>
              </a:lnSpc>
            </a:pPr>
            <a:r>
              <a:rPr lang="en-US" sz="2800" dirty="0"/>
              <a:t>The Road </a:t>
            </a:r>
            <a:r>
              <a:rPr lang="en-US" sz="2800" dirty="0" smtClean="0"/>
              <a:t>Ahead</a:t>
            </a: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144353992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855662"/>
          </a:xfrm>
        </p:spPr>
        <p:txBody>
          <a:bodyPr>
            <a:normAutofit/>
          </a:bodyPr>
          <a:lstStyle/>
          <a:p>
            <a:pPr algn="l"/>
            <a:r>
              <a:rPr lang="en-US" sz="2800" cap="all" dirty="0" smtClean="0"/>
              <a:t>Article 10 – Final Provisions</a:t>
            </a:r>
            <a:endParaRPr lang="en-US" sz="2800" cap="all" dirty="0"/>
          </a:p>
        </p:txBody>
      </p:sp>
      <p:sp>
        <p:nvSpPr>
          <p:cNvPr id="3" name="Content Placeholder 2"/>
          <p:cNvSpPr>
            <a:spLocks noGrp="1"/>
          </p:cNvSpPr>
          <p:nvPr>
            <p:ph idx="1"/>
          </p:nvPr>
        </p:nvSpPr>
        <p:spPr>
          <a:xfrm>
            <a:off x="1752600" y="1244600"/>
            <a:ext cx="6934200" cy="4881563"/>
          </a:xfrm>
        </p:spPr>
        <p:txBody>
          <a:bodyPr>
            <a:normAutofit/>
          </a:bodyPr>
          <a:lstStyle/>
          <a:p>
            <a:pPr>
              <a:buFont typeface="Wingdings" pitchFamily="2" charset="2"/>
              <a:buChar char="§"/>
            </a:pPr>
            <a:r>
              <a:rPr lang="en-US" sz="2400" dirty="0" smtClean="0"/>
              <a:t>Entry into force: </a:t>
            </a:r>
          </a:p>
          <a:p>
            <a:pPr lvl="1">
              <a:buFont typeface="Wingdings" pitchFamily="2" charset="2"/>
              <a:buChar char="Ø"/>
            </a:pPr>
            <a:r>
              <a:rPr lang="en-US" sz="2000" dirty="0" smtClean="0"/>
              <a:t>1</a:t>
            </a:r>
            <a:r>
              <a:rPr lang="en-US" sz="2000" baseline="30000" dirty="0" smtClean="0"/>
              <a:t>st</a:t>
            </a:r>
            <a:r>
              <a:rPr lang="en-US" sz="2000" dirty="0" smtClean="0"/>
              <a:t> January 2015, for Members States which, prior to that date, have notified the ITU Secretary-General of their consent to be bound. </a:t>
            </a:r>
          </a:p>
          <a:p>
            <a:pPr lvl="1">
              <a:buFont typeface="Wingdings" pitchFamily="2" charset="2"/>
              <a:buChar char="Ø"/>
            </a:pPr>
            <a:r>
              <a:rPr lang="en-US" sz="2000" dirty="0" smtClean="0"/>
              <a:t>Provisional application</a:t>
            </a:r>
          </a:p>
          <a:p>
            <a:pPr lvl="2">
              <a:buFont typeface="Wingdings" pitchFamily="2" charset="2"/>
              <a:buChar char="Ø"/>
            </a:pPr>
            <a:r>
              <a:rPr lang="en-US" sz="1800" dirty="0" smtClean="0"/>
              <a:t>1</a:t>
            </a:r>
            <a:r>
              <a:rPr lang="en-US" sz="1800" baseline="30000" dirty="0" smtClean="0"/>
              <a:t>st</a:t>
            </a:r>
            <a:r>
              <a:rPr lang="en-US" sz="1800" dirty="0" smtClean="0"/>
              <a:t> January 2015, for Member States which have signed the 2012 ITRs, and which did not oppose such provisional application at the time of signature</a:t>
            </a:r>
          </a:p>
          <a:p>
            <a:pPr lvl="1">
              <a:buFont typeface="Wingdings" pitchFamily="2" charset="2"/>
              <a:buChar char="Ø"/>
            </a:pPr>
            <a:r>
              <a:rPr lang="en-US" sz="2000" dirty="0" smtClean="0"/>
              <a:t>If a Member </a:t>
            </a:r>
            <a:r>
              <a:rPr lang="en-US" sz="2000" dirty="0"/>
              <a:t>State </a:t>
            </a:r>
            <a:r>
              <a:rPr lang="en-US" sz="2000" dirty="0" smtClean="0"/>
              <a:t>which has signed the 2012 ITRs fails </a:t>
            </a:r>
            <a:r>
              <a:rPr lang="en-US" sz="2000" dirty="0"/>
              <a:t>to notify the </a:t>
            </a:r>
            <a:r>
              <a:rPr lang="en-US" sz="2000" dirty="0" smtClean="0"/>
              <a:t>ITU Secretary-General </a:t>
            </a:r>
            <a:r>
              <a:rPr lang="en-US" sz="2000" dirty="0"/>
              <a:t>of its decision concerning its consent to be bound prior to 31 December 2017, that Member State shall be deemed to have consented to be bound by the new </a:t>
            </a:r>
            <a:r>
              <a:rPr lang="en-US" sz="2000" dirty="0" smtClean="0"/>
              <a:t>treaty, unless the Member State has made a corresponding reservation at the time of signature of the 2012 ITRs.</a:t>
            </a:r>
          </a:p>
        </p:txBody>
      </p:sp>
      <p:sp>
        <p:nvSpPr>
          <p:cNvPr id="5"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smtClean="0">
                <a:solidFill>
                  <a:schemeClr val="tx2"/>
                </a:solidFill>
                <a:latin typeface="+mj-lt"/>
              </a:rPr>
              <a:t>Article 10, Accession</a:t>
            </a:r>
            <a:endParaRPr lang="en-US" sz="1600" b="1" dirty="0">
              <a:solidFill>
                <a:schemeClr val="tx2"/>
              </a:solidFill>
              <a:latin typeface="+mj-lt"/>
            </a:endParaRPr>
          </a:p>
        </p:txBody>
      </p:sp>
    </p:spTree>
    <p:extLst>
      <p:ext uri="{BB962C8B-B14F-4D97-AF65-F5344CB8AC3E}">
        <p14:creationId xmlns:p14="http://schemas.microsoft.com/office/powerpoint/2010/main" val="149310416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73162"/>
          </a:xfrm>
        </p:spPr>
        <p:txBody>
          <a:bodyPr>
            <a:noAutofit/>
          </a:bodyPr>
          <a:lstStyle/>
          <a:p>
            <a:pPr algn="l"/>
            <a:r>
              <a:rPr lang="en-US" sz="2800" dirty="0" smtClean="0"/>
              <a:t>R</a:t>
            </a:r>
            <a:r>
              <a:rPr lang="en-US" sz="2800" cap="all" dirty="0" smtClean="0"/>
              <a:t>elationship</a:t>
            </a:r>
            <a:r>
              <a:rPr lang="en-US" sz="2800" dirty="0" smtClean="0"/>
              <a:t> </a:t>
            </a:r>
            <a:r>
              <a:rPr lang="en-US" sz="2800" cap="all" dirty="0" smtClean="0"/>
              <a:t>between the 2012 ITR</a:t>
            </a:r>
            <a:r>
              <a:rPr lang="en-US" sz="2800" dirty="0" smtClean="0"/>
              <a:t>s AND 1988 ITRs</a:t>
            </a:r>
            <a:endParaRPr lang="en-US" sz="2800" cap="small" dirty="0"/>
          </a:p>
        </p:txBody>
      </p:sp>
      <p:sp>
        <p:nvSpPr>
          <p:cNvPr id="3" name="Content Placeholder 2"/>
          <p:cNvSpPr>
            <a:spLocks noGrp="1"/>
          </p:cNvSpPr>
          <p:nvPr>
            <p:ph idx="1"/>
          </p:nvPr>
        </p:nvSpPr>
        <p:spPr>
          <a:xfrm>
            <a:off x="2057400" y="1600200"/>
            <a:ext cx="6629400" cy="4525963"/>
          </a:xfrm>
        </p:spPr>
        <p:txBody>
          <a:bodyPr>
            <a:normAutofit/>
          </a:bodyPr>
          <a:lstStyle/>
          <a:p>
            <a:pPr>
              <a:buFont typeface="Wingdings" pitchFamily="2" charset="2"/>
              <a:buChar char="§"/>
            </a:pPr>
            <a:r>
              <a:rPr lang="en-US" sz="2000" dirty="0" smtClean="0"/>
              <a:t>The 2012 ITRs replace the 1988 ITRs for the relationships between Member States which are parties to the 2012 ITRs</a:t>
            </a:r>
          </a:p>
          <a:p>
            <a:pPr marL="0" indent="0">
              <a:buNone/>
            </a:pPr>
            <a:endParaRPr lang="en-US" sz="2000" dirty="0" smtClean="0"/>
          </a:p>
          <a:p>
            <a:pPr>
              <a:buFont typeface="Wingdings" pitchFamily="2" charset="2"/>
              <a:buChar char="§"/>
            </a:pPr>
            <a:r>
              <a:rPr lang="en-US" sz="2000" dirty="0" smtClean="0"/>
              <a:t>The 1988 ITRs remain in effect for the relationships between </a:t>
            </a:r>
            <a:r>
              <a:rPr lang="en-US" sz="2000" dirty="0"/>
              <a:t>Member States </a:t>
            </a:r>
            <a:r>
              <a:rPr lang="en-US" sz="2000" dirty="0" smtClean="0"/>
              <a:t>which have not signed the 2012 ITRs and will not become parties to it </a:t>
            </a:r>
          </a:p>
          <a:p>
            <a:pPr marL="0" indent="0">
              <a:buNone/>
            </a:pPr>
            <a:endParaRPr lang="en-US" sz="2000" dirty="0" smtClean="0"/>
          </a:p>
          <a:p>
            <a:pPr>
              <a:buFont typeface="Wingdings" pitchFamily="2" charset="2"/>
              <a:buChar char="§"/>
            </a:pPr>
            <a:r>
              <a:rPr lang="en-US" sz="2000" dirty="0" smtClean="0"/>
              <a:t>The 1988 ITRs also regulate the relationships between a party to the 2012 ITRs and a non-party to the 2012 ITRs</a:t>
            </a:r>
          </a:p>
          <a:p>
            <a:pPr>
              <a:buFont typeface="Wingdings" pitchFamily="2" charset="2"/>
              <a:buChar char="§"/>
            </a:pPr>
            <a:endParaRPr lang="en-US" sz="2000" dirty="0" smtClean="0"/>
          </a:p>
          <a:p>
            <a:pPr marL="0" indent="0">
              <a:buNone/>
            </a:pPr>
            <a:endParaRPr lang="en-US" sz="2000" dirty="0"/>
          </a:p>
        </p:txBody>
      </p:sp>
      <p:sp>
        <p:nvSpPr>
          <p:cNvPr id="5"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Article 10, Accession</a:t>
            </a:r>
          </a:p>
        </p:txBody>
      </p:sp>
    </p:spTree>
    <p:extLst>
      <p:ext uri="{BB962C8B-B14F-4D97-AF65-F5344CB8AC3E}">
        <p14:creationId xmlns:p14="http://schemas.microsoft.com/office/powerpoint/2010/main" val="3618512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1724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2000" dirty="0" smtClean="0">
                <a:latin typeface="+mn-lt"/>
              </a:rPr>
              <a:t>Considering </a:t>
            </a:r>
            <a:r>
              <a:rPr lang="en-US" sz="2000" dirty="0">
                <a:latin typeface="+mn-lt"/>
              </a:rPr>
              <a:t>that the ITRs is an open treaty, any </a:t>
            </a:r>
            <a:r>
              <a:rPr lang="en-US" sz="2000" b="1" dirty="0" smtClean="0">
                <a:latin typeface="+mn-lt"/>
              </a:rPr>
              <a:t>Member </a:t>
            </a:r>
            <a:r>
              <a:rPr lang="en-US" sz="2000" b="1" dirty="0">
                <a:latin typeface="+mn-lt"/>
              </a:rPr>
              <a:t>State which has not signed the treaty</a:t>
            </a:r>
            <a:r>
              <a:rPr lang="en-US" sz="2000" dirty="0">
                <a:latin typeface="+mn-lt"/>
              </a:rPr>
              <a:t> </a:t>
            </a:r>
            <a:r>
              <a:rPr lang="en-US" sz="2000" b="1" dirty="0">
                <a:latin typeface="+mn-lt"/>
              </a:rPr>
              <a:t>can still accede to it </a:t>
            </a:r>
            <a:r>
              <a:rPr lang="en-US" sz="2000" dirty="0">
                <a:latin typeface="+mn-lt"/>
              </a:rPr>
              <a:t>in the future, by way of a unilateral act of the Member State. </a:t>
            </a:r>
            <a:endParaRPr lang="en-US" sz="2000" dirty="0" smtClean="0">
              <a:latin typeface="+mn-lt"/>
            </a:endParaRPr>
          </a:p>
          <a:p>
            <a:r>
              <a:rPr lang="en-US" sz="2000" dirty="0" smtClean="0">
                <a:latin typeface="+mn-lt"/>
              </a:rPr>
              <a:t>More </a:t>
            </a:r>
            <a:r>
              <a:rPr lang="en-US" sz="2000" dirty="0">
                <a:latin typeface="+mn-lt"/>
              </a:rPr>
              <a:t>specifically, according to </a:t>
            </a:r>
            <a:r>
              <a:rPr lang="en-US" sz="2000" dirty="0" smtClean="0">
                <a:latin typeface="+mn-lt"/>
              </a:rPr>
              <a:t>Article </a:t>
            </a:r>
            <a:r>
              <a:rPr lang="en-US" sz="2000" dirty="0">
                <a:latin typeface="+mn-lt"/>
              </a:rPr>
              <a:t>54 </a:t>
            </a:r>
            <a:r>
              <a:rPr lang="en-US" sz="2000" dirty="0" err="1">
                <a:latin typeface="+mn-lt"/>
              </a:rPr>
              <a:t>para</a:t>
            </a:r>
            <a:r>
              <a:rPr lang="en-US" sz="2000" dirty="0">
                <a:latin typeface="+mn-lt"/>
              </a:rPr>
              <a:t>. 3</a:t>
            </a:r>
            <a:r>
              <a:rPr lang="en-US" sz="2000" i="1" dirty="0">
                <a:latin typeface="+mn-lt"/>
              </a:rPr>
              <a:t>bis</a:t>
            </a:r>
            <a:r>
              <a:rPr lang="en-US" sz="2000" dirty="0">
                <a:latin typeface="+mn-lt"/>
              </a:rPr>
              <a:t> (no. 217A) of the ITU Constitution, “</a:t>
            </a:r>
            <a:r>
              <a:rPr lang="en-US" sz="2000" i="1" dirty="0">
                <a:latin typeface="+mn-lt"/>
              </a:rPr>
              <a:t>A Member State shall</a:t>
            </a:r>
            <a:r>
              <a:rPr lang="en-US" sz="2000" dirty="0">
                <a:latin typeface="+mn-lt"/>
              </a:rPr>
              <a:t> </a:t>
            </a:r>
            <a:r>
              <a:rPr lang="en-US" sz="2000" i="1" dirty="0">
                <a:latin typeface="+mn-lt"/>
              </a:rPr>
              <a:t>notify its consent to be bound by a partial or complete revision of the Administrative Regulations </a:t>
            </a:r>
            <a:r>
              <a:rPr lang="en-US" sz="2000" i="1" dirty="0" smtClean="0">
                <a:latin typeface="+mn-lt"/>
              </a:rPr>
              <a:t>by </a:t>
            </a:r>
            <a:r>
              <a:rPr lang="en-US" sz="2000" i="1" dirty="0">
                <a:latin typeface="+mn-lt"/>
              </a:rPr>
              <a:t>depositing with the Secretary-General </a:t>
            </a:r>
            <a:endParaRPr lang="en-US" sz="2000" i="1" dirty="0" smtClean="0">
              <a:latin typeface="+mn-lt"/>
            </a:endParaRPr>
          </a:p>
          <a:p>
            <a:pPr marL="0" indent="0">
              <a:buNone/>
            </a:pPr>
            <a:r>
              <a:rPr lang="en-US" sz="2000" i="1" dirty="0">
                <a:latin typeface="+mn-lt"/>
              </a:rPr>
              <a:t>	</a:t>
            </a:r>
            <a:r>
              <a:rPr lang="en-US" sz="2000" i="1" dirty="0" smtClean="0">
                <a:latin typeface="+mn-lt"/>
              </a:rPr>
              <a:t>an </a:t>
            </a:r>
            <a:r>
              <a:rPr lang="en-US" sz="2000" i="1" dirty="0">
                <a:latin typeface="+mn-lt"/>
              </a:rPr>
              <a:t>instrument of ratification, acceptance or approval of that </a:t>
            </a:r>
            <a:r>
              <a:rPr lang="en-US" sz="2000" i="1" dirty="0" smtClean="0">
                <a:latin typeface="+mn-lt"/>
              </a:rPr>
              <a:t>	revision, </a:t>
            </a:r>
            <a:r>
              <a:rPr lang="en-US" sz="2000" i="1" dirty="0">
                <a:latin typeface="+mn-lt"/>
              </a:rPr>
              <a:t>or </a:t>
            </a:r>
            <a:endParaRPr lang="en-US" sz="2000" i="1" dirty="0" smtClean="0">
              <a:latin typeface="+mn-lt"/>
            </a:endParaRPr>
          </a:p>
          <a:p>
            <a:pPr marL="0" indent="0">
              <a:buNone/>
            </a:pPr>
            <a:r>
              <a:rPr lang="en-US" sz="2000" i="1" dirty="0">
                <a:latin typeface="+mn-lt"/>
              </a:rPr>
              <a:t>	</a:t>
            </a:r>
            <a:r>
              <a:rPr lang="en-US" sz="2000" i="1" dirty="0" smtClean="0">
                <a:latin typeface="+mn-lt"/>
              </a:rPr>
              <a:t>of </a:t>
            </a:r>
            <a:r>
              <a:rPr lang="en-US" sz="2000" i="1" dirty="0">
                <a:latin typeface="+mn-lt"/>
              </a:rPr>
              <a:t>accession </a:t>
            </a:r>
            <a:r>
              <a:rPr lang="en-US" sz="2000" i="1" dirty="0" smtClean="0">
                <a:latin typeface="+mn-lt"/>
              </a:rPr>
              <a:t>thereto, </a:t>
            </a:r>
            <a:r>
              <a:rPr lang="en-US" sz="2000" i="1" dirty="0">
                <a:latin typeface="+mn-lt"/>
              </a:rPr>
              <a:t>or </a:t>
            </a:r>
            <a:endParaRPr lang="en-US" sz="2000" i="1" dirty="0" smtClean="0">
              <a:latin typeface="+mn-lt"/>
            </a:endParaRPr>
          </a:p>
          <a:p>
            <a:pPr marL="0" indent="0">
              <a:buNone/>
            </a:pPr>
            <a:r>
              <a:rPr lang="en-US" sz="2000" i="1" dirty="0">
                <a:latin typeface="+mn-lt"/>
              </a:rPr>
              <a:t>	</a:t>
            </a:r>
            <a:r>
              <a:rPr lang="en-US" sz="2000" i="1" dirty="0" smtClean="0">
                <a:latin typeface="+mn-lt"/>
              </a:rPr>
              <a:t>by </a:t>
            </a:r>
            <a:r>
              <a:rPr lang="en-US" sz="2000" i="1" dirty="0">
                <a:latin typeface="+mn-lt"/>
              </a:rPr>
              <a:t>notifying the Secretary-General of its consent to be </a:t>
            </a:r>
            <a:r>
              <a:rPr lang="en-US" sz="2000" i="1" dirty="0" smtClean="0">
                <a:latin typeface="+mn-lt"/>
              </a:rPr>
              <a:t>	bound </a:t>
            </a:r>
            <a:r>
              <a:rPr lang="en-US" sz="2000" i="1" dirty="0">
                <a:latin typeface="+mn-lt"/>
              </a:rPr>
              <a:t>by </a:t>
            </a:r>
            <a:r>
              <a:rPr lang="en-US" sz="2000" i="1" dirty="0" smtClean="0">
                <a:latin typeface="+mn-lt"/>
              </a:rPr>
              <a:t>that </a:t>
            </a:r>
            <a:r>
              <a:rPr lang="en-US" sz="2000" i="1" dirty="0">
                <a:latin typeface="+mn-lt"/>
              </a:rPr>
              <a:t>revision</a:t>
            </a:r>
            <a:r>
              <a:rPr lang="en-US" sz="2000" dirty="0">
                <a:latin typeface="+mn-lt"/>
              </a:rPr>
              <a:t>”. </a:t>
            </a:r>
            <a:endParaRPr lang="en-US" sz="2000" dirty="0" smtClean="0">
              <a:latin typeface="+mn-lt"/>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n-lt"/>
            </a:endParaRPr>
          </a:p>
        </p:txBody>
      </p:sp>
      <p:sp>
        <p:nvSpPr>
          <p:cNvPr id="5" name="Rectangle 4"/>
          <p:cNvSpPr/>
          <p:nvPr/>
        </p:nvSpPr>
        <p:spPr>
          <a:xfrm>
            <a:off x="1977389" y="525196"/>
            <a:ext cx="5361870" cy="523220"/>
          </a:xfrm>
          <a:prstGeom prst="rect">
            <a:avLst/>
          </a:prstGeom>
        </p:spPr>
        <p:txBody>
          <a:bodyPr wrap="square">
            <a:spAutoFit/>
          </a:bodyPr>
          <a:lstStyle/>
          <a:p>
            <a:r>
              <a:rPr lang="en-US" sz="2800" cap="all" dirty="0" smtClean="0">
                <a:latin typeface="+mj-lt"/>
              </a:rPr>
              <a:t>Accession to the ITR</a:t>
            </a:r>
            <a:r>
              <a:rPr lang="en-US" sz="2800" dirty="0" smtClean="0">
                <a:latin typeface="+mj-lt"/>
              </a:rPr>
              <a:t>s</a:t>
            </a:r>
            <a:r>
              <a:rPr lang="en-US" sz="2800" cap="all" dirty="0" smtClean="0">
                <a:latin typeface="+mj-lt"/>
              </a:rPr>
              <a:t> </a:t>
            </a:r>
            <a:endParaRPr lang="en-US" sz="28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Article 10, Accession</a:t>
            </a:r>
          </a:p>
        </p:txBody>
      </p:sp>
    </p:spTree>
    <p:extLst>
      <p:ext uri="{BB962C8B-B14F-4D97-AF65-F5344CB8AC3E}">
        <p14:creationId xmlns:p14="http://schemas.microsoft.com/office/powerpoint/2010/main" val="384952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195" t="8122" r="12560" b="13826"/>
          <a:stretch/>
        </p:blipFill>
        <p:spPr bwMode="auto">
          <a:xfrm>
            <a:off x="1828800" y="367583"/>
            <a:ext cx="4495800" cy="58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6357257" y="2243697"/>
            <a:ext cx="2590801" cy="2089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sz="1800" b="1" kern="0" dirty="0" smtClean="0">
                <a:solidFill>
                  <a:srgbClr val="FF0000"/>
                </a:solidFill>
                <a:latin typeface="+mj-lt"/>
              </a:rPr>
              <a:t>The </a:t>
            </a:r>
            <a:r>
              <a:rPr lang="en-US" sz="1800" b="1" kern="0" dirty="0">
                <a:solidFill>
                  <a:srgbClr val="FF0000"/>
                </a:solidFill>
                <a:latin typeface="+mj-lt"/>
              </a:rPr>
              <a:t>treaty is open for </a:t>
            </a:r>
            <a:r>
              <a:rPr lang="en-US" sz="1800" b="1" kern="0" dirty="0" smtClean="0">
                <a:solidFill>
                  <a:srgbClr val="FF0000"/>
                </a:solidFill>
                <a:latin typeface="+mj-lt"/>
              </a:rPr>
              <a:t>accession. </a:t>
            </a:r>
          </a:p>
          <a:p>
            <a:pPr marL="0" indent="0" algn="ctr">
              <a:buNone/>
            </a:pPr>
            <a:r>
              <a:rPr lang="en-US" sz="1800" b="1" kern="0" dirty="0">
                <a:solidFill>
                  <a:schemeClr val="tx1"/>
                </a:solidFill>
                <a:latin typeface="+mj-lt"/>
              </a:rPr>
              <a:t> </a:t>
            </a:r>
          </a:p>
          <a:p>
            <a:pPr marL="0" indent="0" algn="ctr">
              <a:buNone/>
            </a:pPr>
            <a:r>
              <a:rPr lang="en-US" sz="1800" b="1" kern="0" dirty="0" smtClean="0">
                <a:solidFill>
                  <a:schemeClr val="tx1"/>
                </a:solidFill>
                <a:latin typeface="+mj-lt"/>
              </a:rPr>
              <a:t>Details available at </a:t>
            </a:r>
            <a:r>
              <a:rPr lang="en-US" sz="1800" b="1" kern="0" dirty="0" smtClean="0">
                <a:solidFill>
                  <a:schemeClr val="tx1"/>
                </a:solidFill>
                <a:latin typeface="+mj-lt"/>
                <a:hlinkClick r:id="rId3"/>
              </a:rPr>
              <a:t>www.itu.int/wcit</a:t>
            </a:r>
            <a:r>
              <a:rPr lang="en-US" sz="1800" b="1" kern="0" dirty="0" smtClean="0">
                <a:solidFill>
                  <a:schemeClr val="tx1"/>
                </a:solidFill>
                <a:latin typeface="+mj-lt"/>
              </a:rPr>
              <a:t>. </a:t>
            </a:r>
            <a:endParaRPr lang="en-US" sz="1800"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Article 10, Accession</a:t>
            </a:r>
          </a:p>
        </p:txBody>
      </p:sp>
    </p:spTree>
    <p:extLst>
      <p:ext uri="{BB962C8B-B14F-4D97-AF65-F5344CB8AC3E}">
        <p14:creationId xmlns:p14="http://schemas.microsoft.com/office/powerpoint/2010/main" val="161435609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fontScale="92500" lnSpcReduction="10000"/>
          </a:bodyPr>
          <a:lstStyle/>
          <a:p>
            <a:pPr>
              <a:lnSpc>
                <a:spcPct val="200000"/>
              </a:lnSpc>
            </a:pPr>
            <a:r>
              <a:rPr lang="en-US" sz="2800" dirty="0"/>
              <a:t>Outcome and some Observations</a:t>
            </a:r>
          </a:p>
          <a:p>
            <a:pPr>
              <a:lnSpc>
                <a:spcPct val="200000"/>
              </a:lnSpc>
            </a:pPr>
            <a:r>
              <a:rPr lang="en-US" sz="2800" dirty="0"/>
              <a:t>Key Achievements and Highlights</a:t>
            </a:r>
          </a:p>
          <a:p>
            <a:pPr>
              <a:lnSpc>
                <a:spcPct val="200000"/>
              </a:lnSpc>
            </a:pPr>
            <a:r>
              <a:rPr lang="en-US" sz="2800" dirty="0"/>
              <a:t>Analysis of some Key Provisions</a:t>
            </a:r>
          </a:p>
          <a:p>
            <a:pPr>
              <a:lnSpc>
                <a:spcPct val="200000"/>
              </a:lnSpc>
            </a:pPr>
            <a:r>
              <a:rPr lang="en-US" sz="2800" dirty="0"/>
              <a:t>Article 10, Accession</a:t>
            </a:r>
          </a:p>
          <a:p>
            <a:pPr>
              <a:lnSpc>
                <a:spcPct val="200000"/>
              </a:lnSpc>
            </a:pPr>
            <a:r>
              <a:rPr lang="en-US" sz="2800" b="1" u="sng" dirty="0">
                <a:solidFill>
                  <a:schemeClr val="accent2">
                    <a:lumMod val="75000"/>
                  </a:schemeClr>
                </a:solidFill>
              </a:rPr>
              <a:t>The Road </a:t>
            </a:r>
            <a:r>
              <a:rPr lang="en-US" sz="2800" b="1" u="sng" dirty="0" smtClean="0">
                <a:solidFill>
                  <a:schemeClr val="accent2">
                    <a:lumMod val="75000"/>
                  </a:schemeClr>
                </a:solidFill>
              </a:rPr>
              <a:t>Ahead</a:t>
            </a:r>
            <a:endParaRPr lang="en-US" sz="2800" b="1" u="sng" dirty="0">
              <a:solidFill>
                <a:schemeClr val="accent2">
                  <a:lumMod val="75000"/>
                </a:schemeClr>
              </a:solidFill>
            </a:endParaRPr>
          </a:p>
          <a:p>
            <a:pPr>
              <a:lnSpc>
                <a:spcPct val="200000"/>
              </a:lnSpc>
            </a:pP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14435399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6112558"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000" dirty="0">
                <a:latin typeface="Calibri" charset="0"/>
                <a:cs typeface="Times New Roman" charset="0"/>
              </a:rPr>
              <a:t>1,275 proposals from Member </a:t>
            </a:r>
            <a:r>
              <a:rPr lang="en-GB" sz="2000" dirty="0" smtClean="0">
                <a:latin typeface="Calibri" charset="0"/>
                <a:cs typeface="Times New Roman" charset="0"/>
              </a:rPr>
              <a:t>S</a:t>
            </a:r>
            <a:r>
              <a:rPr lang="en-US" sz="2000" dirty="0" err="1" smtClean="0">
                <a:latin typeface="Calibri" charset="0"/>
              </a:rPr>
              <a:t>tates</a:t>
            </a:r>
            <a:r>
              <a:rPr lang="en-US" sz="2000" dirty="0" smtClean="0">
                <a:latin typeface="Calibri" charset="0"/>
              </a:rPr>
              <a:t> considered by </a:t>
            </a:r>
            <a:r>
              <a:rPr lang="en-GB" sz="2000" dirty="0" smtClean="0">
                <a:latin typeface="Calibri" charset="0"/>
                <a:cs typeface="Times New Roman" charset="0"/>
              </a:rPr>
              <a:t>151 </a:t>
            </a:r>
            <a:r>
              <a:rPr lang="en-GB" sz="2000" dirty="0">
                <a:latin typeface="Calibri" charset="0"/>
                <a:cs typeface="Times New Roman" charset="0"/>
              </a:rPr>
              <a:t>Member </a:t>
            </a:r>
            <a:r>
              <a:rPr lang="en-GB" sz="2000" dirty="0" smtClean="0">
                <a:latin typeface="Calibri" charset="0"/>
                <a:cs typeface="Times New Roman" charset="0"/>
              </a:rPr>
              <a:t>States attending</a:t>
            </a:r>
            <a:endParaRPr lang="en-US" sz="2000" dirty="0">
              <a:latin typeface="Calibri" charset="0"/>
              <a:cs typeface="Times New Roman" charset="0"/>
            </a:endParaRPr>
          </a:p>
          <a:p>
            <a:pPr lvl="0">
              <a:defRPr/>
            </a:pPr>
            <a:endParaRPr lang="en-US" sz="2000" dirty="0" smtClean="0">
              <a:latin typeface="+mj-lt"/>
            </a:endParaRPr>
          </a:p>
          <a:p>
            <a:pPr lvl="0">
              <a:defRPr/>
            </a:pPr>
            <a:r>
              <a:rPr lang="en-US" sz="2000" dirty="0" smtClean="0">
                <a:latin typeface="+mj-lt"/>
              </a:rPr>
              <a:t>Adopted on 13 December</a:t>
            </a:r>
            <a:r>
              <a:rPr lang="en-US" sz="2000" dirty="0">
                <a:latin typeface="+mj-lt"/>
              </a:rPr>
              <a:t> </a:t>
            </a:r>
            <a:r>
              <a:rPr lang="en-US" sz="2000" dirty="0" smtClean="0">
                <a:latin typeface="+mj-lt"/>
              </a:rPr>
              <a:t>2012 and signed by </a:t>
            </a:r>
            <a:r>
              <a:rPr lang="en-US" sz="2000" dirty="0">
                <a:latin typeface="+mj-lt"/>
              </a:rPr>
              <a:t>89 </a:t>
            </a:r>
            <a:r>
              <a:rPr lang="en-US" sz="2000" dirty="0" smtClean="0">
                <a:latin typeface="+mj-lt"/>
              </a:rPr>
              <a:t>governments out of 144 present and accredited to sign</a:t>
            </a:r>
          </a:p>
          <a:p>
            <a:pPr marL="0" indent="0">
              <a:buNone/>
              <a:defRPr/>
            </a:pPr>
            <a:endParaRPr lang="en-US" sz="2000" dirty="0" smtClean="0">
              <a:latin typeface="+mj-lt"/>
            </a:endParaRPr>
          </a:p>
          <a:p>
            <a:pPr>
              <a:defRPr/>
            </a:pPr>
            <a:r>
              <a:rPr lang="en-US" sz="2000" dirty="0" smtClean="0">
                <a:latin typeface="+mj-lt"/>
              </a:rPr>
              <a:t>Compares with 1988 when 112 countries signed ITRs on </a:t>
            </a:r>
            <a:r>
              <a:rPr lang="en-US" sz="2000" dirty="0">
                <a:latin typeface="+mj-lt"/>
              </a:rPr>
              <a:t>the last day of the Melbourne </a:t>
            </a:r>
            <a:r>
              <a:rPr lang="en-US" sz="2000" dirty="0" smtClean="0">
                <a:latin typeface="+mj-lt"/>
              </a:rPr>
              <a:t>conference</a:t>
            </a:r>
          </a:p>
          <a:p>
            <a:pPr>
              <a:defRPr/>
            </a:pPr>
            <a:endParaRPr lang="en-US" sz="2000" dirty="0">
              <a:latin typeface="+mj-lt"/>
            </a:endParaRPr>
          </a:p>
          <a:p>
            <a:pPr>
              <a:defRPr/>
            </a:pPr>
            <a:r>
              <a:rPr lang="en-US" sz="2000" dirty="0" smtClean="0">
                <a:latin typeface="+mj-lt"/>
              </a:rPr>
              <a:t>Remainder of </a:t>
            </a:r>
            <a:r>
              <a:rPr lang="en-US" sz="2000" dirty="0">
                <a:latin typeface="+mj-lt"/>
              </a:rPr>
              <a:t>M</a:t>
            </a:r>
            <a:r>
              <a:rPr lang="en-US" sz="2000" dirty="0" smtClean="0">
                <a:latin typeface="+mj-lt"/>
              </a:rPr>
              <a:t>ember States acceded </a:t>
            </a:r>
            <a:r>
              <a:rPr lang="en-US" sz="2000" dirty="0">
                <a:latin typeface="+mj-lt"/>
              </a:rPr>
              <a:t>later bringing the </a:t>
            </a:r>
            <a:r>
              <a:rPr lang="en-US" sz="2000" dirty="0" smtClean="0">
                <a:latin typeface="+mj-lt"/>
              </a:rPr>
              <a:t>current total of </a:t>
            </a:r>
            <a:r>
              <a:rPr lang="en-US" sz="2000" dirty="0" smtClean="0">
                <a:solidFill>
                  <a:schemeClr val="tx1"/>
                </a:solidFill>
                <a:latin typeface="+mj-lt"/>
              </a:rPr>
              <a:t>190</a:t>
            </a:r>
            <a:r>
              <a:rPr lang="en-US" sz="2000" dirty="0" smtClean="0">
                <a:latin typeface="+mj-lt"/>
              </a:rPr>
              <a:t> </a:t>
            </a:r>
            <a:r>
              <a:rPr lang="en-US" sz="2000" dirty="0">
                <a:latin typeface="+mj-lt"/>
              </a:rPr>
              <a:t>Member </a:t>
            </a:r>
            <a:r>
              <a:rPr lang="en-US" sz="2000" dirty="0" smtClean="0">
                <a:latin typeface="+mj-lt"/>
              </a:rPr>
              <a:t>States party to the ITRs.</a:t>
            </a:r>
            <a:endParaRPr lang="en-US" sz="2000" dirty="0">
              <a:latin typeface="+mj-lt"/>
            </a:endParaRPr>
          </a:p>
          <a:p>
            <a:pPr lvl="0"/>
            <a:endParaRPr lang="en-US" sz="1800" dirty="0" smtClean="0">
              <a:latin typeface="+mj-lt"/>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2085676" y="525196"/>
            <a:ext cx="6753523" cy="523220"/>
          </a:xfrm>
          <a:prstGeom prst="rect">
            <a:avLst/>
          </a:prstGeom>
        </p:spPr>
        <p:txBody>
          <a:bodyPr wrap="square">
            <a:spAutoFit/>
          </a:bodyPr>
          <a:lstStyle/>
          <a:p>
            <a:r>
              <a:rPr lang="en-US" sz="2800" dirty="0" smtClean="0">
                <a:latin typeface="+mj-lt"/>
              </a:rPr>
              <a:t>OUTCOME OF THE CONFERENCE</a:t>
            </a:r>
            <a:endParaRPr lang="en-US" sz="1400" dirty="0">
              <a:latin typeface="+mj-lt"/>
            </a:endParaRPr>
          </a:p>
        </p:txBody>
      </p:sp>
      <p:sp>
        <p:nvSpPr>
          <p:cNvPr id="6"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smtClean="0">
                <a:solidFill>
                  <a:schemeClr val="tx2"/>
                </a:solidFill>
                <a:latin typeface="+mj-lt"/>
              </a:rPr>
              <a:t>Outcome and some observations </a:t>
            </a:r>
            <a:endParaRPr lang="en-US" sz="1600" b="1" dirty="0">
              <a:solidFill>
                <a:schemeClr val="tx2"/>
              </a:solidFill>
              <a:latin typeface="+mj-lt"/>
            </a:endParaRPr>
          </a:p>
        </p:txBody>
      </p:sp>
    </p:spTree>
    <p:extLst>
      <p:ext uri="{BB962C8B-B14F-4D97-AF65-F5344CB8AC3E}">
        <p14:creationId xmlns:p14="http://schemas.microsoft.com/office/powerpoint/2010/main" val="6578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28800" y="1295400"/>
            <a:ext cx="7086600" cy="4416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spcBef>
                <a:spcPts val="600"/>
              </a:spcBef>
              <a:spcAft>
                <a:spcPts val="600"/>
              </a:spcAft>
            </a:pPr>
            <a:r>
              <a:rPr lang="en-US" sz="2200" dirty="0" smtClean="0">
                <a:latin typeface="+mj-lt"/>
              </a:rPr>
              <a:t>The treaty provides a framework for the accelerated growth of ICTs at the national and international level, in particular: </a:t>
            </a:r>
          </a:p>
          <a:p>
            <a:pPr lvl="1">
              <a:spcBef>
                <a:spcPts val="600"/>
              </a:spcBef>
              <a:spcAft>
                <a:spcPts val="600"/>
              </a:spcAft>
            </a:pPr>
            <a:r>
              <a:rPr lang="en-US" sz="2200" dirty="0" smtClean="0">
                <a:latin typeface="+mj-lt"/>
              </a:rPr>
              <a:t>To bring </a:t>
            </a:r>
            <a:r>
              <a:rPr lang="en-US" sz="2200" dirty="0">
                <a:latin typeface="+mj-lt"/>
              </a:rPr>
              <a:t>Internet access to the two-thirds of the world’s population which is still offline. </a:t>
            </a:r>
          </a:p>
          <a:p>
            <a:pPr lvl="1">
              <a:spcBef>
                <a:spcPts val="600"/>
              </a:spcBef>
              <a:spcAft>
                <a:spcPts val="600"/>
              </a:spcAft>
            </a:pPr>
            <a:r>
              <a:rPr lang="en-US" sz="2200" dirty="0" smtClean="0">
                <a:latin typeface="+mj-lt"/>
              </a:rPr>
              <a:t>To drive investment in broadband roll out and to ensure the continuing promotion of digital inclusion for all.</a:t>
            </a: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2085677" y="525196"/>
            <a:ext cx="5361870" cy="584775"/>
          </a:xfrm>
          <a:prstGeom prst="rect">
            <a:avLst/>
          </a:prstGeom>
        </p:spPr>
        <p:txBody>
          <a:bodyPr wrap="square">
            <a:spAutoFit/>
          </a:bodyPr>
          <a:lstStyle/>
          <a:p>
            <a:pPr>
              <a:spcBef>
                <a:spcPts val="600"/>
              </a:spcBef>
              <a:spcAft>
                <a:spcPts val="600"/>
              </a:spcAft>
            </a:pPr>
            <a:r>
              <a:rPr lang="en-US" sz="3200" dirty="0" smtClean="0">
                <a:latin typeface="+mj-lt"/>
              </a:rPr>
              <a:t>THE ROAD </a:t>
            </a:r>
            <a:r>
              <a:rPr lang="en-US" sz="3200" dirty="0">
                <a:latin typeface="+mj-lt"/>
              </a:rPr>
              <a:t>AHEAD</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spcBef>
                <a:spcPts val="600"/>
              </a:spcBef>
              <a:spcAft>
                <a:spcPts val="600"/>
              </a:spcAft>
              <a:tabLst>
                <a:tab pos="1257300" algn="l"/>
                <a:tab pos="1352550" algn="l"/>
              </a:tabLst>
              <a:defRPr/>
            </a:pPr>
            <a:r>
              <a:rPr lang="en-US" sz="1600" b="1" dirty="0" smtClean="0">
                <a:solidFill>
                  <a:schemeClr val="tx2"/>
                </a:solidFill>
                <a:latin typeface="+mj-lt"/>
              </a:rPr>
              <a:t>The road ahead</a:t>
            </a:r>
            <a:endParaRPr lang="en-US" sz="1600" b="1" dirty="0">
              <a:solidFill>
                <a:schemeClr val="tx2"/>
              </a:solidFill>
              <a:latin typeface="+mj-lt"/>
            </a:endParaRPr>
          </a:p>
        </p:txBody>
      </p:sp>
    </p:spTree>
    <p:extLst>
      <p:ext uri="{BB962C8B-B14F-4D97-AF65-F5344CB8AC3E}">
        <p14:creationId xmlns:p14="http://schemas.microsoft.com/office/powerpoint/2010/main" val="251005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7150" y="1600200"/>
            <a:ext cx="4673600" cy="2336800"/>
          </a:xfrm>
          <a:prstGeom prst="rect">
            <a:avLst/>
          </a:prstGeom>
        </p:spPr>
      </p:pic>
      <p:sp>
        <p:nvSpPr>
          <p:cNvPr id="2" name="Rectangle 1"/>
          <p:cNvSpPr/>
          <p:nvPr/>
        </p:nvSpPr>
        <p:spPr>
          <a:xfrm>
            <a:off x="1199147" y="4739623"/>
            <a:ext cx="7513053" cy="461665"/>
          </a:xfrm>
          <a:prstGeom prst="rect">
            <a:avLst/>
          </a:prstGeom>
        </p:spPr>
        <p:txBody>
          <a:bodyPr wrap="square">
            <a:spAutoFit/>
          </a:bodyPr>
          <a:lstStyle/>
          <a:p>
            <a:r>
              <a:rPr lang="en-US" sz="2400" b="1" i="1" dirty="0">
                <a:latin typeface="+mj-lt"/>
              </a:rPr>
              <a:t>Ushering in a New Era of Global Connectivity </a:t>
            </a:r>
          </a:p>
        </p:txBody>
      </p:sp>
    </p:spTree>
    <p:extLst>
      <p:ext uri="{BB962C8B-B14F-4D97-AF65-F5344CB8AC3E}">
        <p14:creationId xmlns:p14="http://schemas.microsoft.com/office/powerpoint/2010/main" val="404794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509588"/>
            <a:ext cx="8229600" cy="557212"/>
          </a:xfrm>
        </p:spPr>
        <p:txBody>
          <a:bodyPr>
            <a:normAutofit/>
          </a:bodyPr>
          <a:lstStyle/>
          <a:p>
            <a:pPr eaLnBrk="1" hangingPunct="1"/>
            <a:r>
              <a:rPr lang="en-US" sz="2800" dirty="0" smtClean="0"/>
              <a:t>WHAT IS IN THE 2012 ITRs (1/2)</a:t>
            </a:r>
            <a:endParaRPr lang="en-GB" sz="2800" dirty="0" smtClean="0"/>
          </a:p>
        </p:txBody>
      </p:sp>
      <p:sp>
        <p:nvSpPr>
          <p:cNvPr id="5123" name="Rectangle 3"/>
          <p:cNvSpPr>
            <a:spLocks noGrp="1"/>
          </p:cNvSpPr>
          <p:nvPr>
            <p:ph type="body" idx="1"/>
          </p:nvPr>
        </p:nvSpPr>
        <p:spPr>
          <a:xfrm>
            <a:off x="2057400" y="1190625"/>
            <a:ext cx="6629400" cy="4308475"/>
          </a:xfrm>
        </p:spPr>
        <p:txBody>
          <a:bodyPr>
            <a:normAutofit lnSpcReduction="10000"/>
          </a:bodyPr>
          <a:lstStyle/>
          <a:p>
            <a:r>
              <a:rPr lang="en-US" sz="2000" b="1" dirty="0">
                <a:latin typeface="Calibri" charset="0"/>
              </a:rPr>
              <a:t>Preamble </a:t>
            </a:r>
            <a:r>
              <a:rPr lang="en-US" sz="2000" dirty="0">
                <a:solidFill>
                  <a:srgbClr val="FF3300"/>
                </a:solidFill>
                <a:latin typeface="Calibri" charset="0"/>
              </a:rPr>
              <a:t>(human rights, right to access)</a:t>
            </a:r>
          </a:p>
          <a:p>
            <a:r>
              <a:rPr lang="en-US" sz="2000" b="1" dirty="0">
                <a:latin typeface="Calibri" charset="0"/>
              </a:rPr>
              <a:t>Article 1: </a:t>
            </a:r>
            <a:r>
              <a:rPr lang="en-US" sz="2000" dirty="0">
                <a:latin typeface="Calibri" charset="0"/>
              </a:rPr>
              <a:t>Purpose and scope </a:t>
            </a:r>
            <a:r>
              <a:rPr lang="en-US" sz="2000" dirty="0">
                <a:solidFill>
                  <a:srgbClr val="FF3300"/>
                </a:solidFill>
                <a:latin typeface="Calibri" charset="0"/>
              </a:rPr>
              <a:t>(not content-related, AOA)</a:t>
            </a:r>
            <a:endParaRPr lang="en-US" sz="2000" dirty="0">
              <a:latin typeface="Calibri" charset="0"/>
            </a:endParaRPr>
          </a:p>
          <a:p>
            <a:r>
              <a:rPr lang="en-US" sz="2000" b="1" dirty="0">
                <a:latin typeface="Calibri" charset="0"/>
              </a:rPr>
              <a:t>Article 2:  </a:t>
            </a:r>
            <a:r>
              <a:rPr lang="en-US" sz="2000" dirty="0">
                <a:latin typeface="Calibri" charset="0"/>
              </a:rPr>
              <a:t>Definitions</a:t>
            </a:r>
          </a:p>
          <a:p>
            <a:r>
              <a:rPr lang="en-US" sz="2000" b="1" dirty="0">
                <a:latin typeface="Calibri" charset="0"/>
              </a:rPr>
              <a:t>Article 3:  </a:t>
            </a:r>
            <a:r>
              <a:rPr lang="en-US" sz="2000" dirty="0">
                <a:latin typeface="Calibri" charset="0"/>
              </a:rPr>
              <a:t>Right to communicate at good technical quality; countries to coordinate their infrastructure </a:t>
            </a:r>
            <a:r>
              <a:rPr lang="en-US" sz="2000" dirty="0">
                <a:solidFill>
                  <a:srgbClr val="FF3300"/>
                </a:solidFill>
                <a:latin typeface="Calibri" charset="0"/>
              </a:rPr>
              <a:t>(misuse, CLI, traffic exchange points)</a:t>
            </a:r>
          </a:p>
          <a:p>
            <a:r>
              <a:rPr lang="en-US" sz="2000" b="1" dirty="0">
                <a:latin typeface="Calibri" charset="0"/>
              </a:rPr>
              <a:t>Article 4: </a:t>
            </a:r>
            <a:r>
              <a:rPr lang="en-US" sz="2000" dirty="0">
                <a:latin typeface="Calibri" charset="0"/>
              </a:rPr>
              <a:t>International telecom services to be made available to the public </a:t>
            </a:r>
            <a:r>
              <a:rPr lang="en-US" sz="2000" dirty="0">
                <a:solidFill>
                  <a:srgbClr val="FF3300"/>
                </a:solidFill>
                <a:latin typeface="Calibri" charset="0"/>
              </a:rPr>
              <a:t>(roaming transparency, quality and competition)</a:t>
            </a:r>
            <a:endParaRPr lang="en-US" sz="2000" dirty="0">
              <a:latin typeface="Calibri" charset="0"/>
            </a:endParaRPr>
          </a:p>
          <a:p>
            <a:r>
              <a:rPr lang="en-US" sz="2000" b="1" dirty="0">
                <a:latin typeface="Calibri" charset="0"/>
              </a:rPr>
              <a:t>Article 5: </a:t>
            </a:r>
            <a:r>
              <a:rPr lang="en-US" sz="2000" dirty="0">
                <a:latin typeface="Calibri" charset="0"/>
              </a:rPr>
              <a:t>Priority to be given to emergency communications </a:t>
            </a:r>
            <a:r>
              <a:rPr lang="en-US" sz="2000" dirty="0">
                <a:solidFill>
                  <a:srgbClr val="FF3300"/>
                </a:solidFill>
                <a:latin typeface="Calibri" charset="0"/>
              </a:rPr>
              <a:t>(emergency number notification)</a:t>
            </a:r>
          </a:p>
          <a:p>
            <a:r>
              <a:rPr lang="en-US" sz="2000" b="1" dirty="0">
                <a:solidFill>
                  <a:srgbClr val="FF3300"/>
                </a:solidFill>
                <a:latin typeface="Calibri" charset="0"/>
              </a:rPr>
              <a:t>Article 5A:  </a:t>
            </a:r>
            <a:r>
              <a:rPr lang="en-US" sz="2000" dirty="0">
                <a:solidFill>
                  <a:srgbClr val="FF3300"/>
                </a:solidFill>
                <a:latin typeface="Calibri" charset="0"/>
              </a:rPr>
              <a:t>Network security</a:t>
            </a:r>
          </a:p>
          <a:p>
            <a:r>
              <a:rPr lang="en-US" sz="2000" b="1" dirty="0">
                <a:solidFill>
                  <a:srgbClr val="FF3300"/>
                </a:solidFill>
                <a:latin typeface="Calibri" charset="0"/>
              </a:rPr>
              <a:t>Article 5B:  </a:t>
            </a:r>
            <a:r>
              <a:rPr lang="en-US" sz="2000" dirty="0">
                <a:solidFill>
                  <a:srgbClr val="FF3300"/>
                </a:solidFill>
                <a:latin typeface="Calibri" charset="0"/>
              </a:rPr>
              <a:t>Combating spam</a:t>
            </a:r>
          </a:p>
          <a:p>
            <a:pPr eaLnBrk="1" hangingPunct="1"/>
            <a:endParaRPr lang="en-GB" sz="2000" dirty="0" smtClean="0"/>
          </a:p>
        </p:txBody>
      </p:sp>
      <p:sp>
        <p:nvSpPr>
          <p:cNvPr id="5124" name="Text Box 4"/>
          <p:cNvSpPr txBox="1">
            <a:spLocks noChangeArrowheads="1"/>
          </p:cNvSpPr>
          <p:nvPr/>
        </p:nvSpPr>
        <p:spPr bwMode="auto">
          <a:xfrm>
            <a:off x="1676399" y="5257800"/>
            <a:ext cx="74794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i="1" dirty="0" smtClean="0">
                <a:solidFill>
                  <a:srgbClr val="C00000"/>
                </a:solidFill>
              </a:rPr>
              <a:t>Items </a:t>
            </a:r>
            <a:r>
              <a:rPr lang="en-US" sz="1600" b="1" i="1" dirty="0">
                <a:solidFill>
                  <a:srgbClr val="C00000"/>
                </a:solidFill>
              </a:rPr>
              <a:t>in red are new </a:t>
            </a:r>
            <a:r>
              <a:rPr lang="en-US" sz="1600" b="1" i="1" dirty="0" smtClean="0">
                <a:solidFill>
                  <a:srgbClr val="C00000"/>
                </a:solidFill>
              </a:rPr>
              <a:t>Articles compared </a:t>
            </a:r>
            <a:r>
              <a:rPr lang="en-US" sz="1600" b="1" i="1" dirty="0">
                <a:solidFill>
                  <a:srgbClr val="C00000"/>
                </a:solidFill>
              </a:rPr>
              <a:t>to the 1988 </a:t>
            </a:r>
            <a:r>
              <a:rPr lang="en-US" sz="1600" b="1" i="1" dirty="0" smtClean="0">
                <a:solidFill>
                  <a:srgbClr val="C00000"/>
                </a:solidFill>
              </a:rPr>
              <a:t>version.</a:t>
            </a:r>
          </a:p>
          <a:p>
            <a:pPr eaLnBrk="1" hangingPunct="1"/>
            <a:r>
              <a:rPr lang="en-US" sz="1600" b="1" i="1" dirty="0" smtClean="0">
                <a:solidFill>
                  <a:srgbClr val="C00000"/>
                </a:solidFill>
              </a:rPr>
              <a:t>The above numbering scheme was used in the Final Acts and is subject to change in the final edition of the Treaty text</a:t>
            </a:r>
            <a:r>
              <a:rPr lang="en-US" sz="1600" i="1" dirty="0" smtClean="0">
                <a:solidFill>
                  <a:srgbClr val="FF3300"/>
                </a:solidFill>
              </a:rPr>
              <a:t>.</a:t>
            </a:r>
            <a:endParaRPr lang="en-GB" sz="1600" i="1" dirty="0">
              <a:solidFill>
                <a:srgbClr val="FF3300"/>
              </a:solidFill>
            </a:endParaRPr>
          </a:p>
        </p:txBody>
      </p:sp>
      <p:sp>
        <p:nvSpPr>
          <p:cNvPr id="5"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33327496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457200"/>
            <a:ext cx="8229600" cy="557212"/>
          </a:xfrm>
        </p:spPr>
        <p:txBody>
          <a:bodyPr>
            <a:normAutofit/>
          </a:bodyPr>
          <a:lstStyle/>
          <a:p>
            <a:r>
              <a:rPr lang="en-US" sz="2800" dirty="0"/>
              <a:t>WHAT IS IN THE 2012 ITRs</a:t>
            </a:r>
            <a:r>
              <a:rPr lang="en-US" sz="2800" cap="all" dirty="0" smtClean="0"/>
              <a:t>(2/2)</a:t>
            </a:r>
            <a:endParaRPr lang="en-GB" sz="2800" cap="all" dirty="0" smtClean="0"/>
          </a:p>
        </p:txBody>
      </p:sp>
      <p:sp>
        <p:nvSpPr>
          <p:cNvPr id="6147" name="Rectangle 3"/>
          <p:cNvSpPr>
            <a:spLocks noGrp="1"/>
          </p:cNvSpPr>
          <p:nvPr>
            <p:ph type="body" idx="1"/>
          </p:nvPr>
        </p:nvSpPr>
        <p:spPr>
          <a:xfrm>
            <a:off x="2057400" y="1144587"/>
            <a:ext cx="6913563" cy="5180013"/>
          </a:xfrm>
        </p:spPr>
        <p:txBody>
          <a:bodyPr>
            <a:normAutofit/>
          </a:bodyPr>
          <a:lstStyle/>
          <a:p>
            <a:pPr>
              <a:lnSpc>
                <a:spcPct val="90000"/>
              </a:lnSpc>
            </a:pPr>
            <a:r>
              <a:rPr lang="en-US" sz="1800" b="1" dirty="0">
                <a:latin typeface="Calibri" charset="0"/>
              </a:rPr>
              <a:t>Article 6:  </a:t>
            </a:r>
            <a:r>
              <a:rPr lang="en-US" sz="1800" dirty="0">
                <a:latin typeface="Calibri" charset="0"/>
              </a:rPr>
              <a:t>Charging and accounting  </a:t>
            </a:r>
            <a:r>
              <a:rPr lang="en-US" sz="1800" dirty="0">
                <a:solidFill>
                  <a:srgbClr val="FF3300"/>
                </a:solidFill>
                <a:latin typeface="Calibri" charset="0"/>
              </a:rPr>
              <a:t>(commercial agreements, encourage investments, competitive wholesale pricing)</a:t>
            </a:r>
          </a:p>
          <a:p>
            <a:pPr>
              <a:lnSpc>
                <a:spcPct val="90000"/>
              </a:lnSpc>
            </a:pPr>
            <a:r>
              <a:rPr lang="en-US" sz="1800" b="1" dirty="0">
                <a:latin typeface="Calibri" charset="0"/>
              </a:rPr>
              <a:t>Article 7:  </a:t>
            </a:r>
            <a:r>
              <a:rPr lang="en-US" sz="1800" dirty="0">
                <a:latin typeface="Calibri" charset="0"/>
              </a:rPr>
              <a:t>Suspension of services </a:t>
            </a:r>
          </a:p>
          <a:p>
            <a:pPr>
              <a:lnSpc>
                <a:spcPct val="90000"/>
              </a:lnSpc>
            </a:pPr>
            <a:r>
              <a:rPr lang="en-US" sz="1800" b="1" dirty="0">
                <a:latin typeface="Calibri" charset="0"/>
              </a:rPr>
              <a:t>Article 8: </a:t>
            </a:r>
            <a:r>
              <a:rPr lang="en-US" sz="1800" dirty="0">
                <a:latin typeface="Calibri" charset="0"/>
              </a:rPr>
              <a:t>Dissemination of information </a:t>
            </a:r>
            <a:r>
              <a:rPr lang="en-US" sz="1800" dirty="0">
                <a:solidFill>
                  <a:srgbClr val="FF3300"/>
                </a:solidFill>
                <a:latin typeface="Calibri" charset="0"/>
              </a:rPr>
              <a:t>(Member States to communicate information to ITU)</a:t>
            </a:r>
          </a:p>
          <a:p>
            <a:pPr>
              <a:lnSpc>
                <a:spcPct val="90000"/>
              </a:lnSpc>
            </a:pPr>
            <a:r>
              <a:rPr lang="en-US" sz="1800" b="1" dirty="0">
                <a:solidFill>
                  <a:srgbClr val="FF3300"/>
                </a:solidFill>
                <a:latin typeface="Calibri" charset="0"/>
              </a:rPr>
              <a:t>Article 8A:  </a:t>
            </a:r>
            <a:r>
              <a:rPr lang="en-US" sz="1800" dirty="0">
                <a:solidFill>
                  <a:srgbClr val="FF3300"/>
                </a:solidFill>
                <a:latin typeface="Calibri" charset="0"/>
              </a:rPr>
              <a:t>Energy efficiency, E-waste</a:t>
            </a:r>
          </a:p>
          <a:p>
            <a:pPr>
              <a:lnSpc>
                <a:spcPct val="90000"/>
              </a:lnSpc>
            </a:pPr>
            <a:r>
              <a:rPr lang="en-US" sz="1800" b="1" dirty="0">
                <a:solidFill>
                  <a:srgbClr val="FF3300"/>
                </a:solidFill>
                <a:latin typeface="Calibri" charset="0"/>
              </a:rPr>
              <a:t>Article 8B:  </a:t>
            </a:r>
            <a:r>
              <a:rPr lang="en-US" sz="1800" dirty="0">
                <a:solidFill>
                  <a:srgbClr val="FF3300"/>
                </a:solidFill>
                <a:latin typeface="Calibri" charset="0"/>
              </a:rPr>
              <a:t>Accessibility</a:t>
            </a:r>
          </a:p>
          <a:p>
            <a:pPr>
              <a:lnSpc>
                <a:spcPct val="90000"/>
              </a:lnSpc>
            </a:pPr>
            <a:r>
              <a:rPr lang="en-US" sz="1800" b="1" dirty="0">
                <a:latin typeface="Calibri" charset="0"/>
              </a:rPr>
              <a:t>Article 9: </a:t>
            </a:r>
            <a:r>
              <a:rPr lang="en-US" sz="1800" dirty="0">
                <a:latin typeface="Calibri" charset="0"/>
              </a:rPr>
              <a:t>Special arrangements</a:t>
            </a:r>
          </a:p>
          <a:p>
            <a:pPr>
              <a:lnSpc>
                <a:spcPct val="90000"/>
              </a:lnSpc>
            </a:pPr>
            <a:r>
              <a:rPr lang="en-US" sz="1800" b="1" dirty="0">
                <a:latin typeface="Calibri" charset="0"/>
              </a:rPr>
              <a:t>Article 10: </a:t>
            </a:r>
            <a:r>
              <a:rPr lang="en-US" sz="1800" dirty="0">
                <a:latin typeface="Calibri" charset="0"/>
              </a:rPr>
              <a:t>Entry into force; reservations</a:t>
            </a:r>
          </a:p>
          <a:p>
            <a:pPr>
              <a:lnSpc>
                <a:spcPct val="90000"/>
              </a:lnSpc>
            </a:pPr>
            <a:r>
              <a:rPr lang="en-US" sz="1800" b="1" dirty="0">
                <a:latin typeface="Calibri" charset="0"/>
              </a:rPr>
              <a:t>Appendix 1: </a:t>
            </a:r>
            <a:r>
              <a:rPr lang="en-US" sz="1800" dirty="0">
                <a:latin typeface="Calibri" charset="0"/>
              </a:rPr>
              <a:t>Accounting rate system</a:t>
            </a:r>
          </a:p>
          <a:p>
            <a:pPr>
              <a:lnSpc>
                <a:spcPct val="90000"/>
              </a:lnSpc>
            </a:pPr>
            <a:r>
              <a:rPr lang="en-US" sz="1800" b="1" dirty="0">
                <a:latin typeface="Calibri" charset="0"/>
              </a:rPr>
              <a:t>Appendix 2: </a:t>
            </a:r>
            <a:r>
              <a:rPr lang="en-US" sz="1800" dirty="0">
                <a:latin typeface="Calibri" charset="0"/>
              </a:rPr>
              <a:t>Maritime telecommunications</a:t>
            </a:r>
          </a:p>
          <a:p>
            <a:pPr>
              <a:lnSpc>
                <a:spcPct val="90000"/>
              </a:lnSpc>
            </a:pPr>
            <a:r>
              <a:rPr lang="en-US" sz="1800" dirty="0">
                <a:latin typeface="Calibri" charset="0"/>
              </a:rPr>
              <a:t>Some provisions of the old Appendix 3 on service telecommunications were moved to Article 6</a:t>
            </a:r>
          </a:p>
          <a:p>
            <a:pPr eaLnBrk="1" hangingPunct="1"/>
            <a:endParaRPr lang="en-GB" sz="1800" dirty="0" smtClean="0"/>
          </a:p>
        </p:txBody>
      </p:sp>
      <p:sp>
        <p:nvSpPr>
          <p:cNvPr id="5" name="Text Box 4"/>
          <p:cNvSpPr txBox="1">
            <a:spLocks noChangeArrowheads="1"/>
          </p:cNvSpPr>
          <p:nvPr/>
        </p:nvSpPr>
        <p:spPr bwMode="auto">
          <a:xfrm>
            <a:off x="1486627" y="5334000"/>
            <a:ext cx="76692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i="1" dirty="0">
                <a:solidFill>
                  <a:srgbClr val="C00000"/>
                </a:solidFill>
              </a:rPr>
              <a:t>Items in red are new Articles compared to the 1988 version.</a:t>
            </a:r>
          </a:p>
          <a:p>
            <a:pPr eaLnBrk="1" hangingPunct="1"/>
            <a:r>
              <a:rPr lang="en-US" sz="1600" b="1" i="1" dirty="0">
                <a:solidFill>
                  <a:srgbClr val="C00000"/>
                </a:solidFill>
              </a:rPr>
              <a:t>The above numbering scheme was used in the Final Acts and is subject to change in the final edition of the Treaty text.</a:t>
            </a:r>
            <a:endParaRPr lang="en-GB" sz="1600" b="1" i="1" dirty="0">
              <a:solidFill>
                <a:srgbClr val="C00000"/>
              </a:solidFill>
            </a:endParaRPr>
          </a:p>
        </p:txBody>
      </p:sp>
      <p:sp>
        <p:nvSpPr>
          <p:cNvPr id="6"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27336317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3" y="1328822"/>
            <a:ext cx="6702105"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2000" dirty="0">
                <a:latin typeface="Calibri"/>
                <a:cs typeface="Calibri"/>
              </a:rPr>
              <a:t>Key facts and </a:t>
            </a:r>
            <a:r>
              <a:rPr lang="en-US" sz="2000" dirty="0" smtClean="0">
                <a:latin typeface="Calibri"/>
                <a:cs typeface="Calibri"/>
              </a:rPr>
              <a:t>figures</a:t>
            </a:r>
          </a:p>
          <a:p>
            <a:r>
              <a:rPr lang="en-GB" sz="2000" dirty="0" smtClean="0">
                <a:latin typeface="Calibri"/>
                <a:cs typeface="Calibri"/>
              </a:rPr>
              <a:t>The 1,581 delegates represented </a:t>
            </a:r>
            <a:r>
              <a:rPr lang="en-GB" sz="2000" dirty="0">
                <a:latin typeface="Calibri"/>
                <a:cs typeface="Calibri"/>
              </a:rPr>
              <a:t>151 Member States and 37 observer </a:t>
            </a:r>
            <a:r>
              <a:rPr lang="en-GB" sz="2000" dirty="0" smtClean="0">
                <a:latin typeface="Calibri"/>
                <a:cs typeface="Calibri"/>
              </a:rPr>
              <a:t>organizations</a:t>
            </a:r>
          </a:p>
          <a:p>
            <a:r>
              <a:rPr lang="en-US" sz="2000" dirty="0">
                <a:latin typeface="Calibri"/>
                <a:cs typeface="Calibri"/>
              </a:rPr>
              <a:t>Significant </a:t>
            </a:r>
            <a:r>
              <a:rPr lang="en-US" sz="2000" dirty="0" smtClean="0">
                <a:latin typeface="Calibri"/>
                <a:cs typeface="Calibri"/>
              </a:rPr>
              <a:t>increased participation from </a:t>
            </a:r>
            <a:r>
              <a:rPr lang="en-US" sz="2000" dirty="0">
                <a:latin typeface="Calibri"/>
                <a:cs typeface="Calibri"/>
              </a:rPr>
              <a:t>the developing </a:t>
            </a:r>
            <a:r>
              <a:rPr lang="en-US" sz="2000" dirty="0" smtClean="0">
                <a:latin typeface="Calibri"/>
                <a:cs typeface="Calibri"/>
              </a:rPr>
              <a:t>world compared with 1988</a:t>
            </a:r>
            <a:endParaRPr lang="en-US" sz="2000" dirty="0">
              <a:latin typeface="Calibri"/>
              <a:cs typeface="Calibri"/>
            </a:endParaRPr>
          </a:p>
          <a:p>
            <a:r>
              <a:rPr lang="en-US" sz="2000" dirty="0" smtClean="0">
                <a:latin typeface="Calibri"/>
                <a:cs typeface="Calibri"/>
              </a:rPr>
              <a:t>Many Member State delegations included </a:t>
            </a:r>
            <a:r>
              <a:rPr lang="en-US" sz="2000" dirty="0">
                <a:latin typeface="Calibri"/>
                <a:cs typeface="Calibri"/>
              </a:rPr>
              <a:t>private sector and civil society </a:t>
            </a:r>
            <a:endParaRPr lang="en-US" sz="2000" dirty="0" smtClean="0">
              <a:latin typeface="Calibri"/>
              <a:cs typeface="Calibri"/>
            </a:endParaRPr>
          </a:p>
          <a:p>
            <a:r>
              <a:rPr lang="en-US" sz="2000" dirty="0" smtClean="0">
                <a:latin typeface="Calibri"/>
                <a:cs typeface="Calibri"/>
              </a:rPr>
              <a:t>Plenary meetings webcast to public in </a:t>
            </a:r>
            <a:r>
              <a:rPr lang="en-US" sz="2000" dirty="0">
                <a:latin typeface="Calibri"/>
                <a:cs typeface="Calibri"/>
              </a:rPr>
              <a:t>6 UN </a:t>
            </a:r>
            <a:r>
              <a:rPr lang="en-US" sz="2000" dirty="0" smtClean="0">
                <a:latin typeface="Calibri"/>
                <a:cs typeface="Calibri"/>
              </a:rPr>
              <a:t>languages, and captioning archived</a:t>
            </a:r>
            <a:endParaRPr lang="en-US" sz="2000" dirty="0">
              <a:latin typeface="Calibri"/>
              <a:cs typeface="Calibri"/>
            </a:endParaRPr>
          </a:p>
          <a:p>
            <a:r>
              <a:rPr lang="en-US" sz="2000" dirty="0">
                <a:latin typeface="Calibri"/>
                <a:cs typeface="Calibri"/>
              </a:rPr>
              <a:t>Social media and interactive </a:t>
            </a:r>
            <a:r>
              <a:rPr lang="en-US" sz="2000" dirty="0" smtClean="0">
                <a:latin typeface="Calibri"/>
                <a:cs typeface="Calibri"/>
              </a:rPr>
              <a:t>briefings</a:t>
            </a:r>
            <a:endParaRPr lang="en-US" sz="2000" dirty="0">
              <a:latin typeface="Calibri"/>
              <a:cs typeface="Calibri"/>
            </a:endParaRPr>
          </a:p>
          <a:p>
            <a:pPr lvl="0"/>
            <a:endParaRPr lang="en-US" sz="2000" dirty="0">
              <a:latin typeface="+mj-lt"/>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533400" y="482025"/>
            <a:ext cx="7924799" cy="584775"/>
          </a:xfrm>
          <a:prstGeom prst="rect">
            <a:avLst/>
          </a:prstGeom>
        </p:spPr>
        <p:txBody>
          <a:bodyPr wrap="square">
            <a:spAutoFit/>
          </a:bodyPr>
          <a:lstStyle/>
          <a:p>
            <a:r>
              <a:rPr lang="en-US" sz="3200" dirty="0">
                <a:latin typeface="+mj-lt"/>
              </a:rPr>
              <a:t>OPEN, TRANSPARENT AND INCLUSIVE</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110704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6112558" cy="4601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r>
              <a:rPr lang="en-US" sz="2000" dirty="0" smtClean="0">
                <a:latin typeface="+mj-lt"/>
              </a:rPr>
              <a:t>WCIT brought unprecedented public attention to the different and important perspectives that govern global communications </a:t>
            </a:r>
          </a:p>
          <a:p>
            <a:pPr marL="0" lvl="0" indent="0">
              <a:buNone/>
            </a:pPr>
            <a:endParaRPr lang="en-US" sz="2000" dirty="0" smtClean="0">
              <a:latin typeface="+mj-lt"/>
            </a:endParaRPr>
          </a:p>
          <a:p>
            <a:pPr lvl="0"/>
            <a:r>
              <a:rPr lang="en-US" sz="2000" dirty="0" smtClean="0">
                <a:latin typeface="+mj-lt"/>
              </a:rPr>
              <a:t>Showed that there is not one single world view but several, and these views need to be accommodated and converged </a:t>
            </a:r>
          </a:p>
          <a:p>
            <a:endParaRPr lang="en-US" sz="2000" dirty="0">
              <a:latin typeface="+mj-lt"/>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4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2085677" y="525196"/>
            <a:ext cx="5361870" cy="584775"/>
          </a:xfrm>
          <a:prstGeom prst="rect">
            <a:avLst/>
          </a:prstGeom>
        </p:spPr>
        <p:txBody>
          <a:bodyPr wrap="square">
            <a:spAutoFit/>
          </a:bodyPr>
          <a:lstStyle/>
          <a:p>
            <a:r>
              <a:rPr lang="en-US" sz="3200" cap="all" dirty="0" smtClean="0">
                <a:latin typeface="+mj-lt"/>
              </a:rPr>
              <a:t>Some Observations…</a:t>
            </a:r>
            <a:endParaRPr lang="en-US" sz="32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36340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fontScale="92500" lnSpcReduction="10000"/>
          </a:bodyPr>
          <a:lstStyle/>
          <a:p>
            <a:pPr>
              <a:lnSpc>
                <a:spcPct val="200000"/>
              </a:lnSpc>
            </a:pPr>
            <a:r>
              <a:rPr lang="en-US" sz="2800" dirty="0"/>
              <a:t>Outcome and some Observations</a:t>
            </a:r>
          </a:p>
          <a:p>
            <a:pPr>
              <a:lnSpc>
                <a:spcPct val="200000"/>
              </a:lnSpc>
            </a:pPr>
            <a:r>
              <a:rPr lang="en-US" sz="2800" b="1" u="sng" dirty="0">
                <a:solidFill>
                  <a:schemeClr val="accent2">
                    <a:lumMod val="75000"/>
                  </a:schemeClr>
                </a:solidFill>
              </a:rPr>
              <a:t>Key Achievements and Highlights</a:t>
            </a:r>
          </a:p>
          <a:p>
            <a:pPr>
              <a:lnSpc>
                <a:spcPct val="200000"/>
              </a:lnSpc>
            </a:pPr>
            <a:r>
              <a:rPr lang="en-US" sz="2800" dirty="0"/>
              <a:t>Analysis of some Key Provisions</a:t>
            </a:r>
          </a:p>
          <a:p>
            <a:pPr>
              <a:lnSpc>
                <a:spcPct val="200000"/>
              </a:lnSpc>
            </a:pPr>
            <a:r>
              <a:rPr lang="en-US" sz="2800" dirty="0"/>
              <a:t>Article 10, Accession</a:t>
            </a:r>
          </a:p>
          <a:p>
            <a:pPr>
              <a:lnSpc>
                <a:spcPct val="200000"/>
              </a:lnSpc>
            </a:pPr>
            <a:r>
              <a:rPr lang="en-US" sz="2800" dirty="0"/>
              <a:t>The Road </a:t>
            </a:r>
            <a:r>
              <a:rPr lang="en-US" sz="2800" dirty="0" smtClean="0"/>
              <a:t>Ahead</a:t>
            </a: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408236664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323976"/>
            <a:ext cx="6677527"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spcBef>
                <a:spcPts val="400"/>
              </a:spcBef>
              <a:spcAft>
                <a:spcPts val="400"/>
              </a:spcAft>
              <a:buNone/>
            </a:pPr>
            <a:r>
              <a:rPr lang="en-US" sz="2000" dirty="0" smtClean="0">
                <a:latin typeface="+mj-lt"/>
              </a:rPr>
              <a:t>This </a:t>
            </a:r>
            <a:r>
              <a:rPr lang="en-US" sz="2000" dirty="0">
                <a:latin typeface="+mj-lt"/>
              </a:rPr>
              <a:t>treaty contains a number of important </a:t>
            </a:r>
            <a:r>
              <a:rPr lang="en-US" sz="2000" dirty="0" smtClean="0">
                <a:latin typeface="+mj-lt"/>
              </a:rPr>
              <a:t>revised and new provisions </a:t>
            </a:r>
            <a:r>
              <a:rPr lang="en-US" sz="2000" dirty="0">
                <a:latin typeface="+mj-lt"/>
              </a:rPr>
              <a:t>that represent a major improvement over the 1988 text. </a:t>
            </a:r>
          </a:p>
          <a:p>
            <a:pPr>
              <a:spcBef>
                <a:spcPts val="400"/>
              </a:spcBef>
              <a:spcAft>
                <a:spcPts val="400"/>
              </a:spcAft>
              <a:buFont typeface="Wingdings" pitchFamily="2" charset="2"/>
              <a:buChar char="Ø"/>
            </a:pPr>
            <a:r>
              <a:rPr lang="en-US" sz="1800" dirty="0" smtClean="0">
                <a:latin typeface="+mn-lt"/>
              </a:rPr>
              <a:t>Affirmation </a:t>
            </a:r>
            <a:r>
              <a:rPr lang="en-US" sz="1800" dirty="0">
                <a:latin typeface="+mn-lt"/>
              </a:rPr>
              <a:t>of Member States commitment to implement the treaty in a manner that respects and upholds their human rights obligations.</a:t>
            </a:r>
          </a:p>
          <a:p>
            <a:pPr>
              <a:spcBef>
                <a:spcPts val="400"/>
              </a:spcBef>
              <a:spcAft>
                <a:spcPts val="400"/>
              </a:spcAft>
              <a:buFont typeface="Wingdings" pitchFamily="2" charset="2"/>
              <a:buChar char="Ø"/>
            </a:pPr>
            <a:r>
              <a:rPr lang="en-US" sz="1800" dirty="0">
                <a:latin typeface="+mn-lt"/>
              </a:rPr>
              <a:t>Right of access of Member States to the international telecommunication services  </a:t>
            </a:r>
          </a:p>
          <a:p>
            <a:pPr>
              <a:spcBef>
                <a:spcPts val="400"/>
              </a:spcBef>
              <a:spcAft>
                <a:spcPts val="400"/>
              </a:spcAft>
              <a:buFont typeface="Wingdings" pitchFamily="2" charset="2"/>
              <a:buChar char="Ø"/>
            </a:pPr>
            <a:r>
              <a:rPr lang="en-US" sz="1800" dirty="0">
                <a:solidFill>
                  <a:schemeClr val="tx1"/>
                </a:solidFill>
                <a:latin typeface="+mn-lt"/>
              </a:rPr>
              <a:t>Improving transparency </a:t>
            </a:r>
            <a:r>
              <a:rPr lang="en-US" sz="1800" dirty="0" smtClean="0">
                <a:solidFill>
                  <a:schemeClr val="tx1"/>
                </a:solidFill>
                <a:latin typeface="+mn-lt"/>
              </a:rPr>
              <a:t>and accuracy in </a:t>
            </a:r>
            <a:r>
              <a:rPr lang="en-US" sz="1800" dirty="0">
                <a:solidFill>
                  <a:schemeClr val="tx1"/>
                </a:solidFill>
                <a:latin typeface="+mn-lt"/>
              </a:rPr>
              <a:t>mobile roaming </a:t>
            </a:r>
            <a:r>
              <a:rPr lang="en-US" sz="1800" dirty="0" smtClean="0">
                <a:solidFill>
                  <a:schemeClr val="tx1"/>
                </a:solidFill>
                <a:latin typeface="+mn-lt"/>
              </a:rPr>
              <a:t>charges as well as promoting competition in the provision of mobile roaming services</a:t>
            </a:r>
            <a:endParaRPr lang="en-US" sz="1800" dirty="0">
              <a:solidFill>
                <a:schemeClr val="tx1"/>
              </a:solidFill>
              <a:latin typeface="+mn-lt"/>
            </a:endParaRPr>
          </a:p>
          <a:p>
            <a:pPr>
              <a:spcBef>
                <a:spcPts val="400"/>
              </a:spcBef>
              <a:spcAft>
                <a:spcPts val="400"/>
              </a:spcAft>
              <a:buFont typeface="Wingdings" pitchFamily="2" charset="2"/>
              <a:buChar char="Ø"/>
            </a:pPr>
            <a:r>
              <a:rPr lang="en-US" sz="1800" dirty="0" smtClean="0">
                <a:latin typeface="+mn-lt"/>
              </a:rPr>
              <a:t>Improving </a:t>
            </a:r>
            <a:r>
              <a:rPr lang="en-US" sz="1800" dirty="0">
                <a:latin typeface="+mn-lt"/>
              </a:rPr>
              <a:t>energy efficiency and cutting e-waste</a:t>
            </a:r>
          </a:p>
          <a:p>
            <a:pPr>
              <a:spcBef>
                <a:spcPts val="400"/>
              </a:spcBef>
              <a:spcAft>
                <a:spcPts val="400"/>
              </a:spcAft>
              <a:buFont typeface="Wingdings" pitchFamily="2" charset="2"/>
              <a:buChar char="Ø"/>
            </a:pPr>
            <a:r>
              <a:rPr lang="en-US" sz="1800" dirty="0" smtClean="0">
                <a:latin typeface="+mn-lt"/>
              </a:rPr>
              <a:t>Bringing </a:t>
            </a:r>
            <a:r>
              <a:rPr lang="en-US" sz="1800" dirty="0">
                <a:latin typeface="+mn-lt"/>
              </a:rPr>
              <a:t>the benefit of ICTs to the 650 million people living with some kind of disability</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5642612" cy="584775"/>
          </a:xfrm>
          <a:prstGeom prst="rect">
            <a:avLst/>
          </a:prstGeom>
        </p:spPr>
        <p:txBody>
          <a:bodyPr wrap="square">
            <a:spAutoFit/>
          </a:bodyPr>
          <a:lstStyle/>
          <a:p>
            <a:r>
              <a:rPr lang="en-US" sz="3200" dirty="0" smtClean="0">
                <a:latin typeface="+mj-lt"/>
              </a:rPr>
              <a:t>SOME KEY ACHIEVEMENTS (1/2) </a:t>
            </a:r>
            <a:endParaRPr lang="en-US" sz="3200"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smtClean="0">
                <a:solidFill>
                  <a:schemeClr val="tx2"/>
                </a:solidFill>
                <a:latin typeface="+mj-lt"/>
              </a:rPr>
              <a:t>Key achievements and highlights</a:t>
            </a:r>
            <a:endParaRPr lang="en-US" sz="1600" b="1" dirty="0">
              <a:solidFill>
                <a:schemeClr val="tx2"/>
              </a:solidFill>
              <a:latin typeface="+mj-lt"/>
            </a:endParaRPr>
          </a:p>
        </p:txBody>
      </p:sp>
    </p:spTree>
    <p:extLst>
      <p:ext uri="{BB962C8B-B14F-4D97-AF65-F5344CB8AC3E}">
        <p14:creationId xmlns:p14="http://schemas.microsoft.com/office/powerpoint/2010/main" val="348795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41FB8F249CE74199654753008B8745" ma:contentTypeVersion="3" ma:contentTypeDescription="Create a new document." ma:contentTypeScope="" ma:versionID="f919163d0a72049f5ccbe98b5c8dc939">
  <xsd:schema xmlns:xsd="http://www.w3.org/2001/XMLSchema" xmlns:xs="http://www.w3.org/2001/XMLSchema" xmlns:p="http://schemas.microsoft.com/office/2006/metadata/properties" xmlns:ns1="http://schemas.microsoft.com/sharepoint/v3" targetNamespace="http://schemas.microsoft.com/office/2006/metadata/properties" ma:root="true" ma:fieldsID="6f683ceec20255c2e0c615744c076f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86F8A-4530-416F-9991-879B3BFF2F05}"/>
</file>

<file path=customXml/itemProps2.xml><?xml version="1.0" encoding="utf-8"?>
<ds:datastoreItem xmlns:ds="http://schemas.openxmlformats.org/officeDocument/2006/customXml" ds:itemID="{5F6FC465-6FDD-408E-B660-44F0DF8F5558}"/>
</file>

<file path=customXml/itemProps3.xml><?xml version="1.0" encoding="utf-8"?>
<ds:datastoreItem xmlns:ds="http://schemas.openxmlformats.org/officeDocument/2006/customXml" ds:itemID="{1AC91943-2114-4E5C-AC25-AF13080F2E16}"/>
</file>

<file path=docProps/app.xml><?xml version="1.0" encoding="utf-8"?>
<Properties xmlns="http://schemas.openxmlformats.org/officeDocument/2006/extended-properties" xmlns:vt="http://schemas.openxmlformats.org/officeDocument/2006/docPropsVTypes">
  <TotalTime>0</TotalTime>
  <Words>2241</Words>
  <Application>Microsoft Office PowerPoint</Application>
  <PresentationFormat>On-screen Show (4:3)</PresentationFormat>
  <Paragraphs>252</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agenda</vt:lpstr>
      <vt:lpstr>PowerPoint Presentation</vt:lpstr>
      <vt:lpstr>WHAT IS IN THE 2012 ITRs (1/2)</vt:lpstr>
      <vt:lpstr>WHAT IS IN THE 2012 ITRs(2/2)</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agenda</vt:lpstr>
      <vt:lpstr>Article 10 – Final Provisions</vt:lpstr>
      <vt:lpstr>Relationship between the 2012 ITRs AND 1988 ITRs</vt:lpstr>
      <vt:lpstr>PowerPoint Presentation</vt:lpstr>
      <vt:lpstr>PowerPoint Presentation</vt:lpstr>
      <vt:lpstr>agenda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2013-02-01T18:05:22Z</dcterms:created>
  <dcterms:modified xsi:type="dcterms:W3CDTF">2013-03-05T08:25:25Z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0x0101002341FB8F249CE74199654753008B8745</vt:lpwstr>
  </property>
</Properties>
</file>