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46" r:id="rId5"/>
    <p:sldId id="388" r:id="rId6"/>
    <p:sldId id="387" r:id="rId7"/>
    <p:sldId id="390" r:id="rId8"/>
    <p:sldId id="409" r:id="rId9"/>
    <p:sldId id="407" r:id="rId10"/>
    <p:sldId id="408" r:id="rId11"/>
    <p:sldId id="392" r:id="rId12"/>
    <p:sldId id="411" r:id="rId13"/>
    <p:sldId id="400" r:id="rId14"/>
    <p:sldId id="401" r:id="rId15"/>
    <p:sldId id="410" r:id="rId16"/>
    <p:sldId id="405" r:id="rId17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990"/>
    <a:srgbClr val="A12125"/>
    <a:srgbClr val="EA9633"/>
    <a:srgbClr val="FDCB0A"/>
    <a:srgbClr val="76C045"/>
    <a:srgbClr val="3D7B3D"/>
    <a:srgbClr val="006600"/>
    <a:srgbClr val="3F7E00"/>
    <a:srgbClr val="FF64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79183" autoAdjust="0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98FEA37-EC69-E146-BBB3-B1951383E22D}" type="datetimeFigureOut">
              <a:rPr lang="en-US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D97969-AA3D-7F4A-B6D9-0180CB38C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175A98-403B-3A42-A13A-28825C22E30E}" type="datetimeFigureOut">
              <a:rPr lang="en-US"/>
              <a:pPr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30575"/>
            <a:ext cx="7439025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26076F9-822F-8443-B319-1D1BAFD58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8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3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CF5F-36EF-4F1D-9F39-62BE8CBD2BE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8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6A6C-028E-4C48-82F8-FF2E02D5E19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577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46A2-66AE-426B-BD27-CE814885D4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8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94F8C-A879-B545-A8F2-6CCD30FA16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F4C567-053D-3C49-BD41-A3BB083BA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DCE11D-DE36-534B-A41F-0CB694991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1A33F2-87F3-0845-BBF1-AC1C7FE79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6236FD-BDB3-E349-A3E6-21B4FB5A2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06B94-9F8F-C242-AF5F-0C6D01281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1B8392-AA56-2A4B-94BD-1E60FA4F3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CDF760-6EEE-CB48-9FD5-5C266A74B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140299-B80A-3744-95EA-AAF45B295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0CE2D3-06AA-664C-8859-C8418B8BD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63BBBC-FD78-4644-AF56-B1A3E5E77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5B3D7"/>
                </a:solidFill>
                <a:latin typeface="Calibri" charset="0"/>
              </a:defRPr>
            </a:lvl1pPr>
          </a:lstStyle>
          <a:p>
            <a:fld id="{4E092253-1FA8-7240-BFA3-68E0773F75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58ED5"/>
          </a:solidFill>
          <a:latin typeface="Calibri"/>
          <a:ea typeface="ＭＳ Ｐゴシック" charset="0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58ED5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58ED5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58ED5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itu.int/ITU-T/climatechang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studygroups/2013-2016/20/Pages/questions.aspx" TargetMode="External"/><Relationship Id="rId2" Type="http://schemas.openxmlformats.org/officeDocument/2006/relationships/hyperlink" Target="http://www.itu.int/en/ITU-T/studygroups/2013-2016/20/Pages/structur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4835" y="1956285"/>
            <a:ext cx="9178835" cy="2250141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Overview of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ITU-T Study Group 20</a:t>
            </a:r>
            <a:b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</a:b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es-E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IoT</a:t>
            </a: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 and its applications including smart cities and communities (SC&amp;C)”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19332" y="4483648"/>
            <a:ext cx="7680174" cy="5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Cristina Bueti</a:t>
            </a:r>
            <a:r>
              <a:rPr lang="en-US" sz="2400" dirty="0" smtClean="0"/>
              <a:t>, Advisor, ITU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68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67742" y="466977"/>
            <a:ext cx="4752527" cy="584775"/>
          </a:xfrm>
        </p:spPr>
        <p:txBody>
          <a:bodyPr/>
          <a:lstStyle/>
          <a:p>
            <a:r>
              <a:rPr lang="en-US" altLang="en-US" sz="3600" dirty="0"/>
              <a:t>Related </a:t>
            </a:r>
            <a:r>
              <a:rPr lang="en-US" altLang="en-US" sz="3600" dirty="0" smtClean="0"/>
              <a:t>group</a:t>
            </a:r>
            <a:endParaRPr lang="en-US" altLang="en-US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2" y="1422641"/>
            <a:ext cx="4896548" cy="36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9713" y="5293722"/>
            <a:ext cx="9068586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United in diversity to shape a better future through global ICT standards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759825" y="4613554"/>
            <a:ext cx="39604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Activities open to all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arley.com/sites/default/files/Internet-of-Things-Conce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54"/>
          <a:stretch/>
        </p:blipFill>
        <p:spPr bwMode="auto">
          <a:xfrm>
            <a:off x="128802" y="1797282"/>
            <a:ext cx="2397750" cy="34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4609" y="1767576"/>
            <a:ext cx="415906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950" dirty="0" smtClean="0">
                <a:solidFill>
                  <a:srgbClr val="558ED5"/>
                </a:solidFill>
                <a:latin typeface="+mn-lt"/>
                <a:cs typeface="+mn-cs"/>
              </a:rPr>
              <a:t>To </a:t>
            </a:r>
            <a:r>
              <a:rPr lang="en-US" sz="1950" dirty="0">
                <a:solidFill>
                  <a:srgbClr val="558ED5"/>
                </a:solidFill>
                <a:latin typeface="+mn-lt"/>
                <a:cs typeface="+mn-cs"/>
              </a:rPr>
              <a:t>co-ordinate the activity on </a:t>
            </a:r>
            <a:r>
              <a:rPr lang="en-US" sz="1950" dirty="0" err="1">
                <a:solidFill>
                  <a:srgbClr val="558ED5"/>
                </a:solidFill>
                <a:latin typeface="+mn-lt"/>
                <a:cs typeface="+mn-cs"/>
              </a:rPr>
              <a:t>IoT</a:t>
            </a:r>
            <a:r>
              <a:rPr lang="en-US" sz="1950" dirty="0">
                <a:solidFill>
                  <a:srgbClr val="558ED5"/>
                </a:solidFill>
                <a:latin typeface="+mn-lt"/>
                <a:cs typeface="+mn-cs"/>
              </a:rPr>
              <a:t> </a:t>
            </a:r>
            <a:r>
              <a:rPr lang="en-US" sz="1950" dirty="0" smtClean="0">
                <a:solidFill>
                  <a:srgbClr val="558ED5"/>
                </a:solidFill>
                <a:latin typeface="+mn-lt"/>
                <a:cs typeface="+mn-cs"/>
              </a:rPr>
              <a:t>&amp; SCC </a:t>
            </a:r>
            <a:r>
              <a:rPr lang="en-US" sz="1950" dirty="0">
                <a:solidFill>
                  <a:srgbClr val="558ED5"/>
                </a:solidFill>
                <a:latin typeface="+mn-lt"/>
                <a:cs typeface="+mn-cs"/>
              </a:rPr>
              <a:t>across ITU-T Study Groups and to coordinate with ITU-R and ITU-D</a:t>
            </a:r>
            <a:r>
              <a:rPr lang="en-US" sz="1950" dirty="0" smtClean="0">
                <a:solidFill>
                  <a:srgbClr val="558ED5"/>
                </a:solidFill>
                <a:latin typeface="+mn-lt"/>
                <a:cs typeface="+mn-cs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950" dirty="0" smtClean="0">
                <a:solidFill>
                  <a:srgbClr val="558ED5"/>
                </a:solidFill>
                <a:latin typeface="+mn-lt"/>
                <a:cs typeface="+mn-cs"/>
              </a:rPr>
              <a:t>To </a:t>
            </a:r>
            <a:r>
              <a:rPr lang="en-US" sz="1950" dirty="0">
                <a:solidFill>
                  <a:srgbClr val="558ED5"/>
                </a:solidFill>
                <a:latin typeface="+mn-lt"/>
                <a:cs typeface="+mn-cs"/>
              </a:rPr>
              <a:t>provide a visible contact point </a:t>
            </a:r>
            <a:r>
              <a:rPr lang="en-US" sz="1950" dirty="0" err="1">
                <a:solidFill>
                  <a:srgbClr val="558ED5"/>
                </a:solidFill>
                <a:latin typeface="+mn-lt"/>
                <a:cs typeface="+mn-cs"/>
              </a:rPr>
              <a:t>IoT</a:t>
            </a:r>
            <a:r>
              <a:rPr lang="en-US" sz="1950" dirty="0">
                <a:solidFill>
                  <a:srgbClr val="558ED5"/>
                </a:solidFill>
                <a:latin typeface="+mn-lt"/>
                <a:cs typeface="+mn-cs"/>
              </a:rPr>
              <a:t> and SC&amp;C activities in ITU-T, to seek co-operation from external bodies working in the field of </a:t>
            </a:r>
            <a:r>
              <a:rPr lang="en-US" sz="1950" dirty="0" err="1">
                <a:solidFill>
                  <a:srgbClr val="558ED5"/>
                </a:solidFill>
                <a:latin typeface="+mn-lt"/>
                <a:cs typeface="+mn-cs"/>
              </a:rPr>
              <a:t>IoT</a:t>
            </a:r>
            <a:r>
              <a:rPr lang="en-US" sz="1950" dirty="0">
                <a:solidFill>
                  <a:srgbClr val="558ED5"/>
                </a:solidFill>
                <a:latin typeface="+mn-lt"/>
                <a:cs typeface="+mn-cs"/>
              </a:rPr>
              <a:t> </a:t>
            </a:r>
            <a:r>
              <a:rPr lang="en-US" sz="1950" dirty="0" smtClean="0">
                <a:solidFill>
                  <a:srgbClr val="558ED5"/>
                </a:solidFill>
                <a:latin typeface="+mn-lt"/>
                <a:cs typeface="+mn-cs"/>
              </a:rPr>
              <a:t>&amp; SCC </a:t>
            </a:r>
            <a:br>
              <a:rPr lang="en-US" sz="1950" dirty="0" smtClean="0">
                <a:solidFill>
                  <a:srgbClr val="558ED5"/>
                </a:solidFill>
                <a:latin typeface="+mn-lt"/>
                <a:cs typeface="+mn-cs"/>
              </a:rPr>
            </a:br>
            <a:r>
              <a:rPr lang="en-US" sz="1950" dirty="0" smtClean="0">
                <a:solidFill>
                  <a:srgbClr val="558ED5"/>
                </a:solidFill>
                <a:latin typeface="+mn-lt"/>
                <a:cs typeface="+mn-cs"/>
              </a:rPr>
              <a:t>and </a:t>
            </a:r>
            <a:r>
              <a:rPr lang="en-US" sz="1950" dirty="0">
                <a:solidFill>
                  <a:srgbClr val="558ED5"/>
                </a:solidFill>
                <a:latin typeface="+mn-lt"/>
                <a:cs typeface="+mn-cs"/>
              </a:rPr>
              <a:t>enable effective two-way communication with these bodies.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95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6037" y="4489362"/>
            <a:ext cx="415906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US" sz="1950" dirty="0">
                <a:solidFill>
                  <a:srgbClr val="558ED5"/>
                </a:solidFill>
                <a:latin typeface="+mn-lt"/>
                <a:cs typeface="+mn-cs"/>
              </a:rPr>
              <a:t>Maintenance of a list of cross-SDO </a:t>
            </a:r>
            <a:r>
              <a:rPr lang="en-US" sz="1950" dirty="0" err="1" smtClean="0">
                <a:solidFill>
                  <a:srgbClr val="558ED5"/>
                </a:solidFill>
                <a:latin typeface="+mn-lt"/>
                <a:cs typeface="+mn-cs"/>
              </a:rPr>
              <a:t>IoT</a:t>
            </a:r>
            <a:r>
              <a:rPr lang="en-US" sz="1950" dirty="0">
                <a:solidFill>
                  <a:srgbClr val="558ED5"/>
                </a:solidFill>
                <a:latin typeface="+mn-lt"/>
                <a:cs typeface="+mn-cs"/>
              </a:rPr>
              <a:t> </a:t>
            </a:r>
            <a:r>
              <a:rPr lang="en-US" sz="1950" dirty="0" smtClean="0">
                <a:solidFill>
                  <a:srgbClr val="558ED5"/>
                </a:solidFill>
                <a:latin typeface="+mn-lt"/>
                <a:cs typeface="+mn-cs"/>
              </a:rPr>
              <a:t>&amp; SCC </a:t>
            </a:r>
            <a:r>
              <a:rPr lang="en-US" sz="1950" dirty="0">
                <a:solidFill>
                  <a:srgbClr val="558ED5"/>
                </a:solidFill>
                <a:latin typeface="+mn-lt"/>
                <a:cs typeface="+mn-cs"/>
              </a:rPr>
              <a:t>standardization items and associated </a:t>
            </a:r>
            <a:r>
              <a:rPr lang="en-US" sz="1950" dirty="0" smtClean="0">
                <a:solidFill>
                  <a:srgbClr val="558ED5"/>
                </a:solidFill>
                <a:latin typeface="+mn-lt"/>
                <a:cs typeface="+mn-cs"/>
              </a:rPr>
              <a:t>roadmap. </a:t>
            </a:r>
            <a:endParaRPr lang="en-US" sz="195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128802" y="381141"/>
            <a:ext cx="8730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ja-JP" dirty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Joint C</a:t>
            </a:r>
            <a:r>
              <a:rPr lang="en-US" altLang="ja-JP" dirty="0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oordination Activity </a:t>
            </a:r>
            <a:r>
              <a:rPr lang="en-US" altLang="ja-JP" dirty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on </a:t>
            </a:r>
            <a:r>
              <a:rPr lang="en-US" altLang="ja-JP" dirty="0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Internet of Things and Smart Cities &amp; Communities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27466" y="5935741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://itu.int/en/ITU-T/jca/iot/Pages/default.aspx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20" name="Picture 2" descr="http://www.earley.com/sites/default/files/Internet-of-Things-Conce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0"/>
          <a:stretch/>
        </p:blipFill>
        <p:spPr bwMode="auto">
          <a:xfrm>
            <a:off x="6661726" y="1813554"/>
            <a:ext cx="2362353" cy="34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43" y="2140660"/>
            <a:ext cx="2193592" cy="21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055699" y="2987878"/>
            <a:ext cx="3312258" cy="371496"/>
          </a:xfrm>
          <a:prstGeom prst="rect">
            <a:avLst/>
          </a:prstGeom>
          <a:solidFill>
            <a:srgbClr val="EA9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53769" y="4439616"/>
            <a:ext cx="5714286" cy="403308"/>
          </a:xfrm>
          <a:prstGeom prst="rect">
            <a:avLst/>
          </a:prstGeom>
          <a:solidFill>
            <a:srgbClr val="A121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53769" y="5227766"/>
            <a:ext cx="5395702" cy="375733"/>
          </a:xfrm>
          <a:prstGeom prst="rect">
            <a:avLst/>
          </a:prstGeom>
          <a:solidFill>
            <a:srgbClr val="2A9A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1022683" y="497540"/>
            <a:ext cx="6624638" cy="584775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Global standards are key</a:t>
            </a:r>
            <a:endParaRPr lang="en-US" altLang="en-US" sz="36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053769" y="1547060"/>
            <a:ext cx="7791661" cy="362833"/>
          </a:xfrm>
          <a:prstGeom prst="rect">
            <a:avLst/>
          </a:prstGeom>
          <a:solidFill>
            <a:srgbClr val="76C0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53769" y="3693406"/>
            <a:ext cx="3032538" cy="395580"/>
          </a:xfrm>
          <a:prstGeom prst="rect">
            <a:avLst/>
          </a:prstGeom>
          <a:solidFill>
            <a:srgbClr val="A129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55699" y="2250711"/>
            <a:ext cx="2199159" cy="362484"/>
          </a:xfrm>
          <a:prstGeom prst="rect">
            <a:avLst/>
          </a:prstGeom>
          <a:solidFill>
            <a:srgbClr val="FDCB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>
          <a:xfrm>
            <a:off x="1163559" y="1556177"/>
            <a:ext cx="7569843" cy="40324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Drive competitiveness</a:t>
            </a:r>
            <a:r>
              <a:rPr lang="en-US" sz="2000" dirty="0">
                <a:solidFill>
                  <a:schemeClr val="bg1"/>
                </a:solidFill>
              </a:rPr>
              <a:t>, for individual businesses and world </a:t>
            </a:r>
            <a:r>
              <a:rPr lang="en-US" sz="2000" dirty="0" smtClean="0">
                <a:solidFill>
                  <a:schemeClr val="bg1"/>
                </a:solidFill>
              </a:rPr>
              <a:t>economy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;</a:t>
            </a:r>
          </a:p>
          <a:p>
            <a:pPr marL="0" indent="0">
              <a:buNone/>
            </a:pPr>
            <a:endParaRPr lang="en-US" altLang="en-US" sz="2000" dirty="0" smtClean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Lower </a:t>
            </a:r>
            <a:r>
              <a:rPr lang="en-US" sz="2000" b="1" dirty="0" smtClean="0">
                <a:solidFill>
                  <a:schemeClr val="bg1"/>
                </a:solidFill>
              </a:rPr>
              <a:t>prices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;</a:t>
            </a:r>
          </a:p>
          <a:p>
            <a:pPr marL="0" indent="0">
              <a:buNone/>
            </a:pPr>
            <a:endParaRPr lang="en-US" altLang="en-US" sz="2000" dirty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Reduce </a:t>
            </a:r>
            <a:r>
              <a:rPr lang="en-US" sz="2000" dirty="0">
                <a:solidFill>
                  <a:schemeClr val="bg1"/>
                </a:solidFill>
              </a:rPr>
              <a:t>technical </a:t>
            </a:r>
            <a:r>
              <a:rPr lang="en-US" sz="2000" dirty="0" smtClean="0">
                <a:solidFill>
                  <a:schemeClr val="bg1"/>
                </a:solidFill>
              </a:rPr>
              <a:t>barriers;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Foster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b="1" dirty="0" smtClean="0">
                <a:solidFill>
                  <a:schemeClr val="bg1"/>
                </a:solidFill>
              </a:rPr>
              <a:t>interoperability;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Manufacturers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network operators and consumers;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Reduce</a:t>
            </a:r>
            <a:r>
              <a:rPr lang="en-US" sz="2000" dirty="0">
                <a:solidFill>
                  <a:schemeClr val="bg1"/>
                </a:solidFill>
              </a:rPr>
              <a:t> negative </a:t>
            </a:r>
            <a:r>
              <a:rPr lang="en-US" sz="2000" b="1" dirty="0">
                <a:solidFill>
                  <a:schemeClr val="bg1"/>
                </a:solidFill>
              </a:rPr>
              <a:t>impacts on </a:t>
            </a:r>
            <a:r>
              <a:rPr lang="en-US" sz="2000" dirty="0">
                <a:solidFill>
                  <a:schemeClr val="bg1"/>
                </a:solidFill>
              </a:rPr>
              <a:t>the </a:t>
            </a:r>
            <a:r>
              <a:rPr lang="en-US" sz="2000" b="1" dirty="0" smtClean="0">
                <a:solidFill>
                  <a:schemeClr val="bg1"/>
                </a:solidFill>
              </a:rPr>
              <a:t>environment</a:t>
            </a:r>
            <a:r>
              <a:rPr lang="en-US" altLang="en-US" sz="20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 flipH="1">
            <a:off x="-214403" y="164892"/>
            <a:ext cx="1377962" cy="581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endParaRPr lang="en-US" altLang="en-US" sz="2000" dirty="0"/>
          </a:p>
          <a:p>
            <a:r>
              <a:rPr lang="en-US" altLang="en-US" sz="2800" dirty="0" smtClean="0">
                <a:solidFill>
                  <a:srgbClr val="76C045"/>
                </a:solidFill>
              </a:rPr>
              <a:t>W</a:t>
            </a:r>
          </a:p>
          <a:p>
            <a:r>
              <a:rPr lang="en-US" altLang="en-US" sz="2800" dirty="0" smtClean="0">
                <a:solidFill>
                  <a:srgbClr val="76C045"/>
                </a:solidFill>
              </a:rPr>
              <a:t>O</a:t>
            </a:r>
          </a:p>
          <a:p>
            <a:r>
              <a:rPr lang="en-US" altLang="en-US" sz="2800" dirty="0" smtClean="0">
                <a:solidFill>
                  <a:srgbClr val="FDCB0A"/>
                </a:solidFill>
              </a:rPr>
              <a:t>R</a:t>
            </a:r>
          </a:p>
          <a:p>
            <a:r>
              <a:rPr lang="en-US" altLang="en-US" sz="2800" dirty="0" smtClean="0">
                <a:solidFill>
                  <a:srgbClr val="EA9633"/>
                </a:solidFill>
              </a:rPr>
              <a:t>K</a:t>
            </a:r>
          </a:p>
          <a:p>
            <a:endParaRPr lang="en-US" altLang="en-US" sz="2800" dirty="0" smtClean="0">
              <a:solidFill>
                <a:srgbClr val="EA9633"/>
              </a:solidFill>
            </a:endParaRPr>
          </a:p>
          <a:p>
            <a:r>
              <a:rPr lang="en-US" altLang="en-US" sz="2800" dirty="0" smtClean="0">
                <a:solidFill>
                  <a:srgbClr val="EA9633"/>
                </a:solidFill>
              </a:rPr>
              <a:t>W</a:t>
            </a:r>
          </a:p>
          <a:p>
            <a:r>
              <a:rPr lang="en-US" altLang="en-US" sz="2800" dirty="0" smtClean="0">
                <a:solidFill>
                  <a:srgbClr val="A12990"/>
                </a:solidFill>
              </a:rPr>
              <a:t>I</a:t>
            </a:r>
          </a:p>
          <a:p>
            <a:r>
              <a:rPr lang="en-US" altLang="en-US" sz="2800" dirty="0" smtClean="0">
                <a:solidFill>
                  <a:srgbClr val="A12990"/>
                </a:solidFill>
              </a:rPr>
              <a:t>T</a:t>
            </a:r>
          </a:p>
          <a:p>
            <a:r>
              <a:rPr lang="en-US" altLang="en-US" sz="2800" dirty="0">
                <a:solidFill>
                  <a:srgbClr val="A12125"/>
                </a:solidFill>
              </a:rPr>
              <a:t>H</a:t>
            </a:r>
            <a:endParaRPr lang="en-US" altLang="en-US" sz="2800" dirty="0" smtClean="0">
              <a:solidFill>
                <a:srgbClr val="A12125"/>
              </a:solidFill>
            </a:endParaRP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U</a:t>
            </a:r>
          </a:p>
          <a:p>
            <a:r>
              <a:rPr lang="en-US" altLang="en-US" sz="2800" dirty="0" smtClean="0"/>
              <a:t>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52673" y="515972"/>
            <a:ext cx="7772400" cy="584775"/>
          </a:xfrm>
        </p:spPr>
        <p:txBody>
          <a:bodyPr/>
          <a:lstStyle/>
          <a:p>
            <a:r>
              <a:rPr lang="en-US" sz="3600" dirty="0"/>
              <a:t>THANK YOU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30846" y="1261779"/>
            <a:ext cx="5833828" cy="14214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ITU-T SG20 “</a:t>
            </a:r>
            <a:r>
              <a:rPr lang="en-US" sz="20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IoT</a:t>
            </a:r>
            <a:r>
              <a:rPr 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and its applications including smart cities and communities (SC&amp;C)</a:t>
            </a:r>
            <a:r>
              <a:rPr lang="en-US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”</a:t>
            </a:r>
            <a: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alt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Browallia New" panose="020B0604020202020204" pitchFamily="34" charset="-34"/>
              </a:rPr>
              <a:t>itu.int/go/tsg20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Contact: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tsbsg20@itu.int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  <a:hlinkClick r:id="rId2"/>
            </a:endParaRPr>
          </a:p>
        </p:txBody>
      </p:sp>
      <p:pic>
        <p:nvPicPr>
          <p:cNvPr id="7" name="Picture 8" descr="https://farm3.staticflickr.com/2834/11832913965_09e0d874ad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36" y="2791805"/>
            <a:ext cx="5883172" cy="290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00" y="2438198"/>
            <a:ext cx="4671891" cy="22564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ITU-T Study Group </a:t>
            </a:r>
            <a:r>
              <a:rPr lang="en-US" sz="2000" dirty="0" smtClean="0"/>
              <a:t>20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Related group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Joint Coordination Activity on Internet of </a:t>
            </a:r>
            <a:r>
              <a:rPr lang="en-US" sz="2000" dirty="0" smtClean="0"/>
              <a:t>Things and Smart Cities &amp; Communities (</a:t>
            </a:r>
            <a:r>
              <a:rPr lang="en-US" sz="2000" dirty="0" err="1" smtClean="0"/>
              <a:t>JCA-IoT&amp;SCC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Work with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30" name="Picture 6" descr="http://www.free-management-ebooks.com/news/wp-content/uploads/2014/08/fmebagend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34" y="398709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4690220" y="1357653"/>
            <a:ext cx="4216978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UN specialized agency for ICTs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standards developing organization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unique public/private partnership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57931" y="3641720"/>
            <a:ext cx="4097804" cy="13478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558ED5"/>
                </a:solidFill>
                <a:ea typeface="ＭＳ Ｐゴシック" charset="0"/>
              </a:rPr>
              <a:t>Members: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193 Member States (Governments and regulatory bodies) 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Over 700 Private Sector (Sector Members and Associates) 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Over 90 Academia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01" y="2916549"/>
            <a:ext cx="4421386" cy="2949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508789" y="418742"/>
            <a:ext cx="21494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r>
              <a:rPr lang="en-US" sz="3600" dirty="0" smtClean="0"/>
              <a:t>ITU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19" y="538767"/>
            <a:ext cx="4113082" cy="2933596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9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http://media-2.web.britannica.com/eb-media/61/96161-050-E4DE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759600"/>
            <a:ext cx="1059750" cy="72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http://www.celtnet.org.uk/mobile-phone/img/mobile-evolu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94" y="1329605"/>
            <a:ext cx="914364" cy="67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tu_ma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6015" y="2526179"/>
            <a:ext cx="4227402" cy="20238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24" name="Picture 8" descr="http://tvbythenumbers.com/wp-content/uploads/2009/12/satell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8454" y="4856421"/>
            <a:ext cx="1015594" cy="8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 descr="http://www.w3.org/2005/Talks/1111-maxf-delhi/teleph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2740" y="3726584"/>
            <a:ext cx="711692" cy="9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http://www.textually.org/textually/archives/archives/images/set2/telegraph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539444"/>
            <a:ext cx="922110" cy="6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8" descr="http://magento.siteground.com/media/catalog/product/cache/12/image/5e06319eda06f020e43594a9c230972d/a/c/acer-ferrari-3200-notebook-computer-p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70475"/>
            <a:ext cx="794808" cy="79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http://www.readmobilenews.com/wp-content/uploads/2009/05/verizon-prepping-the-ipa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53" y="2685894"/>
            <a:ext cx="838964" cy="5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" y="512218"/>
            <a:ext cx="8784976" cy="490066"/>
          </a:xfrm>
        </p:spPr>
        <p:txBody>
          <a:bodyPr>
            <a:noAutofit/>
          </a:bodyPr>
          <a:lstStyle/>
          <a:p>
            <a:r>
              <a:rPr lang="en-US" sz="3600" dirty="0"/>
              <a:t>ITU’s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94116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58ED5"/>
                </a:solidFill>
                <a:latin typeface="+mn-lt"/>
                <a:cs typeface="+mn-cs"/>
              </a:rPr>
              <a:t>General Secretariat </a:t>
            </a: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provides coordination </a:t>
            </a:r>
          </a:p>
          <a:p>
            <a:pPr algn="ctr"/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for the whole organization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085222"/>
            <a:ext cx="3018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558ED5"/>
                </a:solidFill>
                <a:latin typeface="+mn-lt"/>
                <a:cs typeface="+mn-cs"/>
              </a:rPr>
              <a:t>Standardization</a:t>
            </a: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 (ITU-T) produces interoperable technical ICT standards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494116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558ED5"/>
                </a:solidFill>
                <a:latin typeface="+mn-lt"/>
                <a:cs typeface="+mn-cs"/>
              </a:rPr>
              <a:t>Development</a:t>
            </a: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 (ITU-D) provides assistance to the un-connected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8064" y="1085222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558ED5"/>
                </a:solidFill>
                <a:latin typeface="+mn-lt"/>
                <a:cs typeface="+mn-cs"/>
              </a:rPr>
              <a:t>Radiocommunication</a:t>
            </a: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 (ITU-R) coordinates global wireless communication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180" y="474861"/>
            <a:ext cx="8229600" cy="599794"/>
          </a:xfrm>
        </p:spPr>
        <p:txBody>
          <a:bodyPr/>
          <a:lstStyle/>
          <a:p>
            <a:r>
              <a:rPr lang="de-DE" sz="3600" dirty="0" smtClean="0"/>
              <a:t>ITU-T Study Group 20 (SG20)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4867" y="1103583"/>
            <a:ext cx="8681344" cy="410445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sz="2000" dirty="0" smtClean="0"/>
              <a:t>ITU-T SG20 is responsible for international standards to enable the coordinated development of IoT technologies, including machine-to-machine communications and ubiquitous sensor networks. </a:t>
            </a:r>
            <a:br>
              <a:rPr lang="de-DE" sz="2000" dirty="0" smtClean="0"/>
            </a:br>
            <a:endParaRPr lang="de-DE" sz="24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88" y="2205872"/>
            <a:ext cx="4630438" cy="2691443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45841" y="4857659"/>
            <a:ext cx="8710370" cy="39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de-DE" sz="2000" dirty="0"/>
              <a:t>Established by the Telecommunication </a:t>
            </a:r>
            <a:r>
              <a:rPr lang="de-DE" sz="2000" dirty="0" smtClean="0"/>
              <a:t>Standardization </a:t>
            </a:r>
            <a:r>
              <a:rPr lang="de-DE" sz="2000" dirty="0"/>
              <a:t>Advisory Group (TSAG) in June 2015</a:t>
            </a:r>
            <a:r>
              <a:rPr lang="de-DE" sz="20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smtClean="0"/>
              <a:t>First meeting: 19-23 October 2015, Geneva, Switzerland  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803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" y="337780"/>
            <a:ext cx="8229600" cy="857250"/>
          </a:xfrm>
        </p:spPr>
        <p:txBody>
          <a:bodyPr/>
          <a:lstStyle/>
          <a:p>
            <a:r>
              <a:rPr lang="en-US" sz="3600" dirty="0" smtClean="0"/>
              <a:t>SG20 management </a:t>
            </a:r>
            <a:r>
              <a:rPr lang="en-US" sz="3600" dirty="0"/>
              <a:t>t</a:t>
            </a:r>
            <a:r>
              <a:rPr lang="en-US" sz="3600" dirty="0" smtClean="0"/>
              <a:t>eam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85" y="1083660"/>
            <a:ext cx="5813922" cy="6472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SG20 Chairman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Nasser Saleh AL MARZOUQI (United Arab Emirates)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7185" y="1898088"/>
            <a:ext cx="4346818" cy="28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SG20 Vice Chairmen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Fabio BIGI (Italy)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Silvia GUZMÁN ARAÑA (Spain)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Takafumi HASHITANI (Japan)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/>
              <a:t>Hyoung</a:t>
            </a:r>
            <a:r>
              <a:rPr lang="en-US" sz="2000" dirty="0"/>
              <a:t> Jun KIM (Republic of Korea</a:t>
            </a:r>
            <a:r>
              <a:rPr lang="en-US" sz="2000" dirty="0" smtClean="0"/>
              <a:t>)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12288" y="2135639"/>
            <a:ext cx="4518532" cy="26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 err="1"/>
              <a:t>Abdulrahman</a:t>
            </a:r>
            <a:r>
              <a:rPr lang="en-US" sz="2000" dirty="0"/>
              <a:t> M. AL HASSAN (Saudi Arabia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Ziqin </a:t>
            </a:r>
            <a:r>
              <a:rPr lang="en-US" sz="2000" dirty="0"/>
              <a:t>SANG (China)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Sergio TRABUCHI (Argentina)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Sergey ZHDANOV (Russian Federation)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3076" name="Picture 4" descr="http://www.nprsolutions.com/wpimages/wp34fec22a_05_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4560" r="1336" b="4894"/>
          <a:stretch/>
        </p:blipFill>
        <p:spPr bwMode="auto">
          <a:xfrm>
            <a:off x="1635550" y="4197913"/>
            <a:ext cx="5872899" cy="16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24" y="292335"/>
            <a:ext cx="8229600" cy="857735"/>
          </a:xfrm>
        </p:spPr>
        <p:txBody>
          <a:bodyPr/>
          <a:lstStyle/>
          <a:p>
            <a:r>
              <a:rPr lang="en-US" sz="3600" dirty="0" smtClean="0"/>
              <a:t>SG20 areas of work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1972" y="2037680"/>
            <a:ext cx="3495884" cy="3063023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Key work will include, </a:t>
            </a:r>
            <a:r>
              <a:rPr lang="de-DE" sz="2000" i="1" dirty="0" smtClean="0"/>
              <a:t>inter alia</a:t>
            </a:r>
            <a:r>
              <a:rPr lang="de-DE" sz="20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The standardization of end-to-end architectures for </a:t>
            </a:r>
            <a:r>
              <a:rPr lang="en-US" sz="2000" dirty="0" err="1"/>
              <a:t>IoT</a:t>
            </a:r>
            <a:r>
              <a:rPr lang="en-US" sz="2000" dirty="0"/>
              <a:t> and mechanisms for the interoperability of </a:t>
            </a:r>
            <a:r>
              <a:rPr lang="en-US" sz="2000" dirty="0" err="1"/>
              <a:t>IoT</a:t>
            </a:r>
            <a:r>
              <a:rPr lang="en-US" sz="2000" dirty="0"/>
              <a:t> applications and datasets employed by various vertically oriented industry sectors.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 descr="http://infographics.custominfographics.org/2015/06/05/smart-cities-how-big-data-is-changing-the-power-grid-l-2ea5c34e265dc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94" y="2019414"/>
            <a:ext cx="4749974" cy="31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6449143" y="4961328"/>
            <a:ext cx="2521131" cy="41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 smtClean="0"/>
              <a:t>Photo credit: custominfographics.org </a:t>
            </a:r>
            <a:endParaRPr lang="en-US" sz="10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21972" y="1147990"/>
            <a:ext cx="8393696" cy="46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SG20 will develop standards and guidelines that leverage IoT technologies to address urban-development challenges.</a:t>
            </a:r>
            <a:br>
              <a:rPr lang="de-DE" sz="2000" dirty="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998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349680" y="1238773"/>
            <a:ext cx="8794320" cy="26886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Develop framework </a:t>
            </a:r>
            <a:r>
              <a:rPr lang="en-GB" sz="2000" dirty="0"/>
              <a:t>and roadmaps for the harmonized and </a:t>
            </a:r>
            <a:r>
              <a:rPr lang="en-GB" sz="2000" b="1" dirty="0"/>
              <a:t>coordinated development of </a:t>
            </a:r>
            <a:r>
              <a:rPr lang="en-GB" sz="2000" b="1" dirty="0" err="1" smtClean="0"/>
              <a:t>IoT</a:t>
            </a:r>
            <a:r>
              <a:rPr lang="en-GB" sz="2000" dirty="0" smtClean="0"/>
              <a:t>, </a:t>
            </a:r>
            <a:r>
              <a:rPr lang="en-GB" sz="2000" dirty="0"/>
              <a:t>including M2M communications, ubiquitous sensor networks and </a:t>
            </a:r>
            <a:r>
              <a:rPr lang="en-GB" sz="2000"/>
              <a:t>smart </a:t>
            </a:r>
            <a:r>
              <a:rPr lang="en-GB" sz="2000" smtClean="0"/>
              <a:t>cities </a:t>
            </a:r>
            <a:r>
              <a:rPr lang="en-GB" sz="2000" dirty="0"/>
              <a:t>and </a:t>
            </a:r>
            <a:r>
              <a:rPr lang="en-GB" sz="2000" dirty="0" smtClean="0"/>
              <a:t>communities;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 smtClean="0"/>
              <a:t>Assess</a:t>
            </a:r>
            <a:r>
              <a:rPr lang="en-GB" sz="2000" dirty="0" smtClean="0"/>
              <a:t> </a:t>
            </a:r>
            <a:r>
              <a:rPr lang="en-GB" sz="2000" dirty="0"/>
              <a:t>how the use of </a:t>
            </a:r>
            <a:r>
              <a:rPr lang="en-GB" sz="2000" dirty="0" err="1"/>
              <a:t>IoT</a:t>
            </a:r>
            <a:r>
              <a:rPr lang="en-GB" sz="2000" dirty="0"/>
              <a:t> has an </a:t>
            </a:r>
            <a:r>
              <a:rPr lang="en-GB" sz="2000" b="1" dirty="0"/>
              <a:t>impact</a:t>
            </a:r>
            <a:r>
              <a:rPr lang="en-GB" sz="2000" dirty="0"/>
              <a:t> on the smartness of cities;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000" dirty="0" smtClean="0"/>
              <a:t>Study </a:t>
            </a:r>
            <a:r>
              <a:rPr lang="en-GB" sz="2000" b="1" dirty="0"/>
              <a:t>requirements</a:t>
            </a:r>
            <a:r>
              <a:rPr lang="en-GB" sz="2000" dirty="0" smtClean="0"/>
              <a:t> </a:t>
            </a:r>
            <a:r>
              <a:rPr lang="en-GB" sz="2000" dirty="0"/>
              <a:t>and capabilities of </a:t>
            </a:r>
            <a:r>
              <a:rPr lang="en-GB" sz="2000" dirty="0" err="1"/>
              <a:t>IoT</a:t>
            </a:r>
            <a:r>
              <a:rPr lang="en-GB" sz="2000" dirty="0"/>
              <a:t> and its applications including SC&amp;C</a:t>
            </a:r>
            <a:r>
              <a:rPr lang="en-GB" sz="2000" dirty="0" smtClean="0"/>
              <a:t>;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188A-805A-4F11-A6F8-FB1BB5778A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0009"/>
            <a:ext cx="8229600" cy="584775"/>
          </a:xfrm>
        </p:spPr>
        <p:txBody>
          <a:bodyPr/>
          <a:lstStyle/>
          <a:p>
            <a:r>
              <a:rPr lang="en-US" sz="3600" dirty="0"/>
              <a:t>Tasks and </a:t>
            </a:r>
            <a:r>
              <a:rPr lang="en-US" sz="3600" dirty="0" smtClean="0"/>
              <a:t>objectives</a:t>
            </a:r>
            <a:endParaRPr lang="en-US" sz="3600" dirty="0"/>
          </a:p>
        </p:txBody>
      </p:sp>
      <p:pic>
        <p:nvPicPr>
          <p:cNvPr id="3074" name="Picture 2" descr="http://www.proactive-pr.com/wp-content/uploads/2011/08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06215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3"/>
          <p:cNvSpPr>
            <a:spLocks noGrp="1"/>
          </p:cNvSpPr>
          <p:nvPr>
            <p:ph sz="quarter" idx="4"/>
          </p:nvPr>
        </p:nvSpPr>
        <p:spPr>
          <a:xfrm>
            <a:off x="359763" y="2919490"/>
            <a:ext cx="5949222" cy="19191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Develop standards, guidelines</a:t>
            </a:r>
            <a:r>
              <a:rPr lang="en-GB" sz="2000" dirty="0"/>
              <a:t>, methodologies and best practices </a:t>
            </a:r>
            <a:r>
              <a:rPr lang="en-GB" sz="2000" dirty="0" smtClean="0"/>
              <a:t>to </a:t>
            </a:r>
            <a:r>
              <a:rPr lang="en-GB" sz="2000" dirty="0"/>
              <a:t>help cities (including rural areas and villages) deliver services using the </a:t>
            </a:r>
            <a:r>
              <a:rPr lang="en-GB" sz="2000" dirty="0" err="1"/>
              <a:t>IoT</a:t>
            </a:r>
            <a:r>
              <a:rPr lang="en-GB" sz="2000" dirty="0"/>
              <a:t>, with an initial view to address city </a:t>
            </a:r>
            <a:r>
              <a:rPr lang="en-GB" sz="2000" dirty="0" smtClean="0"/>
              <a:t>challenges;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/>
              <a:t>Cooperate</a:t>
            </a:r>
            <a:r>
              <a:rPr lang="en-GB" sz="2000" dirty="0"/>
              <a:t> with other regional and international standards-development organizations (SDO) and industry </a:t>
            </a:r>
            <a:r>
              <a:rPr lang="en-GB" sz="2000" dirty="0" smtClean="0"/>
              <a:t>forums.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6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099"/>
            <a:ext cx="8229600" cy="1143000"/>
          </a:xfrm>
        </p:spPr>
        <p:txBody>
          <a:bodyPr/>
          <a:lstStyle/>
          <a:p>
            <a:r>
              <a:rPr lang="en-GB" dirty="0"/>
              <a:t>SG20 </a:t>
            </a:r>
            <a:r>
              <a:rPr lang="en-GB" dirty="0" smtClean="0"/>
              <a:t>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675884"/>
              </p:ext>
            </p:extLst>
          </p:nvPr>
        </p:nvGraphicFramePr>
        <p:xfrm>
          <a:off x="747346" y="1591409"/>
          <a:ext cx="7518400" cy="3423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499"/>
                <a:gridCol w="5789901"/>
              </a:tblGrid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>
                          <a:effectLst/>
                        </a:rPr>
                        <a:t>Title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PLEN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89823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>
                          <a:effectLst/>
                        </a:rPr>
                        <a:t>Research and emerging technologies including </a:t>
                      </a:r>
                      <a:r>
                        <a:rPr lang="en-GB" sz="1200" dirty="0" smtClean="0">
                          <a:effectLst/>
                        </a:rPr>
                        <a:t>terminology </a:t>
                      </a:r>
                      <a:r>
                        <a:rPr lang="en-GB" sz="1200" dirty="0">
                          <a:effectLst/>
                        </a:rPr>
                        <a:t>and definitions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Working Party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b="1" dirty="0">
                          <a:effectLst/>
                        </a:rPr>
                        <a:t>Internet of Things (</a:t>
                      </a:r>
                      <a:r>
                        <a:rPr lang="en-GB" sz="1200" b="1" dirty="0" err="1">
                          <a:effectLst/>
                        </a:rPr>
                        <a:t>IoT</a:t>
                      </a:r>
                      <a:r>
                        <a:rPr lang="en-GB" sz="1200" b="1" dirty="0">
                          <a:effectLst/>
                        </a:rPr>
                        <a:t>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2/20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>
                          <a:effectLst/>
                        </a:rPr>
                        <a:t>Requirements and use cases for IoT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3/20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IoT functional architecture including signalling requirements and protocols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4/20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IoT applications and services including end user networks and interworking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Working Party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b="1" dirty="0">
                          <a:effectLst/>
                        </a:rPr>
                        <a:t>Smart cities and Communities (SC&amp;C)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5/20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SC&amp;C requirements, applications and 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6/20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SC&amp;C infrastructure and framework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579" y="5257133"/>
            <a:ext cx="86048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</a:rPr>
              <a:t>See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: 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http</a:t>
            </a: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://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www.itu.int/en/ITU-T/studygroups/2013-2016/20/Pages/structure.aspx</a:t>
            </a:r>
            <a:endParaRPr lang="en-US" altLang="ko-KR" sz="1600" dirty="0" smtClean="0">
              <a:solidFill>
                <a:srgbClr val="558ED5"/>
              </a:solidFill>
              <a:latin typeface="+mn-lt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List </a:t>
            </a: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</a:rPr>
              <a:t>of Questions: </a:t>
            </a: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http://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www.itu.int/en/ITU-T/studygroups/2013-2016/20/Pages/questions.aspx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o-KR" altLang="en-US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B30D1142ED642AFE69EBF09474AF8" ma:contentTypeVersion="1" ma:contentTypeDescription="Create a new document." ma:contentTypeScope="" ma:versionID="8f9f1ddf90c347c66f120f512cf9bc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77F963-A2E6-461E-83AE-58BD0928F2C3}"/>
</file>

<file path=customXml/itemProps2.xml><?xml version="1.0" encoding="utf-8"?>
<ds:datastoreItem xmlns:ds="http://schemas.openxmlformats.org/officeDocument/2006/customXml" ds:itemID="{BE3B8159-42E3-432D-AF87-C1303E9604F3}"/>
</file>

<file path=customXml/itemProps3.xml><?xml version="1.0" encoding="utf-8"?>
<ds:datastoreItem xmlns:ds="http://schemas.openxmlformats.org/officeDocument/2006/customXml" ds:itemID="{BF95EECC-7935-4E78-8DDE-357546B3CC87}"/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624</Words>
  <Application>Microsoft Office PowerPoint</Application>
  <PresentationFormat>On-screen Show (4:3)</PresentationFormat>
  <Paragraphs>128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Batang</vt:lpstr>
      <vt:lpstr>ＭＳ Ｐゴシック</vt:lpstr>
      <vt:lpstr>Arial</vt:lpstr>
      <vt:lpstr>Browallia New</vt:lpstr>
      <vt:lpstr>Calibri</vt:lpstr>
      <vt:lpstr>Ebrima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ITU’s structure</vt:lpstr>
      <vt:lpstr>ITU-T Study Group 20 (SG20)</vt:lpstr>
      <vt:lpstr>SG20 management team</vt:lpstr>
      <vt:lpstr>SG20 areas of work</vt:lpstr>
      <vt:lpstr>Tasks and objectives</vt:lpstr>
      <vt:lpstr>SG20 Structure</vt:lpstr>
      <vt:lpstr>Related group</vt:lpstr>
      <vt:lpstr>PowerPoint Presentation</vt:lpstr>
      <vt:lpstr>Global standards are key</vt:lpstr>
      <vt:lpstr>THANK YOU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Norton Viard, Emma</cp:lastModifiedBy>
  <cp:revision>467</cp:revision>
  <cp:lastPrinted>2014-12-08T07:10:17Z</cp:lastPrinted>
  <dcterms:created xsi:type="dcterms:W3CDTF">2014-09-01T15:38:30Z</dcterms:created>
  <dcterms:modified xsi:type="dcterms:W3CDTF">2015-11-16T13:47:10Z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0x010100CC2B30D1142ED642AFE69EBF09474AF8</vt:lpwstr>
  </property>
</Properties>
</file>