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311" r:id="rId3"/>
    <p:sldId id="312" r:id="rId4"/>
    <p:sldId id="313" r:id="rId5"/>
    <p:sldId id="314" r:id="rId6"/>
    <p:sldId id="319" r:id="rId7"/>
    <p:sldId id="315" r:id="rId8"/>
    <p:sldId id="316" r:id="rId9"/>
    <p:sldId id="317" r:id="rId10"/>
    <p:sldId id="320" r:id="rId11"/>
    <p:sldId id="321" r:id="rId12"/>
    <p:sldId id="322" r:id="rId13"/>
    <p:sldId id="318" r:id="rId14"/>
    <p:sldId id="323"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FFFF00"/>
    <a:srgbClr val="006600"/>
    <a:srgbClr val="0000FF"/>
    <a:srgbClr val="9900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C5D9C-39E7-47F6-8B88-66D17CDA3624}" type="datetimeFigureOut">
              <a:rPr lang="en-US" smtClean="0"/>
              <a:pPr/>
              <a:t>10/31/2014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F76FA1-F152-4090-9DC5-3A28323537E7}" type="slidenum">
              <a:rPr lang="en-US" smtClean="0"/>
              <a:pPr/>
              <a:t>‹#›</a:t>
            </a:fld>
            <a:endParaRPr lang="en-US"/>
          </a:p>
        </p:txBody>
      </p:sp>
    </p:spTree>
    <p:extLst>
      <p:ext uri="{BB962C8B-B14F-4D97-AF65-F5344CB8AC3E}">
        <p14:creationId xmlns:p14="http://schemas.microsoft.com/office/powerpoint/2010/main" val="2640544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CB246CE-F081-4560-871C-140A5B9BA45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B246CE-F081-4560-871C-140A5B9BA45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B246CE-F081-4560-871C-140A5B9BA45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B246CE-F081-4560-871C-140A5B9BA45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CB246CE-F081-4560-871C-140A5B9BA45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B246CE-F081-4560-871C-140A5B9BA45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B246CE-F081-4560-871C-140A5B9BA45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B246CE-F081-4560-871C-140A5B9BA45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B246CE-F081-4560-871C-140A5B9BA45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B246CE-F081-4560-871C-140A5B9BA45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47480F9-2A4B-43D9-B2E1-A2BC6705BC1B}" type="datetimeFigureOut">
              <a:rPr lang="en-US" smtClean="0"/>
              <a:pPr/>
              <a:t>10/31/2014</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CB246CE-F081-4560-871C-140A5B9BA45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47480F9-2A4B-43D9-B2E1-A2BC6705BC1B}" type="datetimeFigureOut">
              <a:rPr lang="en-US" smtClean="0"/>
              <a:pPr/>
              <a:t>10/31/2014</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CB246CE-F081-4560-871C-140A5B9BA45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4800600"/>
            <a:ext cx="6400800" cy="1600200"/>
          </a:xfrm>
        </p:spPr>
        <p:txBody>
          <a:bodyPr/>
          <a:lstStyle/>
          <a:p>
            <a:endParaRPr lang="en-US" dirty="0" smtClean="0">
              <a:solidFill>
                <a:srgbClr val="0000FF"/>
              </a:solidFill>
              <a:latin typeface="Aharoni" panose="02010803020104030203" pitchFamily="2" charset="-79"/>
              <a:cs typeface="Aharoni" panose="02010803020104030203" pitchFamily="2" charset="-79"/>
            </a:endParaRPr>
          </a:p>
          <a:p>
            <a:r>
              <a:rPr lang="en-US" b="1" dirty="0" smtClean="0">
                <a:solidFill>
                  <a:srgbClr val="0000FF"/>
                </a:solidFill>
                <a:latin typeface="Aharoni" panose="02010803020104030203" pitchFamily="2" charset="-79"/>
                <a:cs typeface="Aharoni" panose="02010803020104030203" pitchFamily="2" charset="-79"/>
              </a:rPr>
              <a:t>Eng. John S. Kimbe</a:t>
            </a:r>
          </a:p>
          <a:p>
            <a:r>
              <a:rPr lang="en-US" b="1" dirty="0" smtClean="0">
                <a:solidFill>
                  <a:srgbClr val="0000FF"/>
                </a:solidFill>
                <a:latin typeface="Aharoni" panose="02010803020104030203" pitchFamily="2" charset="-79"/>
                <a:cs typeface="Aharoni" panose="02010803020104030203" pitchFamily="2" charset="-79"/>
              </a:rPr>
              <a:t>SATA Secretariat</a:t>
            </a:r>
            <a:endParaRPr lang="en-US" b="1" dirty="0">
              <a:solidFill>
                <a:srgbClr val="0000FF"/>
              </a:solidFill>
              <a:latin typeface="Aharoni" panose="02010803020104030203" pitchFamily="2" charset="-79"/>
              <a:cs typeface="Aharoni" panose="02010803020104030203" pitchFamily="2" charset="-79"/>
            </a:endParaRPr>
          </a:p>
        </p:txBody>
      </p:sp>
      <p:sp>
        <p:nvSpPr>
          <p:cNvPr id="2" name="Title 1"/>
          <p:cNvSpPr>
            <a:spLocks noGrp="1"/>
          </p:cNvSpPr>
          <p:nvPr>
            <p:ph type="ctrTitle"/>
          </p:nvPr>
        </p:nvSpPr>
        <p:spPr>
          <a:xfrm>
            <a:off x="457200" y="1505930"/>
            <a:ext cx="8229600" cy="1770670"/>
          </a:xfrm>
        </p:spPr>
        <p:txBody>
          <a:bodyPr>
            <a:normAutofit fontScale="90000"/>
          </a:bodyPr>
          <a:lstStyle/>
          <a:p>
            <a:r>
              <a:rPr b="1" dirty="0" smtClean="0">
                <a:latin typeface="Aharoni" pitchFamily="2" charset="-79"/>
                <a:cs typeface="Aharoni" pitchFamily="2" charset="-79"/>
              </a:rPr>
              <a:t>31</a:t>
            </a:r>
            <a:r>
              <a:rPr b="1" baseline="30000" dirty="0" smtClean="0">
                <a:latin typeface="Aharoni" pitchFamily="2" charset="-79"/>
                <a:cs typeface="Aharoni" pitchFamily="2" charset="-79"/>
              </a:rPr>
              <a:t>ST</a:t>
            </a:r>
            <a:r>
              <a:rPr b="1" dirty="0" smtClean="0">
                <a:latin typeface="Aharoni" pitchFamily="2" charset="-79"/>
                <a:cs typeface="Aharoni" pitchFamily="2" charset="-79"/>
              </a:rPr>
              <a:t> ITU-T Quality of Service Development Group (QSDG) Meeting</a:t>
            </a:r>
            <a:endParaRPr lang="en-US" b="1" dirty="0">
              <a:latin typeface="Aharoni" pitchFamily="2" charset="-79"/>
              <a:cs typeface="Aharoni" pitchFamily="2" charset="-79"/>
            </a:endParaRPr>
          </a:p>
        </p:txBody>
      </p:sp>
      <p:pic>
        <p:nvPicPr>
          <p:cNvPr id="1026" name="Picture 2" descr="SATA's Logo-JPEG"/>
          <p:cNvPicPr>
            <a:picLocks noChangeAspect="1" noChangeArrowheads="1"/>
          </p:cNvPicPr>
          <p:nvPr/>
        </p:nvPicPr>
        <p:blipFill>
          <a:blip r:embed="rId2"/>
          <a:srcRect/>
          <a:stretch>
            <a:fillRect/>
          </a:stretch>
        </p:blipFill>
        <p:spPr bwMode="auto">
          <a:xfrm>
            <a:off x="685800" y="457200"/>
            <a:ext cx="2057400" cy="639763"/>
          </a:xfrm>
          <a:prstGeom prst="rect">
            <a:avLst/>
          </a:prstGeom>
          <a:noFill/>
          <a:ln w="9525">
            <a:noFill/>
            <a:miter lim="800000"/>
            <a:headEnd/>
            <a:tailEnd/>
          </a:ln>
        </p:spPr>
      </p:pic>
      <p:sp>
        <p:nvSpPr>
          <p:cNvPr id="5" name="TextBox 4"/>
          <p:cNvSpPr txBox="1"/>
          <p:nvPr/>
        </p:nvSpPr>
        <p:spPr>
          <a:xfrm>
            <a:off x="1066800" y="3124200"/>
            <a:ext cx="7239000" cy="2246769"/>
          </a:xfrm>
          <a:prstGeom prst="rect">
            <a:avLst/>
          </a:prstGeom>
          <a:noFill/>
        </p:spPr>
        <p:txBody>
          <a:bodyPr wrap="square" rtlCol="0">
            <a:spAutoFit/>
          </a:bodyPr>
          <a:lstStyle/>
          <a:p>
            <a:pPr algn="ctr"/>
            <a:r>
              <a:rPr lang="en-ZA" sz="2800" b="1" dirty="0" smtClean="0">
                <a:solidFill>
                  <a:srgbClr val="006600"/>
                </a:solidFill>
                <a:latin typeface="Aharoni" panose="02010803020104030203" pitchFamily="2" charset="-79"/>
                <a:cs typeface="Aharoni" panose="02010803020104030203" pitchFamily="2" charset="-79"/>
              </a:rPr>
              <a:t>4</a:t>
            </a:r>
            <a:r>
              <a:rPr lang="en-ZA" sz="2800" b="1" baseline="30000" dirty="0" smtClean="0">
                <a:solidFill>
                  <a:srgbClr val="006600"/>
                </a:solidFill>
                <a:latin typeface="Aharoni" panose="02010803020104030203" pitchFamily="2" charset="-79"/>
                <a:cs typeface="Aharoni" panose="02010803020104030203" pitchFamily="2" charset="-79"/>
              </a:rPr>
              <a:t>th</a:t>
            </a:r>
            <a:r>
              <a:rPr lang="en-ZA" sz="2800" b="1" dirty="0" smtClean="0">
                <a:solidFill>
                  <a:srgbClr val="006600"/>
                </a:solidFill>
                <a:latin typeface="Aharoni" panose="02010803020104030203" pitchFamily="2" charset="-79"/>
                <a:cs typeface="Aharoni" panose="02010803020104030203" pitchFamily="2" charset="-79"/>
              </a:rPr>
              <a:t> – 6</a:t>
            </a:r>
            <a:r>
              <a:rPr lang="en-ZA" sz="2800" b="1" baseline="30000" dirty="0" smtClean="0">
                <a:solidFill>
                  <a:srgbClr val="006600"/>
                </a:solidFill>
                <a:latin typeface="Aharoni" panose="02010803020104030203" pitchFamily="2" charset="-79"/>
                <a:cs typeface="Aharoni" panose="02010803020104030203" pitchFamily="2" charset="-79"/>
              </a:rPr>
              <a:t>th</a:t>
            </a:r>
            <a:r>
              <a:rPr lang="en-ZA" sz="2800" b="1" dirty="0" smtClean="0">
                <a:solidFill>
                  <a:srgbClr val="006600"/>
                </a:solidFill>
                <a:latin typeface="Aharoni" panose="02010803020104030203" pitchFamily="2" charset="-79"/>
                <a:cs typeface="Aharoni" panose="02010803020104030203" pitchFamily="2" charset="-79"/>
              </a:rPr>
              <a:t> November 2014</a:t>
            </a:r>
          </a:p>
          <a:p>
            <a:pPr algn="ctr"/>
            <a:r>
              <a:rPr lang="en-ZA" sz="2800" b="1" dirty="0" smtClean="0">
                <a:solidFill>
                  <a:srgbClr val="996633"/>
                </a:solidFill>
              </a:rPr>
              <a:t>Sheraton </a:t>
            </a:r>
            <a:r>
              <a:rPr lang="en-ZA" sz="2800" b="1" dirty="0" err="1">
                <a:solidFill>
                  <a:srgbClr val="996633"/>
                </a:solidFill>
              </a:rPr>
              <a:t>Jumeira</a:t>
            </a:r>
            <a:r>
              <a:rPr lang="en-ZA" sz="2800" b="1" dirty="0">
                <a:solidFill>
                  <a:srgbClr val="996633"/>
                </a:solidFill>
              </a:rPr>
              <a:t> Beach Resort </a:t>
            </a:r>
            <a:endParaRPr lang="en-ZA" sz="2800" b="1" dirty="0" smtClean="0">
              <a:solidFill>
                <a:srgbClr val="996633"/>
              </a:solidFill>
              <a:latin typeface="Aharoni" panose="02010803020104030203" pitchFamily="2" charset="-79"/>
              <a:cs typeface="Aharoni" panose="02010803020104030203" pitchFamily="2" charset="-79"/>
            </a:endParaRPr>
          </a:p>
          <a:p>
            <a:pPr algn="ctr"/>
            <a:r>
              <a:rPr lang="en-ZA" sz="2800" b="1" dirty="0" smtClean="0">
                <a:solidFill>
                  <a:srgbClr val="006600"/>
                </a:solidFill>
                <a:latin typeface="Aharoni" panose="02010803020104030203" pitchFamily="2" charset="-79"/>
                <a:cs typeface="Aharoni" panose="02010803020104030203" pitchFamily="2" charset="-79"/>
              </a:rPr>
              <a:t>Dubai, United Arab Emirates</a:t>
            </a:r>
          </a:p>
          <a:p>
            <a:pPr algn="ctr"/>
            <a:endParaRPr lang="en-ZA" sz="2800" b="1" dirty="0">
              <a:solidFill>
                <a:srgbClr val="006600"/>
              </a:solidFill>
              <a:latin typeface="Aharoni" panose="02010803020104030203" pitchFamily="2" charset="-79"/>
              <a:cs typeface="Aharoni" panose="02010803020104030203" pitchFamily="2" charset="-79"/>
            </a:endParaRPr>
          </a:p>
          <a:p>
            <a:pPr algn="ctr"/>
            <a:r>
              <a:rPr lang="en-ZA" sz="2800" b="1" dirty="0" smtClean="0">
                <a:solidFill>
                  <a:srgbClr val="9900CC"/>
                </a:solidFill>
                <a:latin typeface="Aharoni" panose="02010803020104030203" pitchFamily="2" charset="-79"/>
                <a:cs typeface="Aharoni" panose="02010803020104030203" pitchFamily="2" charset="-79"/>
              </a:rPr>
              <a:t>Reliability and Availability</a:t>
            </a:r>
            <a:endParaRPr lang="en-ZA" sz="2800" b="1" dirty="0">
              <a:solidFill>
                <a:srgbClr val="9900CC"/>
              </a:solidFill>
              <a:latin typeface="Aharoni" panose="02010803020104030203" pitchFamily="2" charset="-79"/>
              <a:cs typeface="Aharoni" panose="02010803020104030203" pitchFamily="2" charset="-79"/>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787" y="311943"/>
            <a:ext cx="962025"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288283"/>
            <a:ext cx="2314496" cy="808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th tub curve describing hardware rate"/>
          <p:cNvPicPr/>
          <p:nvPr/>
        </p:nvPicPr>
        <p:blipFill>
          <a:blip r:embed="rId2">
            <a:extLst>
              <a:ext uri="{28A0092B-C50C-407E-A947-70E740481C1C}">
                <a14:useLocalDpi xmlns:a14="http://schemas.microsoft.com/office/drawing/2010/main" val="0"/>
              </a:ext>
            </a:extLst>
          </a:blip>
          <a:srcRect/>
          <a:stretch>
            <a:fillRect/>
          </a:stretch>
        </p:blipFill>
        <p:spPr bwMode="auto">
          <a:xfrm>
            <a:off x="609600" y="533400"/>
            <a:ext cx="7772399" cy="5562600"/>
          </a:xfrm>
          <a:prstGeom prst="rect">
            <a:avLst/>
          </a:prstGeom>
          <a:noFill/>
          <a:ln>
            <a:noFill/>
          </a:ln>
        </p:spPr>
      </p:pic>
    </p:spTree>
    <p:extLst>
      <p:ext uri="{BB962C8B-B14F-4D97-AF65-F5344CB8AC3E}">
        <p14:creationId xmlns:p14="http://schemas.microsoft.com/office/powerpoint/2010/main" val="3775863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p:spPr>
        <p:txBody>
          <a:bodyPr>
            <a:normAutofit fontScale="90000"/>
          </a:bodyPr>
          <a:lstStyle/>
          <a:p>
            <a:r>
              <a:rPr lang="en-ZA" b="1" dirty="0" smtClean="0">
                <a:solidFill>
                  <a:srgbClr val="0000FF"/>
                </a:solidFill>
              </a:rPr>
              <a:t>8. </a:t>
            </a:r>
            <a:r>
              <a:rPr lang="en-ZA" b="1" dirty="0">
                <a:solidFill>
                  <a:srgbClr val="0000FF"/>
                </a:solidFill>
              </a:rPr>
              <a:t>Hardware </a:t>
            </a:r>
            <a:r>
              <a:rPr lang="en-ZA" b="1" dirty="0" smtClean="0">
                <a:solidFill>
                  <a:srgbClr val="0000FF"/>
                </a:solidFill>
              </a:rPr>
              <a:t>Failure Attributes</a:t>
            </a:r>
            <a:endParaRPr lang="en-ZA" dirty="0"/>
          </a:p>
        </p:txBody>
      </p:sp>
      <p:sp>
        <p:nvSpPr>
          <p:cNvPr id="3" name="Content Placeholder 2"/>
          <p:cNvSpPr>
            <a:spLocks noGrp="1"/>
          </p:cNvSpPr>
          <p:nvPr>
            <p:ph sz="quarter" idx="1"/>
          </p:nvPr>
        </p:nvSpPr>
        <p:spPr>
          <a:xfrm>
            <a:off x="76200" y="990600"/>
            <a:ext cx="8991600" cy="5562600"/>
          </a:xfrm>
        </p:spPr>
        <p:txBody>
          <a:bodyPr>
            <a:noAutofit/>
          </a:bodyPr>
          <a:lstStyle/>
          <a:p>
            <a:pPr lvl="0" fontAlgn="base">
              <a:buFont typeface="Wingdings" panose="05000000000000000000" pitchFamily="2" charset="2"/>
              <a:buChar char="Ø"/>
            </a:pPr>
            <a:r>
              <a:rPr lang="en-GB" sz="2200" b="1" dirty="0"/>
              <a:t>Design failures</a:t>
            </a:r>
            <a:r>
              <a:rPr lang="en-GB" sz="2200" dirty="0"/>
              <a:t>: This class of failures take place due to inherent </a:t>
            </a:r>
            <a:r>
              <a:rPr lang="en-GB" sz="2200" dirty="0">
                <a:solidFill>
                  <a:srgbClr val="FF0000"/>
                </a:solidFill>
              </a:rPr>
              <a:t>design flaws</a:t>
            </a:r>
            <a:r>
              <a:rPr lang="en-GB" sz="2200" dirty="0"/>
              <a:t> in the system. In a well-designed system this class of failures should make a very small contribution to the total number of failures.</a:t>
            </a:r>
            <a:endParaRPr lang="en-ZA" sz="2200" dirty="0"/>
          </a:p>
          <a:p>
            <a:pPr lvl="0" fontAlgn="base">
              <a:buFont typeface="Wingdings" panose="05000000000000000000" pitchFamily="2" charset="2"/>
              <a:buChar char="Ø"/>
            </a:pPr>
            <a:r>
              <a:rPr lang="en-GB" sz="2200" b="1" dirty="0"/>
              <a:t>Infant Mortality</a:t>
            </a:r>
            <a:r>
              <a:rPr lang="en-GB" sz="2200" dirty="0"/>
              <a:t>: This class of failures cause </a:t>
            </a:r>
            <a:r>
              <a:rPr lang="en-GB" sz="2200" dirty="0">
                <a:solidFill>
                  <a:srgbClr val="FF0000"/>
                </a:solidFill>
              </a:rPr>
              <a:t>newly manufactured </a:t>
            </a:r>
            <a:r>
              <a:rPr lang="en-GB" sz="2200" dirty="0"/>
              <a:t>hardware to </a:t>
            </a:r>
            <a:r>
              <a:rPr lang="en-GB" sz="2200" dirty="0">
                <a:solidFill>
                  <a:srgbClr val="FF0000"/>
                </a:solidFill>
              </a:rPr>
              <a:t>fail</a:t>
            </a:r>
            <a:r>
              <a:rPr lang="en-GB" sz="2200" dirty="0"/>
              <a:t>. This type of failures can be attributed to manufacturing problems like poor soldering, leaking capacitor etc. These failures should not be present in systems leaving the factory as these faults will show up in factory system burn in tests.</a:t>
            </a:r>
            <a:endParaRPr lang="en-ZA" sz="2200" dirty="0"/>
          </a:p>
          <a:p>
            <a:pPr lvl="0" fontAlgn="base">
              <a:buFont typeface="Wingdings" panose="05000000000000000000" pitchFamily="2" charset="2"/>
              <a:buChar char="Ø"/>
            </a:pPr>
            <a:r>
              <a:rPr lang="en-GB" sz="2200" b="1" dirty="0"/>
              <a:t>Random Failures</a:t>
            </a:r>
            <a:r>
              <a:rPr lang="en-GB" sz="2200" dirty="0"/>
              <a:t>: Random failures can </a:t>
            </a:r>
            <a:r>
              <a:rPr lang="en-GB" sz="2200" dirty="0">
                <a:solidFill>
                  <a:srgbClr val="FF0000"/>
                </a:solidFill>
              </a:rPr>
              <a:t>occur during the entire life </a:t>
            </a:r>
            <a:r>
              <a:rPr lang="en-GB" sz="2200" dirty="0"/>
              <a:t>of a hardware module. These failures can lead to system failures. Redundancy is provided to recover from this class of failures.</a:t>
            </a:r>
            <a:endParaRPr lang="en-ZA" sz="2200" dirty="0"/>
          </a:p>
          <a:p>
            <a:pPr lvl="0" fontAlgn="base">
              <a:buFont typeface="Wingdings" panose="05000000000000000000" pitchFamily="2" charset="2"/>
              <a:buChar char="Ø"/>
            </a:pPr>
            <a:r>
              <a:rPr lang="en-GB" sz="2200" b="1" dirty="0"/>
              <a:t>Wear Out</a:t>
            </a:r>
            <a:r>
              <a:rPr lang="en-GB" sz="2200" dirty="0"/>
              <a:t>: Once a hardware module has reached the </a:t>
            </a:r>
            <a:r>
              <a:rPr lang="en-GB" sz="2200" dirty="0">
                <a:solidFill>
                  <a:srgbClr val="FF0000"/>
                </a:solidFill>
              </a:rPr>
              <a:t>end of its useful life, degradation of component characteristics will cause </a:t>
            </a:r>
            <a:r>
              <a:rPr lang="en-GB" sz="2200" dirty="0"/>
              <a:t>hardware modules to fail. This type of faults can be weeded out by preventive maintenance and routing of hardware.</a:t>
            </a:r>
            <a:endParaRPr lang="en-ZA" sz="2200" dirty="0"/>
          </a:p>
          <a:p>
            <a:endParaRPr lang="en-ZA" sz="2200" dirty="0"/>
          </a:p>
        </p:txBody>
      </p:sp>
    </p:spTree>
    <p:extLst>
      <p:ext uri="{BB962C8B-B14F-4D97-AF65-F5344CB8AC3E}">
        <p14:creationId xmlns:p14="http://schemas.microsoft.com/office/powerpoint/2010/main" val="29305233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tributors to the bathtub curve failure rate"/>
          <p:cNvPicPr/>
          <p:nvPr/>
        </p:nvPicPr>
        <p:blipFill>
          <a:blip r:embed="rId2">
            <a:extLst>
              <a:ext uri="{28A0092B-C50C-407E-A947-70E740481C1C}">
                <a14:useLocalDpi xmlns:a14="http://schemas.microsoft.com/office/drawing/2010/main" val="0"/>
              </a:ext>
            </a:extLst>
          </a:blip>
          <a:srcRect/>
          <a:stretch>
            <a:fillRect/>
          </a:stretch>
        </p:blipFill>
        <p:spPr bwMode="auto">
          <a:xfrm>
            <a:off x="609601" y="609600"/>
            <a:ext cx="7924800" cy="5410200"/>
          </a:xfrm>
          <a:prstGeom prst="rect">
            <a:avLst/>
          </a:prstGeom>
          <a:noFill/>
          <a:ln>
            <a:noFill/>
          </a:ln>
        </p:spPr>
      </p:pic>
    </p:spTree>
    <p:extLst>
      <p:ext uri="{BB962C8B-B14F-4D97-AF65-F5344CB8AC3E}">
        <p14:creationId xmlns:p14="http://schemas.microsoft.com/office/powerpoint/2010/main" val="32063324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84238"/>
          </a:xfrm>
        </p:spPr>
        <p:txBody>
          <a:bodyPr/>
          <a:lstStyle/>
          <a:p>
            <a:r>
              <a:rPr lang="en-ZA" b="1" dirty="0">
                <a:solidFill>
                  <a:srgbClr val="0000FF"/>
                </a:solidFill>
              </a:rPr>
              <a:t>9</a:t>
            </a:r>
            <a:r>
              <a:rPr lang="en-ZA" b="1" dirty="0" smtClean="0">
                <a:solidFill>
                  <a:srgbClr val="0000FF"/>
                </a:solidFill>
              </a:rPr>
              <a:t>. Software Failures</a:t>
            </a:r>
            <a:endParaRPr lang="en-ZA" b="1" dirty="0">
              <a:solidFill>
                <a:srgbClr val="0000FF"/>
              </a:solidFill>
            </a:endParaRPr>
          </a:p>
        </p:txBody>
      </p:sp>
      <p:sp>
        <p:nvSpPr>
          <p:cNvPr id="3" name="Content Placeholder 2"/>
          <p:cNvSpPr>
            <a:spLocks noGrp="1"/>
          </p:cNvSpPr>
          <p:nvPr>
            <p:ph sz="quarter" idx="1"/>
          </p:nvPr>
        </p:nvSpPr>
        <p:spPr>
          <a:xfrm>
            <a:off x="381000" y="1219200"/>
            <a:ext cx="8534400" cy="5181600"/>
          </a:xfrm>
        </p:spPr>
        <p:txBody>
          <a:bodyPr>
            <a:normAutofit fontScale="85000" lnSpcReduction="10000"/>
          </a:bodyPr>
          <a:lstStyle/>
          <a:p>
            <a:pPr marL="0" indent="0" fontAlgn="base">
              <a:buNone/>
            </a:pPr>
            <a:r>
              <a:rPr lang="en-ZA" sz="2800" dirty="0"/>
              <a:t>Software failures can be characterized by keeping track of software defect density in the system. This number can be obtained by keeping track of historical software defect history. </a:t>
            </a:r>
            <a:r>
              <a:rPr lang="en-ZA" sz="2800" dirty="0">
                <a:solidFill>
                  <a:srgbClr val="FF0000"/>
                </a:solidFill>
              </a:rPr>
              <a:t>Defect density </a:t>
            </a:r>
            <a:r>
              <a:rPr lang="en-ZA" sz="2800" dirty="0"/>
              <a:t>will depend on the following factors:</a:t>
            </a:r>
          </a:p>
          <a:p>
            <a:pPr lvl="0" fontAlgn="base">
              <a:buFont typeface="Wingdings" panose="05000000000000000000" pitchFamily="2" charset="2"/>
              <a:buChar char="Ø"/>
            </a:pPr>
            <a:r>
              <a:rPr lang="en-GB" sz="2800" dirty="0"/>
              <a:t>Software </a:t>
            </a:r>
            <a:r>
              <a:rPr lang="en-GB" sz="2800" dirty="0">
                <a:solidFill>
                  <a:srgbClr val="FF0000"/>
                </a:solidFill>
              </a:rPr>
              <a:t>process used to develop the design and code </a:t>
            </a:r>
            <a:r>
              <a:rPr lang="en-GB" sz="2800" dirty="0"/>
              <a:t>(use of peer level design/code reviews, unit testing)</a:t>
            </a:r>
            <a:endParaRPr lang="en-ZA" sz="2800" dirty="0"/>
          </a:p>
          <a:p>
            <a:pPr lvl="0" fontAlgn="base">
              <a:buFont typeface="Wingdings" panose="05000000000000000000" pitchFamily="2" charset="2"/>
              <a:buChar char="Ø"/>
            </a:pPr>
            <a:r>
              <a:rPr lang="en-GB" sz="2800" dirty="0">
                <a:solidFill>
                  <a:srgbClr val="FF0000"/>
                </a:solidFill>
              </a:rPr>
              <a:t>Complexity</a:t>
            </a:r>
            <a:r>
              <a:rPr lang="en-GB" sz="2800" dirty="0"/>
              <a:t> of the software</a:t>
            </a:r>
            <a:endParaRPr lang="en-ZA" sz="2800" dirty="0"/>
          </a:p>
          <a:p>
            <a:pPr lvl="0" fontAlgn="base">
              <a:buFont typeface="Wingdings" panose="05000000000000000000" pitchFamily="2" charset="2"/>
              <a:buChar char="Ø"/>
            </a:pPr>
            <a:r>
              <a:rPr lang="en-GB" sz="2800" dirty="0">
                <a:solidFill>
                  <a:srgbClr val="FF0000"/>
                </a:solidFill>
              </a:rPr>
              <a:t>Size</a:t>
            </a:r>
            <a:r>
              <a:rPr lang="en-GB" sz="2800" dirty="0"/>
              <a:t> of the software</a:t>
            </a:r>
            <a:endParaRPr lang="en-ZA" sz="2800" dirty="0"/>
          </a:p>
          <a:p>
            <a:pPr lvl="0" fontAlgn="base">
              <a:buFont typeface="Wingdings" panose="05000000000000000000" pitchFamily="2" charset="2"/>
              <a:buChar char="Ø"/>
            </a:pPr>
            <a:r>
              <a:rPr lang="en-GB" sz="2800" dirty="0">
                <a:solidFill>
                  <a:srgbClr val="FF0000"/>
                </a:solidFill>
              </a:rPr>
              <a:t>Experience of the team </a:t>
            </a:r>
            <a:r>
              <a:rPr lang="en-GB" sz="2800" dirty="0"/>
              <a:t>developing the software</a:t>
            </a:r>
            <a:endParaRPr lang="en-ZA" sz="2800" dirty="0"/>
          </a:p>
          <a:p>
            <a:pPr lvl="0" fontAlgn="base">
              <a:buFont typeface="Wingdings" panose="05000000000000000000" pitchFamily="2" charset="2"/>
              <a:buChar char="Ø"/>
            </a:pPr>
            <a:r>
              <a:rPr lang="en-GB" sz="2800" dirty="0">
                <a:solidFill>
                  <a:srgbClr val="FF0000"/>
                </a:solidFill>
              </a:rPr>
              <a:t>Percentage of code reused </a:t>
            </a:r>
            <a:r>
              <a:rPr lang="en-GB" sz="2800" dirty="0"/>
              <a:t>from a previous stable project</a:t>
            </a:r>
            <a:endParaRPr lang="en-ZA" sz="2800" dirty="0"/>
          </a:p>
          <a:p>
            <a:pPr lvl="0" fontAlgn="base">
              <a:buFont typeface="Wingdings" panose="05000000000000000000" pitchFamily="2" charset="2"/>
              <a:buChar char="Ø"/>
            </a:pPr>
            <a:r>
              <a:rPr lang="en-GB" sz="2800" dirty="0"/>
              <a:t>Rigor and </a:t>
            </a:r>
            <a:r>
              <a:rPr lang="en-GB" sz="2800" dirty="0">
                <a:solidFill>
                  <a:srgbClr val="FF0000"/>
                </a:solidFill>
              </a:rPr>
              <a:t>depth of testing before product is shipped</a:t>
            </a:r>
            <a:r>
              <a:rPr lang="en-GB" sz="2800" dirty="0"/>
              <a:t>. </a:t>
            </a:r>
            <a:endParaRPr lang="en-ZA" sz="2800" dirty="0"/>
          </a:p>
          <a:p>
            <a:pPr marL="0" indent="0" fontAlgn="base">
              <a:buNone/>
            </a:pPr>
            <a:r>
              <a:rPr lang="en-ZA" sz="2800" dirty="0"/>
              <a:t>Defect density is typically measured in number of defects per thousand lines of code (defects/KLOC).</a:t>
            </a:r>
          </a:p>
          <a:p>
            <a:pPr>
              <a:buFont typeface="Wingdings" panose="05000000000000000000" pitchFamily="2" charset="2"/>
              <a:buChar char="Ø"/>
            </a:pPr>
            <a:endParaRPr lang="en-ZA" sz="2800" dirty="0"/>
          </a:p>
        </p:txBody>
      </p:sp>
    </p:spTree>
    <p:extLst>
      <p:ext uri="{BB962C8B-B14F-4D97-AF65-F5344CB8AC3E}">
        <p14:creationId xmlns:p14="http://schemas.microsoft.com/office/powerpoint/2010/main" val="4190172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91600" cy="1447800"/>
          </a:xfrm>
        </p:spPr>
        <p:txBody>
          <a:bodyPr>
            <a:normAutofit fontScale="90000"/>
          </a:bodyPr>
          <a:lstStyle/>
          <a:p>
            <a:r>
              <a:rPr lang="en-ZA" sz="2400" dirty="0" smtClean="0"/>
              <a:t/>
            </a:r>
            <a:br>
              <a:rPr lang="en-ZA" sz="2400" dirty="0" smtClean="0"/>
            </a:br>
            <a:r>
              <a:rPr lang="en-ZA" sz="2400" dirty="0"/>
              <a:t/>
            </a:r>
            <a:br>
              <a:rPr lang="en-ZA" sz="2400" dirty="0"/>
            </a:br>
            <a:r>
              <a:rPr lang="en-ZA" sz="2400" b="1" dirty="0" smtClean="0">
                <a:solidFill>
                  <a:srgbClr val="0000FF"/>
                </a:solidFill>
              </a:rPr>
              <a:t>Downtime </a:t>
            </a:r>
            <a:r>
              <a:rPr lang="en-ZA" sz="2400" b="1" dirty="0">
                <a:solidFill>
                  <a:srgbClr val="0000FF"/>
                </a:solidFill>
              </a:rPr>
              <a:t>per year is a more intuitive way of understanding the availability. The table below compares the availability and the corresponding downtime.</a:t>
            </a:r>
            <a:br>
              <a:rPr lang="en-ZA" sz="2400" b="1" dirty="0">
                <a:solidFill>
                  <a:srgbClr val="0000FF"/>
                </a:solidFill>
              </a:rPr>
            </a:br>
            <a:endParaRPr lang="en-ZA" sz="2400" b="1" dirty="0">
              <a:solidFill>
                <a:srgbClr val="0000FF"/>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619783563"/>
              </p:ext>
            </p:extLst>
          </p:nvPr>
        </p:nvGraphicFramePr>
        <p:xfrm>
          <a:off x="609600" y="1447800"/>
          <a:ext cx="7772400" cy="4876802"/>
        </p:xfrm>
        <a:graphic>
          <a:graphicData uri="http://schemas.openxmlformats.org/drawingml/2006/table">
            <a:tbl>
              <a:tblPr firstRow="1" firstCol="1" bandRow="1">
                <a:tableStyleId>{5C22544A-7EE6-4342-B048-85BDC9FD1C3A}</a:tableStyleId>
              </a:tblPr>
              <a:tblGrid>
                <a:gridCol w="3886200"/>
                <a:gridCol w="3886200"/>
              </a:tblGrid>
              <a:tr h="696686">
                <a:tc>
                  <a:txBody>
                    <a:bodyPr/>
                    <a:lstStyle/>
                    <a:p>
                      <a:pPr>
                        <a:lnSpc>
                          <a:spcPts val="1200"/>
                        </a:lnSpc>
                        <a:spcAft>
                          <a:spcPts val="1000"/>
                        </a:spcAft>
                      </a:pPr>
                      <a:r>
                        <a:rPr lang="en-GB" sz="2800" b="1" dirty="0">
                          <a:solidFill>
                            <a:srgbClr val="006600"/>
                          </a:solidFill>
                          <a:effectLst/>
                        </a:rPr>
                        <a:t>Availability</a:t>
                      </a:r>
                      <a:endParaRPr lang="en-ZA" sz="2800" b="1" dirty="0">
                        <a:solidFill>
                          <a:srgbClr val="006600"/>
                        </a:solidFill>
                        <a:effectLst/>
                        <a:latin typeface="Calibri"/>
                        <a:ea typeface="Calibri"/>
                        <a:cs typeface="Times New Roman"/>
                      </a:endParaRPr>
                    </a:p>
                  </a:txBody>
                  <a:tcPr marL="65452" marR="65452" marT="65452" marB="65452" anchor="b"/>
                </a:tc>
                <a:tc>
                  <a:txBody>
                    <a:bodyPr/>
                    <a:lstStyle/>
                    <a:p>
                      <a:pPr>
                        <a:lnSpc>
                          <a:spcPts val="1200"/>
                        </a:lnSpc>
                        <a:spcAft>
                          <a:spcPts val="1000"/>
                        </a:spcAft>
                      </a:pPr>
                      <a:r>
                        <a:rPr lang="en-GB" sz="2800" b="1" dirty="0">
                          <a:solidFill>
                            <a:srgbClr val="006600"/>
                          </a:solidFill>
                          <a:effectLst/>
                        </a:rPr>
                        <a:t>Downtime</a:t>
                      </a:r>
                      <a:endParaRPr lang="en-ZA" sz="2800" b="1" dirty="0">
                        <a:solidFill>
                          <a:srgbClr val="006600"/>
                        </a:solidFill>
                        <a:effectLst/>
                        <a:latin typeface="Calibri"/>
                        <a:ea typeface="Calibri"/>
                        <a:cs typeface="Times New Roman"/>
                      </a:endParaRPr>
                    </a:p>
                  </a:txBody>
                  <a:tcPr marL="65452" marR="65452" marT="65452" marB="65452" anchor="b"/>
                </a:tc>
              </a:tr>
              <a:tr h="696686">
                <a:tc>
                  <a:txBody>
                    <a:bodyPr/>
                    <a:lstStyle/>
                    <a:p>
                      <a:pPr>
                        <a:lnSpc>
                          <a:spcPts val="1200"/>
                        </a:lnSpc>
                        <a:spcAft>
                          <a:spcPts val="1000"/>
                        </a:spcAft>
                      </a:pPr>
                      <a:r>
                        <a:rPr lang="en-GB" sz="1400" b="1" dirty="0">
                          <a:effectLst/>
                        </a:rPr>
                        <a:t>90% (1-nine)</a:t>
                      </a:r>
                      <a:endParaRPr lang="en-ZA" sz="1400" b="1" dirty="0">
                        <a:effectLst/>
                        <a:latin typeface="Calibri"/>
                        <a:ea typeface="Calibri"/>
                        <a:cs typeface="Times New Roman"/>
                      </a:endParaRPr>
                    </a:p>
                  </a:txBody>
                  <a:tcPr marL="65452" marR="65452" marT="65452" marB="65452" anchor="b"/>
                </a:tc>
                <a:tc>
                  <a:txBody>
                    <a:bodyPr/>
                    <a:lstStyle/>
                    <a:p>
                      <a:pPr>
                        <a:lnSpc>
                          <a:spcPts val="1200"/>
                        </a:lnSpc>
                        <a:spcAft>
                          <a:spcPts val="1000"/>
                        </a:spcAft>
                      </a:pPr>
                      <a:r>
                        <a:rPr lang="en-GB" sz="1400" b="1" dirty="0">
                          <a:effectLst/>
                        </a:rPr>
                        <a:t>36.5 days/year</a:t>
                      </a:r>
                      <a:endParaRPr lang="en-ZA" sz="1400" b="1" dirty="0">
                        <a:effectLst/>
                        <a:latin typeface="Calibri"/>
                        <a:ea typeface="Calibri"/>
                        <a:cs typeface="Times New Roman"/>
                      </a:endParaRPr>
                    </a:p>
                  </a:txBody>
                  <a:tcPr marL="65452" marR="65452" marT="65452" marB="65452" anchor="b"/>
                </a:tc>
              </a:tr>
              <a:tr h="696686">
                <a:tc>
                  <a:txBody>
                    <a:bodyPr/>
                    <a:lstStyle/>
                    <a:p>
                      <a:pPr>
                        <a:lnSpc>
                          <a:spcPts val="1200"/>
                        </a:lnSpc>
                        <a:spcAft>
                          <a:spcPts val="1000"/>
                        </a:spcAft>
                      </a:pPr>
                      <a:r>
                        <a:rPr lang="en-GB" sz="1400" b="1">
                          <a:effectLst/>
                        </a:rPr>
                        <a:t>99% (2-nines)</a:t>
                      </a:r>
                      <a:endParaRPr lang="en-ZA" sz="1400" b="1">
                        <a:effectLst/>
                        <a:latin typeface="Calibri"/>
                        <a:ea typeface="Calibri"/>
                        <a:cs typeface="Times New Roman"/>
                      </a:endParaRPr>
                    </a:p>
                  </a:txBody>
                  <a:tcPr marL="65452" marR="65452" marT="65452" marB="65452" anchor="b"/>
                </a:tc>
                <a:tc>
                  <a:txBody>
                    <a:bodyPr/>
                    <a:lstStyle/>
                    <a:p>
                      <a:pPr>
                        <a:lnSpc>
                          <a:spcPts val="1200"/>
                        </a:lnSpc>
                        <a:spcAft>
                          <a:spcPts val="1000"/>
                        </a:spcAft>
                      </a:pPr>
                      <a:r>
                        <a:rPr lang="en-GB" sz="1400" b="1" dirty="0">
                          <a:effectLst/>
                        </a:rPr>
                        <a:t>3.65 days/year</a:t>
                      </a:r>
                      <a:endParaRPr lang="en-ZA" sz="1400" b="1" dirty="0">
                        <a:effectLst/>
                        <a:latin typeface="Calibri"/>
                        <a:ea typeface="Calibri"/>
                        <a:cs typeface="Times New Roman"/>
                      </a:endParaRPr>
                    </a:p>
                  </a:txBody>
                  <a:tcPr marL="65452" marR="65452" marT="65452" marB="65452" anchor="b"/>
                </a:tc>
              </a:tr>
              <a:tr h="696686">
                <a:tc>
                  <a:txBody>
                    <a:bodyPr/>
                    <a:lstStyle/>
                    <a:p>
                      <a:pPr>
                        <a:lnSpc>
                          <a:spcPts val="1200"/>
                        </a:lnSpc>
                        <a:spcAft>
                          <a:spcPts val="1000"/>
                        </a:spcAft>
                      </a:pPr>
                      <a:r>
                        <a:rPr lang="en-GB" sz="1400" b="1">
                          <a:effectLst/>
                        </a:rPr>
                        <a:t>99.9% (3-nines)</a:t>
                      </a:r>
                      <a:endParaRPr lang="en-ZA" sz="1400" b="1">
                        <a:effectLst/>
                        <a:latin typeface="Calibri"/>
                        <a:ea typeface="Calibri"/>
                        <a:cs typeface="Times New Roman"/>
                      </a:endParaRPr>
                    </a:p>
                  </a:txBody>
                  <a:tcPr marL="65452" marR="65452" marT="65452" marB="65452" anchor="b"/>
                </a:tc>
                <a:tc>
                  <a:txBody>
                    <a:bodyPr/>
                    <a:lstStyle/>
                    <a:p>
                      <a:pPr>
                        <a:lnSpc>
                          <a:spcPts val="1200"/>
                        </a:lnSpc>
                        <a:spcAft>
                          <a:spcPts val="1000"/>
                        </a:spcAft>
                      </a:pPr>
                      <a:r>
                        <a:rPr lang="en-GB" sz="1400" b="1" dirty="0">
                          <a:effectLst/>
                        </a:rPr>
                        <a:t>8.76 hours/year</a:t>
                      </a:r>
                      <a:endParaRPr lang="en-ZA" sz="1400" b="1" dirty="0">
                        <a:effectLst/>
                        <a:latin typeface="Calibri"/>
                        <a:ea typeface="Calibri"/>
                        <a:cs typeface="Times New Roman"/>
                      </a:endParaRPr>
                    </a:p>
                  </a:txBody>
                  <a:tcPr marL="65452" marR="65452" marT="65452" marB="65452" anchor="b"/>
                </a:tc>
              </a:tr>
              <a:tr h="696686">
                <a:tc>
                  <a:txBody>
                    <a:bodyPr/>
                    <a:lstStyle/>
                    <a:p>
                      <a:pPr>
                        <a:lnSpc>
                          <a:spcPts val="1200"/>
                        </a:lnSpc>
                        <a:spcAft>
                          <a:spcPts val="1000"/>
                        </a:spcAft>
                      </a:pPr>
                      <a:r>
                        <a:rPr lang="en-GB" sz="1400" b="1" dirty="0">
                          <a:effectLst/>
                        </a:rPr>
                        <a:t>99.99% (4-nines)</a:t>
                      </a:r>
                      <a:endParaRPr lang="en-ZA" sz="1400" b="1" dirty="0">
                        <a:effectLst/>
                        <a:latin typeface="Calibri"/>
                        <a:ea typeface="Calibri"/>
                        <a:cs typeface="Times New Roman"/>
                      </a:endParaRPr>
                    </a:p>
                  </a:txBody>
                  <a:tcPr marL="65452" marR="65452" marT="65452" marB="65452" anchor="b"/>
                </a:tc>
                <a:tc>
                  <a:txBody>
                    <a:bodyPr/>
                    <a:lstStyle/>
                    <a:p>
                      <a:pPr>
                        <a:lnSpc>
                          <a:spcPts val="1200"/>
                        </a:lnSpc>
                        <a:spcAft>
                          <a:spcPts val="1000"/>
                        </a:spcAft>
                      </a:pPr>
                      <a:r>
                        <a:rPr lang="en-GB" sz="1400" b="1" dirty="0">
                          <a:effectLst/>
                        </a:rPr>
                        <a:t>52 minutes/year</a:t>
                      </a:r>
                      <a:endParaRPr lang="en-ZA" sz="1400" b="1" dirty="0">
                        <a:effectLst/>
                        <a:latin typeface="Calibri"/>
                        <a:ea typeface="Calibri"/>
                        <a:cs typeface="Times New Roman"/>
                      </a:endParaRPr>
                    </a:p>
                  </a:txBody>
                  <a:tcPr marL="65452" marR="65452" marT="65452" marB="65452" anchor="b"/>
                </a:tc>
              </a:tr>
              <a:tr h="696686">
                <a:tc>
                  <a:txBody>
                    <a:bodyPr/>
                    <a:lstStyle/>
                    <a:p>
                      <a:pPr>
                        <a:lnSpc>
                          <a:spcPts val="1200"/>
                        </a:lnSpc>
                        <a:spcAft>
                          <a:spcPts val="1000"/>
                        </a:spcAft>
                      </a:pPr>
                      <a:r>
                        <a:rPr lang="en-GB" sz="1400" b="1">
                          <a:effectLst/>
                        </a:rPr>
                        <a:t>99.999% (5-nines)</a:t>
                      </a:r>
                      <a:endParaRPr lang="en-ZA" sz="1400" b="1">
                        <a:effectLst/>
                        <a:latin typeface="Calibri"/>
                        <a:ea typeface="Calibri"/>
                        <a:cs typeface="Times New Roman"/>
                      </a:endParaRPr>
                    </a:p>
                  </a:txBody>
                  <a:tcPr marL="65452" marR="65452" marT="65452" marB="65452" anchor="b"/>
                </a:tc>
                <a:tc>
                  <a:txBody>
                    <a:bodyPr/>
                    <a:lstStyle/>
                    <a:p>
                      <a:pPr>
                        <a:lnSpc>
                          <a:spcPts val="1200"/>
                        </a:lnSpc>
                        <a:spcAft>
                          <a:spcPts val="1000"/>
                        </a:spcAft>
                      </a:pPr>
                      <a:r>
                        <a:rPr lang="en-GB" sz="1400" b="1" dirty="0">
                          <a:effectLst/>
                        </a:rPr>
                        <a:t>5 minutes/year</a:t>
                      </a:r>
                      <a:endParaRPr lang="en-ZA" sz="1400" b="1" dirty="0">
                        <a:effectLst/>
                        <a:latin typeface="Calibri"/>
                        <a:ea typeface="Calibri"/>
                        <a:cs typeface="Times New Roman"/>
                      </a:endParaRPr>
                    </a:p>
                  </a:txBody>
                  <a:tcPr marL="65452" marR="65452" marT="65452" marB="65452" anchor="b"/>
                </a:tc>
              </a:tr>
              <a:tr h="696686">
                <a:tc>
                  <a:txBody>
                    <a:bodyPr/>
                    <a:lstStyle/>
                    <a:p>
                      <a:pPr>
                        <a:lnSpc>
                          <a:spcPts val="1200"/>
                        </a:lnSpc>
                        <a:spcAft>
                          <a:spcPts val="1000"/>
                        </a:spcAft>
                      </a:pPr>
                      <a:r>
                        <a:rPr lang="en-GB" sz="1400" b="1">
                          <a:effectLst/>
                        </a:rPr>
                        <a:t>99.9999% (6-nines)</a:t>
                      </a:r>
                      <a:endParaRPr lang="en-ZA" sz="1400" b="1">
                        <a:effectLst/>
                        <a:latin typeface="Calibri"/>
                        <a:ea typeface="Calibri"/>
                        <a:cs typeface="Times New Roman"/>
                      </a:endParaRPr>
                    </a:p>
                  </a:txBody>
                  <a:tcPr marL="65452" marR="65452" marT="65452" marB="65452" anchor="b"/>
                </a:tc>
                <a:tc>
                  <a:txBody>
                    <a:bodyPr/>
                    <a:lstStyle/>
                    <a:p>
                      <a:pPr>
                        <a:lnSpc>
                          <a:spcPts val="1200"/>
                        </a:lnSpc>
                        <a:spcAft>
                          <a:spcPts val="1000"/>
                        </a:spcAft>
                      </a:pPr>
                      <a:r>
                        <a:rPr lang="en-GB" sz="1400" b="1" dirty="0">
                          <a:effectLst/>
                        </a:rPr>
                        <a:t>31 seconds/year !</a:t>
                      </a:r>
                      <a:endParaRPr lang="en-ZA" sz="1400" b="1" dirty="0">
                        <a:effectLst/>
                        <a:latin typeface="Calibri"/>
                        <a:ea typeface="Calibri"/>
                        <a:cs typeface="Times New Roman"/>
                      </a:endParaRPr>
                    </a:p>
                  </a:txBody>
                  <a:tcPr marL="65452" marR="65452" marT="65452" marB="65452" anchor="b"/>
                </a:tc>
              </a:tr>
            </a:tbl>
          </a:graphicData>
        </a:graphic>
      </p:graphicFrame>
    </p:spTree>
    <p:extLst>
      <p:ext uri="{BB962C8B-B14F-4D97-AF65-F5344CB8AC3E}">
        <p14:creationId xmlns:p14="http://schemas.microsoft.com/office/powerpoint/2010/main" val="41919454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382000" cy="731838"/>
          </a:xfrm>
        </p:spPr>
        <p:txBody>
          <a:bodyPr>
            <a:normAutofit fontScale="90000"/>
          </a:bodyPr>
          <a:lstStyle/>
          <a:p>
            <a:r>
              <a:rPr lang="en-ZA" b="1" dirty="0" smtClean="0">
                <a:solidFill>
                  <a:srgbClr val="0000FF"/>
                </a:solidFill>
              </a:rPr>
              <a:t>1. Definition</a:t>
            </a:r>
            <a:endParaRPr lang="en-ZA" b="1" dirty="0">
              <a:solidFill>
                <a:srgbClr val="0000FF"/>
              </a:solidFill>
            </a:endParaRPr>
          </a:p>
        </p:txBody>
      </p:sp>
      <p:sp>
        <p:nvSpPr>
          <p:cNvPr id="3" name="Content Placeholder 2"/>
          <p:cNvSpPr>
            <a:spLocks noGrp="1"/>
          </p:cNvSpPr>
          <p:nvPr>
            <p:ph sz="quarter" idx="1"/>
          </p:nvPr>
        </p:nvSpPr>
        <p:spPr>
          <a:xfrm>
            <a:off x="304800" y="1413827"/>
            <a:ext cx="8382000" cy="4953000"/>
          </a:xfrm>
        </p:spPr>
        <p:txBody>
          <a:bodyPr>
            <a:noAutofit/>
          </a:bodyPr>
          <a:lstStyle/>
          <a:p>
            <a:pPr>
              <a:buFont typeface="Wingdings" panose="05000000000000000000" pitchFamily="2" charset="2"/>
              <a:buChar char="Ø"/>
            </a:pPr>
            <a:r>
              <a:rPr lang="en-ZA" sz="2800" dirty="0"/>
              <a:t>Reliability can be defined as “</a:t>
            </a:r>
            <a:r>
              <a:rPr lang="en-ZA" sz="2800" dirty="0">
                <a:solidFill>
                  <a:srgbClr val="FF0000"/>
                </a:solidFill>
              </a:rPr>
              <a:t>the probability that an item will perform</a:t>
            </a:r>
            <a:r>
              <a:rPr lang="en-ZA" sz="2800" dirty="0"/>
              <a:t> its intended functions for a specified interval under stated conditions”. It can be measured by Mean Time Between Failures (</a:t>
            </a:r>
            <a:r>
              <a:rPr lang="en-ZA" sz="2800" dirty="0">
                <a:solidFill>
                  <a:srgbClr val="FF0000"/>
                </a:solidFill>
              </a:rPr>
              <a:t>MTBF</a:t>
            </a:r>
            <a:r>
              <a:rPr lang="en-ZA" sz="2800" dirty="0"/>
              <a:t>) and predicted Reliability (R) = </a:t>
            </a:r>
            <a:r>
              <a:rPr lang="en-ZA" sz="2800" i="1" dirty="0"/>
              <a:t>e</a:t>
            </a:r>
            <a:r>
              <a:rPr lang="en-ZA" sz="2800" i="1" baseline="30000" dirty="0"/>
              <a:t>-?t</a:t>
            </a:r>
            <a:r>
              <a:rPr lang="en-ZA" sz="2800" dirty="0"/>
              <a:t>, where </a:t>
            </a:r>
            <a:r>
              <a:rPr lang="en-ZA" sz="2800" i="1" dirty="0"/>
              <a:t>t</a:t>
            </a:r>
            <a:r>
              <a:rPr lang="en-ZA" sz="2800" dirty="0"/>
              <a:t> is the time in service</a:t>
            </a:r>
            <a:r>
              <a:rPr lang="en-ZA" sz="2800" dirty="0" smtClean="0"/>
              <a:t>.</a:t>
            </a:r>
          </a:p>
          <a:p>
            <a:pPr>
              <a:buFont typeface="Wingdings" panose="05000000000000000000" pitchFamily="2" charset="2"/>
              <a:buChar char="Ø"/>
            </a:pPr>
            <a:r>
              <a:rPr lang="en-ZA" sz="2800" dirty="0"/>
              <a:t>Availability can be defined as “</a:t>
            </a:r>
            <a:r>
              <a:rPr lang="en-ZA" sz="2800" dirty="0">
                <a:solidFill>
                  <a:srgbClr val="FF0000"/>
                </a:solidFill>
              </a:rPr>
              <a:t>the probability that an item is in an operable </a:t>
            </a:r>
            <a:r>
              <a:rPr lang="en-ZA" sz="2800" dirty="0" smtClean="0">
                <a:solidFill>
                  <a:srgbClr val="FF0000"/>
                </a:solidFill>
              </a:rPr>
              <a:t>state</a:t>
            </a:r>
            <a:r>
              <a:rPr lang="en-ZA" sz="2800" dirty="0" smtClean="0"/>
              <a:t>” and </a:t>
            </a:r>
            <a:r>
              <a:rPr lang="en-ZA" sz="2800" dirty="0"/>
              <a:t>is generally calculated as </a:t>
            </a:r>
            <a:r>
              <a:rPr lang="en-ZA" sz="2800" dirty="0" smtClean="0"/>
              <a:t>MTBF/(MTBF+MDT) </a:t>
            </a:r>
            <a:r>
              <a:rPr lang="en-ZA" sz="2800" dirty="0"/>
              <a:t>where MDT = mean </a:t>
            </a:r>
            <a:r>
              <a:rPr lang="en-ZA" sz="2800" dirty="0" smtClean="0"/>
              <a:t>downtime also</a:t>
            </a:r>
            <a:endParaRPr lang="en-ZA" sz="2800" dirty="0"/>
          </a:p>
          <a:p>
            <a:pPr>
              <a:buFont typeface="Wingdings" panose="05000000000000000000" pitchFamily="2" charset="2"/>
              <a:buChar char="Ø"/>
            </a:pPr>
            <a:endParaRPr lang="en-ZA" sz="2800" dirty="0"/>
          </a:p>
          <a:p>
            <a:pPr marL="0" indent="0">
              <a:buNone/>
            </a:pPr>
            <a:r>
              <a:rPr lang="en-GB" sz="2800" dirty="0"/>
              <a:t/>
            </a:r>
            <a:br>
              <a:rPr lang="en-GB" sz="2800" dirty="0"/>
            </a:br>
            <a:endParaRPr lang="en-ZA" sz="2800" dirty="0"/>
          </a:p>
        </p:txBody>
      </p:sp>
      <p:pic>
        <p:nvPicPr>
          <p:cNvPr id="4" name="Picture 3" descr="Availability calculation from MTBF and MTTR"/>
          <p:cNvPicPr/>
          <p:nvPr/>
        </p:nvPicPr>
        <p:blipFill>
          <a:blip r:embed="rId2">
            <a:extLst>
              <a:ext uri="{28A0092B-C50C-407E-A947-70E740481C1C}">
                <a14:useLocalDpi xmlns:a14="http://schemas.microsoft.com/office/drawing/2010/main" val="0"/>
              </a:ext>
            </a:extLst>
          </a:blip>
          <a:srcRect/>
          <a:stretch>
            <a:fillRect/>
          </a:stretch>
        </p:blipFill>
        <p:spPr bwMode="auto">
          <a:xfrm>
            <a:off x="4191000" y="5410200"/>
            <a:ext cx="2362200" cy="762000"/>
          </a:xfrm>
          <a:prstGeom prst="rect">
            <a:avLst/>
          </a:prstGeom>
          <a:noFill/>
          <a:ln>
            <a:noFill/>
          </a:ln>
        </p:spPr>
      </p:pic>
    </p:spTree>
    <p:extLst>
      <p:ext uri="{BB962C8B-B14F-4D97-AF65-F5344CB8AC3E}">
        <p14:creationId xmlns:p14="http://schemas.microsoft.com/office/powerpoint/2010/main" val="42390368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00FF"/>
                </a:solidFill>
              </a:rPr>
              <a:t>2. Reliability</a:t>
            </a:r>
            <a:endParaRPr lang="en-ZA" b="1" dirty="0">
              <a:solidFill>
                <a:srgbClr val="0000FF"/>
              </a:solidFill>
            </a:endParaRPr>
          </a:p>
        </p:txBody>
      </p:sp>
      <p:sp>
        <p:nvSpPr>
          <p:cNvPr id="3" name="Content Placeholder 2"/>
          <p:cNvSpPr>
            <a:spLocks noGrp="1"/>
          </p:cNvSpPr>
          <p:nvPr>
            <p:ph sz="quarter" idx="1"/>
          </p:nvPr>
        </p:nvSpPr>
        <p:spPr>
          <a:xfrm>
            <a:off x="914400" y="1676400"/>
            <a:ext cx="7772400" cy="4572000"/>
          </a:xfrm>
        </p:spPr>
        <p:txBody>
          <a:bodyPr>
            <a:normAutofit/>
          </a:bodyPr>
          <a:lstStyle/>
          <a:p>
            <a:pPr>
              <a:buFont typeface="Wingdings" panose="05000000000000000000" pitchFamily="2" charset="2"/>
              <a:buChar char="Ø"/>
            </a:pPr>
            <a:r>
              <a:rPr lang="en-ZA" dirty="0"/>
              <a:t>The term </a:t>
            </a:r>
            <a:r>
              <a:rPr lang="en-ZA" dirty="0" smtClean="0">
                <a:solidFill>
                  <a:srgbClr val="FF0000"/>
                </a:solidFill>
              </a:rPr>
              <a:t>reliability</a:t>
            </a:r>
            <a:r>
              <a:rPr lang="en-ZA" dirty="0"/>
              <a:t> refers to the ability of a computer-related hardware or software component to consistently perform according to its specifications. In theory, a </a:t>
            </a:r>
            <a:r>
              <a:rPr lang="en-ZA" dirty="0">
                <a:solidFill>
                  <a:srgbClr val="FF0000"/>
                </a:solidFill>
              </a:rPr>
              <a:t>reliable</a:t>
            </a:r>
            <a:r>
              <a:rPr lang="en-ZA" dirty="0"/>
              <a:t> product is </a:t>
            </a:r>
            <a:r>
              <a:rPr lang="en-ZA" dirty="0">
                <a:solidFill>
                  <a:srgbClr val="FF0000"/>
                </a:solidFill>
              </a:rPr>
              <a:t>totally free of technical errors</a:t>
            </a:r>
            <a:r>
              <a:rPr lang="en-ZA" dirty="0"/>
              <a:t>. In practice, vendors commonly express product reliability as a percentage. The Institute of Electrical and Electronics Engineers ( </a:t>
            </a:r>
            <a:r>
              <a:rPr lang="en-ZA" dirty="0" smtClean="0">
                <a:solidFill>
                  <a:srgbClr val="FF0000"/>
                </a:solidFill>
              </a:rPr>
              <a:t>IEEE</a:t>
            </a:r>
            <a:r>
              <a:rPr lang="en-ZA" dirty="0"/>
              <a:t> ) sponsors an organization devoted to reliability in engineering known as the IEEE Reliability Society (IEEE RS).</a:t>
            </a:r>
          </a:p>
        </p:txBody>
      </p:sp>
    </p:spTree>
    <p:extLst>
      <p:ext uri="{BB962C8B-B14F-4D97-AF65-F5344CB8AC3E}">
        <p14:creationId xmlns:p14="http://schemas.microsoft.com/office/powerpoint/2010/main" val="3922627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solidFill>
                  <a:srgbClr val="0000FF"/>
                </a:solidFill>
              </a:rPr>
              <a:t>3. Availability</a:t>
            </a:r>
            <a:endParaRPr lang="en-ZA" b="1" dirty="0">
              <a:solidFill>
                <a:srgbClr val="0000FF"/>
              </a:solidFill>
            </a:endParaRPr>
          </a:p>
        </p:txBody>
      </p:sp>
      <p:sp>
        <p:nvSpPr>
          <p:cNvPr id="3" name="Content Placeholder 2"/>
          <p:cNvSpPr>
            <a:spLocks noGrp="1"/>
          </p:cNvSpPr>
          <p:nvPr>
            <p:ph sz="quarter" idx="1"/>
          </p:nvPr>
        </p:nvSpPr>
        <p:spPr>
          <a:xfrm>
            <a:off x="914400" y="1447800"/>
            <a:ext cx="7772400" cy="5105400"/>
          </a:xfrm>
        </p:spPr>
        <p:txBody>
          <a:bodyPr>
            <a:noAutofit/>
          </a:bodyPr>
          <a:lstStyle/>
          <a:p>
            <a:pPr>
              <a:buFont typeface="Wingdings" panose="05000000000000000000" pitchFamily="2" charset="2"/>
              <a:buChar char="Ø"/>
            </a:pPr>
            <a:r>
              <a:rPr lang="en-ZA" dirty="0"/>
              <a:t>Availability is </a:t>
            </a:r>
            <a:r>
              <a:rPr lang="en-ZA" dirty="0">
                <a:solidFill>
                  <a:srgbClr val="FF0000"/>
                </a:solidFill>
              </a:rPr>
              <a:t>the ratio of time a system or component is functional </a:t>
            </a:r>
            <a:r>
              <a:rPr lang="en-ZA" dirty="0"/>
              <a:t>to the total time it is required or expected to function. This can be expressed as a direct proportion (for example, 9/10 or 0.9) or as </a:t>
            </a:r>
            <a:r>
              <a:rPr lang="en-ZA" dirty="0">
                <a:solidFill>
                  <a:srgbClr val="FF0000"/>
                </a:solidFill>
              </a:rPr>
              <a:t>a percentage </a:t>
            </a:r>
            <a:r>
              <a:rPr lang="en-ZA" dirty="0"/>
              <a:t>(for example, 90%). It can also be expressed in terms of average </a:t>
            </a:r>
            <a:r>
              <a:rPr lang="en-ZA" dirty="0" smtClean="0">
                <a:solidFill>
                  <a:srgbClr val="FF0000"/>
                </a:solidFill>
              </a:rPr>
              <a:t>downtime</a:t>
            </a:r>
            <a:r>
              <a:rPr lang="en-ZA" dirty="0">
                <a:solidFill>
                  <a:srgbClr val="FF0000"/>
                </a:solidFill>
              </a:rPr>
              <a:t> </a:t>
            </a:r>
            <a:r>
              <a:rPr lang="en-ZA" dirty="0"/>
              <a:t>per week, month or year or as total downtime for a given week, month or year. Sometimes availability is expressed in qualitative terms, indicating the extent to which a system can continue to work when a significant component or set of components goes down.</a:t>
            </a:r>
          </a:p>
        </p:txBody>
      </p:sp>
    </p:spTree>
    <p:extLst>
      <p:ext uri="{BB962C8B-B14F-4D97-AF65-F5344CB8AC3E}">
        <p14:creationId xmlns:p14="http://schemas.microsoft.com/office/powerpoint/2010/main" val="19316580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9067800" cy="1143000"/>
          </a:xfrm>
        </p:spPr>
        <p:txBody>
          <a:bodyPr>
            <a:normAutofit/>
          </a:bodyPr>
          <a:lstStyle/>
          <a:p>
            <a:r>
              <a:rPr lang="en-GB" b="1" dirty="0" smtClean="0">
                <a:solidFill>
                  <a:srgbClr val="0000FF"/>
                </a:solidFill>
              </a:rPr>
              <a:t>4. Serviceability</a:t>
            </a:r>
            <a:endParaRPr lang="en-ZA" b="1" dirty="0">
              <a:solidFill>
                <a:srgbClr val="0000FF"/>
              </a:solidFill>
            </a:endParaRPr>
          </a:p>
        </p:txBody>
      </p:sp>
      <p:sp>
        <p:nvSpPr>
          <p:cNvPr id="3" name="Content Placeholder 2"/>
          <p:cNvSpPr>
            <a:spLocks noGrp="1"/>
          </p:cNvSpPr>
          <p:nvPr>
            <p:ph sz="quarter" idx="1"/>
          </p:nvPr>
        </p:nvSpPr>
        <p:spPr/>
        <p:txBody>
          <a:bodyPr>
            <a:normAutofit fontScale="92500"/>
          </a:bodyPr>
          <a:lstStyle/>
          <a:p>
            <a:pPr>
              <a:buFont typeface="Wingdings" panose="05000000000000000000" pitchFamily="2" charset="2"/>
              <a:buChar char="Ø"/>
            </a:pPr>
            <a:r>
              <a:rPr lang="en-ZA" dirty="0"/>
              <a:t>Serviceability is </a:t>
            </a:r>
            <a:r>
              <a:rPr lang="en-ZA" dirty="0">
                <a:solidFill>
                  <a:srgbClr val="FF0000"/>
                </a:solidFill>
              </a:rPr>
              <a:t>an expression of the ease </a:t>
            </a:r>
            <a:r>
              <a:rPr lang="en-ZA" dirty="0"/>
              <a:t>with which a component, device or system </a:t>
            </a:r>
            <a:r>
              <a:rPr lang="en-ZA" dirty="0">
                <a:solidFill>
                  <a:srgbClr val="FF0000"/>
                </a:solidFill>
              </a:rPr>
              <a:t>can be maintained and repaired</a:t>
            </a:r>
            <a:r>
              <a:rPr lang="en-ZA" dirty="0"/>
              <a:t>. Early detection of potential problems is critical in this </a:t>
            </a:r>
            <a:r>
              <a:rPr lang="en-ZA" dirty="0" smtClean="0"/>
              <a:t>respect.</a:t>
            </a:r>
          </a:p>
          <a:p>
            <a:pPr>
              <a:buFont typeface="Wingdings" panose="05000000000000000000" pitchFamily="2" charset="2"/>
              <a:buChar char="Ø"/>
            </a:pPr>
            <a:r>
              <a:rPr lang="en-ZA" dirty="0" smtClean="0"/>
              <a:t>Some </a:t>
            </a:r>
            <a:r>
              <a:rPr lang="en-ZA" dirty="0"/>
              <a:t>systems have the ability to correct problems automatically before serious trouble occurs; examples include built-in features of OSs such as Microsoft </a:t>
            </a:r>
            <a:r>
              <a:rPr lang="en-ZA" dirty="0" smtClean="0"/>
              <a:t>Windows XP</a:t>
            </a:r>
            <a:r>
              <a:rPr lang="en-ZA" dirty="0"/>
              <a:t> and auto-protect-enabled </a:t>
            </a:r>
            <a:r>
              <a:rPr lang="en-ZA" dirty="0" smtClean="0"/>
              <a:t>anti-virus software</a:t>
            </a:r>
            <a:r>
              <a:rPr lang="en-ZA" dirty="0"/>
              <a:t> and </a:t>
            </a:r>
            <a:r>
              <a:rPr lang="en-ZA" dirty="0" smtClean="0"/>
              <a:t>spyware</a:t>
            </a:r>
            <a:r>
              <a:rPr lang="en-ZA" dirty="0"/>
              <a:t> detection and removal programs. </a:t>
            </a:r>
            <a:r>
              <a:rPr lang="en-ZA" dirty="0">
                <a:solidFill>
                  <a:srgbClr val="FF0000"/>
                </a:solidFill>
              </a:rPr>
              <a:t>Ideally, maintenance and repair operations </a:t>
            </a:r>
            <a:r>
              <a:rPr lang="en-ZA" dirty="0"/>
              <a:t>should cause as </a:t>
            </a:r>
            <a:r>
              <a:rPr lang="en-ZA" dirty="0">
                <a:solidFill>
                  <a:srgbClr val="FF0000"/>
                </a:solidFill>
              </a:rPr>
              <a:t>little downtime or disruption </a:t>
            </a:r>
            <a:r>
              <a:rPr lang="en-ZA" dirty="0"/>
              <a:t>as possible.</a:t>
            </a:r>
          </a:p>
        </p:txBody>
      </p:sp>
    </p:spTree>
    <p:extLst>
      <p:ext uri="{BB962C8B-B14F-4D97-AF65-F5344CB8AC3E}">
        <p14:creationId xmlns:p14="http://schemas.microsoft.com/office/powerpoint/2010/main" val="12144059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44015" y="3962400"/>
            <a:ext cx="3110640" cy="205302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0402" y="2586360"/>
            <a:ext cx="2406962" cy="160464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6800" y="3997036"/>
            <a:ext cx="1633728" cy="2207741"/>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38240" y="152559"/>
            <a:ext cx="2415160" cy="1814054"/>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6800" y="421277"/>
            <a:ext cx="1295400" cy="2029460"/>
          </a:xfrm>
          <a:prstGeom prst="rect">
            <a:avLst/>
          </a:prstGeom>
        </p:spPr>
      </p:pic>
    </p:spTree>
    <p:extLst>
      <p:ext uri="{BB962C8B-B14F-4D97-AF65-F5344CB8AC3E}">
        <p14:creationId xmlns:p14="http://schemas.microsoft.com/office/powerpoint/2010/main" val="8370942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991600" cy="685800"/>
          </a:xfrm>
        </p:spPr>
        <p:txBody>
          <a:bodyPr>
            <a:normAutofit fontScale="90000"/>
          </a:bodyPr>
          <a:lstStyle/>
          <a:p>
            <a:r>
              <a:rPr lang="en-GB" b="1" dirty="0" smtClean="0">
                <a:solidFill>
                  <a:srgbClr val="0000FF"/>
                </a:solidFill>
              </a:rPr>
              <a:t/>
            </a:r>
            <a:br>
              <a:rPr lang="en-GB" b="1" dirty="0" smtClean="0">
                <a:solidFill>
                  <a:srgbClr val="0000FF"/>
                </a:solidFill>
              </a:rPr>
            </a:br>
            <a:r>
              <a:rPr lang="en-GB" b="1" dirty="0">
                <a:solidFill>
                  <a:srgbClr val="0000FF"/>
                </a:solidFill>
              </a:rPr>
              <a:t/>
            </a:r>
            <a:br>
              <a:rPr lang="en-GB" b="1" dirty="0">
                <a:solidFill>
                  <a:srgbClr val="0000FF"/>
                </a:solidFill>
              </a:rPr>
            </a:br>
            <a:r>
              <a:rPr lang="en-GB" b="1" dirty="0" smtClean="0">
                <a:solidFill>
                  <a:srgbClr val="0000FF"/>
                </a:solidFill>
              </a:rPr>
              <a:t/>
            </a:r>
            <a:br>
              <a:rPr lang="en-GB" b="1" dirty="0" smtClean="0">
                <a:solidFill>
                  <a:srgbClr val="0000FF"/>
                </a:solidFill>
              </a:rPr>
            </a:br>
            <a:r>
              <a:rPr lang="en-GB" b="1" dirty="0" smtClean="0">
                <a:solidFill>
                  <a:srgbClr val="0000FF"/>
                </a:solidFill>
              </a:rPr>
              <a:t/>
            </a:r>
            <a:br>
              <a:rPr lang="en-GB" b="1" dirty="0" smtClean="0">
                <a:solidFill>
                  <a:srgbClr val="0000FF"/>
                </a:solidFill>
              </a:rPr>
            </a:br>
            <a:r>
              <a:rPr lang="en-GB" b="1" dirty="0" smtClean="0">
                <a:solidFill>
                  <a:srgbClr val="0000FF"/>
                </a:solidFill>
              </a:rPr>
              <a:t/>
            </a:r>
            <a:br>
              <a:rPr lang="en-GB" b="1" dirty="0" smtClean="0">
                <a:solidFill>
                  <a:srgbClr val="0000FF"/>
                </a:solidFill>
              </a:rPr>
            </a:br>
            <a:r>
              <a:rPr lang="en-GB" b="1" dirty="0">
                <a:solidFill>
                  <a:srgbClr val="0000FF"/>
                </a:solidFill>
              </a:rPr>
              <a:t/>
            </a:r>
            <a:br>
              <a:rPr lang="en-GB" b="1" dirty="0">
                <a:solidFill>
                  <a:srgbClr val="0000FF"/>
                </a:solidFill>
              </a:rPr>
            </a:br>
            <a:r>
              <a:rPr lang="en-GB" b="1" dirty="0" smtClean="0">
                <a:solidFill>
                  <a:srgbClr val="0000FF"/>
                </a:solidFill>
              </a:rPr>
              <a:t/>
            </a:r>
            <a:br>
              <a:rPr lang="en-GB" b="1" dirty="0" smtClean="0">
                <a:solidFill>
                  <a:srgbClr val="0000FF"/>
                </a:solidFill>
              </a:rPr>
            </a:br>
            <a:r>
              <a:rPr lang="en-GB" b="1" dirty="0" smtClean="0">
                <a:solidFill>
                  <a:srgbClr val="0000FF"/>
                </a:solidFill>
              </a:rPr>
              <a:t/>
            </a:r>
            <a:br>
              <a:rPr lang="en-GB" b="1" dirty="0" smtClean="0">
                <a:solidFill>
                  <a:srgbClr val="0000FF"/>
                </a:solidFill>
              </a:rPr>
            </a:br>
            <a:r>
              <a:rPr lang="en-GB" b="1" dirty="0" smtClean="0">
                <a:solidFill>
                  <a:srgbClr val="0000FF"/>
                </a:solidFill>
              </a:rPr>
              <a:t>5. Key Elements of RAS</a:t>
            </a:r>
            <a:endParaRPr lang="en-ZA" b="1" dirty="0">
              <a:solidFill>
                <a:srgbClr val="0000FF"/>
              </a:solidFill>
            </a:endParaRPr>
          </a:p>
        </p:txBody>
      </p:sp>
      <p:sp>
        <p:nvSpPr>
          <p:cNvPr id="3" name="Content Placeholder 2"/>
          <p:cNvSpPr>
            <a:spLocks noGrp="1"/>
          </p:cNvSpPr>
          <p:nvPr>
            <p:ph sz="quarter" idx="1"/>
          </p:nvPr>
        </p:nvSpPr>
        <p:spPr>
          <a:xfrm>
            <a:off x="152400" y="1219200"/>
            <a:ext cx="8915400" cy="5638800"/>
          </a:xfrm>
        </p:spPr>
        <p:txBody>
          <a:bodyPr>
            <a:noAutofit/>
          </a:bodyPr>
          <a:lstStyle/>
          <a:p>
            <a:pPr marL="0" indent="0">
              <a:buNone/>
            </a:pPr>
            <a:r>
              <a:rPr lang="en-ZA" dirty="0" smtClean="0"/>
              <a:t>Some </a:t>
            </a:r>
            <a:r>
              <a:rPr lang="en-ZA" dirty="0"/>
              <a:t>of the key elements of RAS are:</a:t>
            </a:r>
          </a:p>
          <a:p>
            <a:pPr lvl="0">
              <a:buFont typeface="Wingdings" panose="05000000000000000000" pitchFamily="2" charset="2"/>
              <a:buChar char="Ø"/>
            </a:pPr>
            <a:r>
              <a:rPr lang="en-ZA" dirty="0"/>
              <a:t>Over-engineering, which is </a:t>
            </a:r>
            <a:r>
              <a:rPr lang="en-ZA" dirty="0">
                <a:solidFill>
                  <a:srgbClr val="FF0000"/>
                </a:solidFill>
              </a:rPr>
              <a:t>designing systems to specifications better than minimum </a:t>
            </a:r>
            <a:r>
              <a:rPr lang="en-ZA" dirty="0"/>
              <a:t>requirements.</a:t>
            </a:r>
          </a:p>
          <a:p>
            <a:pPr lvl="0">
              <a:buFont typeface="Wingdings" panose="05000000000000000000" pitchFamily="2" charset="2"/>
              <a:buChar char="Ø"/>
            </a:pPr>
            <a:r>
              <a:rPr lang="en-ZA" dirty="0"/>
              <a:t>Duplication, which is extensive </a:t>
            </a:r>
            <a:r>
              <a:rPr lang="en-ZA" dirty="0">
                <a:solidFill>
                  <a:srgbClr val="FF0000"/>
                </a:solidFill>
              </a:rPr>
              <a:t>use of </a:t>
            </a:r>
            <a:r>
              <a:rPr lang="en-ZA" dirty="0" smtClean="0">
                <a:solidFill>
                  <a:srgbClr val="FF0000"/>
                </a:solidFill>
              </a:rPr>
              <a:t>redundant</a:t>
            </a:r>
            <a:r>
              <a:rPr lang="en-ZA" dirty="0">
                <a:solidFill>
                  <a:srgbClr val="FF0000"/>
                </a:solidFill>
              </a:rPr>
              <a:t> systems </a:t>
            </a:r>
            <a:r>
              <a:rPr lang="en-ZA" dirty="0"/>
              <a:t>and components.</a:t>
            </a:r>
          </a:p>
          <a:p>
            <a:pPr lvl="0">
              <a:buFont typeface="Wingdings" panose="05000000000000000000" pitchFamily="2" charset="2"/>
              <a:buChar char="Ø"/>
            </a:pPr>
            <a:r>
              <a:rPr lang="en-ZA" dirty="0"/>
              <a:t>Recoverability, which is the use of </a:t>
            </a:r>
            <a:r>
              <a:rPr lang="en-ZA" dirty="0" smtClean="0">
                <a:solidFill>
                  <a:srgbClr val="FF0000"/>
                </a:solidFill>
              </a:rPr>
              <a:t>fault-tolerant</a:t>
            </a:r>
            <a:r>
              <a:rPr lang="en-ZA" dirty="0">
                <a:solidFill>
                  <a:srgbClr val="FF0000"/>
                </a:solidFill>
              </a:rPr>
              <a:t> engineering</a:t>
            </a:r>
            <a:r>
              <a:rPr lang="en-ZA" dirty="0"/>
              <a:t> methods.</a:t>
            </a:r>
          </a:p>
          <a:p>
            <a:pPr lvl="0">
              <a:buFont typeface="Wingdings" panose="05000000000000000000" pitchFamily="2" charset="2"/>
              <a:buChar char="Ø"/>
            </a:pPr>
            <a:r>
              <a:rPr lang="en-ZA" dirty="0"/>
              <a:t>Automatic updating, which </a:t>
            </a:r>
            <a:r>
              <a:rPr lang="en-ZA" dirty="0" smtClean="0">
                <a:solidFill>
                  <a:srgbClr val="FF0000"/>
                </a:solidFill>
              </a:rPr>
              <a:t>keeps </a:t>
            </a:r>
            <a:r>
              <a:rPr lang="en-ZA" dirty="0">
                <a:solidFill>
                  <a:srgbClr val="FF0000"/>
                </a:solidFill>
              </a:rPr>
              <a:t>OSs and applications current</a:t>
            </a:r>
            <a:r>
              <a:rPr lang="en-ZA" dirty="0"/>
              <a:t> without user intervention.</a:t>
            </a:r>
          </a:p>
          <a:p>
            <a:pPr lvl="0">
              <a:buFont typeface="Wingdings" panose="05000000000000000000" pitchFamily="2" charset="2"/>
              <a:buChar char="Ø"/>
            </a:pPr>
            <a:r>
              <a:rPr lang="en-ZA" dirty="0"/>
              <a:t>Data </a:t>
            </a:r>
            <a:r>
              <a:rPr lang="en-ZA" dirty="0" smtClean="0"/>
              <a:t>backup, </a:t>
            </a:r>
            <a:r>
              <a:rPr lang="en-ZA" dirty="0"/>
              <a:t>which </a:t>
            </a:r>
            <a:r>
              <a:rPr lang="en-ZA" dirty="0">
                <a:solidFill>
                  <a:srgbClr val="FF0000"/>
                </a:solidFill>
              </a:rPr>
              <a:t>prevents catastrophic loss of critical information</a:t>
            </a:r>
            <a:r>
              <a:rPr lang="en-ZA" dirty="0" smtClean="0"/>
              <a:t>.</a:t>
            </a:r>
            <a:endParaRPr lang="en-ZA" dirty="0"/>
          </a:p>
        </p:txBody>
      </p:sp>
    </p:spTree>
    <p:extLst>
      <p:ext uri="{BB962C8B-B14F-4D97-AF65-F5344CB8AC3E}">
        <p14:creationId xmlns:p14="http://schemas.microsoft.com/office/powerpoint/2010/main" val="3183323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45" y="381000"/>
            <a:ext cx="8991600" cy="579438"/>
          </a:xfrm>
        </p:spPr>
        <p:txBody>
          <a:bodyPr>
            <a:normAutofit fontScale="90000"/>
          </a:bodyPr>
          <a:lstStyle/>
          <a:p>
            <a:r>
              <a:rPr lang="en-GB" b="1" dirty="0" smtClean="0">
                <a:solidFill>
                  <a:srgbClr val="0000FF"/>
                </a:solidFill>
              </a:rPr>
              <a:t/>
            </a:r>
            <a:br>
              <a:rPr lang="en-GB" b="1" dirty="0" smtClean="0">
                <a:solidFill>
                  <a:srgbClr val="0000FF"/>
                </a:solidFill>
              </a:rPr>
            </a:br>
            <a:r>
              <a:rPr lang="en-GB" b="1" dirty="0" smtClean="0">
                <a:solidFill>
                  <a:srgbClr val="0000FF"/>
                </a:solidFill>
              </a:rPr>
              <a:t>6. Key Elements of RAS</a:t>
            </a:r>
            <a:endParaRPr lang="en-ZA" b="1" dirty="0">
              <a:solidFill>
                <a:srgbClr val="0000FF"/>
              </a:solidFill>
            </a:endParaRPr>
          </a:p>
        </p:txBody>
      </p:sp>
      <p:sp>
        <p:nvSpPr>
          <p:cNvPr id="3" name="Content Placeholder 2"/>
          <p:cNvSpPr>
            <a:spLocks noGrp="1"/>
          </p:cNvSpPr>
          <p:nvPr>
            <p:ph sz="quarter" idx="1"/>
          </p:nvPr>
        </p:nvSpPr>
        <p:spPr>
          <a:xfrm>
            <a:off x="0" y="914400"/>
            <a:ext cx="8991600" cy="5410200"/>
          </a:xfrm>
        </p:spPr>
        <p:txBody>
          <a:bodyPr>
            <a:noAutofit/>
          </a:bodyPr>
          <a:lstStyle/>
          <a:p>
            <a:pPr lvl="0">
              <a:buFont typeface="Wingdings" panose="05000000000000000000" pitchFamily="2" charset="2"/>
              <a:buChar char="Ø"/>
            </a:pPr>
            <a:r>
              <a:rPr lang="en-ZA" sz="2400" dirty="0"/>
              <a:t>Data </a:t>
            </a:r>
            <a:r>
              <a:rPr lang="en-ZA" sz="2400" dirty="0" smtClean="0"/>
              <a:t>archiving, </a:t>
            </a:r>
            <a:r>
              <a:rPr lang="en-ZA" sz="2400" dirty="0"/>
              <a:t>which </a:t>
            </a:r>
            <a:r>
              <a:rPr lang="en-ZA" sz="2400" dirty="0">
                <a:solidFill>
                  <a:srgbClr val="FF0000"/>
                </a:solidFill>
              </a:rPr>
              <a:t>keeps extensive records of data </a:t>
            </a:r>
            <a:r>
              <a:rPr lang="en-ZA" sz="2400" dirty="0"/>
              <a:t>in case of audits or other recovery needs.</a:t>
            </a:r>
          </a:p>
          <a:p>
            <a:pPr lvl="0">
              <a:buFont typeface="Wingdings" panose="05000000000000000000" pitchFamily="2" charset="2"/>
              <a:buChar char="Ø"/>
            </a:pPr>
            <a:r>
              <a:rPr lang="en-ZA" sz="2400" dirty="0"/>
              <a:t>Power-on replacement, which is the ability to </a:t>
            </a:r>
            <a:r>
              <a:rPr lang="en-ZA" sz="2400" dirty="0" smtClean="0"/>
              <a:t>hot swap</a:t>
            </a:r>
            <a:r>
              <a:rPr lang="en-ZA" sz="2400" dirty="0"/>
              <a:t> components or peripherals.</a:t>
            </a:r>
          </a:p>
          <a:p>
            <a:pPr lvl="0">
              <a:buFont typeface="Wingdings" panose="05000000000000000000" pitchFamily="2" charset="2"/>
              <a:buChar char="Ø"/>
            </a:pPr>
            <a:r>
              <a:rPr lang="en-ZA" sz="2400" dirty="0"/>
              <a:t>The use of </a:t>
            </a:r>
            <a:r>
              <a:rPr lang="en-ZA" sz="2400" dirty="0" smtClean="0"/>
              <a:t>virtual machines</a:t>
            </a:r>
            <a:r>
              <a:rPr lang="en-ZA" sz="2400" dirty="0"/>
              <a:t>, which minimizes the impact of OS or software faults.</a:t>
            </a:r>
          </a:p>
          <a:p>
            <a:pPr lvl="0">
              <a:buFont typeface="Wingdings" panose="05000000000000000000" pitchFamily="2" charset="2"/>
              <a:buChar char="Ø"/>
            </a:pPr>
            <a:r>
              <a:rPr lang="en-ZA" sz="2400" dirty="0"/>
              <a:t>Use of </a:t>
            </a:r>
            <a:r>
              <a:rPr lang="en-ZA" sz="2400" dirty="0" smtClean="0"/>
              <a:t>surge suppressors, </a:t>
            </a:r>
            <a:r>
              <a:rPr lang="en-ZA" sz="2400" dirty="0"/>
              <a:t>which </a:t>
            </a:r>
            <a:r>
              <a:rPr lang="en-ZA" sz="2400" dirty="0">
                <a:solidFill>
                  <a:srgbClr val="FF0000"/>
                </a:solidFill>
              </a:rPr>
              <a:t>minimizes risk of component damage</a:t>
            </a:r>
            <a:r>
              <a:rPr lang="en-ZA" sz="2400" dirty="0"/>
              <a:t> resulting from power-line anomalies.</a:t>
            </a:r>
          </a:p>
          <a:p>
            <a:pPr lvl="0">
              <a:buFont typeface="Wingdings" panose="05000000000000000000" pitchFamily="2" charset="2"/>
              <a:buChar char="Ø"/>
            </a:pPr>
            <a:r>
              <a:rPr lang="en-ZA" sz="2400" dirty="0"/>
              <a:t>Continuous power, which is the use of an </a:t>
            </a:r>
            <a:r>
              <a:rPr lang="en-ZA" sz="2400" dirty="0" smtClean="0"/>
              <a:t>Uninterruptible Power Supply (UPS)</a:t>
            </a:r>
            <a:r>
              <a:rPr lang="en-ZA" sz="2400" dirty="0"/>
              <a:t> </a:t>
            </a:r>
            <a:r>
              <a:rPr lang="en-ZA" sz="2400" dirty="0">
                <a:solidFill>
                  <a:srgbClr val="FF0000"/>
                </a:solidFill>
              </a:rPr>
              <a:t>keeps systems operational while switching from commercial power to backup</a:t>
            </a:r>
            <a:r>
              <a:rPr lang="en-ZA" sz="2400" dirty="0"/>
              <a:t> or auxiliary power.</a:t>
            </a:r>
          </a:p>
          <a:p>
            <a:pPr lvl="0">
              <a:buFont typeface="Wingdings" panose="05000000000000000000" pitchFamily="2" charset="2"/>
              <a:buChar char="Ø"/>
            </a:pPr>
            <a:r>
              <a:rPr lang="en-ZA" sz="2400" dirty="0"/>
              <a:t>Backup power sources, which includes </a:t>
            </a:r>
            <a:r>
              <a:rPr lang="en-ZA" sz="2400" dirty="0">
                <a:solidFill>
                  <a:srgbClr val="FF0000"/>
                </a:solidFill>
              </a:rPr>
              <a:t>batteries and generators </a:t>
            </a:r>
            <a:r>
              <a:rPr lang="en-ZA" sz="2400" dirty="0"/>
              <a:t>to keep systems operational during extended interruptions in commercial power.</a:t>
            </a:r>
          </a:p>
          <a:p>
            <a:pPr marL="0" indent="0">
              <a:buNone/>
            </a:pPr>
            <a:r>
              <a:rPr lang="en-GB" sz="2400" dirty="0"/>
              <a:t/>
            </a:r>
            <a:br>
              <a:rPr lang="en-GB" sz="2400" dirty="0"/>
            </a:br>
            <a:endParaRPr lang="en-ZA" sz="2400" dirty="0"/>
          </a:p>
        </p:txBody>
      </p:sp>
    </p:spTree>
    <p:extLst>
      <p:ext uri="{BB962C8B-B14F-4D97-AF65-F5344CB8AC3E}">
        <p14:creationId xmlns:p14="http://schemas.microsoft.com/office/powerpoint/2010/main" val="1813867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b="1" dirty="0" smtClean="0">
                <a:solidFill>
                  <a:srgbClr val="0000FF"/>
                </a:solidFill>
              </a:rPr>
              <a:t>7. Hardware Failures</a:t>
            </a:r>
            <a:endParaRPr lang="en-ZA" b="1" dirty="0">
              <a:solidFill>
                <a:srgbClr val="0000FF"/>
              </a:solidFill>
            </a:endParaRPr>
          </a:p>
        </p:txBody>
      </p:sp>
      <p:sp>
        <p:nvSpPr>
          <p:cNvPr id="3" name="Content Placeholder 2"/>
          <p:cNvSpPr>
            <a:spLocks noGrp="1"/>
          </p:cNvSpPr>
          <p:nvPr>
            <p:ph sz="quarter" idx="1"/>
          </p:nvPr>
        </p:nvSpPr>
        <p:spPr/>
        <p:txBody>
          <a:bodyPr>
            <a:normAutofit/>
          </a:bodyPr>
          <a:lstStyle/>
          <a:p>
            <a:pPr fontAlgn="base">
              <a:buFont typeface="Wingdings" panose="05000000000000000000" pitchFamily="2" charset="2"/>
              <a:buChar char="Ø"/>
            </a:pPr>
            <a:r>
              <a:rPr lang="en-ZA" sz="3200" dirty="0"/>
              <a:t>Hardware failures are typically characterized by a </a:t>
            </a:r>
            <a:r>
              <a:rPr lang="en-ZA" sz="3200" dirty="0">
                <a:solidFill>
                  <a:srgbClr val="FF0000"/>
                </a:solidFill>
              </a:rPr>
              <a:t>bath tub </a:t>
            </a:r>
            <a:r>
              <a:rPr lang="en-ZA" sz="3200" dirty="0" smtClean="0"/>
              <a:t>curve.</a:t>
            </a:r>
          </a:p>
          <a:p>
            <a:pPr fontAlgn="base">
              <a:buFont typeface="Wingdings" panose="05000000000000000000" pitchFamily="2" charset="2"/>
              <a:buChar char="Ø"/>
            </a:pPr>
            <a:r>
              <a:rPr lang="en-ZA" sz="3200" dirty="0" smtClean="0"/>
              <a:t>The </a:t>
            </a:r>
            <a:r>
              <a:rPr lang="en-ZA" sz="3200" dirty="0"/>
              <a:t>chance of a hardware failure is </a:t>
            </a:r>
            <a:r>
              <a:rPr lang="en-ZA" sz="3200" dirty="0">
                <a:solidFill>
                  <a:srgbClr val="FF0000"/>
                </a:solidFill>
              </a:rPr>
              <a:t>high during the initial life </a:t>
            </a:r>
            <a:r>
              <a:rPr lang="en-ZA" sz="3200" dirty="0"/>
              <a:t>of the </a:t>
            </a:r>
            <a:r>
              <a:rPr lang="en-ZA" sz="3200" dirty="0" smtClean="0"/>
              <a:t>module.</a:t>
            </a:r>
          </a:p>
          <a:p>
            <a:pPr fontAlgn="base">
              <a:buFont typeface="Wingdings" panose="05000000000000000000" pitchFamily="2" charset="2"/>
              <a:buChar char="Ø"/>
            </a:pPr>
            <a:r>
              <a:rPr lang="en-ZA" sz="3200" dirty="0" smtClean="0"/>
              <a:t>The </a:t>
            </a:r>
            <a:r>
              <a:rPr lang="en-ZA" sz="3200" dirty="0">
                <a:solidFill>
                  <a:srgbClr val="FF0000"/>
                </a:solidFill>
              </a:rPr>
              <a:t>failure rate during the rated useful </a:t>
            </a:r>
            <a:r>
              <a:rPr lang="en-ZA" sz="3200" dirty="0"/>
              <a:t>life of the product is </a:t>
            </a:r>
            <a:r>
              <a:rPr lang="en-ZA" sz="3200" dirty="0">
                <a:solidFill>
                  <a:srgbClr val="FF0000"/>
                </a:solidFill>
              </a:rPr>
              <a:t>fairly </a:t>
            </a:r>
            <a:r>
              <a:rPr lang="en-ZA" sz="3200" dirty="0" smtClean="0">
                <a:solidFill>
                  <a:srgbClr val="FF0000"/>
                </a:solidFill>
              </a:rPr>
              <a:t>low</a:t>
            </a:r>
            <a:r>
              <a:rPr lang="en-ZA" sz="3200" dirty="0" smtClean="0"/>
              <a:t>.</a:t>
            </a:r>
          </a:p>
          <a:p>
            <a:pPr fontAlgn="base">
              <a:buFont typeface="Wingdings" panose="05000000000000000000" pitchFamily="2" charset="2"/>
              <a:buChar char="Ø"/>
            </a:pPr>
            <a:r>
              <a:rPr lang="en-ZA" sz="3200" dirty="0" smtClean="0"/>
              <a:t>Once </a:t>
            </a:r>
            <a:r>
              <a:rPr lang="en-ZA" sz="3200" dirty="0"/>
              <a:t>the </a:t>
            </a:r>
            <a:r>
              <a:rPr lang="en-ZA" sz="3200" dirty="0">
                <a:solidFill>
                  <a:srgbClr val="FF0000"/>
                </a:solidFill>
              </a:rPr>
              <a:t>end of the life is reached</a:t>
            </a:r>
            <a:r>
              <a:rPr lang="en-ZA" sz="3200" dirty="0"/>
              <a:t>, failure rate of modules </a:t>
            </a:r>
            <a:r>
              <a:rPr lang="en-ZA" sz="3200" dirty="0">
                <a:solidFill>
                  <a:srgbClr val="FF0000"/>
                </a:solidFill>
              </a:rPr>
              <a:t>increases</a:t>
            </a:r>
            <a:r>
              <a:rPr lang="en-ZA" sz="3200" dirty="0"/>
              <a:t> again.</a:t>
            </a:r>
          </a:p>
        </p:txBody>
      </p:sp>
    </p:spTree>
    <p:extLst>
      <p:ext uri="{BB962C8B-B14F-4D97-AF65-F5344CB8AC3E}">
        <p14:creationId xmlns:p14="http://schemas.microsoft.com/office/powerpoint/2010/main" val="15691975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789</TotalTime>
  <Words>619</Words>
  <Application>Microsoft Office PowerPoint</Application>
  <PresentationFormat>On-screen Show (4:3)</PresentationFormat>
  <Paragraphs>70</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31ST ITU-T Quality of Service Development Group (QSDG) Meeting</vt:lpstr>
      <vt:lpstr>1. Definition</vt:lpstr>
      <vt:lpstr>2. Reliability</vt:lpstr>
      <vt:lpstr>3. Availability</vt:lpstr>
      <vt:lpstr>4. Serviceability</vt:lpstr>
      <vt:lpstr>PowerPoint Presentation</vt:lpstr>
      <vt:lpstr>        5. Key Elements of RAS</vt:lpstr>
      <vt:lpstr> 6. Key Elements of RAS</vt:lpstr>
      <vt:lpstr>7. Hardware Failures</vt:lpstr>
      <vt:lpstr>PowerPoint Presentation</vt:lpstr>
      <vt:lpstr>8. Hardware Failure Attributes</vt:lpstr>
      <vt:lpstr>PowerPoint Presentation</vt:lpstr>
      <vt:lpstr>9. Software Failures</vt:lpstr>
      <vt:lpstr>  Downtime per year is a more intuitive way of understanding the availability. The table below compares the availability and the corresponding downtime.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OF SADC REGIONAL CONNECTIVITY</dc:title>
  <dc:creator>user</dc:creator>
  <cp:lastModifiedBy>Eng. John S. Kimbe</cp:lastModifiedBy>
  <cp:revision>72</cp:revision>
  <dcterms:created xsi:type="dcterms:W3CDTF">2012-08-06T08:42:48Z</dcterms:created>
  <dcterms:modified xsi:type="dcterms:W3CDTF">2014-10-31T07:52:05Z</dcterms:modified>
</cp:coreProperties>
</file>