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8" r:id="rId1"/>
  </p:sldMasterIdLst>
  <p:notesMasterIdLst>
    <p:notesMasterId r:id="rId30"/>
  </p:notesMasterIdLst>
  <p:handoutMasterIdLst>
    <p:handoutMasterId r:id="rId31"/>
  </p:handoutMasterIdLst>
  <p:sldIdLst>
    <p:sldId id="256" r:id="rId2"/>
    <p:sldId id="258" r:id="rId3"/>
    <p:sldId id="259" r:id="rId4"/>
    <p:sldId id="260" r:id="rId5"/>
    <p:sldId id="261" r:id="rId6"/>
    <p:sldId id="263" r:id="rId7"/>
    <p:sldId id="264" r:id="rId8"/>
    <p:sldId id="265" r:id="rId9"/>
    <p:sldId id="266" r:id="rId10"/>
    <p:sldId id="268"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9"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0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r-FR" dirty="0" smtClean="0"/>
              <a:t>ITU Dubai 2014</a:t>
            </a:r>
            <a:endParaRPr lang="fr-FR"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F81284-43D5-47B2-BF91-F0349B6EACFB}" type="datetimeFigureOut">
              <a:rPr lang="fr-FR" smtClean="0"/>
              <a:t>03/11/2014</a:t>
            </a:fld>
            <a:endParaRPr lang="fr-F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3C4E11-80B4-4FC3-AEB6-0BD44CEBE93C}" type="slidenum">
              <a:rPr lang="fr-FR" smtClean="0"/>
              <a:t>‹#›</a:t>
            </a:fld>
            <a:endParaRPr lang="fr-FR"/>
          </a:p>
        </p:txBody>
      </p:sp>
    </p:spTree>
    <p:extLst>
      <p:ext uri="{BB962C8B-B14F-4D97-AF65-F5344CB8AC3E}">
        <p14:creationId xmlns:p14="http://schemas.microsoft.com/office/powerpoint/2010/main" val="94979517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r-FR" dirty="0" smtClean="0"/>
              <a:t>ITU Dubai 2014</a:t>
            </a:r>
            <a:endParaRPr lang="fr-FR"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B78077-5AD8-4638-A7A4-62985416B55D}" type="datetimeFigureOut">
              <a:rPr lang="fr-FR" smtClean="0"/>
              <a:t>03/11/2014</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12B3C0-257D-4AE0-8CEB-FF8DB2AB4A21}" type="slidenum">
              <a:rPr lang="fr-FR" smtClean="0"/>
              <a:t>‹#›</a:t>
            </a:fld>
            <a:endParaRPr lang="fr-FR"/>
          </a:p>
        </p:txBody>
      </p:sp>
    </p:spTree>
    <p:extLst>
      <p:ext uri="{BB962C8B-B14F-4D97-AF65-F5344CB8AC3E}">
        <p14:creationId xmlns:p14="http://schemas.microsoft.com/office/powerpoint/2010/main" val="2883260969"/>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fr-FR" smtClean="0"/>
              <a:t>ITU Dubai 2014</a:t>
            </a:r>
            <a:endParaRPr lang="fr-FR" dirty="0"/>
          </a:p>
        </p:txBody>
      </p:sp>
      <p:sp>
        <p:nvSpPr>
          <p:cNvPr id="5" name="Slide Number Placeholder 4"/>
          <p:cNvSpPr>
            <a:spLocks noGrp="1"/>
          </p:cNvSpPr>
          <p:nvPr>
            <p:ph type="sldNum" sz="quarter" idx="11"/>
          </p:nvPr>
        </p:nvSpPr>
        <p:spPr/>
        <p:txBody>
          <a:bodyPr/>
          <a:lstStyle/>
          <a:p>
            <a:fld id="{FD12B3C0-257D-4AE0-8CEB-FF8DB2AB4A21}" type="slidenum">
              <a:rPr lang="fr-FR" smtClean="0"/>
              <a:t>1</a:t>
            </a:fld>
            <a:endParaRPr lang="fr-FR"/>
          </a:p>
        </p:txBody>
      </p:sp>
    </p:spTree>
    <p:extLst>
      <p:ext uri="{BB962C8B-B14F-4D97-AF65-F5344CB8AC3E}">
        <p14:creationId xmlns:p14="http://schemas.microsoft.com/office/powerpoint/2010/main" val="3652586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462851"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462852"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462853"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608312B8-4E0A-4280-BDFE-F1E645FE1FCD}" type="slidenum">
              <a:rPr lang="en-US" sz="1200"/>
              <a:pPr algn="r"/>
              <a:t>10</a:t>
            </a:fld>
            <a:endParaRPr lang="en-US" sz="1200" dirty="0"/>
          </a:p>
        </p:txBody>
      </p:sp>
      <p:sp>
        <p:nvSpPr>
          <p:cNvPr id="462854" name="Rectangle 2"/>
          <p:cNvSpPr>
            <a:spLocks noGrp="1" noRot="1" noChangeAspect="1" noChangeArrowheads="1" noTextEdit="1"/>
          </p:cNvSpPr>
          <p:nvPr>
            <p:ph type="sldImg"/>
          </p:nvPr>
        </p:nvSpPr>
        <p:spPr>
          <a:xfrm>
            <a:off x="285750" y="828675"/>
            <a:ext cx="6172200" cy="3473450"/>
          </a:xfrm>
          <a:ln/>
        </p:spPr>
      </p:sp>
      <p:sp>
        <p:nvSpPr>
          <p:cNvPr id="462855" name="Rectangle 3"/>
          <p:cNvSpPr>
            <a:spLocks noGrp="1" noChangeArrowheads="1"/>
          </p:cNvSpPr>
          <p:nvPr>
            <p:ph type="body" idx="1"/>
          </p:nvPr>
        </p:nvSpPr>
        <p:spPr>
          <a:noFill/>
          <a:ln/>
        </p:spPr>
        <p:txBody>
          <a:bodyPr tIns="45720" rIns="91440" bIns="45720"/>
          <a:lstStyle/>
          <a:p>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939885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11</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368029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549891"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549892"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549893"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A8F902BA-77F7-4993-A5F4-FA957978AF73}" type="slidenum">
              <a:rPr lang="en-US" sz="1200"/>
              <a:pPr algn="r"/>
              <a:t>12</a:t>
            </a:fld>
            <a:endParaRPr lang="en-US" sz="1200" dirty="0"/>
          </a:p>
        </p:txBody>
      </p:sp>
      <p:sp>
        <p:nvSpPr>
          <p:cNvPr id="549894" name="Rectangle 2"/>
          <p:cNvSpPr>
            <a:spLocks noGrp="1" noRot="1" noChangeAspect="1" noChangeArrowheads="1" noTextEdit="1"/>
          </p:cNvSpPr>
          <p:nvPr>
            <p:ph type="sldImg"/>
          </p:nvPr>
        </p:nvSpPr>
        <p:spPr>
          <a:xfrm>
            <a:off x="285750" y="828675"/>
            <a:ext cx="6172200" cy="3473450"/>
          </a:xfrm>
          <a:ln/>
        </p:spPr>
      </p:sp>
      <p:sp>
        <p:nvSpPr>
          <p:cNvPr id="549895" name="Rectangle 3"/>
          <p:cNvSpPr>
            <a:spLocks noGrp="1" noChangeArrowheads="1"/>
          </p:cNvSpPr>
          <p:nvPr>
            <p:ph type="body" idx="1"/>
          </p:nvPr>
        </p:nvSpPr>
        <p:spPr>
          <a:noFill/>
          <a:ln/>
        </p:spPr>
        <p:txBody>
          <a:bodyPr tIns="45720" rIns="91440" bIns="45720"/>
          <a:lstStyle/>
          <a:p>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662338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13</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4022705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475139"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475140"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475141"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93E4FDEC-939C-4E70-9BE4-0F3C6CF5D7E5}" type="slidenum">
              <a:rPr lang="en-US" sz="1200"/>
              <a:pPr algn="r"/>
              <a:t>14</a:t>
            </a:fld>
            <a:endParaRPr lang="en-US" sz="1200" dirty="0"/>
          </a:p>
        </p:txBody>
      </p:sp>
      <p:sp>
        <p:nvSpPr>
          <p:cNvPr id="475142" name="Rectangle 2"/>
          <p:cNvSpPr>
            <a:spLocks noGrp="1" noRot="1" noChangeAspect="1" noChangeArrowheads="1" noTextEdit="1"/>
          </p:cNvSpPr>
          <p:nvPr>
            <p:ph type="sldImg"/>
          </p:nvPr>
        </p:nvSpPr>
        <p:spPr>
          <a:xfrm>
            <a:off x="285750" y="828675"/>
            <a:ext cx="6172200" cy="3473450"/>
          </a:xfrm>
          <a:ln/>
        </p:spPr>
      </p:sp>
      <p:sp>
        <p:nvSpPr>
          <p:cNvPr id="475143" name="Rectangle 3"/>
          <p:cNvSpPr>
            <a:spLocks noGrp="1" noChangeArrowheads="1"/>
          </p:cNvSpPr>
          <p:nvPr>
            <p:ph type="body" idx="1"/>
          </p:nvPr>
        </p:nvSpPr>
        <p:spPr>
          <a:noFill/>
          <a:ln/>
        </p:spPr>
        <p:txBody>
          <a:bodyPr tIns="45720" rIns="91440" bIns="45720"/>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2700060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475139"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475140"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475141"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93E4FDEC-939C-4E70-9BE4-0F3C6CF5D7E5}" type="slidenum">
              <a:rPr lang="en-US" sz="1200"/>
              <a:pPr algn="r"/>
              <a:t>15</a:t>
            </a:fld>
            <a:endParaRPr lang="en-US" sz="1200" dirty="0"/>
          </a:p>
        </p:txBody>
      </p:sp>
      <p:sp>
        <p:nvSpPr>
          <p:cNvPr id="475142" name="Rectangle 2"/>
          <p:cNvSpPr>
            <a:spLocks noGrp="1" noRot="1" noChangeAspect="1" noChangeArrowheads="1" noTextEdit="1"/>
          </p:cNvSpPr>
          <p:nvPr>
            <p:ph type="sldImg"/>
          </p:nvPr>
        </p:nvSpPr>
        <p:spPr>
          <a:xfrm>
            <a:off x="285750" y="828675"/>
            <a:ext cx="6172200" cy="3473450"/>
          </a:xfrm>
          <a:ln/>
        </p:spPr>
      </p:sp>
      <p:sp>
        <p:nvSpPr>
          <p:cNvPr id="475143" name="Rectangle 3"/>
          <p:cNvSpPr>
            <a:spLocks noGrp="1" noChangeArrowheads="1"/>
          </p:cNvSpPr>
          <p:nvPr>
            <p:ph type="body" idx="1"/>
          </p:nvPr>
        </p:nvSpPr>
        <p:spPr>
          <a:noFill/>
          <a:ln/>
        </p:spPr>
        <p:txBody>
          <a:bodyPr tIns="45720" rIns="91440" bIns="45720"/>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335737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475139"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475140"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475141"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93E4FDEC-939C-4E70-9BE4-0F3C6CF5D7E5}" type="slidenum">
              <a:rPr lang="en-US" sz="1200"/>
              <a:pPr algn="r"/>
              <a:t>16</a:t>
            </a:fld>
            <a:endParaRPr lang="en-US" sz="1200" dirty="0"/>
          </a:p>
        </p:txBody>
      </p:sp>
      <p:sp>
        <p:nvSpPr>
          <p:cNvPr id="475142" name="Rectangle 2"/>
          <p:cNvSpPr>
            <a:spLocks noGrp="1" noRot="1" noChangeAspect="1" noChangeArrowheads="1" noTextEdit="1"/>
          </p:cNvSpPr>
          <p:nvPr>
            <p:ph type="sldImg"/>
          </p:nvPr>
        </p:nvSpPr>
        <p:spPr>
          <a:xfrm>
            <a:off x="285750" y="828675"/>
            <a:ext cx="6172200" cy="3473450"/>
          </a:xfrm>
          <a:ln/>
        </p:spPr>
      </p:sp>
      <p:sp>
        <p:nvSpPr>
          <p:cNvPr id="475143" name="Rectangle 3"/>
          <p:cNvSpPr>
            <a:spLocks noGrp="1" noChangeArrowheads="1"/>
          </p:cNvSpPr>
          <p:nvPr>
            <p:ph type="body" idx="1"/>
          </p:nvPr>
        </p:nvSpPr>
        <p:spPr>
          <a:noFill/>
          <a:ln/>
        </p:spPr>
        <p:txBody>
          <a:bodyPr tIns="45720" rIns="91440" bIns="45720"/>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416543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17</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22220791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18</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473300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19</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294572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0660" name="Slide Number Placeholder 5"/>
          <p:cNvSpPr>
            <a:spLocks noGrp="1"/>
          </p:cNvSpPr>
          <p:nvPr>
            <p:ph type="sldNum" sz="quarter" idx="5"/>
          </p:nvPr>
        </p:nvSpPr>
        <p:spPr>
          <a:xfrm>
            <a:off x="5785663" y="9316769"/>
            <a:ext cx="64196" cy="138580"/>
          </a:xfrm>
        </p:spPr>
        <p:txBody>
          <a:bodyPr/>
          <a:lstStyle/>
          <a:p>
            <a:pPr>
              <a:defRPr/>
            </a:pPr>
            <a:fld id="{2B0A3BCC-3D3F-4C42-A233-19AAF858C1C9}" type="slidenum">
              <a:rPr lang="en-US" smtClean="0">
                <a:latin typeface="Arial" charset="0"/>
                <a:ea typeface="ＭＳ Ｐゴシック" pitchFamily="34" charset="-128"/>
              </a:rPr>
              <a:pPr>
                <a:defRPr/>
              </a:pPr>
              <a:t>2</a:t>
            </a:fld>
            <a:endParaRPr lang="en-US" dirty="0" smtClean="0">
              <a:latin typeface="Arial" charset="0"/>
              <a:ea typeface="ＭＳ Ｐゴシック" pitchFamily="34" charset="-128"/>
            </a:endParaRPr>
          </a:p>
        </p:txBody>
      </p:sp>
      <p:sp>
        <p:nvSpPr>
          <p:cNvPr id="70661"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6680868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20</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2345140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21</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2124255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22</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74115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23</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4237287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24</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0604660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25</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527068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26</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945445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27</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4232017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6"/>
          <p:cNvSpPr>
            <a:spLocks noGrp="1" noChangeArrowheads="1"/>
          </p:cNvSpPr>
          <p:nvPr>
            <p:ph type="ftr" sz="quarter" idx="4"/>
          </p:nvPr>
        </p:nvSpPr>
        <p:spPr>
          <a:noFill/>
        </p:spPr>
        <p:txBody>
          <a:bodyPr/>
          <a:lstStyle/>
          <a:p>
            <a:r>
              <a:rPr lang="en-US" dirty="0" smtClean="0">
                <a:ea typeface="ＭＳ Ｐゴシック" pitchFamily="34" charset="-128"/>
              </a:rPr>
              <a:t>Presentation Name Month Year</a:t>
            </a:r>
          </a:p>
        </p:txBody>
      </p:sp>
      <p:sp>
        <p:nvSpPr>
          <p:cNvPr id="219139" name="Rectangle 7"/>
          <p:cNvSpPr>
            <a:spLocks noGrp="1" noChangeArrowheads="1"/>
          </p:cNvSpPr>
          <p:nvPr>
            <p:ph type="sldNum" sz="quarter" idx="5"/>
          </p:nvPr>
        </p:nvSpPr>
        <p:spPr>
          <a:xfrm>
            <a:off x="5722938" y="9318625"/>
            <a:ext cx="127000" cy="136525"/>
          </a:xfrm>
          <a:noFill/>
        </p:spPr>
        <p:txBody>
          <a:bodyPr/>
          <a:lstStyle/>
          <a:p>
            <a:fld id="{EC516081-9ABC-4230-9204-23A0EAF165E8}" type="slidenum">
              <a:rPr lang="en-US" smtClean="0">
                <a:ea typeface="ＭＳ Ｐゴシック" pitchFamily="34" charset="-128"/>
              </a:rPr>
              <a:pPr/>
              <a:t>28</a:t>
            </a:fld>
            <a:endParaRPr lang="en-US" dirty="0" smtClean="0">
              <a:ea typeface="ＭＳ Ｐゴシック" pitchFamily="34" charset="-128"/>
            </a:endParaRPr>
          </a:p>
        </p:txBody>
      </p:sp>
      <p:sp>
        <p:nvSpPr>
          <p:cNvPr id="219140" name="Rectangle 2"/>
          <p:cNvSpPr>
            <a:spLocks noGrp="1" noRot="1" noChangeAspect="1" noChangeArrowheads="1" noTextEdit="1"/>
          </p:cNvSpPr>
          <p:nvPr>
            <p:ph type="sldImg"/>
          </p:nvPr>
        </p:nvSpPr>
        <p:spPr>
          <a:ln/>
        </p:spPr>
      </p:sp>
      <p:sp>
        <p:nvSpPr>
          <p:cNvPr id="219141" name="Rectangle 3"/>
          <p:cNvSpPr>
            <a:spLocks noGrp="1" noChangeArrowheads="1"/>
          </p:cNvSpPr>
          <p:nvPr>
            <p:ph type="body" idx="1"/>
          </p:nvPr>
        </p:nvSpPr>
        <p:spPr>
          <a:noFill/>
          <a:ln/>
        </p:spPr>
        <p:txBody>
          <a:bodyPr/>
          <a:lstStyle/>
          <a:p>
            <a:pPr eaLnBrk="1" hangingPunct="1"/>
            <a:endParaRPr lang="de-DE"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534179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3</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2515729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
        <p:nvSpPr>
          <p:cNvPr id="71684" name="Slide Number Placeholder 5"/>
          <p:cNvSpPr>
            <a:spLocks noGrp="1"/>
          </p:cNvSpPr>
          <p:nvPr>
            <p:ph type="sldNum" sz="quarter" idx="5"/>
          </p:nvPr>
        </p:nvSpPr>
        <p:spPr>
          <a:xfrm>
            <a:off x="5785663" y="9316769"/>
            <a:ext cx="64196" cy="138580"/>
          </a:xfrm>
        </p:spPr>
        <p:txBody>
          <a:bodyPr/>
          <a:lstStyle/>
          <a:p>
            <a:pPr>
              <a:defRPr/>
            </a:pPr>
            <a:fld id="{48999EC6-07D0-4A4B-946C-184EE606E625}" type="slidenum">
              <a:rPr lang="en-US" smtClean="0">
                <a:latin typeface="Arial" charset="0"/>
                <a:ea typeface="ＭＳ Ｐゴシック" pitchFamily="34" charset="-128"/>
              </a:rPr>
              <a:pPr>
                <a:defRPr/>
              </a:pPr>
              <a:t>4</a:t>
            </a:fld>
            <a:endParaRPr lang="en-US" dirty="0" smtClean="0">
              <a:latin typeface="Arial" charset="0"/>
              <a:ea typeface="ＭＳ Ｐゴシック" pitchFamily="34" charset="-128"/>
            </a:endParaRPr>
          </a:p>
        </p:txBody>
      </p:sp>
      <p:sp>
        <p:nvSpPr>
          <p:cNvPr id="71685" name="Footer Placeholder 7"/>
          <p:cNvSpPr>
            <a:spLocks noGrp="1"/>
          </p:cNvSpPr>
          <p:nvPr>
            <p:ph type="ftr" sz="quarter" idx="4"/>
          </p:nvPr>
        </p:nvSpPr>
        <p:spPr>
          <a:xfrm>
            <a:off x="898525" y="9316651"/>
            <a:ext cx="2502288" cy="138499"/>
          </a:xfrm>
        </p:spPr>
        <p:txBody>
          <a:bodyPr/>
          <a:lstStyle/>
          <a:p>
            <a:pPr>
              <a:defRPr/>
            </a:pPr>
            <a:r>
              <a:rPr lang="en-US" dirty="0" smtClean="0">
                <a:latin typeface="Arial" charset="0"/>
                <a:ea typeface="ＭＳ Ｐゴシック" pitchFamily="34" charset="-128"/>
              </a:rPr>
              <a:t>TEMS Investigation 12.0, August 2010, © Ascom</a:t>
            </a: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575742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115715"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115716"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115717"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BCFFEE9F-8548-4A4C-8BB6-80ED157F7737}" type="slidenum">
              <a:rPr lang="en-US" sz="1200"/>
              <a:pPr algn="r"/>
              <a:t>5</a:t>
            </a:fld>
            <a:endParaRPr lang="en-US" sz="1200" dirty="0"/>
          </a:p>
        </p:txBody>
      </p:sp>
      <p:sp>
        <p:nvSpPr>
          <p:cNvPr id="115718" name="Rectangle 2"/>
          <p:cNvSpPr>
            <a:spLocks noGrp="1" noRot="1" noChangeAspect="1" noChangeArrowheads="1" noTextEdit="1"/>
          </p:cNvSpPr>
          <p:nvPr>
            <p:ph type="sldImg"/>
          </p:nvPr>
        </p:nvSpPr>
        <p:spPr>
          <a:xfrm>
            <a:off x="285750" y="828675"/>
            <a:ext cx="6172200" cy="3473450"/>
          </a:xfrm>
          <a:ln/>
        </p:spPr>
      </p:sp>
      <p:sp>
        <p:nvSpPr>
          <p:cNvPr id="115719" name="Rectangle 3"/>
          <p:cNvSpPr>
            <a:spLocks noGrp="1" noChangeArrowheads="1"/>
          </p:cNvSpPr>
          <p:nvPr>
            <p:ph type="body" idx="1"/>
          </p:nvPr>
        </p:nvSpPr>
        <p:spPr>
          <a:noFill/>
          <a:ln/>
        </p:spPr>
        <p:txBody>
          <a:bodyPr tIns="45720" rIns="91440" bIns="45720"/>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291623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ftr" sz="quarter" idx="4"/>
          </p:nvPr>
        </p:nvSpPr>
        <p:spPr>
          <a:xfrm>
            <a:off x="898525" y="9316651"/>
            <a:ext cx="1615827" cy="138499"/>
          </a:xfrm>
          <a:noFill/>
        </p:spPr>
        <p:txBody>
          <a:bodyPr/>
          <a:lstStyle/>
          <a:p>
            <a:r>
              <a:rPr lang="en-US" dirty="0"/>
              <a:t>Presentation Name Month Year</a:t>
            </a:r>
          </a:p>
        </p:txBody>
      </p:sp>
      <p:sp>
        <p:nvSpPr>
          <p:cNvPr id="10243" name="Rectangle 7"/>
          <p:cNvSpPr>
            <a:spLocks noGrp="1" noChangeArrowheads="1"/>
          </p:cNvSpPr>
          <p:nvPr>
            <p:ph type="sldNum" sz="quarter" idx="5"/>
          </p:nvPr>
        </p:nvSpPr>
        <p:spPr>
          <a:xfrm>
            <a:off x="5785312" y="9316249"/>
            <a:ext cx="64823" cy="138969"/>
          </a:xfrm>
          <a:noFill/>
        </p:spPr>
        <p:txBody>
          <a:bodyPr/>
          <a:lstStyle/>
          <a:p>
            <a:fld id="{C822E4D0-D7A1-452D-A13F-473499BCB8FF}" type="slidenum">
              <a:rPr lang="en-US"/>
              <a:pPr/>
              <a:t>6</a:t>
            </a:fld>
            <a:endParaRPr lang="en-US" dirty="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pPr eaLnBrk="1" hangingPunct="1"/>
            <a:endParaRPr lang="de-DE" dirty="0" smtClean="0"/>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2726684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a:xfrm>
            <a:off x="898525" y="4686300"/>
            <a:ext cx="4938713" cy="4440238"/>
          </a:xfrm>
          <a:noFill/>
          <a:ln/>
        </p:spPr>
        <p:txBody>
          <a:bodyPr/>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1502410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txBox="1">
            <a:spLocks noGrp="1" noChangeArrowheads="1"/>
          </p:cNvSpPr>
          <p:nvPr/>
        </p:nvSpPr>
        <p:spPr bwMode="auto">
          <a:xfrm>
            <a:off x="0" y="0"/>
            <a:ext cx="2921000" cy="493713"/>
          </a:xfrm>
          <a:prstGeom prst="rect">
            <a:avLst/>
          </a:prstGeom>
          <a:noFill/>
          <a:ln w="9525">
            <a:noFill/>
            <a:miter lim="800000"/>
            <a:headEnd/>
            <a:tailEnd/>
          </a:ln>
        </p:spPr>
        <p:txBody>
          <a:bodyPr/>
          <a:lstStyle/>
          <a:p>
            <a:endParaRPr lang="en-US" sz="1200" dirty="0"/>
          </a:p>
        </p:txBody>
      </p:sp>
      <p:sp>
        <p:nvSpPr>
          <p:cNvPr id="495619" name="Rectangle 3"/>
          <p:cNvSpPr txBox="1">
            <a:spLocks noGrp="1" noChangeArrowheads="1"/>
          </p:cNvSpPr>
          <p:nvPr/>
        </p:nvSpPr>
        <p:spPr bwMode="auto">
          <a:xfrm>
            <a:off x="3814763" y="0"/>
            <a:ext cx="2921000" cy="493713"/>
          </a:xfrm>
          <a:prstGeom prst="rect">
            <a:avLst/>
          </a:prstGeom>
          <a:noFill/>
          <a:ln w="9525">
            <a:noFill/>
            <a:miter lim="800000"/>
            <a:headEnd/>
            <a:tailEnd/>
          </a:ln>
        </p:spPr>
        <p:txBody>
          <a:bodyPr/>
          <a:lstStyle/>
          <a:p>
            <a:pPr algn="r"/>
            <a:endParaRPr lang="en-US" sz="1200" dirty="0"/>
          </a:p>
        </p:txBody>
      </p:sp>
      <p:sp>
        <p:nvSpPr>
          <p:cNvPr id="495620" name="Rectangle 6"/>
          <p:cNvSpPr txBox="1">
            <a:spLocks noGrp="1" noChangeArrowheads="1"/>
          </p:cNvSpPr>
          <p:nvPr/>
        </p:nvSpPr>
        <p:spPr bwMode="auto">
          <a:xfrm>
            <a:off x="0" y="9372600"/>
            <a:ext cx="2921000" cy="493713"/>
          </a:xfrm>
          <a:prstGeom prst="rect">
            <a:avLst/>
          </a:prstGeom>
          <a:noFill/>
          <a:ln w="9525">
            <a:noFill/>
            <a:miter lim="800000"/>
            <a:headEnd/>
            <a:tailEnd/>
          </a:ln>
        </p:spPr>
        <p:txBody>
          <a:bodyPr anchor="b"/>
          <a:lstStyle/>
          <a:p>
            <a:endParaRPr lang="en-US" sz="1200" dirty="0"/>
          </a:p>
        </p:txBody>
      </p:sp>
      <p:sp>
        <p:nvSpPr>
          <p:cNvPr id="495621" name="Rectangle 7"/>
          <p:cNvSpPr txBox="1">
            <a:spLocks noGrp="1" noChangeArrowheads="1"/>
          </p:cNvSpPr>
          <p:nvPr/>
        </p:nvSpPr>
        <p:spPr bwMode="auto">
          <a:xfrm>
            <a:off x="3814763" y="9372600"/>
            <a:ext cx="2921000" cy="493713"/>
          </a:xfrm>
          <a:prstGeom prst="rect">
            <a:avLst/>
          </a:prstGeom>
          <a:noFill/>
          <a:ln w="9525">
            <a:noFill/>
            <a:miter lim="800000"/>
            <a:headEnd/>
            <a:tailEnd/>
          </a:ln>
        </p:spPr>
        <p:txBody>
          <a:bodyPr anchor="b"/>
          <a:lstStyle/>
          <a:p>
            <a:pPr algn="r"/>
            <a:fld id="{163EE984-09B1-4A5C-BE66-1D4C0E403270}" type="slidenum">
              <a:rPr lang="en-US" sz="1200"/>
              <a:pPr algn="r"/>
              <a:t>8</a:t>
            </a:fld>
            <a:endParaRPr lang="en-US" sz="1200" dirty="0"/>
          </a:p>
        </p:txBody>
      </p:sp>
      <p:sp>
        <p:nvSpPr>
          <p:cNvPr id="495622" name="Rectangle 2"/>
          <p:cNvSpPr>
            <a:spLocks noGrp="1" noRot="1" noChangeAspect="1" noChangeArrowheads="1" noTextEdit="1"/>
          </p:cNvSpPr>
          <p:nvPr>
            <p:ph type="sldImg"/>
          </p:nvPr>
        </p:nvSpPr>
        <p:spPr>
          <a:xfrm>
            <a:off x="285750" y="828675"/>
            <a:ext cx="6172200" cy="3473450"/>
          </a:xfrm>
          <a:ln/>
        </p:spPr>
      </p:sp>
      <p:sp>
        <p:nvSpPr>
          <p:cNvPr id="495623" name="Rectangle 3"/>
          <p:cNvSpPr>
            <a:spLocks noGrp="1" noChangeArrowheads="1"/>
          </p:cNvSpPr>
          <p:nvPr>
            <p:ph type="body" idx="1"/>
          </p:nvPr>
        </p:nvSpPr>
        <p:spPr>
          <a:noFill/>
          <a:ln/>
        </p:spPr>
        <p:txBody>
          <a:bodyPr tIns="45720" rIns="91440" bIns="45720"/>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321250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Rot="1" noChangeAspect="1" noChangeArrowheads="1" noTextEdit="1"/>
          </p:cNvSpPr>
          <p:nvPr>
            <p:ph type="sldImg"/>
          </p:nvPr>
        </p:nvSpPr>
        <p:spPr>
          <a:ln/>
        </p:spPr>
      </p:sp>
      <p:sp>
        <p:nvSpPr>
          <p:cNvPr id="588803" name="Rectangle 3"/>
          <p:cNvSpPr>
            <a:spLocks noGrp="1" noChangeArrowheads="1"/>
          </p:cNvSpPr>
          <p:nvPr>
            <p:ph type="body" idx="1"/>
          </p:nvPr>
        </p:nvSpPr>
        <p:spPr>
          <a:noFill/>
          <a:ln/>
        </p:spPr>
        <p:txBody>
          <a:bodyPr/>
          <a:lstStyle/>
          <a:p>
            <a:pPr eaLnBrk="1" hangingPunct="1"/>
            <a:endParaRPr lang="en-US" dirty="0" smtClean="0">
              <a:ea typeface="ＭＳ Ｐゴシック" pitchFamily="34" charset="-128"/>
            </a:endParaRPr>
          </a:p>
        </p:txBody>
      </p:sp>
      <p:sp>
        <p:nvSpPr>
          <p:cNvPr id="2" name="Header Placeholder 1"/>
          <p:cNvSpPr>
            <a:spLocks noGrp="1"/>
          </p:cNvSpPr>
          <p:nvPr>
            <p:ph type="hdr" sz="quarter" idx="10"/>
          </p:nvPr>
        </p:nvSpPr>
        <p:spPr/>
        <p:txBody>
          <a:bodyPr/>
          <a:lstStyle/>
          <a:p>
            <a:r>
              <a:rPr lang="fr-FR" dirty="0" smtClean="0"/>
              <a:t>ITU Dubai 2014</a:t>
            </a:r>
            <a:endParaRPr lang="fr-FR" dirty="0"/>
          </a:p>
        </p:txBody>
      </p:sp>
    </p:spTree>
    <p:extLst>
      <p:ext uri="{BB962C8B-B14F-4D97-AF65-F5344CB8AC3E}">
        <p14:creationId xmlns:p14="http://schemas.microsoft.com/office/powerpoint/2010/main" val="3542319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E836056-4C73-4513-8E1C-5680A7BEFA94}" type="datetime1">
              <a:rPr lang="fr-FR" smtClean="0"/>
              <a:t>03/11/2014</a:t>
            </a:fld>
            <a:endParaRPr lang="fr-FR"/>
          </a:p>
        </p:txBody>
      </p:sp>
      <p:sp>
        <p:nvSpPr>
          <p:cNvPr id="5" name="Footer Placeholder 4"/>
          <p:cNvSpPr>
            <a:spLocks noGrp="1"/>
          </p:cNvSpPr>
          <p:nvPr>
            <p:ph type="ftr" sz="quarter" idx="11"/>
          </p:nvPr>
        </p:nvSpPr>
        <p:spPr/>
        <p:txBody>
          <a:bodyPr/>
          <a:lstStyle/>
          <a:p>
            <a:r>
              <a:rPr lang="pt-BR" smtClean="0"/>
              <a:t>TEMS MobileInsight, 2014 © Ascom, Dubai ITU event</a:t>
            </a:r>
            <a:endParaRPr lang="fr-FR"/>
          </a:p>
        </p:txBody>
      </p:sp>
      <p:sp>
        <p:nvSpPr>
          <p:cNvPr id="6" name="Slide Number Placeholder 5"/>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1272543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3C8071-6EA8-4D8E-9646-38CC0F19ADC8}" type="datetime1">
              <a:rPr lang="fr-FR" smtClean="0"/>
              <a:t>03/11/2014</a:t>
            </a:fld>
            <a:endParaRPr lang="fr-FR"/>
          </a:p>
        </p:txBody>
      </p:sp>
      <p:sp>
        <p:nvSpPr>
          <p:cNvPr id="8" name="Footer Placeholder 7"/>
          <p:cNvSpPr>
            <a:spLocks noGrp="1"/>
          </p:cNvSpPr>
          <p:nvPr>
            <p:ph type="ftr" sz="quarter" idx="11"/>
          </p:nvPr>
        </p:nvSpPr>
        <p:spPr/>
        <p:txBody>
          <a:bodyPr/>
          <a:lstStyle/>
          <a:p>
            <a:r>
              <a:rPr lang="pt-BR" smtClean="0"/>
              <a:t>TEMS MobileInsight, 2014 © Ascom, Dubai ITU event</a:t>
            </a:r>
            <a:endParaRPr lang="fr-FR"/>
          </a:p>
        </p:txBody>
      </p:sp>
      <p:sp>
        <p:nvSpPr>
          <p:cNvPr id="9" name="Slide Number Placeholder 8"/>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297364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FBE1A5B-3734-483A-9668-F4F7EDE4F6B7}" type="datetime1">
              <a:rPr lang="fr-FR" smtClean="0"/>
              <a:t>03/11/2014</a:t>
            </a:fld>
            <a:endParaRPr lang="fr-FR"/>
          </a:p>
        </p:txBody>
      </p:sp>
      <p:sp>
        <p:nvSpPr>
          <p:cNvPr id="8" name="Footer Placeholder 7"/>
          <p:cNvSpPr>
            <a:spLocks noGrp="1"/>
          </p:cNvSpPr>
          <p:nvPr>
            <p:ph type="ftr" sz="quarter" idx="11"/>
          </p:nvPr>
        </p:nvSpPr>
        <p:spPr/>
        <p:txBody>
          <a:bodyPr/>
          <a:lstStyle/>
          <a:p>
            <a:r>
              <a:rPr lang="pt-BR" smtClean="0"/>
              <a:t>TEMS MobileInsight, 2014 © Ascom, Dubai ITU event</a:t>
            </a:r>
            <a:endParaRPr lang="fr-FR"/>
          </a:p>
        </p:txBody>
      </p:sp>
      <p:sp>
        <p:nvSpPr>
          <p:cNvPr id="9" name="Slide Number Placeholder 8"/>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3118798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A38D3EB-96BC-4B71-8583-0A47C161B42E}" type="datetime1">
              <a:rPr lang="fr-FR" smtClean="0"/>
              <a:t>03/11/2014</a:t>
            </a:fld>
            <a:endParaRPr lang="fr-FR"/>
          </a:p>
        </p:txBody>
      </p:sp>
      <p:sp>
        <p:nvSpPr>
          <p:cNvPr id="5" name="Footer Placeholder 4"/>
          <p:cNvSpPr>
            <a:spLocks noGrp="1"/>
          </p:cNvSpPr>
          <p:nvPr>
            <p:ph type="ftr" sz="quarter" idx="11"/>
          </p:nvPr>
        </p:nvSpPr>
        <p:spPr/>
        <p:txBody>
          <a:bodyPr/>
          <a:lstStyle/>
          <a:p>
            <a:r>
              <a:rPr lang="pt-BR" smtClean="0"/>
              <a:t>TEMS MobileInsight, 2014 © Ascom, Dubai ITU event</a:t>
            </a:r>
            <a:endParaRPr lang="fr-FR"/>
          </a:p>
        </p:txBody>
      </p:sp>
      <p:sp>
        <p:nvSpPr>
          <p:cNvPr id="6" name="Slide Number Placeholder 5"/>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3844666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DB83DE-C1C3-4659-9A68-268B59AD8D2B}" type="datetime1">
              <a:rPr lang="fr-FR" smtClean="0"/>
              <a:t>03/11/2014</a:t>
            </a:fld>
            <a:endParaRPr lang="fr-FR"/>
          </a:p>
        </p:txBody>
      </p:sp>
      <p:sp>
        <p:nvSpPr>
          <p:cNvPr id="5" name="Footer Placeholder 4"/>
          <p:cNvSpPr>
            <a:spLocks noGrp="1"/>
          </p:cNvSpPr>
          <p:nvPr>
            <p:ph type="ftr" sz="quarter" idx="11"/>
          </p:nvPr>
        </p:nvSpPr>
        <p:spPr/>
        <p:txBody>
          <a:bodyPr/>
          <a:lstStyle/>
          <a:p>
            <a:r>
              <a:rPr lang="pt-BR" smtClean="0"/>
              <a:t>TEMS MobileInsight, 2014 © Ascom, Dubai ITU event</a:t>
            </a:r>
            <a:endParaRPr lang="fr-FR"/>
          </a:p>
        </p:txBody>
      </p:sp>
      <p:sp>
        <p:nvSpPr>
          <p:cNvPr id="6" name="Slide Number Placeholder 5"/>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1375355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376DF851-FF7A-4115-81F0-D030DE19C4DD}" type="datetime1">
              <a:rPr lang="fr-FR" smtClean="0"/>
              <a:t>03/11/2014</a:t>
            </a:fld>
            <a:endParaRPr lang="fr-FR"/>
          </a:p>
        </p:txBody>
      </p:sp>
      <p:sp>
        <p:nvSpPr>
          <p:cNvPr id="9" name="Footer Placeholder 8"/>
          <p:cNvSpPr>
            <a:spLocks noGrp="1"/>
          </p:cNvSpPr>
          <p:nvPr>
            <p:ph type="ftr" sz="quarter" idx="11"/>
          </p:nvPr>
        </p:nvSpPr>
        <p:spPr/>
        <p:txBody>
          <a:bodyPr/>
          <a:lstStyle/>
          <a:p>
            <a:r>
              <a:rPr lang="pt-BR" smtClean="0"/>
              <a:t>TEMS MobileInsight, 2014 © Ascom, Dubai ITU event</a:t>
            </a:r>
            <a:endParaRPr lang="fr-FR"/>
          </a:p>
        </p:txBody>
      </p:sp>
      <p:sp>
        <p:nvSpPr>
          <p:cNvPr id="10" name="Slide Number Placeholder 9"/>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2006426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58D5BBA9-8FB8-4017-B2CB-F4F89EE13F01}" type="datetime1">
              <a:rPr lang="fr-FR" smtClean="0"/>
              <a:t>03/11/2014</a:t>
            </a:fld>
            <a:endParaRPr lang="fr-FR"/>
          </a:p>
        </p:txBody>
      </p:sp>
      <p:sp>
        <p:nvSpPr>
          <p:cNvPr id="11" name="Footer Placeholder 10"/>
          <p:cNvSpPr>
            <a:spLocks noGrp="1"/>
          </p:cNvSpPr>
          <p:nvPr>
            <p:ph type="ftr" sz="quarter" idx="11"/>
          </p:nvPr>
        </p:nvSpPr>
        <p:spPr/>
        <p:txBody>
          <a:bodyPr/>
          <a:lstStyle/>
          <a:p>
            <a:r>
              <a:rPr lang="pt-BR" smtClean="0"/>
              <a:t>TEMS MobileInsight, 2014 © Ascom, Dubai ITU event</a:t>
            </a:r>
            <a:endParaRPr lang="fr-FR"/>
          </a:p>
        </p:txBody>
      </p:sp>
      <p:sp>
        <p:nvSpPr>
          <p:cNvPr id="12" name="Slide Number Placeholder 11"/>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3956865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D22058DE-ACDD-4DE0-9269-C5DCD7F2EB56}" type="datetime1">
              <a:rPr lang="fr-FR" smtClean="0"/>
              <a:t>03/11/2014</a:t>
            </a:fld>
            <a:endParaRPr lang="fr-FR"/>
          </a:p>
        </p:txBody>
      </p:sp>
      <p:sp>
        <p:nvSpPr>
          <p:cNvPr id="7" name="Footer Placeholder 6"/>
          <p:cNvSpPr>
            <a:spLocks noGrp="1"/>
          </p:cNvSpPr>
          <p:nvPr>
            <p:ph type="ftr" sz="quarter" idx="11"/>
          </p:nvPr>
        </p:nvSpPr>
        <p:spPr/>
        <p:txBody>
          <a:bodyPr/>
          <a:lstStyle/>
          <a:p>
            <a:r>
              <a:rPr lang="pt-BR" smtClean="0"/>
              <a:t>TEMS MobileInsight, 2014 © Ascom, Dubai ITU event</a:t>
            </a:r>
            <a:endParaRPr lang="fr-FR"/>
          </a:p>
        </p:txBody>
      </p:sp>
      <p:sp>
        <p:nvSpPr>
          <p:cNvPr id="8" name="Slide Number Placeholder 7"/>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165163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5838A3F-FAAE-4953-8E72-9D6BEC13DC01}" type="datetime1">
              <a:rPr lang="fr-FR" smtClean="0"/>
              <a:t>03/11/2014</a:t>
            </a:fld>
            <a:endParaRPr lang="fr-FR"/>
          </a:p>
        </p:txBody>
      </p:sp>
      <p:sp>
        <p:nvSpPr>
          <p:cNvPr id="6" name="Footer Placeholder 5"/>
          <p:cNvSpPr>
            <a:spLocks noGrp="1"/>
          </p:cNvSpPr>
          <p:nvPr>
            <p:ph type="ftr" sz="quarter" idx="11"/>
          </p:nvPr>
        </p:nvSpPr>
        <p:spPr/>
        <p:txBody>
          <a:bodyPr/>
          <a:lstStyle/>
          <a:p>
            <a:r>
              <a:rPr lang="pt-BR" smtClean="0"/>
              <a:t>TEMS MobileInsight, 2014 © Ascom, Dubai ITU event</a:t>
            </a:r>
            <a:endParaRPr lang="fr-FR"/>
          </a:p>
        </p:txBody>
      </p:sp>
      <p:sp>
        <p:nvSpPr>
          <p:cNvPr id="7" name="Slide Number Placeholder 6"/>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2443353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A10AD52-76F7-495B-A7BE-D2AB8496D557}" type="datetime1">
              <a:rPr lang="fr-FR" smtClean="0"/>
              <a:t>03/11/2014</a:t>
            </a:fld>
            <a:endParaRPr lang="fr-FR"/>
          </a:p>
        </p:txBody>
      </p:sp>
      <p:sp>
        <p:nvSpPr>
          <p:cNvPr id="9" name="Footer Placeholder 8"/>
          <p:cNvSpPr>
            <a:spLocks noGrp="1"/>
          </p:cNvSpPr>
          <p:nvPr>
            <p:ph type="ftr" sz="quarter" idx="11"/>
          </p:nvPr>
        </p:nvSpPr>
        <p:spPr/>
        <p:txBody>
          <a:bodyPr/>
          <a:lstStyle/>
          <a:p>
            <a:r>
              <a:rPr lang="pt-BR" smtClean="0"/>
              <a:t>TEMS MobileInsight, 2014 © Ascom, Dubai ITU event</a:t>
            </a:r>
            <a:endParaRPr lang="fr-FR"/>
          </a:p>
        </p:txBody>
      </p:sp>
      <p:sp>
        <p:nvSpPr>
          <p:cNvPr id="10" name="Slide Number Placeholder 9"/>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2605043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28C4E7E-5250-45CD-AA13-599A5AAF3428}" type="datetime1">
              <a:rPr lang="fr-FR" smtClean="0"/>
              <a:t>03/11/2014</a:t>
            </a:fld>
            <a:endParaRPr lang="fr-FR"/>
          </a:p>
        </p:txBody>
      </p:sp>
      <p:sp>
        <p:nvSpPr>
          <p:cNvPr id="9" name="Footer Placeholder 8"/>
          <p:cNvSpPr>
            <a:spLocks noGrp="1"/>
          </p:cNvSpPr>
          <p:nvPr>
            <p:ph type="ftr" sz="quarter" idx="11"/>
          </p:nvPr>
        </p:nvSpPr>
        <p:spPr>
          <a:xfrm>
            <a:off x="3499101" y="6356350"/>
            <a:ext cx="5911517" cy="365125"/>
          </a:xfrm>
        </p:spPr>
        <p:txBody>
          <a:bodyPr/>
          <a:lstStyle/>
          <a:p>
            <a:r>
              <a:rPr lang="pt-BR" smtClean="0"/>
              <a:t>TEMS MobileInsight, 2014 © Ascom, Dubai ITU event</a:t>
            </a:r>
            <a:endParaRPr lang="en-US" dirty="0"/>
          </a:p>
        </p:txBody>
      </p:sp>
      <p:sp>
        <p:nvSpPr>
          <p:cNvPr id="10" name="Slide Number Placeholder 9"/>
          <p:cNvSpPr>
            <a:spLocks noGrp="1"/>
          </p:cNvSpPr>
          <p:nvPr>
            <p:ph type="sldNum" sz="quarter" idx="12"/>
          </p:nvPr>
        </p:nvSpPr>
        <p:spPr/>
        <p:txBody>
          <a:bodyPr/>
          <a:lstStyle/>
          <a:p>
            <a:fld id="{13671F92-7AD7-41CF-8AB4-AF08C739E031}" type="slidenum">
              <a:rPr lang="fr-FR" smtClean="0"/>
              <a:t>‹#›</a:t>
            </a:fld>
            <a:endParaRPr lang="fr-FR"/>
          </a:p>
        </p:txBody>
      </p:sp>
    </p:spTree>
    <p:extLst>
      <p:ext uri="{BB962C8B-B14F-4D97-AF65-F5344CB8AC3E}">
        <p14:creationId xmlns:p14="http://schemas.microsoft.com/office/powerpoint/2010/main" val="3994873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91D012AE-11E1-4BE7-A0D8-BE87EF726CC6}" type="datetime1">
              <a:rPr lang="fr-FR" smtClean="0"/>
              <a:t>03/11/2014</a:t>
            </a:fld>
            <a:endParaRPr lang="fr-FR"/>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r>
              <a:rPr lang="pt-BR" smtClean="0"/>
              <a:t>TEMS MobileInsight, 2014 © Ascom, Dubai ITU event</a:t>
            </a:r>
            <a:endParaRPr lang="fr-FR"/>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13671F92-7AD7-41CF-8AB4-AF08C739E031}" type="slidenum">
              <a:rPr lang="fr-FR" smtClean="0"/>
              <a:t>‹#›</a:t>
            </a:fld>
            <a:endParaRPr lang="fr-FR"/>
          </a:p>
        </p:txBody>
      </p:sp>
    </p:spTree>
    <p:extLst>
      <p:ext uri="{BB962C8B-B14F-4D97-AF65-F5344CB8AC3E}">
        <p14:creationId xmlns:p14="http://schemas.microsoft.com/office/powerpoint/2010/main" val="113414527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26.wmf"/><Relationship Id="rId7" Type="http://schemas.openxmlformats.org/officeDocument/2006/relationships/image" Target="../media/image30.w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9.wmf"/><Relationship Id="rId5" Type="http://schemas.openxmlformats.org/officeDocument/2006/relationships/image" Target="../media/image28.wmf"/><Relationship Id="rId10" Type="http://schemas.openxmlformats.org/officeDocument/2006/relationships/image" Target="../media/image1.png"/><Relationship Id="rId4" Type="http://schemas.openxmlformats.org/officeDocument/2006/relationships/image" Target="../media/image27.wmf"/><Relationship Id="rId9" Type="http://schemas.openxmlformats.org/officeDocument/2006/relationships/image" Target="../media/image32.wmf"/></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2.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hyperlink" Target="http://de.wikipedia.org/w/index.php?title=Datei:Blackberry.svg&amp;filetimestamp=20071015151414" TargetMode="External"/><Relationship Id="rId13"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hyperlink" Target="http://de.wikipedia.org/w/index.php?title=Datei:Logo_Microsoft_Windows.svg&amp;filetimestamp=20090424232347"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de.wikipedia.org/w/index.php?title=Datei:Android_robot.svg&amp;filetimestamp=20110921031034" TargetMode="External"/><Relationship Id="rId11" Type="http://schemas.openxmlformats.org/officeDocument/2006/relationships/image" Target="../media/image12.png"/><Relationship Id="rId5" Type="http://schemas.openxmlformats.org/officeDocument/2006/relationships/image" Target="../media/image9.png"/><Relationship Id="rId10" Type="http://schemas.openxmlformats.org/officeDocument/2006/relationships/hyperlink" Target="http://de.wikipedia.org/w/index.php?title=Datei:Symbian_Foundation_Logo.svg&amp;filetimestamp=20100922181217" TargetMode="External"/><Relationship Id="rId4" Type="http://schemas.openxmlformats.org/officeDocument/2006/relationships/hyperlink" Target="http://de.wikipedia.org/w/index.php?title=Datei:IOS.png&amp;filetimestamp=20100701201347" TargetMode="External"/><Relationship Id="rId9" Type="http://schemas.openxmlformats.org/officeDocument/2006/relationships/image" Target="../media/image11.png"/><Relationship Id="rId1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gif"/><Relationship Id="rId5" Type="http://schemas.openxmlformats.org/officeDocument/2006/relationships/image" Target="../media/image18.png"/><Relationship Id="rId10" Type="http://schemas.openxmlformats.org/officeDocument/2006/relationships/image" Target="../media/image1.png"/><Relationship Id="rId4" Type="http://schemas.openxmlformats.org/officeDocument/2006/relationships/image" Target="../media/image17.wmf"/><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r-FR" dirty="0" smtClean="0"/>
              <a:t>ITU dubai 2014</a:t>
            </a:r>
            <a:endParaRPr lang="fr-FR" dirty="0"/>
          </a:p>
        </p:txBody>
      </p:sp>
      <p:sp>
        <p:nvSpPr>
          <p:cNvPr id="3" name="Subtitle 2"/>
          <p:cNvSpPr>
            <a:spLocks noGrp="1"/>
          </p:cNvSpPr>
          <p:nvPr>
            <p:ph type="subTitle" idx="1"/>
          </p:nvPr>
        </p:nvSpPr>
        <p:spPr/>
        <p:txBody>
          <a:bodyPr>
            <a:noAutofit/>
          </a:bodyPr>
          <a:lstStyle/>
          <a:p>
            <a:r>
              <a:rPr lang="en-US" sz="4400" dirty="0"/>
              <a:t>TEMS</a:t>
            </a:r>
            <a:r>
              <a:rPr lang="en-US" sz="4400" baseline="30000" dirty="0"/>
              <a:t>™</a:t>
            </a:r>
            <a:r>
              <a:rPr lang="en-US" sz="4400" dirty="0"/>
              <a:t> MOBILEINSIGHT 2.0</a:t>
            </a:r>
            <a:endParaRPr lang="fr-FR" sz="4400" dirty="0"/>
          </a:p>
        </p:txBody>
      </p:sp>
      <p:sp>
        <p:nvSpPr>
          <p:cNvPr id="4" name="Footer Placeholder 3"/>
          <p:cNvSpPr>
            <a:spLocks noGrp="1"/>
          </p:cNvSpPr>
          <p:nvPr>
            <p:ph type="ftr" sz="quarter" idx="11"/>
          </p:nvPr>
        </p:nvSpPr>
        <p:spPr/>
        <p:txBody>
          <a:bodyPr/>
          <a:lstStyle/>
          <a:p>
            <a:r>
              <a:rPr lang="pt-BR" smtClean="0"/>
              <a:t>TEMS MobileInsight, 2014 © Ascom, Dubai ITU event</a:t>
            </a:r>
            <a:endParaRPr lang="fr-FR"/>
          </a:p>
        </p:txBody>
      </p:sp>
      <p:sp>
        <p:nvSpPr>
          <p:cNvPr id="5" name="Slide Number Placeholder 4"/>
          <p:cNvSpPr>
            <a:spLocks noGrp="1"/>
          </p:cNvSpPr>
          <p:nvPr>
            <p:ph type="sldNum" sz="quarter" idx="12"/>
          </p:nvPr>
        </p:nvSpPr>
        <p:spPr/>
        <p:txBody>
          <a:bodyPr/>
          <a:lstStyle/>
          <a:p>
            <a:fld id="{13671F92-7AD7-41CF-8AB4-AF08C739E031}" type="slidenum">
              <a:rPr lang="fr-FR" smtClean="0"/>
              <a:t>1</a:t>
            </a:fld>
            <a:endParaRPr lang="fr-FR"/>
          </a:p>
        </p:txBody>
      </p:sp>
      <p:pic>
        <p:nvPicPr>
          <p:cNvPr id="6" name="Picture 5"/>
          <p:cNvPicPr>
            <a:picLocks noChangeAspect="1"/>
          </p:cNvPicPr>
          <p:nvPr/>
        </p:nvPicPr>
        <p:blipFill>
          <a:blip r:embed="rId3"/>
          <a:stretch>
            <a:fillRect/>
          </a:stretch>
        </p:blipFill>
        <p:spPr>
          <a:xfrm>
            <a:off x="10137409" y="6168788"/>
            <a:ext cx="1763439" cy="689212"/>
          </a:xfrm>
          <a:prstGeom prst="rect">
            <a:avLst/>
          </a:prstGeom>
        </p:spPr>
      </p:pic>
    </p:spTree>
    <p:extLst>
      <p:ext uri="{BB962C8B-B14F-4D97-AF65-F5344CB8AC3E}">
        <p14:creationId xmlns:p14="http://schemas.microsoft.com/office/powerpoint/2010/main" val="3971563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7" name="Rectangle 3"/>
          <p:cNvSpPr>
            <a:spLocks noGrp="1" noChangeArrowheads="1"/>
          </p:cNvSpPr>
          <p:nvPr>
            <p:ph type="title"/>
          </p:nvPr>
        </p:nvSpPr>
        <p:spPr/>
        <p:txBody>
          <a:bodyPr/>
          <a:lstStyle/>
          <a:p>
            <a:r>
              <a:rPr lang="en-US" dirty="0" smtClean="0"/>
              <a:t>REPORTING ADVANTAGES  </a:t>
            </a:r>
            <a:endParaRPr lang="en-US" dirty="0"/>
          </a:p>
        </p:txBody>
      </p:sp>
      <p:sp>
        <p:nvSpPr>
          <p:cNvPr id="461828" name="Rectangle 4"/>
          <p:cNvSpPr>
            <a:spLocks noGrp="1" noChangeArrowheads="1"/>
          </p:cNvSpPr>
          <p:nvPr>
            <p:ph idx="1"/>
          </p:nvPr>
        </p:nvSpPr>
        <p:spPr>
          <a:xfrm>
            <a:off x="2916420" y="1544218"/>
            <a:ext cx="5222850" cy="4705350"/>
          </a:xfrm>
        </p:spPr>
        <p:txBody>
          <a:bodyPr/>
          <a:lstStyle/>
          <a:p>
            <a:pPr lvl="1"/>
            <a:r>
              <a:rPr lang="en-GB" dirty="0" smtClean="0"/>
              <a:t>Highly customizable reports</a:t>
            </a:r>
          </a:p>
          <a:p>
            <a:pPr lvl="3"/>
            <a:r>
              <a:rPr lang="en-GB" dirty="0" smtClean="0"/>
              <a:t>Map, line charts, tabular, pie, bar charts,              dials, and minicharts within tables, etc.</a:t>
            </a:r>
          </a:p>
          <a:p>
            <a:pPr lvl="1"/>
            <a:r>
              <a:rPr lang="en-GB" dirty="0" smtClean="0"/>
              <a:t>Web-based reporting</a:t>
            </a:r>
          </a:p>
          <a:p>
            <a:pPr lvl="3"/>
            <a:r>
              <a:rPr lang="en-GB" dirty="0" smtClean="0"/>
              <a:t>No end-user installation required</a:t>
            </a:r>
          </a:p>
          <a:p>
            <a:pPr lvl="1"/>
            <a:r>
              <a:rPr lang="en-GB" dirty="0" smtClean="0"/>
              <a:t>Export to multiple formats</a:t>
            </a:r>
          </a:p>
          <a:p>
            <a:pPr lvl="3"/>
            <a:r>
              <a:rPr lang="en-GB" dirty="0" smtClean="0"/>
              <a:t>Excel, PDF, Word, CSV, XML, HTML</a:t>
            </a:r>
          </a:p>
          <a:p>
            <a:pPr lvl="1"/>
            <a:r>
              <a:rPr lang="en-GB" dirty="0" smtClean="0"/>
              <a:t>Ability to email reports automatically</a:t>
            </a:r>
          </a:p>
          <a:p>
            <a:pPr lvl="1"/>
            <a:r>
              <a:rPr lang="en-GB" dirty="0" smtClean="0"/>
              <a:t>Configurable parameters per report, e.g., device OS, cell ID…</a:t>
            </a:r>
          </a:p>
          <a:p>
            <a:pPr lvl="1"/>
            <a:r>
              <a:rPr lang="en-US" dirty="0"/>
              <a:t>Views are updated continuously as soon as newly collected data is calculated</a:t>
            </a:r>
          </a:p>
          <a:p>
            <a:pPr lvl="1"/>
            <a:endParaRPr lang="en-GB" dirty="0" smtClean="0"/>
          </a:p>
          <a:p>
            <a:pPr lvl="3"/>
            <a:endParaRPr lang="en-GB" dirty="0" smtClean="0"/>
          </a:p>
          <a:p>
            <a:pPr lvl="1"/>
            <a:endParaRPr lang="en-GB" dirty="0" smtClean="0"/>
          </a:p>
        </p:txBody>
      </p:sp>
      <p:sp>
        <p:nvSpPr>
          <p:cNvPr id="10" name="Footer Placeholder 4"/>
          <p:cNvSpPr>
            <a:spLocks noGrp="1"/>
          </p:cNvSpPr>
          <p:nvPr>
            <p:ph type="ftr" sz="quarter" idx="11"/>
          </p:nvPr>
        </p:nvSpPr>
        <p:spPr/>
        <p:txBody>
          <a:bodyPr/>
          <a:lstStyle/>
          <a:p>
            <a:r>
              <a:rPr lang="pt-BR" smtClean="0"/>
              <a:t>TEMS MobileInsight, 2014 © Ascom, Dubai ITU event</a:t>
            </a:r>
            <a:endParaRPr lang="en-US" dirty="0"/>
          </a:p>
        </p:txBody>
      </p:sp>
      <p:sp>
        <p:nvSpPr>
          <p:cNvPr id="11" name="Slide Number Placeholder 5"/>
          <p:cNvSpPr>
            <a:spLocks noGrp="1"/>
          </p:cNvSpPr>
          <p:nvPr>
            <p:ph type="sldNum" sz="quarter" idx="12"/>
          </p:nvPr>
        </p:nvSpPr>
        <p:spPr/>
        <p:txBody>
          <a:bodyPr/>
          <a:lstStyle/>
          <a:p>
            <a:fld id="{69842FFF-11BD-4670-BF39-60D731FDC6D1}" type="slidenum">
              <a:rPr lang="en-US" smtClean="0"/>
              <a:pPr/>
              <a:t>10</a:t>
            </a:fld>
            <a:endParaRPr lang="en-US" dirty="0"/>
          </a:p>
        </p:txBody>
      </p:sp>
      <p:grpSp>
        <p:nvGrpSpPr>
          <p:cNvPr id="2" name="Group 14"/>
          <p:cNvGrpSpPr>
            <a:grpSpLocks/>
          </p:cNvGrpSpPr>
          <p:nvPr/>
        </p:nvGrpSpPr>
        <p:grpSpPr bwMode="auto">
          <a:xfrm>
            <a:off x="1574800" y="5802314"/>
            <a:ext cx="9164638" cy="522287"/>
            <a:chOff x="272" y="3655"/>
            <a:chExt cx="5773" cy="329"/>
          </a:xfrm>
        </p:grpSpPr>
        <p:sp>
          <p:nvSpPr>
            <p:cNvPr id="461839" name="Rectangle 15"/>
            <p:cNvSpPr>
              <a:spLocks noChangeArrowheads="1"/>
            </p:cNvSpPr>
            <p:nvPr/>
          </p:nvSpPr>
          <p:spPr bwMode="auto">
            <a:xfrm>
              <a:off x="272" y="3751"/>
              <a:ext cx="5713" cy="233"/>
            </a:xfrm>
            <a:prstGeom prst="rect">
              <a:avLst/>
            </a:prstGeom>
            <a:solidFill>
              <a:schemeClr val="accent1"/>
            </a:solidFill>
            <a:ln w="9525">
              <a:noFill/>
              <a:miter lim="800000"/>
              <a:headEnd/>
              <a:tailEnd/>
            </a:ln>
            <a:effectLst/>
          </p:spPr>
          <p:txBody>
            <a:bodyPr anchor="b">
              <a:spAutoFit/>
            </a:bodyPr>
            <a:lstStyle/>
            <a:p>
              <a:pPr algn="ctr"/>
              <a:r>
                <a:rPr lang="en-US" dirty="0">
                  <a:solidFill>
                    <a:srgbClr val="FFFFFF"/>
                  </a:solidFill>
                </a:rPr>
                <a:t>TEMS MobileInsight provides value to many users</a:t>
              </a:r>
            </a:p>
          </p:txBody>
        </p:sp>
        <p:sp>
          <p:nvSpPr>
            <p:cNvPr id="461840" name="Rectangle 16"/>
            <p:cNvSpPr>
              <a:spLocks noChangeArrowheads="1"/>
            </p:cNvSpPr>
            <p:nvPr/>
          </p:nvSpPr>
          <p:spPr bwMode="auto">
            <a:xfrm>
              <a:off x="5841" y="3655"/>
              <a:ext cx="204" cy="127"/>
            </a:xfrm>
            <a:prstGeom prst="rect">
              <a:avLst/>
            </a:prstGeom>
            <a:solidFill>
              <a:srgbClr val="D1DEEC"/>
            </a:solidFill>
            <a:ln w="44450">
              <a:solidFill>
                <a:schemeClr val="bg1"/>
              </a:solidFill>
              <a:miter lim="800000"/>
              <a:headEnd/>
              <a:tailEnd/>
            </a:ln>
            <a:effectLst/>
          </p:spPr>
          <p:txBody>
            <a:bodyPr wrap="none" lIns="0" tIns="0" rIns="0" bIns="0" anchor="ctr"/>
            <a:lstStyle/>
            <a:p>
              <a:endParaRPr lang="en-US" dirty="0"/>
            </a:p>
          </p:txBody>
        </p:sp>
      </p:grpSp>
      <p:sp>
        <p:nvSpPr>
          <p:cNvPr id="12" name="Text Box 6"/>
          <p:cNvSpPr txBox="1">
            <a:spLocks noChangeArrowheads="1"/>
          </p:cNvSpPr>
          <p:nvPr/>
        </p:nvSpPr>
        <p:spPr bwMode="auto">
          <a:xfrm>
            <a:off x="1574800" y="558800"/>
            <a:ext cx="939360"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SYSTEM USAGE ]</a:t>
            </a:r>
          </a:p>
        </p:txBody>
      </p:sp>
      <p:pic>
        <p:nvPicPr>
          <p:cNvPr id="2051" name="Picture 3" descr="C:\Users\ukbrke\Documents\Documents\BIP on-device\Reporting\Map-data2.png"/>
          <p:cNvPicPr>
            <a:picLocks noChangeAspect="1" noChangeArrowheads="1"/>
          </p:cNvPicPr>
          <p:nvPr/>
        </p:nvPicPr>
        <p:blipFill>
          <a:blip r:embed="rId3" cstate="print"/>
          <a:srcRect/>
          <a:stretch>
            <a:fillRect/>
          </a:stretch>
        </p:blipFill>
        <p:spPr bwMode="auto">
          <a:xfrm>
            <a:off x="8394191" y="482104"/>
            <a:ext cx="3407893" cy="2595259"/>
          </a:xfrm>
          <a:prstGeom prst="rect">
            <a:avLst/>
          </a:prstGeom>
          <a:noFill/>
        </p:spPr>
      </p:pic>
      <p:pic>
        <p:nvPicPr>
          <p:cNvPr id="13" name="Picture 12"/>
          <p:cNvPicPr>
            <a:picLocks noChangeAspect="1"/>
          </p:cNvPicPr>
          <p:nvPr/>
        </p:nvPicPr>
        <p:blipFill>
          <a:blip r:embed="rId4"/>
          <a:stretch>
            <a:fillRect/>
          </a:stretch>
        </p:blipFill>
        <p:spPr>
          <a:xfrm>
            <a:off x="10451294" y="0"/>
            <a:ext cx="1763439" cy="539496"/>
          </a:xfrm>
          <a:prstGeom prst="rect">
            <a:avLst/>
          </a:prstGeom>
        </p:spPr>
      </p:pic>
      <p:pic>
        <p:nvPicPr>
          <p:cNvPr id="14" name="Picture 13" descr="Dashboard_PA2.jpg"/>
          <p:cNvPicPr>
            <a:picLocks noChangeAspect="1"/>
          </p:cNvPicPr>
          <p:nvPr/>
        </p:nvPicPr>
        <p:blipFill>
          <a:blip r:embed="rId5" cstate="print"/>
          <a:stretch>
            <a:fillRect/>
          </a:stretch>
        </p:blipFill>
        <p:spPr>
          <a:xfrm>
            <a:off x="8394191" y="2980862"/>
            <a:ext cx="3325841" cy="2798744"/>
          </a:xfrm>
          <a:prstGeom prst="rect">
            <a:avLst/>
          </a:prstGeom>
        </p:spPr>
      </p:pic>
    </p:spTree>
    <p:extLst>
      <p:ext uri="{BB962C8B-B14F-4D97-AF65-F5344CB8AC3E}">
        <p14:creationId xmlns:p14="http://schemas.microsoft.com/office/powerpoint/2010/main" val="1207556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p:txBody>
          <a:bodyPr>
            <a:normAutofit/>
          </a:bodyPr>
          <a:lstStyle/>
          <a:p>
            <a:pPr eaLnBrk="1" hangingPunct="1"/>
            <a:r>
              <a:rPr lang="en-US" dirty="0" smtClean="0"/>
              <a:t>MEASUREMENTS</a:t>
            </a:r>
            <a:br>
              <a:rPr lang="en-US" dirty="0" smtClean="0"/>
            </a:br>
            <a:r>
              <a:rPr lang="en-US" dirty="0" smtClean="0"/>
              <a:t/>
            </a:r>
            <a:br>
              <a:rPr lang="en-US" dirty="0" smtClean="0"/>
            </a:br>
            <a:endParaRPr lang="en-US" dirty="0" smtClean="0"/>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11</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pic>
        <p:nvPicPr>
          <p:cNvPr id="8" name="Picture 7"/>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31143071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7" name="Rectangle 3"/>
          <p:cNvSpPr>
            <a:spLocks noGrp="1" noChangeArrowheads="1"/>
          </p:cNvSpPr>
          <p:nvPr>
            <p:ph type="title"/>
          </p:nvPr>
        </p:nvSpPr>
        <p:spPr>
          <a:xfrm>
            <a:off x="32603" y="1787525"/>
            <a:ext cx="3396873" cy="1825160"/>
          </a:xfrm>
        </p:spPr>
        <p:txBody>
          <a:bodyPr>
            <a:normAutofit fontScale="90000"/>
          </a:bodyPr>
          <a:lstStyle/>
          <a:p>
            <a:r>
              <a:rPr lang="en-US" dirty="0" smtClean="0"/>
              <a:t>COLLECTS A </a:t>
            </a:r>
            <a:br>
              <a:rPr lang="en-US" dirty="0" smtClean="0"/>
            </a:br>
            <a:r>
              <a:rPr lang="en-US" dirty="0" smtClean="0"/>
              <a:t>BROAD </a:t>
            </a:r>
            <a:br>
              <a:rPr lang="en-US" dirty="0" smtClean="0"/>
            </a:br>
            <a:r>
              <a:rPr lang="en-US" dirty="0" smtClean="0"/>
              <a:t>SPECTRUM OF</a:t>
            </a:r>
            <a:br>
              <a:rPr lang="en-US" dirty="0" smtClean="0"/>
            </a:br>
            <a:r>
              <a:rPr lang="en-US" dirty="0" smtClean="0"/>
              <a:t>MEASUREMENTS</a:t>
            </a:r>
            <a:endParaRPr lang="en-US" dirty="0"/>
          </a:p>
        </p:txBody>
      </p:sp>
      <p:sp>
        <p:nvSpPr>
          <p:cNvPr id="548868" name="Rectangle 4"/>
          <p:cNvSpPr>
            <a:spLocks noGrp="1" noChangeArrowheads="1"/>
          </p:cNvSpPr>
          <p:nvPr>
            <p:ph idx="1"/>
          </p:nvPr>
        </p:nvSpPr>
        <p:spPr>
          <a:xfrm>
            <a:off x="2910285" y="1638230"/>
            <a:ext cx="5019431" cy="4592865"/>
          </a:xfrm>
        </p:spPr>
        <p:txBody>
          <a:bodyPr>
            <a:normAutofit fontScale="92500"/>
          </a:bodyPr>
          <a:lstStyle/>
          <a:p>
            <a:pPr lvl="1"/>
            <a:r>
              <a:rPr lang="en-US" sz="1800" dirty="0"/>
              <a:t>TEMS MobileInsight collects a broad spectrum of measurements and information</a:t>
            </a:r>
          </a:p>
          <a:p>
            <a:pPr lvl="1"/>
            <a:r>
              <a:rPr lang="en-US" sz="1800" dirty="0"/>
              <a:t>Service measurements</a:t>
            </a:r>
          </a:p>
          <a:p>
            <a:pPr lvl="3"/>
            <a:r>
              <a:rPr lang="en-US" sz="1400" dirty="0"/>
              <a:t>Throughput, service availability, dropped calls, etc.,</a:t>
            </a:r>
          </a:p>
          <a:p>
            <a:pPr lvl="1"/>
            <a:r>
              <a:rPr lang="en-US" sz="1800" dirty="0"/>
              <a:t>Network and location measurements</a:t>
            </a:r>
          </a:p>
          <a:p>
            <a:pPr lvl="3"/>
            <a:r>
              <a:rPr lang="en-US" sz="1400" dirty="0"/>
              <a:t>Cell ID, signal strength, bearer, location coordinates, etc.</a:t>
            </a:r>
          </a:p>
          <a:p>
            <a:pPr lvl="1"/>
            <a:r>
              <a:rPr lang="en-US" sz="1800" dirty="0"/>
              <a:t>Application usage</a:t>
            </a:r>
          </a:p>
          <a:p>
            <a:pPr lvl="3"/>
            <a:r>
              <a:rPr lang="en-US" sz="1400" dirty="0"/>
              <a:t>Services used (email, SMS, Web), application foreground,  apps used, URLs visited, etc.</a:t>
            </a:r>
          </a:p>
          <a:p>
            <a:pPr lvl="1"/>
            <a:r>
              <a:rPr lang="en-US" sz="1800" dirty="0"/>
              <a:t>Device usage</a:t>
            </a:r>
          </a:p>
          <a:p>
            <a:pPr lvl="3"/>
            <a:r>
              <a:rPr lang="en-US" sz="1400" dirty="0"/>
              <a:t>OS and model, battery level, charging status, etc.</a:t>
            </a:r>
          </a:p>
          <a:p>
            <a:pPr lvl="1"/>
            <a:r>
              <a:rPr lang="en-US" sz="1800" dirty="0"/>
              <a:t>Customer surveys</a:t>
            </a:r>
          </a:p>
          <a:p>
            <a:pPr lvl="3"/>
            <a:r>
              <a:rPr lang="en-US" sz="1400" dirty="0"/>
              <a:t>Customizable event-driven surveys to capture the end-user quality of experience perception</a:t>
            </a:r>
          </a:p>
        </p:txBody>
      </p:sp>
      <p:sp>
        <p:nvSpPr>
          <p:cNvPr id="34" name="Footer Placeholder 3"/>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35" name="Slide Number Placeholder 4"/>
          <p:cNvSpPr>
            <a:spLocks noGrp="1"/>
          </p:cNvSpPr>
          <p:nvPr>
            <p:ph type="sldNum" sz="quarter" idx="12"/>
          </p:nvPr>
        </p:nvSpPr>
        <p:spPr/>
        <p:txBody>
          <a:bodyPr/>
          <a:lstStyle/>
          <a:p>
            <a:fld id="{62B91107-A5FD-408A-A8FB-16C79BB6C46B}" type="slidenum">
              <a:rPr lang="en-US"/>
              <a:pPr/>
              <a:t>12</a:t>
            </a:fld>
            <a:endParaRPr lang="en-US" dirty="0"/>
          </a:p>
        </p:txBody>
      </p:sp>
      <p:pic>
        <p:nvPicPr>
          <p:cNvPr id="548883" name="Picture 41"/>
          <p:cNvPicPr>
            <a:picLocks noChangeAspect="1" noChangeArrowheads="1"/>
          </p:cNvPicPr>
          <p:nvPr/>
        </p:nvPicPr>
        <p:blipFill>
          <a:blip r:embed="rId3" cstate="print"/>
          <a:srcRect t="-2393" r="-5835" b="-1276"/>
          <a:stretch>
            <a:fillRect/>
          </a:stretch>
        </p:blipFill>
        <p:spPr bwMode="auto">
          <a:xfrm>
            <a:off x="10370119" y="2493964"/>
            <a:ext cx="368300" cy="746125"/>
          </a:xfrm>
          <a:prstGeom prst="rect">
            <a:avLst/>
          </a:prstGeom>
          <a:noFill/>
          <a:ln w="9525">
            <a:noFill/>
            <a:miter lim="800000"/>
            <a:headEnd/>
            <a:tailEnd/>
          </a:ln>
        </p:spPr>
      </p:pic>
      <p:pic>
        <p:nvPicPr>
          <p:cNvPr id="548885" name="Picture 43"/>
          <p:cNvPicPr>
            <a:picLocks noChangeAspect="1" noChangeArrowheads="1"/>
          </p:cNvPicPr>
          <p:nvPr/>
        </p:nvPicPr>
        <p:blipFill>
          <a:blip r:embed="rId4" cstate="print"/>
          <a:srcRect l="-3772" t="-2393" r="-2682" b="-3722"/>
          <a:stretch>
            <a:fillRect/>
          </a:stretch>
        </p:blipFill>
        <p:spPr bwMode="auto">
          <a:xfrm>
            <a:off x="8022208" y="2606676"/>
            <a:ext cx="592137" cy="862013"/>
          </a:xfrm>
          <a:prstGeom prst="rect">
            <a:avLst/>
          </a:prstGeom>
          <a:noFill/>
          <a:ln w="9525">
            <a:noFill/>
            <a:miter lim="800000"/>
            <a:headEnd/>
            <a:tailEnd/>
          </a:ln>
        </p:spPr>
      </p:pic>
      <p:pic>
        <p:nvPicPr>
          <p:cNvPr id="548886" name="Picture 44"/>
          <p:cNvPicPr>
            <a:picLocks noChangeAspect="1" noChangeArrowheads="1"/>
          </p:cNvPicPr>
          <p:nvPr/>
        </p:nvPicPr>
        <p:blipFill>
          <a:blip r:embed="rId5" cstate="print"/>
          <a:srcRect l="-8966" t="-2393" r="-6042" b="-3722"/>
          <a:stretch>
            <a:fillRect/>
          </a:stretch>
        </p:blipFill>
        <p:spPr bwMode="auto">
          <a:xfrm>
            <a:off x="8663558" y="2511426"/>
            <a:ext cx="261937" cy="885825"/>
          </a:xfrm>
          <a:prstGeom prst="rect">
            <a:avLst/>
          </a:prstGeom>
          <a:noFill/>
          <a:ln w="9525">
            <a:noFill/>
            <a:miter lim="800000"/>
            <a:headEnd/>
            <a:tailEnd/>
          </a:ln>
        </p:spPr>
      </p:pic>
      <p:pic>
        <p:nvPicPr>
          <p:cNvPr id="548887" name="Picture 46"/>
          <p:cNvPicPr>
            <a:picLocks noChangeAspect="1" noChangeArrowheads="1"/>
          </p:cNvPicPr>
          <p:nvPr/>
        </p:nvPicPr>
        <p:blipFill>
          <a:blip r:embed="rId6" cstate="print"/>
          <a:srcRect/>
          <a:stretch>
            <a:fillRect/>
          </a:stretch>
        </p:blipFill>
        <p:spPr bwMode="auto">
          <a:xfrm>
            <a:off x="9168383" y="2701926"/>
            <a:ext cx="960437" cy="663575"/>
          </a:xfrm>
          <a:prstGeom prst="rect">
            <a:avLst/>
          </a:prstGeom>
          <a:noFill/>
          <a:ln w="9525">
            <a:noFill/>
            <a:miter lim="800000"/>
            <a:headEnd/>
            <a:tailEnd/>
          </a:ln>
        </p:spPr>
      </p:pic>
      <p:pic>
        <p:nvPicPr>
          <p:cNvPr id="548889" name="Picture 47"/>
          <p:cNvPicPr>
            <a:picLocks noChangeAspect="1" noChangeArrowheads="1"/>
          </p:cNvPicPr>
          <p:nvPr/>
        </p:nvPicPr>
        <p:blipFill>
          <a:blip r:embed="rId7" cstate="print"/>
          <a:srcRect l="-7588" t="-4942" r="-7083" b="-3476"/>
          <a:stretch>
            <a:fillRect/>
          </a:stretch>
        </p:blipFill>
        <p:spPr bwMode="auto">
          <a:xfrm>
            <a:off x="10084370" y="2632075"/>
            <a:ext cx="315913" cy="908050"/>
          </a:xfrm>
          <a:prstGeom prst="rect">
            <a:avLst/>
          </a:prstGeom>
          <a:noFill/>
          <a:ln w="9525">
            <a:noFill/>
            <a:miter lim="800000"/>
            <a:headEnd/>
            <a:tailEnd/>
          </a:ln>
        </p:spPr>
      </p:pic>
      <p:pic>
        <p:nvPicPr>
          <p:cNvPr id="548890" name="Picture 48"/>
          <p:cNvPicPr>
            <a:picLocks noChangeAspect="1" noChangeArrowheads="1"/>
          </p:cNvPicPr>
          <p:nvPr/>
        </p:nvPicPr>
        <p:blipFill>
          <a:blip r:embed="rId8" cstate="print"/>
          <a:srcRect l="-7021" t="-2382" r="-13261" b="-3229"/>
          <a:stretch>
            <a:fillRect/>
          </a:stretch>
        </p:blipFill>
        <p:spPr bwMode="auto">
          <a:xfrm flipH="1">
            <a:off x="10879708" y="2560639"/>
            <a:ext cx="333375" cy="911225"/>
          </a:xfrm>
          <a:prstGeom prst="rect">
            <a:avLst/>
          </a:prstGeom>
          <a:noFill/>
          <a:ln w="9525">
            <a:noFill/>
            <a:miter lim="800000"/>
            <a:headEnd/>
            <a:tailEnd/>
          </a:ln>
        </p:spPr>
      </p:pic>
      <p:sp>
        <p:nvSpPr>
          <p:cNvPr id="548901" name="Oval 37"/>
          <p:cNvSpPr>
            <a:spLocks noChangeArrowheads="1"/>
          </p:cNvSpPr>
          <p:nvPr/>
        </p:nvSpPr>
        <p:spPr bwMode="auto">
          <a:xfrm>
            <a:off x="8011094" y="178752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endParaRPr lang="en-US" dirty="0"/>
          </a:p>
        </p:txBody>
      </p:sp>
      <p:sp>
        <p:nvSpPr>
          <p:cNvPr id="548902" name="Oval 38"/>
          <p:cNvSpPr>
            <a:spLocks noChangeArrowheads="1"/>
          </p:cNvSpPr>
          <p:nvPr/>
        </p:nvSpPr>
        <p:spPr bwMode="auto">
          <a:xfrm>
            <a:off x="8007919" y="150812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endParaRPr lang="en-US" dirty="0"/>
          </a:p>
        </p:txBody>
      </p:sp>
      <p:sp>
        <p:nvSpPr>
          <p:cNvPr id="548904" name="Oval 40"/>
          <p:cNvSpPr>
            <a:spLocks noChangeArrowheads="1"/>
          </p:cNvSpPr>
          <p:nvPr/>
        </p:nvSpPr>
        <p:spPr bwMode="auto">
          <a:xfrm>
            <a:off x="8014269" y="122872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endParaRPr lang="en-US" dirty="0"/>
          </a:p>
        </p:txBody>
      </p:sp>
      <p:sp>
        <p:nvSpPr>
          <p:cNvPr id="548903" name="Oval 39"/>
          <p:cNvSpPr>
            <a:spLocks noChangeArrowheads="1"/>
          </p:cNvSpPr>
          <p:nvPr/>
        </p:nvSpPr>
        <p:spPr bwMode="auto">
          <a:xfrm>
            <a:off x="8007919" y="95567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pPr algn="ctr"/>
            <a:endParaRPr lang="en-US" dirty="0"/>
          </a:p>
        </p:txBody>
      </p:sp>
      <p:sp>
        <p:nvSpPr>
          <p:cNvPr id="548906" name="Oval 42"/>
          <p:cNvSpPr>
            <a:spLocks noChangeArrowheads="1"/>
          </p:cNvSpPr>
          <p:nvPr/>
        </p:nvSpPr>
        <p:spPr bwMode="auto">
          <a:xfrm>
            <a:off x="8014269" y="67627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endParaRPr lang="en-US" dirty="0"/>
          </a:p>
        </p:txBody>
      </p:sp>
      <p:sp>
        <p:nvSpPr>
          <p:cNvPr id="548907" name="Oval 43"/>
          <p:cNvSpPr>
            <a:spLocks noChangeArrowheads="1"/>
          </p:cNvSpPr>
          <p:nvPr/>
        </p:nvSpPr>
        <p:spPr bwMode="auto">
          <a:xfrm>
            <a:off x="8020619" y="39687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endParaRPr lang="en-US" dirty="0"/>
          </a:p>
        </p:txBody>
      </p:sp>
      <p:sp>
        <p:nvSpPr>
          <p:cNvPr id="548908" name="Oval 44"/>
          <p:cNvSpPr>
            <a:spLocks noChangeArrowheads="1"/>
          </p:cNvSpPr>
          <p:nvPr/>
        </p:nvSpPr>
        <p:spPr bwMode="auto">
          <a:xfrm>
            <a:off x="8014269" y="123825"/>
            <a:ext cx="3524250" cy="323850"/>
          </a:xfrm>
          <a:prstGeom prst="ellipse">
            <a:avLst/>
          </a:prstGeom>
          <a:gradFill rotWithShape="1">
            <a:gsLst>
              <a:gs pos="0">
                <a:srgbClr val="8099AC"/>
              </a:gs>
              <a:gs pos="100000">
                <a:srgbClr val="F8F9FA"/>
              </a:gs>
            </a:gsLst>
            <a:path path="shape">
              <a:fillToRect l="50000" t="50000" r="50000" b="50000"/>
            </a:path>
          </a:gradFill>
          <a:ln w="9525">
            <a:solidFill>
              <a:srgbClr val="8099AC"/>
            </a:solidFill>
            <a:prstDash val="dash"/>
            <a:round/>
            <a:headEnd/>
            <a:tailEnd/>
          </a:ln>
          <a:effectLst/>
        </p:spPr>
        <p:txBody>
          <a:bodyPr wrap="none" anchor="ctr"/>
          <a:lstStyle/>
          <a:p>
            <a:pPr algn="ctr"/>
            <a:endParaRPr lang="en-US" dirty="0"/>
          </a:p>
        </p:txBody>
      </p:sp>
      <p:sp>
        <p:nvSpPr>
          <p:cNvPr id="548909" name="Line 45"/>
          <p:cNvSpPr>
            <a:spLocks noChangeShapeType="1"/>
          </p:cNvSpPr>
          <p:nvPr/>
        </p:nvSpPr>
        <p:spPr bwMode="auto">
          <a:xfrm>
            <a:off x="9773219" y="1835151"/>
            <a:ext cx="0" cy="104775"/>
          </a:xfrm>
          <a:prstGeom prst="line">
            <a:avLst/>
          </a:prstGeom>
          <a:noFill/>
          <a:ln w="28575">
            <a:solidFill>
              <a:srgbClr val="23366B"/>
            </a:solidFill>
            <a:round/>
            <a:headEnd/>
            <a:tailEnd/>
          </a:ln>
          <a:effectLst/>
        </p:spPr>
        <p:txBody>
          <a:bodyPr/>
          <a:lstStyle/>
          <a:p>
            <a:endParaRPr lang="en-US" dirty="0"/>
          </a:p>
        </p:txBody>
      </p:sp>
      <p:sp>
        <p:nvSpPr>
          <p:cNvPr id="548912" name="Line 48"/>
          <p:cNvSpPr>
            <a:spLocks noChangeShapeType="1"/>
          </p:cNvSpPr>
          <p:nvPr/>
        </p:nvSpPr>
        <p:spPr bwMode="auto">
          <a:xfrm>
            <a:off x="9773219" y="996951"/>
            <a:ext cx="0" cy="104775"/>
          </a:xfrm>
          <a:prstGeom prst="line">
            <a:avLst/>
          </a:prstGeom>
          <a:noFill/>
          <a:ln w="28575">
            <a:solidFill>
              <a:srgbClr val="23366B"/>
            </a:solidFill>
            <a:round/>
            <a:headEnd/>
            <a:tailEnd/>
          </a:ln>
          <a:effectLst/>
        </p:spPr>
        <p:txBody>
          <a:bodyPr/>
          <a:lstStyle/>
          <a:p>
            <a:endParaRPr lang="en-US" dirty="0"/>
          </a:p>
        </p:txBody>
      </p:sp>
      <p:sp>
        <p:nvSpPr>
          <p:cNvPr id="548913" name="Line 49"/>
          <p:cNvSpPr>
            <a:spLocks noChangeShapeType="1"/>
          </p:cNvSpPr>
          <p:nvPr/>
        </p:nvSpPr>
        <p:spPr bwMode="auto">
          <a:xfrm>
            <a:off x="9782744" y="1279526"/>
            <a:ext cx="0" cy="104775"/>
          </a:xfrm>
          <a:prstGeom prst="line">
            <a:avLst/>
          </a:prstGeom>
          <a:noFill/>
          <a:ln w="28575">
            <a:solidFill>
              <a:srgbClr val="23366B"/>
            </a:solidFill>
            <a:round/>
            <a:headEnd/>
            <a:tailEnd/>
          </a:ln>
          <a:effectLst/>
        </p:spPr>
        <p:txBody>
          <a:bodyPr/>
          <a:lstStyle/>
          <a:p>
            <a:endParaRPr lang="en-US" dirty="0"/>
          </a:p>
        </p:txBody>
      </p:sp>
      <p:sp>
        <p:nvSpPr>
          <p:cNvPr id="548914" name="Line 50"/>
          <p:cNvSpPr>
            <a:spLocks noChangeShapeType="1"/>
          </p:cNvSpPr>
          <p:nvPr/>
        </p:nvSpPr>
        <p:spPr bwMode="auto">
          <a:xfrm>
            <a:off x="9776394" y="1552576"/>
            <a:ext cx="0" cy="104775"/>
          </a:xfrm>
          <a:prstGeom prst="line">
            <a:avLst/>
          </a:prstGeom>
          <a:noFill/>
          <a:ln w="28575">
            <a:solidFill>
              <a:srgbClr val="23366B"/>
            </a:solidFill>
            <a:round/>
            <a:headEnd/>
            <a:tailEnd/>
          </a:ln>
          <a:effectLst/>
        </p:spPr>
        <p:txBody>
          <a:bodyPr/>
          <a:lstStyle/>
          <a:p>
            <a:endParaRPr lang="en-US" dirty="0"/>
          </a:p>
        </p:txBody>
      </p:sp>
      <p:sp>
        <p:nvSpPr>
          <p:cNvPr id="548911" name="Line 47"/>
          <p:cNvSpPr>
            <a:spLocks noChangeShapeType="1"/>
          </p:cNvSpPr>
          <p:nvPr/>
        </p:nvSpPr>
        <p:spPr bwMode="auto">
          <a:xfrm>
            <a:off x="9776394" y="723901"/>
            <a:ext cx="0" cy="104775"/>
          </a:xfrm>
          <a:prstGeom prst="line">
            <a:avLst/>
          </a:prstGeom>
          <a:noFill/>
          <a:ln w="28575">
            <a:solidFill>
              <a:srgbClr val="23366B"/>
            </a:solidFill>
            <a:round/>
            <a:headEnd/>
            <a:tailEnd/>
          </a:ln>
          <a:effectLst/>
        </p:spPr>
        <p:txBody>
          <a:bodyPr/>
          <a:lstStyle/>
          <a:p>
            <a:endParaRPr lang="en-US" dirty="0"/>
          </a:p>
        </p:txBody>
      </p:sp>
      <p:sp>
        <p:nvSpPr>
          <p:cNvPr id="548915" name="Line 51"/>
          <p:cNvSpPr>
            <a:spLocks noChangeShapeType="1"/>
          </p:cNvSpPr>
          <p:nvPr/>
        </p:nvSpPr>
        <p:spPr bwMode="auto">
          <a:xfrm>
            <a:off x="9773219" y="444501"/>
            <a:ext cx="0" cy="104775"/>
          </a:xfrm>
          <a:prstGeom prst="line">
            <a:avLst/>
          </a:prstGeom>
          <a:noFill/>
          <a:ln w="28575">
            <a:solidFill>
              <a:srgbClr val="23366B"/>
            </a:solidFill>
            <a:round/>
            <a:headEnd/>
            <a:tailEnd/>
          </a:ln>
          <a:effectLst/>
        </p:spPr>
        <p:txBody>
          <a:bodyPr/>
          <a:lstStyle/>
          <a:p>
            <a:endParaRPr lang="en-US" dirty="0"/>
          </a:p>
        </p:txBody>
      </p:sp>
      <p:sp>
        <p:nvSpPr>
          <p:cNvPr id="548916" name="Line 52"/>
          <p:cNvSpPr>
            <a:spLocks noChangeShapeType="1"/>
          </p:cNvSpPr>
          <p:nvPr/>
        </p:nvSpPr>
        <p:spPr bwMode="auto">
          <a:xfrm flipV="1">
            <a:off x="9773219" y="-31750"/>
            <a:ext cx="0" cy="323850"/>
          </a:xfrm>
          <a:prstGeom prst="line">
            <a:avLst/>
          </a:prstGeom>
          <a:noFill/>
          <a:ln w="28575">
            <a:solidFill>
              <a:srgbClr val="23366B"/>
            </a:solidFill>
            <a:round/>
            <a:headEnd/>
            <a:tailEnd type="triangle" w="med" len="med"/>
          </a:ln>
          <a:effectLst/>
        </p:spPr>
        <p:txBody>
          <a:bodyPr/>
          <a:lstStyle/>
          <a:p>
            <a:endParaRPr lang="en-US" dirty="0"/>
          </a:p>
        </p:txBody>
      </p:sp>
      <p:sp>
        <p:nvSpPr>
          <p:cNvPr id="548956" name="WordArt 92"/>
          <p:cNvSpPr>
            <a:spLocks noChangeArrowheads="1" noChangeShapeType="1" noTextEdit="1"/>
          </p:cNvSpPr>
          <p:nvPr/>
        </p:nvSpPr>
        <p:spPr bwMode="auto">
          <a:xfrm rot="379109">
            <a:off x="8006332" y="2058989"/>
            <a:ext cx="855662" cy="109537"/>
          </a:xfrm>
          <a:prstGeom prst="rect">
            <a:avLst/>
          </a:prstGeom>
        </p:spPr>
        <p:txBody>
          <a:bodyPr wrap="none" fromWordArt="1">
            <a:prstTxWarp prst="textCanDown">
              <a:avLst>
                <a:gd name="adj" fmla="val 33333"/>
              </a:avLst>
            </a:prstTxWarp>
          </a:bodyPr>
          <a:lstStyle/>
          <a:p>
            <a:pPr algn="ctr"/>
            <a:r>
              <a:rPr lang="en-US" sz="800" kern="10" dirty="0">
                <a:ln w="9525">
                  <a:solidFill>
                    <a:srgbClr val="8099AC"/>
                  </a:solidFill>
                  <a:round/>
                  <a:headEnd/>
                  <a:tailEnd/>
                </a:ln>
                <a:latin typeface="Arial"/>
                <a:cs typeface="Arial"/>
              </a:rPr>
              <a:t>PHYSICAL LAYER</a:t>
            </a:r>
          </a:p>
        </p:txBody>
      </p:sp>
      <p:sp>
        <p:nvSpPr>
          <p:cNvPr id="548957" name="WordArt 93"/>
          <p:cNvSpPr>
            <a:spLocks noChangeArrowheads="1" noChangeShapeType="1" noTextEdit="1"/>
          </p:cNvSpPr>
          <p:nvPr/>
        </p:nvSpPr>
        <p:spPr bwMode="auto">
          <a:xfrm rot="-404160">
            <a:off x="8014270" y="80963"/>
            <a:ext cx="887413" cy="120650"/>
          </a:xfrm>
          <a:prstGeom prst="rect">
            <a:avLst/>
          </a:prstGeom>
        </p:spPr>
        <p:txBody>
          <a:bodyPr spcFirstLastPara="1" wrap="none" fromWordArt="1">
            <a:prstTxWarp prst="textArchUp">
              <a:avLst>
                <a:gd name="adj" fmla="val 10800000"/>
              </a:avLst>
            </a:prstTxWarp>
          </a:bodyPr>
          <a:lstStyle/>
          <a:p>
            <a:pPr algn="ctr"/>
            <a:r>
              <a:rPr lang="en-US" sz="800" kern="10" dirty="0">
                <a:ln w="9525">
                  <a:solidFill>
                    <a:srgbClr val="8099AC"/>
                  </a:solidFill>
                  <a:round/>
                  <a:headEnd/>
                  <a:tailEnd/>
                </a:ln>
                <a:solidFill>
                  <a:srgbClr val="000000"/>
                </a:solidFill>
                <a:latin typeface="Arial"/>
                <a:cs typeface="Arial"/>
              </a:rPr>
              <a:t>APPLICATION LAYER</a:t>
            </a:r>
          </a:p>
        </p:txBody>
      </p:sp>
      <p:sp>
        <p:nvSpPr>
          <p:cNvPr id="548958" name="Oval 94"/>
          <p:cNvSpPr>
            <a:spLocks noChangeArrowheads="1"/>
          </p:cNvSpPr>
          <p:nvPr/>
        </p:nvSpPr>
        <p:spPr bwMode="auto">
          <a:xfrm>
            <a:off x="8007919" y="3251200"/>
            <a:ext cx="3524250" cy="323850"/>
          </a:xfrm>
          <a:prstGeom prst="ellipse">
            <a:avLst/>
          </a:prstGeom>
          <a:noFill/>
          <a:ln w="9525">
            <a:solidFill>
              <a:srgbClr val="8099AC"/>
            </a:solidFill>
            <a:prstDash val="dash"/>
            <a:round/>
            <a:headEnd/>
            <a:tailEnd/>
          </a:ln>
          <a:effectLst/>
        </p:spPr>
        <p:txBody>
          <a:bodyPr wrap="none" anchor="ctr"/>
          <a:lstStyle/>
          <a:p>
            <a:endParaRPr lang="en-US" dirty="0"/>
          </a:p>
        </p:txBody>
      </p:sp>
      <p:pic>
        <p:nvPicPr>
          <p:cNvPr id="548884" name="Picture 42"/>
          <p:cNvPicPr>
            <a:picLocks noChangeAspect="1" noChangeArrowheads="1"/>
          </p:cNvPicPr>
          <p:nvPr/>
        </p:nvPicPr>
        <p:blipFill>
          <a:blip r:embed="rId9" cstate="print"/>
          <a:srcRect l="-2664" t="-2457" r="-2072" b="-1709"/>
          <a:stretch>
            <a:fillRect/>
          </a:stretch>
        </p:blipFill>
        <p:spPr bwMode="auto">
          <a:xfrm>
            <a:off x="8881044" y="2809875"/>
            <a:ext cx="725488" cy="742950"/>
          </a:xfrm>
          <a:prstGeom prst="rect">
            <a:avLst/>
          </a:prstGeom>
          <a:noFill/>
          <a:ln w="9525">
            <a:noFill/>
            <a:miter lim="800000"/>
            <a:headEnd/>
            <a:tailEnd/>
          </a:ln>
        </p:spPr>
      </p:pic>
      <p:sp>
        <p:nvSpPr>
          <p:cNvPr id="548959" name="WordArt 95"/>
          <p:cNvSpPr>
            <a:spLocks noChangeArrowheads="1" noChangeShapeType="1" noTextEdit="1"/>
          </p:cNvSpPr>
          <p:nvPr/>
        </p:nvSpPr>
        <p:spPr bwMode="auto">
          <a:xfrm rot="379109">
            <a:off x="7992044" y="3533775"/>
            <a:ext cx="920750" cy="109538"/>
          </a:xfrm>
          <a:prstGeom prst="rect">
            <a:avLst/>
          </a:prstGeom>
        </p:spPr>
        <p:txBody>
          <a:bodyPr wrap="none" fromWordArt="1">
            <a:prstTxWarp prst="textCanDown">
              <a:avLst>
                <a:gd name="adj" fmla="val 33333"/>
              </a:avLst>
            </a:prstTxWarp>
          </a:bodyPr>
          <a:lstStyle/>
          <a:p>
            <a:pPr algn="ctr"/>
            <a:r>
              <a:rPr lang="en-US" sz="800" kern="10" dirty="0">
                <a:ln w="9525">
                  <a:solidFill>
                    <a:srgbClr val="8099AC"/>
                  </a:solidFill>
                  <a:round/>
                  <a:headEnd/>
                  <a:tailEnd/>
                </a:ln>
                <a:latin typeface="Arial"/>
                <a:cs typeface="Arial"/>
              </a:rPr>
              <a:t>OWN SUBSCRIBERS</a:t>
            </a:r>
          </a:p>
        </p:txBody>
      </p:sp>
      <p:sp>
        <p:nvSpPr>
          <p:cNvPr id="548960" name="WordArt 96"/>
          <p:cNvSpPr>
            <a:spLocks noChangeArrowheads="1" noChangeShapeType="1" noTextEdit="1"/>
          </p:cNvSpPr>
          <p:nvPr/>
        </p:nvSpPr>
        <p:spPr bwMode="auto">
          <a:xfrm rot="-393391">
            <a:off x="10205019" y="3543301"/>
            <a:ext cx="1327150" cy="119063"/>
          </a:xfrm>
          <a:prstGeom prst="rect">
            <a:avLst/>
          </a:prstGeom>
        </p:spPr>
        <p:txBody>
          <a:bodyPr wrap="none" fromWordArt="1">
            <a:prstTxWarp prst="textCanDown">
              <a:avLst>
                <a:gd name="adj" fmla="val 33333"/>
              </a:avLst>
            </a:prstTxWarp>
          </a:bodyPr>
          <a:lstStyle/>
          <a:p>
            <a:pPr algn="ctr"/>
            <a:r>
              <a:rPr lang="en-US" sz="800" kern="10" dirty="0">
                <a:ln w="9525">
                  <a:solidFill>
                    <a:srgbClr val="8099AC"/>
                  </a:solidFill>
                  <a:round/>
                  <a:headEnd/>
                  <a:tailEnd/>
                </a:ln>
                <a:latin typeface="Arial"/>
                <a:cs typeface="Arial"/>
              </a:rPr>
              <a:t>COMPETITORS' SUBSCRIBERS</a:t>
            </a:r>
          </a:p>
        </p:txBody>
      </p:sp>
      <p:sp>
        <p:nvSpPr>
          <p:cNvPr id="32" name="Text Box 6"/>
          <p:cNvSpPr txBox="1">
            <a:spLocks noChangeArrowheads="1"/>
          </p:cNvSpPr>
          <p:nvPr/>
        </p:nvSpPr>
        <p:spPr bwMode="auto">
          <a:xfrm>
            <a:off x="1574800" y="558800"/>
            <a:ext cx="1032334"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MEASUREMENTS ]</a:t>
            </a:r>
          </a:p>
        </p:txBody>
      </p:sp>
      <p:pic>
        <p:nvPicPr>
          <p:cNvPr id="33" name="Picture 32"/>
          <p:cNvPicPr>
            <a:picLocks noChangeAspect="1"/>
          </p:cNvPicPr>
          <p:nvPr/>
        </p:nvPicPr>
        <p:blipFill>
          <a:blip r:embed="rId10"/>
          <a:stretch>
            <a:fillRect/>
          </a:stretch>
        </p:blipFill>
        <p:spPr>
          <a:xfrm>
            <a:off x="10451294" y="0"/>
            <a:ext cx="1763439" cy="539496"/>
          </a:xfrm>
          <a:prstGeom prst="rect">
            <a:avLst/>
          </a:prstGeom>
        </p:spPr>
      </p:pic>
    </p:spTree>
    <p:extLst>
      <p:ext uri="{BB962C8B-B14F-4D97-AF65-F5344CB8AC3E}">
        <p14:creationId xmlns:p14="http://schemas.microsoft.com/office/powerpoint/2010/main" val="250271121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p:txBody>
          <a:bodyPr>
            <a:normAutofit/>
          </a:bodyPr>
          <a:lstStyle/>
          <a:p>
            <a:pPr eaLnBrk="1" hangingPunct="1"/>
            <a:r>
              <a:rPr lang="en-US" dirty="0" smtClean="0"/>
              <a:t>GENERAL USE</a:t>
            </a:r>
            <a:br>
              <a:rPr lang="en-US" dirty="0" smtClean="0"/>
            </a:br>
            <a:r>
              <a:rPr lang="en-US" dirty="0" smtClean="0"/>
              <a:t/>
            </a:r>
            <a:br>
              <a:rPr lang="en-US" dirty="0" smtClean="0"/>
            </a:br>
            <a:endParaRPr lang="en-US" dirty="0" smtClean="0"/>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13</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spTree>
    <p:extLst>
      <p:ext uri="{BB962C8B-B14F-4D97-AF65-F5344CB8AC3E}">
        <p14:creationId xmlns:p14="http://schemas.microsoft.com/office/powerpoint/2010/main" val="11659566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H_110911_6888_fade.jpg"/>
          <p:cNvPicPr>
            <a:picLocks noChangeAspect="1"/>
          </p:cNvPicPr>
          <p:nvPr/>
        </p:nvPicPr>
        <p:blipFill>
          <a:blip r:embed="rId3" cstate="print"/>
          <a:srcRect r="7644"/>
          <a:stretch>
            <a:fillRect/>
          </a:stretch>
        </p:blipFill>
        <p:spPr>
          <a:xfrm>
            <a:off x="7893277" y="0"/>
            <a:ext cx="3762432" cy="2715904"/>
          </a:xfrm>
          <a:prstGeom prst="rect">
            <a:avLst/>
          </a:prstGeom>
        </p:spPr>
      </p:pic>
      <p:sp>
        <p:nvSpPr>
          <p:cNvPr id="474115" name="Rectangle 3"/>
          <p:cNvSpPr>
            <a:spLocks noGrp="1" noChangeArrowheads="1"/>
          </p:cNvSpPr>
          <p:nvPr>
            <p:ph type="title"/>
          </p:nvPr>
        </p:nvSpPr>
        <p:spPr>
          <a:xfrm>
            <a:off x="0" y="1787099"/>
            <a:ext cx="7618046" cy="1242703"/>
          </a:xfrm>
        </p:spPr>
        <p:txBody>
          <a:bodyPr>
            <a:normAutofit fontScale="90000"/>
          </a:bodyPr>
          <a:lstStyle/>
          <a:p>
            <a:r>
              <a:rPr lang="en-US" dirty="0" smtClean="0"/>
              <a:t>SUBSCRIBER </a:t>
            </a:r>
            <a:br>
              <a:rPr lang="en-US" dirty="0" smtClean="0"/>
            </a:br>
            <a:r>
              <a:rPr lang="en-US" dirty="0" smtClean="0"/>
              <a:t>QUALITY </a:t>
            </a:r>
            <a:br>
              <a:rPr lang="en-US" dirty="0" smtClean="0"/>
            </a:br>
            <a:r>
              <a:rPr lang="en-US" dirty="0" smtClean="0"/>
              <a:t>OF EXPERIENCE</a:t>
            </a:r>
            <a:endParaRPr lang="en-US" dirty="0"/>
          </a:p>
        </p:txBody>
      </p:sp>
      <p:sp>
        <p:nvSpPr>
          <p:cNvPr id="20" name="Content Placeholder 10"/>
          <p:cNvSpPr>
            <a:spLocks noGrp="1"/>
          </p:cNvSpPr>
          <p:nvPr>
            <p:ph idx="1"/>
          </p:nvPr>
        </p:nvSpPr>
        <p:spPr>
          <a:xfrm>
            <a:off x="3429476" y="712688"/>
            <a:ext cx="5181508" cy="4930683"/>
          </a:xfrm>
        </p:spPr>
        <p:txBody>
          <a:bodyPr/>
          <a:lstStyle/>
          <a:p>
            <a:pPr lvl="1" eaLnBrk="1" hangingPunct="1"/>
            <a:r>
              <a:rPr lang="en-US" altLang="zh-CN" dirty="0" smtClean="0"/>
              <a:t>Correlation between KPIs and customer experience</a:t>
            </a:r>
          </a:p>
          <a:p>
            <a:pPr marL="502920" lvl="1" indent="0" eaLnBrk="1" hangingPunct="1">
              <a:buNone/>
            </a:pPr>
            <a:endParaRPr lang="en-US" altLang="zh-CN" dirty="0" smtClean="0"/>
          </a:p>
          <a:p>
            <a:pPr lvl="1" eaLnBrk="1" hangingPunct="1"/>
            <a:r>
              <a:rPr lang="en-US" altLang="zh-CN" dirty="0" smtClean="0"/>
              <a:t>Reports generated by:</a:t>
            </a:r>
          </a:p>
          <a:p>
            <a:pPr lvl="3">
              <a:spcBef>
                <a:spcPts val="600"/>
              </a:spcBef>
            </a:pPr>
            <a:r>
              <a:rPr lang="en-US" altLang="zh-CN" dirty="0" smtClean="0"/>
              <a:t>Operating system type of smartphone</a:t>
            </a:r>
          </a:p>
          <a:p>
            <a:pPr lvl="3">
              <a:spcBef>
                <a:spcPts val="600"/>
              </a:spcBef>
            </a:pPr>
            <a:r>
              <a:rPr lang="en-US" altLang="zh-CN" dirty="0" smtClean="0"/>
              <a:t>Subscriber groups (VIPs, prepaid, etc.)</a:t>
            </a:r>
          </a:p>
          <a:p>
            <a:pPr lvl="3">
              <a:spcBef>
                <a:spcPts val="600"/>
              </a:spcBef>
            </a:pPr>
            <a:r>
              <a:rPr lang="en-US" altLang="zh-CN" dirty="0" smtClean="0"/>
              <a:t>Device models</a:t>
            </a:r>
          </a:p>
          <a:p>
            <a:pPr lvl="3">
              <a:spcBef>
                <a:spcPts val="600"/>
              </a:spcBef>
            </a:pPr>
            <a:r>
              <a:rPr lang="en-US" altLang="zh-CN" dirty="0" smtClean="0"/>
              <a:t>Bearer, cell IDs, etc.</a:t>
            </a:r>
          </a:p>
        </p:txBody>
      </p:sp>
      <p:sp>
        <p:nvSpPr>
          <p:cNvPr id="24" name="Footer Placeholder 3"/>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25" name="Slide Number Placeholder 4"/>
          <p:cNvSpPr>
            <a:spLocks noGrp="1"/>
          </p:cNvSpPr>
          <p:nvPr>
            <p:ph type="sldNum" sz="quarter" idx="12"/>
          </p:nvPr>
        </p:nvSpPr>
        <p:spPr/>
        <p:txBody>
          <a:bodyPr/>
          <a:lstStyle/>
          <a:p>
            <a:fld id="{32749B5B-DC12-4A3F-AD86-51DB23CEB06B}" type="slidenum">
              <a:rPr lang="en-US"/>
              <a:pPr/>
              <a:t>14</a:t>
            </a:fld>
            <a:endParaRPr lang="en-US" dirty="0"/>
          </a:p>
        </p:txBody>
      </p:sp>
      <p:sp>
        <p:nvSpPr>
          <p:cNvPr id="9" name="Text Box 6"/>
          <p:cNvSpPr txBox="1">
            <a:spLocks noChangeArrowheads="1"/>
          </p:cNvSpPr>
          <p:nvPr/>
        </p:nvSpPr>
        <p:spPr bwMode="auto">
          <a:xfrm>
            <a:off x="1574800" y="558800"/>
            <a:ext cx="827150"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[GENERAL USE ]</a:t>
            </a:r>
          </a:p>
        </p:txBody>
      </p:sp>
      <p:sp>
        <p:nvSpPr>
          <p:cNvPr id="11" name="TextBox 10"/>
          <p:cNvSpPr txBox="1"/>
          <p:nvPr/>
        </p:nvSpPr>
        <p:spPr>
          <a:xfrm>
            <a:off x="8610984" y="4963090"/>
            <a:ext cx="2990638" cy="646331"/>
          </a:xfrm>
          <a:prstGeom prst="rect">
            <a:avLst/>
          </a:prstGeom>
          <a:solidFill>
            <a:schemeClr val="bg1"/>
          </a:solidFill>
        </p:spPr>
        <p:txBody>
          <a:bodyPr wrap="square" rtlCol="0">
            <a:spAutoFit/>
          </a:bodyPr>
          <a:lstStyle/>
          <a:p>
            <a:r>
              <a:rPr lang="en-US" sz="1200" b="1" dirty="0">
                <a:solidFill>
                  <a:srgbClr val="0070C0"/>
                </a:solidFill>
              </a:rPr>
              <a:t>Operators can send customer surveys</a:t>
            </a:r>
          </a:p>
          <a:p>
            <a:r>
              <a:rPr lang="en-US" sz="1200" b="1" dirty="0">
                <a:solidFill>
                  <a:srgbClr val="0070C0"/>
                </a:solidFill>
              </a:rPr>
              <a:t>to subscriber phones for quick user response.</a:t>
            </a:r>
          </a:p>
        </p:txBody>
      </p:sp>
      <p:pic>
        <p:nvPicPr>
          <p:cNvPr id="12" name="Picture 11"/>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414365145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PH_110911_7191_fade.jpg"/>
          <p:cNvPicPr>
            <a:picLocks noChangeAspect="1"/>
          </p:cNvPicPr>
          <p:nvPr/>
        </p:nvPicPr>
        <p:blipFill>
          <a:blip r:embed="rId3" cstate="print"/>
          <a:srcRect r="27456"/>
          <a:stretch>
            <a:fillRect/>
          </a:stretch>
        </p:blipFill>
        <p:spPr>
          <a:xfrm>
            <a:off x="8621350" y="0"/>
            <a:ext cx="3088951" cy="2838734"/>
          </a:xfrm>
          <a:prstGeom prst="rect">
            <a:avLst/>
          </a:prstGeom>
        </p:spPr>
      </p:pic>
      <p:sp>
        <p:nvSpPr>
          <p:cNvPr id="474115" name="Rectangle 3"/>
          <p:cNvSpPr>
            <a:spLocks noGrp="1" noChangeArrowheads="1"/>
          </p:cNvSpPr>
          <p:nvPr>
            <p:ph type="title"/>
          </p:nvPr>
        </p:nvSpPr>
        <p:spPr>
          <a:xfrm>
            <a:off x="0" y="1123837"/>
            <a:ext cx="3200401" cy="4601183"/>
          </a:xfrm>
        </p:spPr>
        <p:txBody>
          <a:bodyPr>
            <a:normAutofit/>
          </a:bodyPr>
          <a:lstStyle/>
          <a:p>
            <a:r>
              <a:rPr lang="en-US" dirty="0" smtClean="0"/>
              <a:t>NETWORK PERFORMANCE MONITORING</a:t>
            </a:r>
            <a:endParaRPr lang="en-US" dirty="0"/>
          </a:p>
        </p:txBody>
      </p:sp>
      <p:sp>
        <p:nvSpPr>
          <p:cNvPr id="20" name="Content Placeholder 10"/>
          <p:cNvSpPr>
            <a:spLocks noGrp="1"/>
          </p:cNvSpPr>
          <p:nvPr>
            <p:ph idx="1"/>
          </p:nvPr>
        </p:nvSpPr>
        <p:spPr>
          <a:xfrm>
            <a:off x="2909174" y="1123837"/>
            <a:ext cx="6707835" cy="4705350"/>
          </a:xfrm>
        </p:spPr>
        <p:txBody>
          <a:bodyPr/>
          <a:lstStyle/>
          <a:p>
            <a:pPr lvl="1"/>
            <a:r>
              <a:rPr lang="en-US" altLang="zh-CN" sz="2000" dirty="0" smtClean="0"/>
              <a:t>Passive monitoring of services and applications </a:t>
            </a:r>
            <a:br>
              <a:rPr lang="en-US" altLang="zh-CN" sz="2000" dirty="0" smtClean="0"/>
            </a:br>
            <a:r>
              <a:rPr lang="en-US" altLang="zh-CN" sz="2000" dirty="0" smtClean="0"/>
              <a:t>in combination with location using subscribers’ </a:t>
            </a:r>
            <a:br>
              <a:rPr lang="en-US" altLang="zh-CN" sz="2000" dirty="0" smtClean="0"/>
            </a:br>
            <a:r>
              <a:rPr lang="en-US" altLang="zh-CN" sz="2000" dirty="0" smtClean="0"/>
              <a:t>smartphones</a:t>
            </a:r>
          </a:p>
          <a:p>
            <a:pPr lvl="1"/>
            <a:r>
              <a:rPr lang="en-US" altLang="zh-CN" sz="2000" dirty="0" smtClean="0"/>
              <a:t>Collected data reflects real-life user behavior</a:t>
            </a:r>
          </a:p>
          <a:p>
            <a:pPr lvl="1"/>
            <a:r>
              <a:rPr lang="en-US" sz="2000" dirty="0" smtClean="0"/>
              <a:t>Identify troublesome device models on the network</a:t>
            </a:r>
            <a:endParaRPr lang="en-US" altLang="zh-CN" sz="2000" dirty="0" smtClean="0"/>
          </a:p>
          <a:p>
            <a:pPr lvl="1"/>
            <a:r>
              <a:rPr lang="en-US" altLang="zh-CN" sz="2000" dirty="0" smtClean="0"/>
              <a:t>Used in combination with other TEMS network tools</a:t>
            </a:r>
          </a:p>
          <a:p>
            <a:pPr lvl="1"/>
            <a:r>
              <a:rPr lang="en-US" altLang="zh-CN" sz="2000" dirty="0" smtClean="0"/>
              <a:t>Metrics include:</a:t>
            </a:r>
          </a:p>
          <a:p>
            <a:pPr lvl="3"/>
            <a:r>
              <a:rPr lang="en-US" sz="1600" dirty="0" smtClean="0"/>
              <a:t>Call setup time, setup success rate, drop rate</a:t>
            </a:r>
          </a:p>
          <a:p>
            <a:pPr lvl="3"/>
            <a:r>
              <a:rPr lang="en-US" sz="1600" dirty="0" smtClean="0"/>
              <a:t>Throughput</a:t>
            </a:r>
          </a:p>
          <a:p>
            <a:pPr lvl="3"/>
            <a:r>
              <a:rPr lang="en-US" sz="1600" dirty="0" smtClean="0"/>
              <a:t>Signal strength</a:t>
            </a:r>
          </a:p>
          <a:p>
            <a:pPr lvl="3"/>
            <a:r>
              <a:rPr lang="en-US" sz="1600" dirty="0" smtClean="0"/>
              <a:t>Location</a:t>
            </a:r>
            <a:endParaRPr lang="en-GB" sz="1600" dirty="0" smtClean="0"/>
          </a:p>
          <a:p>
            <a:pPr lvl="1"/>
            <a:endParaRPr lang="en-US" altLang="zh-CN" dirty="0" smtClean="0"/>
          </a:p>
        </p:txBody>
      </p:sp>
      <p:sp>
        <p:nvSpPr>
          <p:cNvPr id="24" name="Footer Placeholder 3"/>
          <p:cNvSpPr>
            <a:spLocks noGrp="1"/>
          </p:cNvSpPr>
          <p:nvPr>
            <p:ph type="ftr" sz="quarter" idx="11"/>
          </p:nvPr>
        </p:nvSpPr>
        <p:spPr/>
        <p:txBody>
          <a:bodyPr/>
          <a:lstStyle/>
          <a:p>
            <a:r>
              <a:rPr lang="pt-BR" smtClean="0"/>
              <a:t>TEMS MobileInsight, 2014 © Ascom, Dubai ITU event</a:t>
            </a:r>
            <a:endParaRPr lang="en-US" dirty="0"/>
          </a:p>
        </p:txBody>
      </p:sp>
      <p:sp>
        <p:nvSpPr>
          <p:cNvPr id="25" name="Slide Number Placeholder 4"/>
          <p:cNvSpPr>
            <a:spLocks noGrp="1"/>
          </p:cNvSpPr>
          <p:nvPr>
            <p:ph type="sldNum" sz="quarter" idx="12"/>
          </p:nvPr>
        </p:nvSpPr>
        <p:spPr/>
        <p:txBody>
          <a:bodyPr/>
          <a:lstStyle/>
          <a:p>
            <a:fld id="{32749B5B-DC12-4A3F-AD86-51DB23CEB06B}" type="slidenum">
              <a:rPr lang="en-US" smtClean="0"/>
              <a:pPr/>
              <a:t>15</a:t>
            </a:fld>
            <a:endParaRPr lang="en-US" dirty="0"/>
          </a:p>
        </p:txBody>
      </p:sp>
      <p:sp>
        <p:nvSpPr>
          <p:cNvPr id="9" name="Text Box 6"/>
          <p:cNvSpPr txBox="1">
            <a:spLocks noChangeArrowheads="1"/>
          </p:cNvSpPr>
          <p:nvPr/>
        </p:nvSpPr>
        <p:spPr bwMode="auto">
          <a:xfrm>
            <a:off x="1574800" y="558800"/>
            <a:ext cx="856004"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GENERAL USE ]</a:t>
            </a:r>
          </a:p>
        </p:txBody>
      </p:sp>
      <p:grpSp>
        <p:nvGrpSpPr>
          <p:cNvPr id="33" name="Group 32"/>
          <p:cNvGrpSpPr/>
          <p:nvPr/>
        </p:nvGrpSpPr>
        <p:grpSpPr>
          <a:xfrm>
            <a:off x="10376817" y="179325"/>
            <a:ext cx="1022781" cy="758950"/>
            <a:chOff x="6467991" y="1743760"/>
            <a:chExt cx="1022781" cy="758950"/>
          </a:xfrm>
        </p:grpSpPr>
        <p:sp>
          <p:nvSpPr>
            <p:cNvPr id="30" name="TextBox 29"/>
            <p:cNvSpPr txBox="1"/>
            <p:nvPr/>
          </p:nvSpPr>
          <p:spPr>
            <a:xfrm>
              <a:off x="6467991" y="2256489"/>
              <a:ext cx="1022781" cy="246221"/>
            </a:xfrm>
            <a:prstGeom prst="rect">
              <a:avLst/>
            </a:prstGeom>
            <a:noFill/>
          </p:spPr>
          <p:txBody>
            <a:bodyPr wrap="square" rtlCol="0">
              <a:spAutoFit/>
            </a:bodyPr>
            <a:lstStyle/>
            <a:p>
              <a:r>
                <a:rPr lang="en-US" sz="1000" i="1" dirty="0">
                  <a:solidFill>
                    <a:schemeClr val="bg1"/>
                  </a:solidFill>
                </a:rPr>
                <a:t>Did you know?</a:t>
              </a:r>
            </a:p>
          </p:txBody>
        </p:sp>
        <p:pic>
          <p:nvPicPr>
            <p:cNvPr id="32" name="Picture 31" descr="iphone-web-safari-icon300.png"/>
            <p:cNvPicPr>
              <a:picLocks noChangeAspect="1"/>
            </p:cNvPicPr>
            <p:nvPr/>
          </p:nvPicPr>
          <p:blipFill>
            <a:blip r:embed="rId4" cstate="print"/>
            <a:stretch>
              <a:fillRect/>
            </a:stretch>
          </p:blipFill>
          <p:spPr>
            <a:xfrm>
              <a:off x="6738672" y="1743760"/>
              <a:ext cx="466801" cy="466801"/>
            </a:xfrm>
            <a:prstGeom prst="rect">
              <a:avLst/>
            </a:prstGeom>
            <a:effectLst>
              <a:outerShdw blurRad="50800" dist="38100" dir="2700000" algn="tl" rotWithShape="0">
                <a:prstClr val="black">
                  <a:alpha val="40000"/>
                </a:prstClr>
              </a:outerShdw>
            </a:effectLst>
          </p:spPr>
        </p:pic>
      </p:grpSp>
      <p:pic>
        <p:nvPicPr>
          <p:cNvPr id="11" name="Picture 10"/>
          <p:cNvPicPr>
            <a:picLocks noChangeAspect="1"/>
          </p:cNvPicPr>
          <p:nvPr/>
        </p:nvPicPr>
        <p:blipFill>
          <a:blip r:embed="rId5"/>
          <a:stretch>
            <a:fillRect/>
          </a:stretch>
        </p:blipFill>
        <p:spPr>
          <a:xfrm>
            <a:off x="10451294" y="0"/>
            <a:ext cx="1763439" cy="539496"/>
          </a:xfrm>
          <a:prstGeom prst="rect">
            <a:avLst/>
          </a:prstGeom>
        </p:spPr>
      </p:pic>
    </p:spTree>
    <p:extLst>
      <p:ext uri="{BB962C8B-B14F-4D97-AF65-F5344CB8AC3E}">
        <p14:creationId xmlns:p14="http://schemas.microsoft.com/office/powerpoint/2010/main" val="26361022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H_110911_6577_fade.jpg"/>
          <p:cNvPicPr>
            <a:picLocks noChangeAspect="1"/>
          </p:cNvPicPr>
          <p:nvPr/>
        </p:nvPicPr>
        <p:blipFill>
          <a:blip r:embed="rId3" cstate="print"/>
          <a:srcRect r="11385"/>
          <a:stretch>
            <a:fillRect/>
          </a:stretch>
        </p:blipFill>
        <p:spPr>
          <a:xfrm>
            <a:off x="8060038" y="0"/>
            <a:ext cx="3691205" cy="2776940"/>
          </a:xfrm>
          <a:prstGeom prst="rect">
            <a:avLst/>
          </a:prstGeom>
        </p:spPr>
      </p:pic>
      <p:sp>
        <p:nvSpPr>
          <p:cNvPr id="474115" name="Rectangle 3"/>
          <p:cNvSpPr>
            <a:spLocks noGrp="1" noChangeArrowheads="1"/>
          </p:cNvSpPr>
          <p:nvPr>
            <p:ph type="title"/>
          </p:nvPr>
        </p:nvSpPr>
        <p:spPr>
          <a:xfrm>
            <a:off x="0" y="1717391"/>
            <a:ext cx="7618046" cy="1762788"/>
          </a:xfrm>
        </p:spPr>
        <p:txBody>
          <a:bodyPr>
            <a:normAutofit fontScale="90000"/>
          </a:bodyPr>
          <a:lstStyle/>
          <a:p>
            <a:r>
              <a:rPr lang="en-US" dirty="0" smtClean="0"/>
              <a:t>MARKETING</a:t>
            </a:r>
            <a:br>
              <a:rPr lang="en-US" dirty="0" smtClean="0"/>
            </a:br>
            <a:r>
              <a:rPr lang="en-US" dirty="0" smtClean="0"/>
              <a:t> AND </a:t>
            </a:r>
            <a:br>
              <a:rPr lang="en-US" dirty="0" smtClean="0"/>
            </a:br>
            <a:r>
              <a:rPr lang="en-US" dirty="0" smtClean="0"/>
              <a:t>CONSUMER </a:t>
            </a:r>
            <a:br>
              <a:rPr lang="en-US" dirty="0" smtClean="0"/>
            </a:br>
            <a:r>
              <a:rPr lang="en-US" dirty="0" smtClean="0"/>
              <a:t>INSIGHTS</a:t>
            </a:r>
            <a:endParaRPr lang="en-US" dirty="0"/>
          </a:p>
        </p:txBody>
      </p:sp>
      <p:sp>
        <p:nvSpPr>
          <p:cNvPr id="20" name="Content Placeholder 10"/>
          <p:cNvSpPr>
            <a:spLocks noGrp="1"/>
          </p:cNvSpPr>
          <p:nvPr>
            <p:ph idx="1"/>
          </p:nvPr>
        </p:nvSpPr>
        <p:spPr>
          <a:xfrm>
            <a:off x="3028195" y="1399149"/>
            <a:ext cx="5978645" cy="4930683"/>
          </a:xfrm>
        </p:spPr>
        <p:txBody>
          <a:bodyPr/>
          <a:lstStyle/>
          <a:p>
            <a:pPr lvl="1" eaLnBrk="1" hangingPunct="1">
              <a:buFont typeface="Wingdings" panose="05000000000000000000" pitchFamily="2" charset="2"/>
              <a:buChar char="q"/>
            </a:pPr>
            <a:r>
              <a:rPr lang="en-US" altLang="zh-CN" dirty="0" smtClean="0"/>
              <a:t> Understand subscriber usage of :</a:t>
            </a:r>
            <a:br>
              <a:rPr lang="en-US" altLang="zh-CN" dirty="0" smtClean="0"/>
            </a:br>
            <a:endParaRPr lang="en-US" altLang="zh-CN" dirty="0" smtClean="0"/>
          </a:p>
          <a:p>
            <a:pPr lvl="1" eaLnBrk="1" hangingPunct="1"/>
            <a:r>
              <a:rPr lang="en-US" altLang="zh-CN" dirty="0" smtClean="0"/>
              <a:t>applications and services </a:t>
            </a:r>
          </a:p>
          <a:p>
            <a:pPr lvl="1" eaLnBrk="1" hangingPunct="1"/>
            <a:r>
              <a:rPr lang="en-US" altLang="zh-CN" dirty="0" smtClean="0"/>
              <a:t>Study trends in subscriber behavior</a:t>
            </a:r>
          </a:p>
          <a:p>
            <a:pPr lvl="1" eaLnBrk="1" hangingPunct="1"/>
            <a:r>
              <a:rPr lang="en-US" altLang="zh-CN" dirty="0" smtClean="0"/>
              <a:t>Compare with competitors</a:t>
            </a:r>
          </a:p>
          <a:p>
            <a:pPr lvl="1" eaLnBrk="1" hangingPunct="1"/>
            <a:r>
              <a:rPr lang="en-US" altLang="zh-CN" dirty="0" smtClean="0"/>
              <a:t>Target new service offerings based on customer usage</a:t>
            </a:r>
            <a:endParaRPr lang="en-US" altLang="zh-CN" sz="800" dirty="0"/>
          </a:p>
          <a:p>
            <a:pPr lvl="1" eaLnBrk="1" hangingPunct="1"/>
            <a:r>
              <a:rPr lang="en-US" altLang="zh-CN" dirty="0" smtClean="0"/>
              <a:t>Reports generated for:</a:t>
            </a:r>
          </a:p>
          <a:p>
            <a:pPr lvl="3"/>
            <a:r>
              <a:rPr lang="en-US" dirty="0" smtClean="0"/>
              <a:t>Top application usage</a:t>
            </a:r>
          </a:p>
          <a:p>
            <a:pPr lvl="3"/>
            <a:r>
              <a:rPr lang="en-US" dirty="0" smtClean="0"/>
              <a:t>Wi-Fi vs. mobile data usage</a:t>
            </a:r>
          </a:p>
          <a:p>
            <a:pPr lvl="3"/>
            <a:r>
              <a:rPr lang="en-US" dirty="0" smtClean="0"/>
              <a:t>Most-visited websites</a:t>
            </a:r>
          </a:p>
          <a:p>
            <a:pPr lvl="1" eaLnBrk="1" hangingPunct="1"/>
            <a:r>
              <a:rPr lang="en-US" altLang="zh-CN" dirty="0" smtClean="0"/>
              <a:t>Results can be grouped by:</a:t>
            </a:r>
          </a:p>
          <a:p>
            <a:pPr lvl="3"/>
            <a:r>
              <a:rPr lang="en-US" dirty="0" smtClean="0"/>
              <a:t>Customer group, location, device type, etc.</a:t>
            </a:r>
          </a:p>
          <a:p>
            <a:pPr lvl="1" eaLnBrk="1" hangingPunct="1">
              <a:buNone/>
            </a:pPr>
            <a:endParaRPr lang="en-US" altLang="zh-CN" dirty="0" smtClean="0"/>
          </a:p>
        </p:txBody>
      </p:sp>
      <p:sp>
        <p:nvSpPr>
          <p:cNvPr id="24" name="Footer Placeholder 3"/>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25" name="Slide Number Placeholder 4"/>
          <p:cNvSpPr>
            <a:spLocks noGrp="1"/>
          </p:cNvSpPr>
          <p:nvPr>
            <p:ph type="sldNum" sz="quarter" idx="12"/>
          </p:nvPr>
        </p:nvSpPr>
        <p:spPr/>
        <p:txBody>
          <a:bodyPr/>
          <a:lstStyle/>
          <a:p>
            <a:fld id="{32749B5B-DC12-4A3F-AD86-51DB23CEB06B}" type="slidenum">
              <a:rPr lang="en-US"/>
              <a:pPr/>
              <a:t>16</a:t>
            </a:fld>
            <a:endParaRPr lang="en-US" dirty="0"/>
          </a:p>
        </p:txBody>
      </p:sp>
      <p:sp>
        <p:nvSpPr>
          <p:cNvPr id="9" name="Text Box 6"/>
          <p:cNvSpPr txBox="1">
            <a:spLocks noChangeArrowheads="1"/>
          </p:cNvSpPr>
          <p:nvPr/>
        </p:nvSpPr>
        <p:spPr bwMode="auto">
          <a:xfrm>
            <a:off x="1574800" y="558800"/>
            <a:ext cx="856004"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GENERAL USE ]</a:t>
            </a:r>
          </a:p>
        </p:txBody>
      </p:sp>
      <p:pic>
        <p:nvPicPr>
          <p:cNvPr id="10" name="Picture 9"/>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79140867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p:txBody>
          <a:bodyPr>
            <a:normAutofit/>
          </a:bodyPr>
          <a:lstStyle/>
          <a:p>
            <a:pPr eaLnBrk="1" hangingPunct="1"/>
            <a:r>
              <a:rPr lang="en-US" dirty="0" smtClean="0"/>
              <a:t>USE CASES	</a:t>
            </a:r>
            <a:br>
              <a:rPr lang="en-US" dirty="0" smtClean="0"/>
            </a:br>
            <a:r>
              <a:rPr lang="en-US" dirty="0" smtClean="0"/>
              <a:t/>
            </a:r>
            <a:br>
              <a:rPr lang="en-US" dirty="0" smtClean="0"/>
            </a:br>
            <a:endParaRPr lang="en-US" dirty="0" smtClean="0"/>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17</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pic>
        <p:nvPicPr>
          <p:cNvPr id="8" name="Picture 7"/>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31068850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38049" y="932770"/>
            <a:ext cx="2947482" cy="3257094"/>
          </a:xfrm>
        </p:spPr>
        <p:txBody>
          <a:bodyPr>
            <a:normAutofit/>
          </a:bodyPr>
          <a:lstStyle/>
          <a:p>
            <a:pPr lvl="0"/>
            <a:r>
              <a:rPr lang="en-US" dirty="0" smtClean="0"/>
              <a:t>VIP SUBSCRIBER EXPERIENCE</a:t>
            </a:r>
            <a:br>
              <a:rPr lang="en-US" dirty="0" smtClean="0"/>
            </a:br>
            <a:endParaRPr lang="en-US" dirty="0"/>
          </a:p>
        </p:txBody>
      </p:sp>
      <p:sp>
        <p:nvSpPr>
          <p:cNvPr id="11" name="Content Placeholder 10"/>
          <p:cNvSpPr>
            <a:spLocks noGrp="1"/>
          </p:cNvSpPr>
          <p:nvPr>
            <p:ph idx="1"/>
          </p:nvPr>
        </p:nvSpPr>
        <p:spPr>
          <a:xfrm>
            <a:off x="3638416" y="340436"/>
            <a:ext cx="6584821" cy="4705350"/>
          </a:xfrm>
        </p:spPr>
        <p:txBody>
          <a:bodyPr/>
          <a:lstStyle/>
          <a:p>
            <a:pPr lvl="1">
              <a:spcBef>
                <a:spcPts val="1200"/>
              </a:spcBef>
            </a:pPr>
            <a:r>
              <a:rPr lang="en-GB" altLang="zh-CN" dirty="0" smtClean="0"/>
              <a:t>Understand what the VIP subscriber truly experiences</a:t>
            </a:r>
          </a:p>
          <a:p>
            <a:pPr lvl="1">
              <a:spcBef>
                <a:spcPts val="1200"/>
              </a:spcBef>
            </a:pPr>
            <a:r>
              <a:rPr lang="en-GB" altLang="zh-CN" dirty="0" smtClean="0"/>
              <a:t>Troubleshoot and fix issues before subscribers complain</a:t>
            </a:r>
          </a:p>
          <a:p>
            <a:pPr lvl="1">
              <a:spcBef>
                <a:spcPts val="1200"/>
              </a:spcBef>
            </a:pPr>
            <a:r>
              <a:rPr lang="en-GB" altLang="zh-CN" dirty="0" smtClean="0"/>
              <a:t>VIP subscribers feel valued when an application is installed to improve their service (psychological effect)</a:t>
            </a:r>
          </a:p>
          <a:p>
            <a:pPr lvl="1">
              <a:spcBef>
                <a:spcPts val="1200"/>
              </a:spcBef>
            </a:pPr>
            <a:r>
              <a:rPr lang="en-GB" altLang="zh-CN" dirty="0" smtClean="0"/>
              <a:t>Focus on VIP subscriber perception (surveys)</a:t>
            </a:r>
          </a:p>
          <a:p>
            <a:pPr lvl="1">
              <a:spcBef>
                <a:spcPts val="1200"/>
              </a:spcBef>
              <a:buNone/>
            </a:pPr>
            <a:endParaRPr lang="en-GB" altLang="zh-CN" dirty="0"/>
          </a:p>
        </p:txBody>
      </p:sp>
      <p:sp>
        <p:nvSpPr>
          <p:cNvPr id="5122" name="Footer Placeholder 2"/>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18</a:t>
            </a:fld>
            <a:endParaRPr lang="en-US" dirty="0"/>
          </a:p>
        </p:txBody>
      </p:sp>
      <p:sp>
        <p:nvSpPr>
          <p:cNvPr id="8" name="Text Box 6"/>
          <p:cNvSpPr txBox="1">
            <a:spLocks noChangeArrowheads="1"/>
          </p:cNvSpPr>
          <p:nvPr/>
        </p:nvSpPr>
        <p:spPr bwMode="auto">
          <a:xfrm>
            <a:off x="1574801" y="558800"/>
            <a:ext cx="69410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USE CASES ]</a:t>
            </a:r>
          </a:p>
        </p:txBody>
      </p:sp>
      <p:pic>
        <p:nvPicPr>
          <p:cNvPr id="3074" name="Picture 2"/>
          <p:cNvPicPr>
            <a:picLocks noChangeAspect="1" noChangeArrowheads="1"/>
          </p:cNvPicPr>
          <p:nvPr/>
        </p:nvPicPr>
        <p:blipFill>
          <a:blip r:embed="rId3" cstate="print"/>
          <a:srcRect/>
          <a:stretch>
            <a:fillRect/>
          </a:stretch>
        </p:blipFill>
        <p:spPr bwMode="auto">
          <a:xfrm>
            <a:off x="3638416" y="3807725"/>
            <a:ext cx="6642834" cy="2589121"/>
          </a:xfrm>
          <a:prstGeom prst="rect">
            <a:avLst/>
          </a:prstGeom>
          <a:noFill/>
          <a:ln w="9525">
            <a:noFill/>
            <a:miter lim="800000"/>
            <a:headEnd/>
            <a:tailEnd/>
          </a:ln>
        </p:spPr>
      </p:pic>
      <p:pic>
        <p:nvPicPr>
          <p:cNvPr id="10" name="Picture 9"/>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34550932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PH_110911_7293_fade.jpg"/>
          <p:cNvPicPr>
            <a:picLocks noChangeAspect="1"/>
          </p:cNvPicPr>
          <p:nvPr/>
        </p:nvPicPr>
        <p:blipFill>
          <a:blip r:embed="rId3" cstate="print"/>
          <a:stretch>
            <a:fillRect/>
          </a:stretch>
        </p:blipFill>
        <p:spPr>
          <a:xfrm>
            <a:off x="8087469" y="0"/>
            <a:ext cx="3603009" cy="2402006"/>
          </a:xfrm>
          <a:prstGeom prst="rect">
            <a:avLst/>
          </a:prstGeom>
        </p:spPr>
      </p:pic>
      <p:sp>
        <p:nvSpPr>
          <p:cNvPr id="9" name="Title 8"/>
          <p:cNvSpPr>
            <a:spLocks noGrp="1"/>
          </p:cNvSpPr>
          <p:nvPr>
            <p:ph type="title"/>
          </p:nvPr>
        </p:nvSpPr>
        <p:spPr>
          <a:xfrm>
            <a:off x="0" y="1123837"/>
            <a:ext cx="3425587" cy="4601183"/>
          </a:xfrm>
        </p:spPr>
        <p:txBody>
          <a:bodyPr>
            <a:normAutofit/>
          </a:bodyPr>
          <a:lstStyle/>
          <a:p>
            <a:pPr lvl="0"/>
            <a:r>
              <a:rPr lang="en-US" sz="3200" dirty="0" smtClean="0"/>
              <a:t>INFRASTRUCTURE ‘SWAP OUTS’</a:t>
            </a:r>
            <a:br>
              <a:rPr lang="en-US" sz="3200" dirty="0" smtClean="0"/>
            </a:br>
            <a:endParaRPr lang="en-US" sz="3200" dirty="0"/>
          </a:p>
        </p:txBody>
      </p:sp>
      <p:sp>
        <p:nvSpPr>
          <p:cNvPr id="11" name="Content Placeholder 10"/>
          <p:cNvSpPr>
            <a:spLocks noGrp="1"/>
          </p:cNvSpPr>
          <p:nvPr>
            <p:ph idx="1"/>
          </p:nvPr>
        </p:nvSpPr>
        <p:spPr>
          <a:xfrm>
            <a:off x="2994169" y="1123837"/>
            <a:ext cx="5274055" cy="4705350"/>
          </a:xfrm>
        </p:spPr>
        <p:txBody>
          <a:bodyPr>
            <a:normAutofit/>
          </a:bodyPr>
          <a:lstStyle/>
          <a:p>
            <a:pPr lvl="1"/>
            <a:r>
              <a:rPr lang="en-GB" altLang="zh-CN" dirty="0" smtClean="0"/>
              <a:t>Gather subscriber experience metrics before, during, and after rollouts</a:t>
            </a:r>
          </a:p>
          <a:p>
            <a:pPr lvl="1"/>
            <a:endParaRPr lang="en-GB" altLang="zh-CN" dirty="0" smtClean="0"/>
          </a:p>
          <a:p>
            <a:pPr lvl="1"/>
            <a:r>
              <a:rPr lang="en-GB" dirty="0" smtClean="0"/>
              <a:t>Compare subscriber results independently </a:t>
            </a:r>
            <a:br>
              <a:rPr lang="en-GB" dirty="0" smtClean="0"/>
            </a:br>
            <a:r>
              <a:rPr lang="en-GB" dirty="0" smtClean="0"/>
              <a:t>of vendor KPIs</a:t>
            </a:r>
          </a:p>
          <a:p>
            <a:pPr lvl="1"/>
            <a:endParaRPr lang="en-GB" dirty="0" smtClean="0"/>
          </a:p>
          <a:p>
            <a:pPr lvl="1"/>
            <a:r>
              <a:rPr lang="en-GB" dirty="0" smtClean="0"/>
              <a:t>No need to purchase system, just pay </a:t>
            </a:r>
            <a:br>
              <a:rPr lang="en-GB" dirty="0" smtClean="0"/>
            </a:br>
            <a:r>
              <a:rPr lang="en-GB" dirty="0" smtClean="0"/>
              <a:t>for the time that it is needed, e.g., </a:t>
            </a:r>
            <a:br>
              <a:rPr lang="en-GB" dirty="0" smtClean="0"/>
            </a:br>
            <a:r>
              <a:rPr lang="en-GB" dirty="0"/>
              <a:t>3</a:t>
            </a:r>
            <a:r>
              <a:rPr lang="en-GB" dirty="0" smtClean="0"/>
              <a:t>-month project</a:t>
            </a:r>
          </a:p>
          <a:p>
            <a:endParaRPr lang="en-GB" dirty="0"/>
          </a:p>
        </p:txBody>
      </p:sp>
      <p:sp>
        <p:nvSpPr>
          <p:cNvPr id="5122" name="Footer Placeholder 2"/>
          <p:cNvSpPr>
            <a:spLocks noGrp="1"/>
          </p:cNvSpPr>
          <p:nvPr>
            <p:ph type="ftr" sz="quarter" idx="11"/>
          </p:nvPr>
        </p:nvSpPr>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19</a:t>
            </a:fld>
            <a:endParaRPr lang="en-US" dirty="0"/>
          </a:p>
        </p:txBody>
      </p:sp>
      <p:sp>
        <p:nvSpPr>
          <p:cNvPr id="8" name="Text Box 6"/>
          <p:cNvSpPr txBox="1">
            <a:spLocks noChangeArrowheads="1"/>
          </p:cNvSpPr>
          <p:nvPr/>
        </p:nvSpPr>
        <p:spPr bwMode="auto">
          <a:xfrm>
            <a:off x="1574801" y="558800"/>
            <a:ext cx="69410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USE CASES ]</a:t>
            </a:r>
          </a:p>
        </p:txBody>
      </p:sp>
      <p:grpSp>
        <p:nvGrpSpPr>
          <p:cNvPr id="28" name="Group 27"/>
          <p:cNvGrpSpPr/>
          <p:nvPr/>
        </p:nvGrpSpPr>
        <p:grpSpPr>
          <a:xfrm>
            <a:off x="9487004" y="238642"/>
            <a:ext cx="1147131" cy="794203"/>
            <a:chOff x="5707212" y="2520494"/>
            <a:chExt cx="1147131" cy="794203"/>
          </a:xfrm>
        </p:grpSpPr>
        <p:sp>
          <p:nvSpPr>
            <p:cNvPr id="24" name="TextBox 23"/>
            <p:cNvSpPr txBox="1"/>
            <p:nvPr/>
          </p:nvSpPr>
          <p:spPr>
            <a:xfrm>
              <a:off x="5707212" y="3068476"/>
              <a:ext cx="1147131" cy="246221"/>
            </a:xfrm>
            <a:prstGeom prst="rect">
              <a:avLst/>
            </a:prstGeom>
            <a:noFill/>
          </p:spPr>
          <p:txBody>
            <a:bodyPr wrap="square" rtlCol="0">
              <a:spAutoFit/>
            </a:bodyPr>
            <a:lstStyle/>
            <a:p>
              <a:r>
                <a:rPr lang="en-US" sz="1000" i="1" dirty="0">
                  <a:solidFill>
                    <a:schemeClr val="bg1"/>
                  </a:solidFill>
                </a:rPr>
                <a:t>How cool is this?</a:t>
              </a:r>
            </a:p>
          </p:txBody>
        </p:sp>
        <p:pic>
          <p:nvPicPr>
            <p:cNvPr id="26" name="Picture 25" descr="blackberry-video-icon300.png"/>
            <p:cNvPicPr>
              <a:picLocks noChangeAspect="1"/>
            </p:cNvPicPr>
            <p:nvPr/>
          </p:nvPicPr>
          <p:blipFill>
            <a:blip r:embed="rId4" cstate="print"/>
            <a:stretch>
              <a:fillRect/>
            </a:stretch>
          </p:blipFill>
          <p:spPr>
            <a:xfrm>
              <a:off x="6017667" y="2520494"/>
              <a:ext cx="523646" cy="523646"/>
            </a:xfrm>
            <a:prstGeom prst="rect">
              <a:avLst/>
            </a:prstGeom>
          </p:spPr>
        </p:pic>
      </p:grpSp>
      <p:pic>
        <p:nvPicPr>
          <p:cNvPr id="12" name="Picture 11"/>
          <p:cNvPicPr>
            <a:picLocks noChangeAspect="1"/>
          </p:cNvPicPr>
          <p:nvPr/>
        </p:nvPicPr>
        <p:blipFill>
          <a:blip r:embed="rId5"/>
          <a:stretch>
            <a:fillRect/>
          </a:stretch>
        </p:blipFill>
        <p:spPr>
          <a:xfrm>
            <a:off x="10451294" y="0"/>
            <a:ext cx="1763439" cy="539496"/>
          </a:xfrm>
          <a:prstGeom prst="rect">
            <a:avLst/>
          </a:prstGeom>
        </p:spPr>
      </p:pic>
    </p:spTree>
    <p:extLst>
      <p:ext uri="{BB962C8B-B14F-4D97-AF65-F5344CB8AC3E}">
        <p14:creationId xmlns:p14="http://schemas.microsoft.com/office/powerpoint/2010/main" val="405178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6805_950x400p.jpg"/>
          <p:cNvPicPr>
            <a:picLocks noChangeAspect="1"/>
          </p:cNvPicPr>
          <p:nvPr/>
        </p:nvPicPr>
        <p:blipFill>
          <a:blip r:embed="rId3" cstate="print"/>
          <a:srcRect b="1671"/>
          <a:stretch>
            <a:fillRect/>
          </a:stretch>
        </p:blipFill>
        <p:spPr>
          <a:xfrm>
            <a:off x="3429476" y="3104750"/>
            <a:ext cx="8785257" cy="3753250"/>
          </a:xfrm>
          <a:prstGeom prst="rect">
            <a:avLst/>
          </a:prstGeom>
        </p:spPr>
      </p:pic>
      <p:sp>
        <p:nvSpPr>
          <p:cNvPr id="3076" name="Rectangle 5"/>
          <p:cNvSpPr>
            <a:spLocks noChangeArrowheads="1"/>
          </p:cNvSpPr>
          <p:nvPr/>
        </p:nvSpPr>
        <p:spPr bwMode="auto">
          <a:xfrm>
            <a:off x="1574800" y="1368425"/>
            <a:ext cx="9067800" cy="1360598"/>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3078" name="Rectangle 7"/>
          <p:cNvSpPr>
            <a:spLocks noChangeArrowheads="1"/>
          </p:cNvSpPr>
          <p:nvPr/>
        </p:nvSpPr>
        <p:spPr bwMode="auto">
          <a:xfrm>
            <a:off x="1412875" y="5906294"/>
            <a:ext cx="323850" cy="201613"/>
          </a:xfrm>
          <a:prstGeom prst="rect">
            <a:avLst/>
          </a:prstGeom>
          <a:solidFill>
            <a:srgbClr val="FFFF00"/>
          </a:solidFill>
          <a:ln w="50800">
            <a:solidFill>
              <a:schemeClr val="bg1"/>
            </a:solidFill>
            <a:miter lim="800000"/>
            <a:headEnd/>
            <a:tailEnd/>
          </a:ln>
        </p:spPr>
        <p:txBody>
          <a:bodyPr wrap="none" lIns="0" tIns="0" rIns="0" bIns="0" anchor="ctr"/>
          <a:lstStyle/>
          <a:p>
            <a:pPr eaLnBrk="0" hangingPunct="0"/>
            <a:endParaRPr lang="en-US" dirty="0"/>
          </a:p>
        </p:txBody>
      </p:sp>
      <p:sp>
        <p:nvSpPr>
          <p:cNvPr id="3079" name="Rectangle 2"/>
          <p:cNvSpPr>
            <a:spLocks noGrp="1" noChangeArrowheads="1"/>
          </p:cNvSpPr>
          <p:nvPr>
            <p:ph type="ctrTitle"/>
          </p:nvPr>
        </p:nvSpPr>
        <p:spPr>
          <a:xfrm>
            <a:off x="140919" y="220109"/>
            <a:ext cx="7315200" cy="2589334"/>
          </a:xfrm>
        </p:spPr>
        <p:txBody>
          <a:bodyPr/>
          <a:lstStyle/>
          <a:p>
            <a:pPr eaLnBrk="1" hangingPunct="1"/>
            <a:r>
              <a:rPr lang="en-US" dirty="0" smtClean="0"/>
              <a:t>TEMS</a:t>
            </a:r>
            <a:r>
              <a:rPr lang="en-US" baseline="30000" dirty="0" smtClean="0"/>
              <a:t>™</a:t>
            </a:r>
            <a:r>
              <a:rPr lang="en-US" dirty="0" smtClean="0"/>
              <a:t> MOBILEINSIGHT 2.0</a:t>
            </a:r>
            <a:br>
              <a:rPr lang="en-US" dirty="0" smtClean="0"/>
            </a:br>
            <a:r>
              <a:rPr lang="en-US" sz="1800" dirty="0">
                <a:solidFill>
                  <a:schemeClr val="bg1"/>
                </a:solidFill>
              </a:rPr>
              <a:t>GET INSIGHT INTO </a:t>
            </a:r>
            <a:r>
              <a:rPr lang="en-US" sz="1800" dirty="0" smtClean="0">
                <a:solidFill>
                  <a:schemeClr val="bg1"/>
                </a:solidFill>
              </a:rPr>
              <a:t> YOUR </a:t>
            </a:r>
            <a:r>
              <a:rPr lang="en-US" sz="1800" dirty="0">
                <a:solidFill>
                  <a:schemeClr val="bg1"/>
                </a:solidFill>
              </a:rPr>
              <a:t>CUSTOMERS’ MOBILE QUALITY OF EXPERIENCE</a:t>
            </a:r>
          </a:p>
        </p:txBody>
      </p:sp>
      <p:sp>
        <p:nvSpPr>
          <p:cNvPr id="3080" name="Rectangle 3"/>
          <p:cNvSpPr>
            <a:spLocks noGrp="1" noChangeArrowheads="1"/>
          </p:cNvSpPr>
          <p:nvPr>
            <p:ph type="subTitle" idx="1"/>
          </p:nvPr>
        </p:nvSpPr>
        <p:spPr>
          <a:xfrm>
            <a:off x="4670425" y="6502890"/>
            <a:ext cx="3022600" cy="166199"/>
          </a:xfrm>
        </p:spPr>
        <p:txBody>
          <a:bodyPr>
            <a:normAutofit fontScale="32500" lnSpcReduction="20000"/>
          </a:bodyPr>
          <a:lstStyle/>
          <a:p>
            <a:r>
              <a:rPr lang="de-DE" dirty="0" smtClean="0">
                <a:solidFill>
                  <a:schemeClr val="tx1"/>
                </a:solidFill>
              </a:rPr>
              <a:t>NT11-16950 Ver. 1.0</a:t>
            </a:r>
          </a:p>
        </p:txBody>
      </p:sp>
      <p:sp>
        <p:nvSpPr>
          <p:cNvPr id="14" name="Footer Placeholder 13"/>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20" name="Slide Number Placeholder 19"/>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2</a:t>
            </a:fld>
            <a:endParaRPr lang="en-US" dirty="0"/>
          </a:p>
        </p:txBody>
      </p:sp>
      <p:pic>
        <p:nvPicPr>
          <p:cNvPr id="15" name="Picture 14" descr="android-angri-birds-icon300.png"/>
          <p:cNvPicPr>
            <a:picLocks noChangeAspect="1"/>
          </p:cNvPicPr>
          <p:nvPr/>
        </p:nvPicPr>
        <p:blipFill>
          <a:blip r:embed="rId4" cstate="print"/>
          <a:stretch>
            <a:fillRect/>
          </a:stretch>
        </p:blipFill>
        <p:spPr>
          <a:xfrm>
            <a:off x="8659225" y="5630865"/>
            <a:ext cx="405765" cy="405765"/>
          </a:xfrm>
          <a:prstGeom prst="rect">
            <a:avLst/>
          </a:prstGeom>
          <a:effectLst>
            <a:outerShdw blurRad="50800" dist="38100" dir="2700000" algn="tl" rotWithShape="0">
              <a:prstClr val="black">
                <a:alpha val="40000"/>
              </a:prstClr>
            </a:outerShdw>
          </a:effectLst>
        </p:spPr>
      </p:pic>
      <p:pic>
        <p:nvPicPr>
          <p:cNvPr id="16" name="Picture 15" descr="iphone-camera-icon300.png"/>
          <p:cNvPicPr>
            <a:picLocks noChangeAspect="1"/>
          </p:cNvPicPr>
          <p:nvPr/>
        </p:nvPicPr>
        <p:blipFill>
          <a:blip r:embed="rId5" cstate="print"/>
          <a:stretch>
            <a:fillRect/>
          </a:stretch>
        </p:blipFill>
        <p:spPr>
          <a:xfrm>
            <a:off x="3447012" y="5549712"/>
            <a:ext cx="486918" cy="486918"/>
          </a:xfrm>
          <a:prstGeom prst="rect">
            <a:avLst/>
          </a:prstGeom>
          <a:effectLst>
            <a:outerShdw blurRad="50800" dist="38100" dir="2700000" algn="tl" rotWithShape="0">
              <a:prstClr val="black">
                <a:alpha val="40000"/>
              </a:prstClr>
            </a:outerShdw>
          </a:effectLst>
        </p:spPr>
      </p:pic>
      <p:pic>
        <p:nvPicPr>
          <p:cNvPr id="21" name="Picture 20" descr="blackberry-sms-icon300.png"/>
          <p:cNvPicPr>
            <a:picLocks noChangeAspect="1"/>
          </p:cNvPicPr>
          <p:nvPr/>
        </p:nvPicPr>
        <p:blipFill>
          <a:blip r:embed="rId6" cstate="print"/>
          <a:stretch>
            <a:fillRect/>
          </a:stretch>
        </p:blipFill>
        <p:spPr>
          <a:xfrm>
            <a:off x="4087450" y="4094978"/>
            <a:ext cx="582975" cy="582975"/>
          </a:xfrm>
          <a:prstGeom prst="rect">
            <a:avLst/>
          </a:prstGeom>
        </p:spPr>
      </p:pic>
      <p:pic>
        <p:nvPicPr>
          <p:cNvPr id="22" name="Picture 21" descr="symbian-music-icon300.png"/>
          <p:cNvPicPr>
            <a:picLocks noChangeAspect="1"/>
          </p:cNvPicPr>
          <p:nvPr/>
        </p:nvPicPr>
        <p:blipFill>
          <a:blip r:embed="rId7" cstate="print"/>
          <a:stretch>
            <a:fillRect/>
          </a:stretch>
        </p:blipFill>
        <p:spPr>
          <a:xfrm>
            <a:off x="7100936" y="3927101"/>
            <a:ext cx="430214" cy="430214"/>
          </a:xfrm>
          <a:prstGeom prst="rect">
            <a:avLst/>
          </a:prstGeom>
        </p:spPr>
      </p:pic>
      <p:pic>
        <p:nvPicPr>
          <p:cNvPr id="23" name="Picture 22" descr="android-phone-icon300.png"/>
          <p:cNvPicPr>
            <a:picLocks noChangeAspect="1"/>
          </p:cNvPicPr>
          <p:nvPr/>
        </p:nvPicPr>
        <p:blipFill>
          <a:blip r:embed="rId8" cstate="print"/>
          <a:stretch>
            <a:fillRect/>
          </a:stretch>
        </p:blipFill>
        <p:spPr>
          <a:xfrm>
            <a:off x="9064990" y="3326016"/>
            <a:ext cx="545870" cy="545870"/>
          </a:xfrm>
          <a:prstGeom prst="rect">
            <a:avLst/>
          </a:prstGeom>
        </p:spPr>
      </p:pic>
      <p:pic>
        <p:nvPicPr>
          <p:cNvPr id="17" name="Picture 16"/>
          <p:cNvPicPr>
            <a:picLocks noChangeAspect="1"/>
          </p:cNvPicPr>
          <p:nvPr/>
        </p:nvPicPr>
        <p:blipFill>
          <a:blip r:embed="rId9"/>
          <a:stretch>
            <a:fillRect/>
          </a:stretch>
        </p:blipFill>
        <p:spPr>
          <a:xfrm>
            <a:off x="10451294" y="0"/>
            <a:ext cx="1763439" cy="539496"/>
          </a:xfrm>
          <a:prstGeom prst="rect">
            <a:avLst/>
          </a:prstGeom>
        </p:spPr>
      </p:pic>
    </p:spTree>
    <p:extLst>
      <p:ext uri="{BB962C8B-B14F-4D97-AF65-F5344CB8AC3E}">
        <p14:creationId xmlns:p14="http://schemas.microsoft.com/office/powerpoint/2010/main" val="79146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3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childTnLst>
                          </p:cTn>
                        </p:par>
                        <p:par>
                          <p:cTn id="12" fill="hold">
                            <p:stCondLst>
                              <p:cond delay="23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childTnLst>
                                </p:cTn>
                              </p:par>
                            </p:childTnLst>
                          </p:cTn>
                        </p:par>
                        <p:par>
                          <p:cTn id="16" fill="hold">
                            <p:stCondLst>
                              <p:cond delay="33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childTnLst>
                                </p:cTn>
                              </p:par>
                            </p:childTnLst>
                          </p:cTn>
                        </p:par>
                        <p:par>
                          <p:cTn id="20" fill="hold">
                            <p:stCondLst>
                              <p:cond delay="43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l="2942" t="3100" r="2760" b="5312"/>
          <a:stretch>
            <a:fillRect/>
          </a:stretch>
        </p:blipFill>
        <p:spPr bwMode="auto">
          <a:xfrm>
            <a:off x="8025383" y="0"/>
            <a:ext cx="3760013" cy="2728570"/>
          </a:xfrm>
          <a:prstGeom prst="rect">
            <a:avLst/>
          </a:prstGeom>
          <a:noFill/>
          <a:ln w="9525">
            <a:noFill/>
            <a:miter lim="800000"/>
            <a:headEnd/>
            <a:tailEnd/>
          </a:ln>
        </p:spPr>
      </p:pic>
      <p:sp>
        <p:nvSpPr>
          <p:cNvPr id="9" name="Title 8"/>
          <p:cNvSpPr>
            <a:spLocks noGrp="1"/>
          </p:cNvSpPr>
          <p:nvPr>
            <p:ph type="title"/>
          </p:nvPr>
        </p:nvSpPr>
        <p:spPr>
          <a:xfrm>
            <a:off x="0" y="1123837"/>
            <a:ext cx="3429476" cy="4601183"/>
          </a:xfrm>
        </p:spPr>
        <p:txBody>
          <a:bodyPr>
            <a:normAutofit/>
          </a:bodyPr>
          <a:lstStyle/>
          <a:p>
            <a:r>
              <a:rPr lang="en-GB" altLang="zh-CN" sz="3200" dirty="0" smtClean="0"/>
              <a:t>UNDERSTANDING SMARTPHONE USAGE</a:t>
            </a:r>
            <a:r>
              <a:rPr lang="en-US" sz="1400" dirty="0"/>
              <a:t> </a:t>
            </a:r>
            <a:r>
              <a:rPr lang="en-US" sz="3200" dirty="0" smtClean="0"/>
              <a:t/>
            </a:r>
            <a:br>
              <a:rPr lang="en-US" sz="3200" dirty="0" smtClean="0"/>
            </a:br>
            <a:endParaRPr lang="en-US" sz="3200" dirty="0"/>
          </a:p>
        </p:txBody>
      </p:sp>
      <p:sp>
        <p:nvSpPr>
          <p:cNvPr id="11" name="Content Placeholder 10"/>
          <p:cNvSpPr>
            <a:spLocks noGrp="1"/>
          </p:cNvSpPr>
          <p:nvPr>
            <p:ph idx="1"/>
          </p:nvPr>
        </p:nvSpPr>
        <p:spPr>
          <a:xfrm>
            <a:off x="2969981" y="2099834"/>
            <a:ext cx="5408283" cy="4705350"/>
          </a:xfrm>
        </p:spPr>
        <p:txBody>
          <a:bodyPr/>
          <a:lstStyle/>
          <a:p>
            <a:pPr lvl="1">
              <a:spcBef>
                <a:spcPts val="1200"/>
              </a:spcBef>
            </a:pPr>
            <a:r>
              <a:rPr lang="en-GB" altLang="zh-CN" dirty="0" smtClean="0"/>
              <a:t>Measuring on the subscriber smartphone offers unique metrics</a:t>
            </a:r>
          </a:p>
          <a:p>
            <a:pPr lvl="1"/>
            <a:r>
              <a:rPr lang="en-GB" dirty="0" smtClean="0"/>
              <a:t>Analyze Wi-Fi usage</a:t>
            </a:r>
          </a:p>
          <a:p>
            <a:pPr lvl="3"/>
            <a:r>
              <a:rPr lang="en-GB" dirty="0" smtClean="0"/>
              <a:t>Plot Wi-Fi data usage by area (heat map)</a:t>
            </a:r>
          </a:p>
          <a:p>
            <a:pPr lvl="3"/>
            <a:r>
              <a:rPr lang="en-GB" dirty="0" smtClean="0"/>
              <a:t>Amount of data off-loaded from mobile network              onto Wi-Fi for upload and download</a:t>
            </a:r>
          </a:p>
          <a:p>
            <a:pPr lvl="3"/>
            <a:r>
              <a:rPr lang="en-GB" dirty="0" smtClean="0"/>
              <a:t>Application and data usage can also be monitored            on Wi-Fi</a:t>
            </a:r>
          </a:p>
          <a:p>
            <a:pPr lvl="1">
              <a:spcBef>
                <a:spcPts val="1200"/>
              </a:spcBef>
            </a:pPr>
            <a:r>
              <a:rPr lang="en-GB" altLang="zh-CN" dirty="0" smtClean="0"/>
              <a:t>Application usage</a:t>
            </a:r>
          </a:p>
          <a:p>
            <a:pPr lvl="3"/>
            <a:r>
              <a:rPr lang="en-GB" altLang="zh-CN" dirty="0" smtClean="0"/>
              <a:t>Top 10 applications based on usage time (by OS, tag)</a:t>
            </a:r>
          </a:p>
          <a:p>
            <a:pPr lvl="3"/>
            <a:r>
              <a:rPr lang="en-GB" altLang="zh-CN" dirty="0" smtClean="0"/>
              <a:t>Most popular installed apps (by OS, tag)</a:t>
            </a:r>
          </a:p>
          <a:p>
            <a:pPr lvl="3"/>
            <a:endParaRPr lang="en-GB" altLang="zh-CN" dirty="0" smtClean="0"/>
          </a:p>
          <a:p>
            <a:pPr lvl="3"/>
            <a:endParaRPr lang="en-GB" altLang="zh-CN" dirty="0" smtClean="0"/>
          </a:p>
          <a:p>
            <a:pPr lvl="3"/>
            <a:endParaRPr lang="en-GB" dirty="0" smtClean="0"/>
          </a:p>
          <a:p>
            <a:pPr lvl="1"/>
            <a:endParaRPr lang="en-GB" dirty="0" smtClean="0"/>
          </a:p>
          <a:p>
            <a:endParaRPr lang="en-GB" dirty="0"/>
          </a:p>
        </p:txBody>
      </p:sp>
      <p:sp>
        <p:nvSpPr>
          <p:cNvPr id="5122" name="Footer Placeholder 2"/>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20</a:t>
            </a:fld>
            <a:endParaRPr lang="en-US" dirty="0"/>
          </a:p>
        </p:txBody>
      </p:sp>
      <p:sp>
        <p:nvSpPr>
          <p:cNvPr id="8" name="Text Box 6"/>
          <p:cNvSpPr txBox="1">
            <a:spLocks noChangeArrowheads="1"/>
          </p:cNvSpPr>
          <p:nvPr/>
        </p:nvSpPr>
        <p:spPr bwMode="auto">
          <a:xfrm>
            <a:off x="1574801" y="558800"/>
            <a:ext cx="69410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USE CASES ]</a:t>
            </a:r>
          </a:p>
        </p:txBody>
      </p:sp>
      <p:pic>
        <p:nvPicPr>
          <p:cNvPr id="10" name="Picture 9" descr="Ascom_Blackberry_Liggande_7669.png"/>
          <p:cNvPicPr>
            <a:picLocks noChangeAspect="1"/>
          </p:cNvPicPr>
          <p:nvPr/>
        </p:nvPicPr>
        <p:blipFill>
          <a:blip r:embed="rId4" cstate="print"/>
          <a:stretch>
            <a:fillRect/>
          </a:stretch>
        </p:blipFill>
        <p:spPr>
          <a:xfrm>
            <a:off x="9447142" y="3470071"/>
            <a:ext cx="2019325" cy="1408479"/>
          </a:xfrm>
          <a:prstGeom prst="rect">
            <a:avLst/>
          </a:prstGeom>
        </p:spPr>
      </p:pic>
      <p:pic>
        <p:nvPicPr>
          <p:cNvPr id="12" name="Picture 11" descr="Ascom_Nokia_Vinklad_7699.png"/>
          <p:cNvPicPr>
            <a:picLocks noChangeAspect="1"/>
          </p:cNvPicPr>
          <p:nvPr/>
        </p:nvPicPr>
        <p:blipFill>
          <a:blip r:embed="rId5" cstate="print"/>
          <a:stretch>
            <a:fillRect/>
          </a:stretch>
        </p:blipFill>
        <p:spPr>
          <a:xfrm>
            <a:off x="10609960" y="2540734"/>
            <a:ext cx="1158903" cy="2381631"/>
          </a:xfrm>
          <a:prstGeom prst="rect">
            <a:avLst/>
          </a:prstGeom>
        </p:spPr>
      </p:pic>
      <p:pic>
        <p:nvPicPr>
          <p:cNvPr id="13" name="Picture 12"/>
          <p:cNvPicPr>
            <a:picLocks noChangeAspect="1"/>
          </p:cNvPicPr>
          <p:nvPr/>
        </p:nvPicPr>
        <p:blipFill>
          <a:blip r:embed="rId6"/>
          <a:stretch>
            <a:fillRect/>
          </a:stretch>
        </p:blipFill>
        <p:spPr>
          <a:xfrm>
            <a:off x="10451294" y="0"/>
            <a:ext cx="1763439" cy="539496"/>
          </a:xfrm>
          <a:prstGeom prst="rect">
            <a:avLst/>
          </a:prstGeom>
        </p:spPr>
      </p:pic>
    </p:spTree>
    <p:extLst>
      <p:ext uri="{BB962C8B-B14F-4D97-AF65-F5344CB8AC3E}">
        <p14:creationId xmlns:p14="http://schemas.microsoft.com/office/powerpoint/2010/main" val="2694355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0" y="1123838"/>
            <a:ext cx="3429475" cy="2451876"/>
          </a:xfrm>
        </p:spPr>
        <p:txBody>
          <a:bodyPr>
            <a:normAutofit/>
          </a:bodyPr>
          <a:lstStyle/>
          <a:p>
            <a:r>
              <a:rPr lang="en-GB" altLang="zh-CN" sz="3200" dirty="0" smtClean="0"/>
              <a:t>ENHANCED LOCATION INFORMATION</a:t>
            </a:r>
            <a:r>
              <a:rPr lang="en-US" sz="3200" dirty="0" smtClean="0"/>
              <a:t/>
            </a:r>
            <a:br>
              <a:rPr lang="en-US" sz="3200" dirty="0" smtClean="0"/>
            </a:br>
            <a:endParaRPr lang="en-US" sz="3200" dirty="0"/>
          </a:p>
        </p:txBody>
      </p:sp>
      <p:sp>
        <p:nvSpPr>
          <p:cNvPr id="11" name="Content Placeholder 10"/>
          <p:cNvSpPr>
            <a:spLocks noGrp="1"/>
          </p:cNvSpPr>
          <p:nvPr>
            <p:ph idx="1"/>
          </p:nvPr>
        </p:nvSpPr>
        <p:spPr>
          <a:xfrm>
            <a:off x="3429476" y="141478"/>
            <a:ext cx="7590766" cy="4705350"/>
          </a:xfrm>
        </p:spPr>
        <p:txBody>
          <a:bodyPr>
            <a:normAutofit/>
          </a:bodyPr>
          <a:lstStyle/>
          <a:p>
            <a:pPr lvl="1"/>
            <a:r>
              <a:rPr lang="en-GB" altLang="zh-CN" sz="2000" dirty="0" smtClean="0"/>
              <a:t>Smartphones can enable higher accuracy of location information</a:t>
            </a:r>
          </a:p>
          <a:p>
            <a:pPr lvl="1"/>
            <a:r>
              <a:rPr lang="en-GB" altLang="zh-CN" sz="2000" dirty="0" smtClean="0"/>
              <a:t>KPI and error reports include location</a:t>
            </a:r>
          </a:p>
          <a:p>
            <a:pPr lvl="3"/>
            <a:r>
              <a:rPr lang="en-GB" sz="1600" dirty="0" smtClean="0"/>
              <a:t>Report blocked/dropped calls by location</a:t>
            </a:r>
          </a:p>
          <a:p>
            <a:pPr lvl="3"/>
            <a:r>
              <a:rPr lang="en-GB" sz="1600" dirty="0" smtClean="0"/>
              <a:t>Plot data/mobile usage by area (heat map)</a:t>
            </a:r>
          </a:p>
          <a:p>
            <a:pPr lvl="1"/>
            <a:endParaRPr lang="en-GB" sz="2000" dirty="0" smtClean="0"/>
          </a:p>
          <a:p>
            <a:endParaRPr lang="en-GB" sz="2400" dirty="0"/>
          </a:p>
        </p:txBody>
      </p:sp>
      <p:sp>
        <p:nvSpPr>
          <p:cNvPr id="5122" name="Footer Placeholder 2"/>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21</a:t>
            </a:fld>
            <a:endParaRPr lang="en-US" dirty="0"/>
          </a:p>
        </p:txBody>
      </p:sp>
      <p:sp>
        <p:nvSpPr>
          <p:cNvPr id="8" name="Text Box 6"/>
          <p:cNvSpPr txBox="1">
            <a:spLocks noChangeArrowheads="1"/>
          </p:cNvSpPr>
          <p:nvPr/>
        </p:nvSpPr>
        <p:spPr bwMode="auto">
          <a:xfrm>
            <a:off x="1574801" y="558800"/>
            <a:ext cx="69410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USE CASES ]</a:t>
            </a:r>
          </a:p>
        </p:txBody>
      </p:sp>
      <p:pic>
        <p:nvPicPr>
          <p:cNvPr id="2053" name="Picture 5" descr="C:\Users\ukbrke\Documents\Documents\BIP on-device\Reporting\blocked_call_Warsaw.png"/>
          <p:cNvPicPr>
            <a:picLocks noChangeAspect="1" noChangeArrowheads="1"/>
          </p:cNvPicPr>
          <p:nvPr/>
        </p:nvPicPr>
        <p:blipFill>
          <a:blip r:embed="rId3" cstate="print"/>
          <a:srcRect/>
          <a:stretch>
            <a:fillRect/>
          </a:stretch>
        </p:blipFill>
        <p:spPr bwMode="auto">
          <a:xfrm>
            <a:off x="4213956" y="3298540"/>
            <a:ext cx="5136490" cy="2769030"/>
          </a:xfrm>
          <a:prstGeom prst="rect">
            <a:avLst/>
          </a:prstGeom>
          <a:noFill/>
        </p:spPr>
      </p:pic>
      <p:pic>
        <p:nvPicPr>
          <p:cNvPr id="10" name="Picture 9"/>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21671739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5" descr="PH_110911_7001_fade.jpg"/>
          <p:cNvPicPr>
            <a:picLocks noChangeAspect="1"/>
          </p:cNvPicPr>
          <p:nvPr/>
        </p:nvPicPr>
        <p:blipFill>
          <a:blip r:embed="rId3" cstate="print"/>
          <a:srcRect r="12120"/>
          <a:stretch>
            <a:fillRect/>
          </a:stretch>
        </p:blipFill>
        <p:spPr bwMode="auto">
          <a:xfrm>
            <a:off x="7760254" y="0"/>
            <a:ext cx="3900716" cy="2959123"/>
          </a:xfrm>
          <a:prstGeom prst="rect">
            <a:avLst/>
          </a:prstGeom>
          <a:noFill/>
          <a:ln w="9525">
            <a:noFill/>
            <a:miter lim="800000"/>
            <a:headEnd/>
            <a:tailEnd/>
          </a:ln>
        </p:spPr>
      </p:pic>
      <p:grpSp>
        <p:nvGrpSpPr>
          <p:cNvPr id="14" name="Group 14"/>
          <p:cNvGrpSpPr/>
          <p:nvPr/>
        </p:nvGrpSpPr>
        <p:grpSpPr>
          <a:xfrm>
            <a:off x="7650750" y="2170549"/>
            <a:ext cx="1467295" cy="676137"/>
            <a:chOff x="6983236" y="2397319"/>
            <a:chExt cx="1467295" cy="676137"/>
          </a:xfrm>
        </p:grpSpPr>
        <p:sp>
          <p:nvSpPr>
            <p:cNvPr id="15" name="TextBox 14"/>
            <p:cNvSpPr txBox="1"/>
            <p:nvPr/>
          </p:nvSpPr>
          <p:spPr>
            <a:xfrm>
              <a:off x="6983236" y="2827235"/>
              <a:ext cx="1467295" cy="246221"/>
            </a:xfrm>
            <a:prstGeom prst="rect">
              <a:avLst/>
            </a:prstGeom>
            <a:noFill/>
          </p:spPr>
          <p:txBody>
            <a:bodyPr wrap="square" rtlCol="0">
              <a:spAutoFit/>
            </a:bodyPr>
            <a:lstStyle/>
            <a:p>
              <a:r>
                <a:rPr lang="en-US" sz="1000" i="1" dirty="0">
                  <a:solidFill>
                    <a:schemeClr val="bg1"/>
                  </a:solidFill>
                </a:rPr>
                <a:t>Have you heard?</a:t>
              </a:r>
            </a:p>
          </p:txBody>
        </p:sp>
        <p:pic>
          <p:nvPicPr>
            <p:cNvPr id="16" name="Picture 15" descr="symbian-email-icon300.png"/>
            <p:cNvPicPr>
              <a:picLocks noChangeAspect="1"/>
            </p:cNvPicPr>
            <p:nvPr/>
          </p:nvPicPr>
          <p:blipFill>
            <a:blip r:embed="rId4" cstate="print"/>
            <a:stretch>
              <a:fillRect/>
            </a:stretch>
          </p:blipFill>
          <p:spPr>
            <a:xfrm>
              <a:off x="7311225" y="2397319"/>
              <a:ext cx="425394" cy="425394"/>
            </a:xfrm>
            <a:prstGeom prst="rect">
              <a:avLst/>
            </a:prstGeom>
          </p:spPr>
        </p:pic>
      </p:grpSp>
      <p:sp>
        <p:nvSpPr>
          <p:cNvPr id="9" name="Title 8"/>
          <p:cNvSpPr>
            <a:spLocks noGrp="1"/>
          </p:cNvSpPr>
          <p:nvPr>
            <p:ph type="title"/>
          </p:nvPr>
        </p:nvSpPr>
        <p:spPr>
          <a:xfrm>
            <a:off x="223402" y="959521"/>
            <a:ext cx="2947482" cy="2247704"/>
          </a:xfrm>
        </p:spPr>
        <p:txBody>
          <a:bodyPr>
            <a:normAutofit/>
          </a:bodyPr>
          <a:lstStyle/>
          <a:p>
            <a:pPr lvl="0"/>
            <a:r>
              <a:rPr lang="en-US" dirty="0" smtClean="0"/>
              <a:t>IDENTIFY SIM SWAPS</a:t>
            </a:r>
            <a:br>
              <a:rPr lang="en-US" dirty="0" smtClean="0"/>
            </a:br>
            <a:endParaRPr lang="en-US" dirty="0"/>
          </a:p>
        </p:txBody>
      </p:sp>
      <p:sp>
        <p:nvSpPr>
          <p:cNvPr id="11" name="Content Placeholder 10"/>
          <p:cNvSpPr>
            <a:spLocks noGrp="1"/>
          </p:cNvSpPr>
          <p:nvPr>
            <p:ph idx="1"/>
          </p:nvPr>
        </p:nvSpPr>
        <p:spPr>
          <a:xfrm>
            <a:off x="3280126" y="1123837"/>
            <a:ext cx="4352341" cy="4705350"/>
          </a:xfrm>
        </p:spPr>
        <p:txBody>
          <a:bodyPr/>
          <a:lstStyle/>
          <a:p>
            <a:pPr lvl="1">
              <a:spcBef>
                <a:spcPts val="1200"/>
              </a:spcBef>
            </a:pPr>
            <a:r>
              <a:rPr lang="en-GB" altLang="zh-CN" dirty="0" smtClean="0"/>
              <a:t>Revenue is lost when subscribers swap SIMs</a:t>
            </a:r>
          </a:p>
          <a:p>
            <a:pPr lvl="1">
              <a:spcBef>
                <a:spcPts val="1200"/>
              </a:spcBef>
            </a:pPr>
            <a:r>
              <a:rPr lang="en-GB" dirty="0" smtClean="0"/>
              <a:t>Identify when and where subscribers swap SIMs</a:t>
            </a:r>
            <a:endParaRPr lang="en-GB" altLang="zh-CN" dirty="0" smtClean="0"/>
          </a:p>
          <a:p>
            <a:pPr lvl="1">
              <a:spcBef>
                <a:spcPts val="1200"/>
              </a:spcBef>
            </a:pPr>
            <a:r>
              <a:rPr lang="en-GB" dirty="0" smtClean="0"/>
              <a:t>Application installed on the handset continues to report data </a:t>
            </a:r>
            <a:endParaRPr lang="en-GB" altLang="zh-CN" dirty="0" smtClean="0"/>
          </a:p>
          <a:p>
            <a:pPr lvl="3"/>
            <a:r>
              <a:rPr lang="en-GB" altLang="zh-CN" dirty="0" smtClean="0"/>
              <a:t>Usage reports – Do they use the competitor’s SIM differently?</a:t>
            </a:r>
          </a:p>
          <a:p>
            <a:pPr lvl="3"/>
            <a:r>
              <a:rPr lang="en-GB" altLang="zh-CN" dirty="0" smtClean="0"/>
              <a:t>Location reports – Are they swapping because of coverage issues?</a:t>
            </a:r>
          </a:p>
          <a:p>
            <a:pPr lvl="3"/>
            <a:endParaRPr lang="en-GB" altLang="zh-CN" dirty="0" smtClean="0"/>
          </a:p>
          <a:p>
            <a:pPr lvl="1">
              <a:spcBef>
                <a:spcPts val="1200"/>
              </a:spcBef>
            </a:pPr>
            <a:endParaRPr lang="en-GB" dirty="0" smtClean="0"/>
          </a:p>
          <a:p>
            <a:pPr lvl="1"/>
            <a:endParaRPr lang="en-GB" dirty="0" smtClean="0"/>
          </a:p>
          <a:p>
            <a:endParaRPr lang="en-GB" dirty="0"/>
          </a:p>
        </p:txBody>
      </p:sp>
      <p:sp>
        <p:nvSpPr>
          <p:cNvPr id="5122" name="Footer Placeholder 2"/>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22</a:t>
            </a:fld>
            <a:endParaRPr lang="en-US" dirty="0"/>
          </a:p>
        </p:txBody>
      </p:sp>
      <p:sp>
        <p:nvSpPr>
          <p:cNvPr id="8" name="Text Box 6"/>
          <p:cNvSpPr txBox="1">
            <a:spLocks noChangeArrowheads="1"/>
          </p:cNvSpPr>
          <p:nvPr/>
        </p:nvSpPr>
        <p:spPr bwMode="auto">
          <a:xfrm>
            <a:off x="1574801" y="558800"/>
            <a:ext cx="69410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USE CASES ]</a:t>
            </a:r>
          </a:p>
        </p:txBody>
      </p:sp>
      <p:pic>
        <p:nvPicPr>
          <p:cNvPr id="17" name="Picture 16"/>
          <p:cNvPicPr>
            <a:picLocks noChangeAspect="1"/>
          </p:cNvPicPr>
          <p:nvPr/>
        </p:nvPicPr>
        <p:blipFill>
          <a:blip r:embed="rId5"/>
          <a:stretch>
            <a:fillRect/>
          </a:stretch>
        </p:blipFill>
        <p:spPr>
          <a:xfrm>
            <a:off x="10451294" y="0"/>
            <a:ext cx="1763439" cy="539496"/>
          </a:xfrm>
          <a:prstGeom prst="rect">
            <a:avLst/>
          </a:prstGeom>
        </p:spPr>
      </p:pic>
    </p:spTree>
    <p:extLst>
      <p:ext uri="{BB962C8B-B14F-4D97-AF65-F5344CB8AC3E}">
        <p14:creationId xmlns:p14="http://schemas.microsoft.com/office/powerpoint/2010/main" val="2827108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PH_090228_0493_fade.jpg"/>
          <p:cNvPicPr>
            <a:picLocks noChangeAspect="1"/>
          </p:cNvPicPr>
          <p:nvPr/>
        </p:nvPicPr>
        <p:blipFill>
          <a:blip r:embed="rId3" cstate="print"/>
          <a:srcRect r="9235"/>
          <a:stretch>
            <a:fillRect/>
          </a:stretch>
        </p:blipFill>
        <p:spPr>
          <a:xfrm>
            <a:off x="8492124" y="0"/>
            <a:ext cx="3218177" cy="2135496"/>
          </a:xfrm>
          <a:prstGeom prst="rect">
            <a:avLst/>
          </a:prstGeom>
        </p:spPr>
      </p:pic>
      <p:sp>
        <p:nvSpPr>
          <p:cNvPr id="9" name="Title 8"/>
          <p:cNvSpPr>
            <a:spLocks noGrp="1"/>
          </p:cNvSpPr>
          <p:nvPr>
            <p:ph type="title"/>
          </p:nvPr>
        </p:nvSpPr>
        <p:spPr/>
        <p:txBody>
          <a:bodyPr>
            <a:normAutofit/>
          </a:bodyPr>
          <a:lstStyle/>
          <a:p>
            <a:pPr lvl="0"/>
            <a:r>
              <a:rPr lang="en-US" dirty="0" smtClean="0"/>
              <a:t>OTHER EXAMPLES</a:t>
            </a:r>
            <a:br>
              <a:rPr lang="en-US" dirty="0" smtClean="0"/>
            </a:br>
            <a:endParaRPr lang="en-US" dirty="0"/>
          </a:p>
        </p:txBody>
      </p:sp>
      <p:sp>
        <p:nvSpPr>
          <p:cNvPr id="11" name="Content Placeholder 10"/>
          <p:cNvSpPr>
            <a:spLocks noGrp="1"/>
          </p:cNvSpPr>
          <p:nvPr>
            <p:ph idx="1"/>
          </p:nvPr>
        </p:nvSpPr>
        <p:spPr>
          <a:xfrm>
            <a:off x="3117795" y="1123837"/>
            <a:ext cx="5456936" cy="4705350"/>
          </a:xfrm>
        </p:spPr>
        <p:txBody>
          <a:bodyPr>
            <a:normAutofit/>
          </a:bodyPr>
          <a:lstStyle/>
          <a:p>
            <a:pPr lvl="1"/>
            <a:r>
              <a:rPr lang="en-GB" dirty="0" smtClean="0"/>
              <a:t>Roaming</a:t>
            </a:r>
            <a:endParaRPr lang="en-GB" altLang="zh-CN" dirty="0" smtClean="0"/>
          </a:p>
          <a:p>
            <a:pPr lvl="3"/>
            <a:r>
              <a:rPr lang="en-GB" altLang="zh-CN" dirty="0" smtClean="0"/>
              <a:t>Troubleshoot why and where subscribers swap </a:t>
            </a:r>
            <a:br>
              <a:rPr lang="en-GB" altLang="zh-CN" dirty="0" smtClean="0"/>
            </a:br>
            <a:r>
              <a:rPr lang="en-GB" altLang="zh-CN" dirty="0" smtClean="0"/>
              <a:t>to another operator</a:t>
            </a:r>
          </a:p>
          <a:p>
            <a:pPr lvl="1"/>
            <a:r>
              <a:rPr lang="en-GB" altLang="zh-CN" dirty="0" smtClean="0"/>
              <a:t>Throughput measured on subscriber device</a:t>
            </a:r>
          </a:p>
          <a:p>
            <a:pPr lvl="1"/>
            <a:r>
              <a:rPr lang="en-GB" altLang="zh-CN" dirty="0" smtClean="0"/>
              <a:t>Understand competitors’ subscriber usage</a:t>
            </a:r>
          </a:p>
          <a:p>
            <a:pPr lvl="3"/>
            <a:r>
              <a:rPr lang="en-GB" altLang="zh-CN" dirty="0" smtClean="0"/>
              <a:t>Can easily deploy to competitors’ phones</a:t>
            </a:r>
          </a:p>
          <a:p>
            <a:pPr lvl="3"/>
            <a:r>
              <a:rPr lang="en-GB" altLang="zh-CN" dirty="0" smtClean="0"/>
              <a:t>Application does not require any network-specific equipment or configuration </a:t>
            </a:r>
            <a:endParaRPr lang="en-GB" dirty="0" smtClean="0"/>
          </a:p>
          <a:p>
            <a:pPr lvl="1"/>
            <a:r>
              <a:rPr lang="en-GB" dirty="0" smtClean="0"/>
              <a:t>Customer experience at public events </a:t>
            </a:r>
            <a:br>
              <a:rPr lang="en-GB" dirty="0" smtClean="0"/>
            </a:br>
            <a:r>
              <a:rPr lang="en-GB" dirty="0" smtClean="0"/>
              <a:t>(e.g., sports match)</a:t>
            </a:r>
            <a:endParaRPr lang="en-GB" altLang="zh-CN" dirty="0" smtClean="0"/>
          </a:p>
          <a:p>
            <a:pPr lvl="3"/>
            <a:r>
              <a:rPr lang="en-GB" dirty="0" smtClean="0"/>
              <a:t>Surveys based on cell IDs covering stadium</a:t>
            </a:r>
          </a:p>
          <a:p>
            <a:r>
              <a:rPr lang="en-GB" dirty="0" smtClean="0"/>
              <a:t>    </a:t>
            </a:r>
            <a:endParaRPr lang="en-GB" dirty="0"/>
          </a:p>
        </p:txBody>
      </p:sp>
      <p:sp>
        <p:nvSpPr>
          <p:cNvPr id="5122" name="Footer Placeholder 2"/>
          <p:cNvSpPr>
            <a:spLocks noGrp="1"/>
          </p:cNvSpPr>
          <p:nvPr>
            <p:ph type="ftr" sz="quarter" idx="11"/>
          </p:nvPr>
        </p:nvSpPr>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23</a:t>
            </a:fld>
            <a:endParaRPr lang="en-US" dirty="0"/>
          </a:p>
        </p:txBody>
      </p:sp>
      <p:sp>
        <p:nvSpPr>
          <p:cNvPr id="8" name="Text Box 6"/>
          <p:cNvSpPr txBox="1">
            <a:spLocks noChangeArrowheads="1"/>
          </p:cNvSpPr>
          <p:nvPr/>
        </p:nvSpPr>
        <p:spPr bwMode="auto">
          <a:xfrm>
            <a:off x="1574801" y="558800"/>
            <a:ext cx="69410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USE CASES ]</a:t>
            </a:r>
          </a:p>
        </p:txBody>
      </p:sp>
      <p:pic>
        <p:nvPicPr>
          <p:cNvPr id="10" name="Picture 9"/>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26835014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p:txBody>
          <a:bodyPr>
            <a:normAutofit/>
          </a:bodyPr>
          <a:lstStyle/>
          <a:p>
            <a:pPr eaLnBrk="1" hangingPunct="1"/>
            <a:r>
              <a:rPr lang="en-US" dirty="0" smtClean="0"/>
              <a:t>PRIVACY</a:t>
            </a:r>
            <a:br>
              <a:rPr lang="en-US" dirty="0" smtClean="0"/>
            </a:br>
            <a:r>
              <a:rPr lang="en-US" dirty="0" smtClean="0"/>
              <a:t/>
            </a:r>
            <a:br>
              <a:rPr lang="en-US" dirty="0" smtClean="0"/>
            </a:br>
            <a:endParaRPr lang="en-US" dirty="0" smtClean="0"/>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24</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pic>
        <p:nvPicPr>
          <p:cNvPr id="8" name="Picture 7"/>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147502698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lvl="0"/>
            <a:r>
              <a:rPr lang="en-US" dirty="0" smtClean="0"/>
              <a:t>PRIVACY</a:t>
            </a:r>
            <a:br>
              <a:rPr lang="en-US" dirty="0" smtClean="0"/>
            </a:br>
            <a:endParaRPr lang="en-US" dirty="0"/>
          </a:p>
        </p:txBody>
      </p:sp>
      <p:sp>
        <p:nvSpPr>
          <p:cNvPr id="11" name="Content Placeholder 10"/>
          <p:cNvSpPr>
            <a:spLocks noGrp="1"/>
          </p:cNvSpPr>
          <p:nvPr>
            <p:ph idx="1"/>
          </p:nvPr>
        </p:nvSpPr>
        <p:spPr>
          <a:xfrm>
            <a:off x="3603911" y="712688"/>
            <a:ext cx="7315200" cy="5120640"/>
          </a:xfrm>
        </p:spPr>
        <p:txBody>
          <a:bodyPr/>
          <a:lstStyle/>
          <a:p>
            <a:pPr lvl="1"/>
            <a:r>
              <a:rPr lang="en-GB" altLang="zh-CN" dirty="0" smtClean="0"/>
              <a:t>Philosophy is to be open and honest with users about what we collect and why</a:t>
            </a:r>
          </a:p>
          <a:p>
            <a:pPr lvl="1"/>
            <a:endParaRPr lang="en-GB" altLang="zh-CN" dirty="0" smtClean="0"/>
          </a:p>
          <a:p>
            <a:pPr lvl="1"/>
            <a:r>
              <a:rPr lang="en-GB" altLang="zh-CN" dirty="0" smtClean="0"/>
              <a:t>Subscriber must accept the disclaimer before downloading the measuring app</a:t>
            </a:r>
          </a:p>
          <a:p>
            <a:pPr lvl="1"/>
            <a:endParaRPr lang="en-GB" altLang="zh-CN" dirty="0" smtClean="0"/>
          </a:p>
          <a:p>
            <a:pPr lvl="1"/>
            <a:r>
              <a:rPr lang="en-GB" altLang="zh-CN" dirty="0" smtClean="0"/>
              <a:t>Collected data is completely ‘anonymized,’ no personal data is collected</a:t>
            </a:r>
          </a:p>
          <a:p>
            <a:pPr lvl="1"/>
            <a:endParaRPr lang="en-GB" altLang="zh-CN" dirty="0" smtClean="0"/>
          </a:p>
          <a:p>
            <a:pPr lvl="1"/>
            <a:r>
              <a:rPr lang="en-GB" altLang="zh-CN" dirty="0" smtClean="0"/>
              <a:t>Use best-in-class data security processes</a:t>
            </a:r>
          </a:p>
          <a:p>
            <a:pPr lvl="1"/>
            <a:endParaRPr lang="en-GB" altLang="zh-CN" dirty="0" smtClean="0"/>
          </a:p>
          <a:p>
            <a:pPr lvl="1"/>
            <a:r>
              <a:rPr lang="en-GB" altLang="zh-CN" dirty="0" smtClean="0"/>
              <a:t>Content of voice calls, SMS, email, MMS, and applications are not measured or recorded</a:t>
            </a:r>
          </a:p>
          <a:p>
            <a:pPr lvl="1"/>
            <a:endParaRPr lang="en-GB" altLang="zh-CN" dirty="0" smtClean="0"/>
          </a:p>
          <a:p>
            <a:pPr lvl="1"/>
            <a:r>
              <a:rPr lang="en-GB" altLang="zh-CN" dirty="0" smtClean="0"/>
              <a:t>Application can be removed by the user at any time just like any other app</a:t>
            </a:r>
            <a:endParaRPr lang="en-GB" dirty="0"/>
          </a:p>
        </p:txBody>
      </p:sp>
      <p:sp>
        <p:nvSpPr>
          <p:cNvPr id="5122" name="Footer Placeholder 2"/>
          <p:cNvSpPr>
            <a:spLocks noGrp="1"/>
          </p:cNvSpPr>
          <p:nvPr>
            <p:ph type="ftr" sz="quarter" idx="11"/>
          </p:nvPr>
        </p:nvSpPr>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25</a:t>
            </a:fld>
            <a:endParaRPr lang="en-US" dirty="0"/>
          </a:p>
        </p:txBody>
      </p:sp>
      <p:sp>
        <p:nvSpPr>
          <p:cNvPr id="8" name="Text Box 6"/>
          <p:cNvSpPr txBox="1">
            <a:spLocks noChangeArrowheads="1"/>
          </p:cNvSpPr>
          <p:nvPr/>
        </p:nvSpPr>
        <p:spPr bwMode="auto">
          <a:xfrm>
            <a:off x="1574801" y="558800"/>
            <a:ext cx="581891"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PRIVACY ]</a:t>
            </a:r>
          </a:p>
        </p:txBody>
      </p:sp>
      <p:pic>
        <p:nvPicPr>
          <p:cNvPr id="20" name="Picture 19" descr="ascom_nokia_liggande_7669.png"/>
          <p:cNvPicPr>
            <a:picLocks noChangeAspect="1"/>
          </p:cNvPicPr>
          <p:nvPr/>
        </p:nvPicPr>
        <p:blipFill>
          <a:blip r:embed="rId3" cstate="print"/>
          <a:stretch>
            <a:fillRect/>
          </a:stretch>
        </p:blipFill>
        <p:spPr>
          <a:xfrm>
            <a:off x="8657260" y="5479041"/>
            <a:ext cx="3026575" cy="1323551"/>
          </a:xfrm>
          <a:prstGeom prst="rect">
            <a:avLst/>
          </a:prstGeom>
        </p:spPr>
      </p:pic>
      <p:pic>
        <p:nvPicPr>
          <p:cNvPr id="10" name="Picture 9"/>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4262684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p:txBody>
          <a:bodyPr>
            <a:normAutofit/>
          </a:bodyPr>
          <a:lstStyle/>
          <a:p>
            <a:pPr eaLnBrk="1" hangingPunct="1"/>
            <a:r>
              <a:rPr lang="en-US" dirty="0" smtClean="0"/>
              <a:t>SUMMARY</a:t>
            </a:r>
            <a:br>
              <a:rPr lang="en-US" dirty="0" smtClean="0"/>
            </a:br>
            <a:r>
              <a:rPr lang="en-US" dirty="0" smtClean="0"/>
              <a:t/>
            </a:r>
            <a:br>
              <a:rPr lang="en-US" dirty="0" smtClean="0"/>
            </a:br>
            <a:endParaRPr lang="en-US" dirty="0" smtClean="0"/>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26</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pic>
        <p:nvPicPr>
          <p:cNvPr id="8" name="Picture 7"/>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16365884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scom_Iphone_Liggande_7669.png"/>
          <p:cNvPicPr>
            <a:picLocks noChangeAspect="1"/>
          </p:cNvPicPr>
          <p:nvPr/>
        </p:nvPicPr>
        <p:blipFill>
          <a:blip r:embed="rId3" cstate="print"/>
          <a:stretch>
            <a:fillRect/>
          </a:stretch>
        </p:blipFill>
        <p:spPr>
          <a:xfrm>
            <a:off x="9555573" y="712688"/>
            <a:ext cx="2157123" cy="1307756"/>
          </a:xfrm>
          <a:prstGeom prst="rect">
            <a:avLst/>
          </a:prstGeom>
        </p:spPr>
      </p:pic>
      <p:sp>
        <p:nvSpPr>
          <p:cNvPr id="9" name="Title 8"/>
          <p:cNvSpPr>
            <a:spLocks noGrp="1"/>
          </p:cNvSpPr>
          <p:nvPr>
            <p:ph type="title"/>
          </p:nvPr>
        </p:nvSpPr>
        <p:spPr/>
        <p:txBody>
          <a:bodyPr>
            <a:normAutofit/>
          </a:bodyPr>
          <a:lstStyle/>
          <a:p>
            <a:pPr lvl="0"/>
            <a:r>
              <a:rPr lang="en-US" dirty="0" smtClean="0"/>
              <a:t>SUMMARY</a:t>
            </a:r>
            <a:br>
              <a:rPr lang="en-US" dirty="0" smtClean="0"/>
            </a:br>
            <a:endParaRPr lang="en-US" dirty="0"/>
          </a:p>
        </p:txBody>
      </p:sp>
      <p:sp>
        <p:nvSpPr>
          <p:cNvPr id="11" name="Content Placeholder 10"/>
          <p:cNvSpPr>
            <a:spLocks noGrp="1"/>
          </p:cNvSpPr>
          <p:nvPr>
            <p:ph idx="1"/>
          </p:nvPr>
        </p:nvSpPr>
        <p:spPr>
          <a:xfrm>
            <a:off x="3596313" y="864108"/>
            <a:ext cx="6448439" cy="5120640"/>
          </a:xfrm>
        </p:spPr>
        <p:txBody>
          <a:bodyPr>
            <a:normAutofit/>
          </a:bodyPr>
          <a:lstStyle/>
          <a:p>
            <a:pPr lvl="1"/>
            <a:r>
              <a:rPr lang="en-GB" altLang="zh-CN" dirty="0" smtClean="0"/>
              <a:t>Collects data and information from subscribers’ perspectives</a:t>
            </a:r>
          </a:p>
          <a:p>
            <a:pPr lvl="3"/>
            <a:r>
              <a:rPr lang="en-GB" altLang="zh-CN" dirty="0" smtClean="0"/>
              <a:t>Measurement of true subscriber experience (network and device)</a:t>
            </a:r>
          </a:p>
          <a:p>
            <a:pPr lvl="3"/>
            <a:r>
              <a:rPr lang="en-GB" altLang="zh-CN" dirty="0" smtClean="0"/>
              <a:t>Subscriber perception captured via event-driven surveys</a:t>
            </a:r>
          </a:p>
          <a:p>
            <a:pPr lvl="3"/>
            <a:r>
              <a:rPr lang="en-GB" dirty="0" smtClean="0"/>
              <a:t>KPIs measured on the device</a:t>
            </a:r>
          </a:p>
          <a:p>
            <a:pPr lvl="1"/>
            <a:r>
              <a:rPr lang="en-GB" dirty="0" smtClean="0"/>
              <a:t>Measuring agents installed on off-the-shelf smartphones, </a:t>
            </a:r>
            <a:br>
              <a:rPr lang="en-GB" dirty="0" smtClean="0"/>
            </a:br>
            <a:r>
              <a:rPr lang="en-GB" dirty="0" smtClean="0"/>
              <a:t>without rooting/flashing or custom chips</a:t>
            </a:r>
          </a:p>
          <a:p>
            <a:pPr lvl="1"/>
            <a:endParaRPr lang="en-GB" dirty="0" smtClean="0"/>
          </a:p>
          <a:p>
            <a:pPr lvl="1"/>
            <a:r>
              <a:rPr lang="en-US" dirty="0" smtClean="0"/>
              <a:t>Supports most popular smartphone operating systems to give widest possible coverage</a:t>
            </a:r>
          </a:p>
          <a:p>
            <a:pPr lvl="1"/>
            <a:endParaRPr lang="en-US" dirty="0" smtClean="0"/>
          </a:p>
          <a:p>
            <a:pPr lvl="1"/>
            <a:r>
              <a:rPr lang="en-US" dirty="0" smtClean="0"/>
              <a:t>Benefits many use cases throughout the carrier organization</a:t>
            </a:r>
          </a:p>
        </p:txBody>
      </p:sp>
      <p:sp>
        <p:nvSpPr>
          <p:cNvPr id="5122" name="Footer Placeholder 2"/>
          <p:cNvSpPr>
            <a:spLocks noGrp="1"/>
          </p:cNvSpPr>
          <p:nvPr>
            <p:ph type="ftr" sz="quarter" idx="11"/>
          </p:nvPr>
        </p:nvSpPr>
        <p:spPr/>
        <p:txBody>
          <a:bodyPr/>
          <a:lstStyle/>
          <a:p>
            <a:r>
              <a:rPr lang="pt-BR"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27</a:t>
            </a:fld>
            <a:endParaRPr lang="en-US" dirty="0"/>
          </a:p>
        </p:txBody>
      </p:sp>
      <p:sp>
        <p:nvSpPr>
          <p:cNvPr id="8" name="Text Box 6"/>
          <p:cNvSpPr txBox="1">
            <a:spLocks noChangeArrowheads="1"/>
          </p:cNvSpPr>
          <p:nvPr/>
        </p:nvSpPr>
        <p:spPr bwMode="auto">
          <a:xfrm>
            <a:off x="1574801" y="558800"/>
            <a:ext cx="702115"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SUMMARY ]</a:t>
            </a:r>
          </a:p>
        </p:txBody>
      </p:sp>
      <p:pic>
        <p:nvPicPr>
          <p:cNvPr id="14" name="Picture 13" descr="SonyEricsson_Xperia_Sidan_7699.png"/>
          <p:cNvPicPr>
            <a:picLocks noChangeAspect="1"/>
          </p:cNvPicPr>
          <p:nvPr/>
        </p:nvPicPr>
        <p:blipFill>
          <a:blip r:embed="rId4" cstate="print"/>
          <a:stretch>
            <a:fillRect/>
          </a:stretch>
        </p:blipFill>
        <p:spPr>
          <a:xfrm>
            <a:off x="10613053" y="-49513"/>
            <a:ext cx="1279756" cy="2449295"/>
          </a:xfrm>
          <a:prstGeom prst="rect">
            <a:avLst/>
          </a:prstGeom>
        </p:spPr>
      </p:pic>
      <p:pic>
        <p:nvPicPr>
          <p:cNvPr id="10" name="Picture 9"/>
          <p:cNvPicPr>
            <a:picLocks noChangeAspect="1"/>
          </p:cNvPicPr>
          <p:nvPr/>
        </p:nvPicPr>
        <p:blipFill>
          <a:blip r:embed="rId5"/>
          <a:stretch>
            <a:fillRect/>
          </a:stretch>
        </p:blipFill>
        <p:spPr>
          <a:xfrm>
            <a:off x="10451294" y="0"/>
            <a:ext cx="1763439" cy="539496"/>
          </a:xfrm>
          <a:prstGeom prst="rect">
            <a:avLst/>
          </a:prstGeom>
        </p:spPr>
      </p:pic>
    </p:spTree>
    <p:extLst>
      <p:ext uri="{BB962C8B-B14F-4D97-AF65-F5344CB8AC3E}">
        <p14:creationId xmlns:p14="http://schemas.microsoft.com/office/powerpoint/2010/main" val="33633393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4"/>
          <p:cNvSpPr>
            <a:spLocks noChangeArrowheads="1"/>
          </p:cNvSpPr>
          <p:nvPr/>
        </p:nvSpPr>
        <p:spPr bwMode="auto">
          <a:xfrm>
            <a:off x="1574800" y="1368426"/>
            <a:ext cx="9067800" cy="4956175"/>
          </a:xfrm>
          <a:prstGeom prst="rect">
            <a:avLst/>
          </a:prstGeom>
          <a:solidFill>
            <a:schemeClr val="accent1"/>
          </a:solidFill>
          <a:ln w="9525">
            <a:noFill/>
            <a:miter lim="800000"/>
            <a:headEnd/>
            <a:tailEnd/>
          </a:ln>
        </p:spPr>
        <p:txBody>
          <a:bodyPr wrap="none" anchor="ctr"/>
          <a:lstStyle/>
          <a:p>
            <a:endParaRPr lang="en-US" dirty="0"/>
          </a:p>
        </p:txBody>
      </p:sp>
      <p:sp>
        <p:nvSpPr>
          <p:cNvPr id="110597" name="Rectangle 2"/>
          <p:cNvSpPr>
            <a:spLocks noGrp="1" noChangeArrowheads="1"/>
          </p:cNvSpPr>
          <p:nvPr>
            <p:ph type="ctrTitle"/>
          </p:nvPr>
        </p:nvSpPr>
        <p:spPr>
          <a:xfrm>
            <a:off x="701358" y="901277"/>
            <a:ext cx="7315200" cy="1963367"/>
          </a:xfrm>
        </p:spPr>
        <p:txBody>
          <a:bodyPr>
            <a:normAutofit fontScale="90000"/>
          </a:bodyPr>
          <a:lstStyle/>
          <a:p>
            <a:r>
              <a:rPr lang="en-US" dirty="0" smtClean="0">
                <a:solidFill>
                  <a:schemeClr val="folHlink"/>
                </a:solidFill>
              </a:rPr>
              <a:t>EVOLVING NETWORKS. </a:t>
            </a:r>
            <a:r>
              <a:rPr lang="en-US" dirty="0" smtClean="0">
                <a:solidFill>
                  <a:schemeClr val="bg1"/>
                </a:solidFill>
              </a:rPr>
              <a:t>TRUSTED SOLUTIONS.</a:t>
            </a:r>
            <a:endParaRPr lang="en-US" dirty="0">
              <a:solidFill>
                <a:schemeClr val="bg1"/>
              </a:solidFill>
            </a:endParaRPr>
          </a:p>
        </p:txBody>
      </p:sp>
      <p:sp>
        <p:nvSpPr>
          <p:cNvPr id="10" name="Rectangle 3"/>
          <p:cNvSpPr>
            <a:spLocks noGrp="1" noChangeArrowheads="1"/>
          </p:cNvSpPr>
          <p:nvPr>
            <p:ph type="subTitle" idx="1"/>
          </p:nvPr>
        </p:nvSpPr>
        <p:spPr>
          <a:xfrm>
            <a:off x="4670425" y="6502890"/>
            <a:ext cx="3022600" cy="166199"/>
          </a:xfrm>
        </p:spPr>
        <p:txBody>
          <a:bodyPr>
            <a:normAutofit fontScale="32500" lnSpcReduction="20000"/>
          </a:bodyPr>
          <a:lstStyle/>
          <a:p>
            <a:r>
              <a:rPr lang="de-DE" dirty="0" smtClean="0">
                <a:solidFill>
                  <a:schemeClr val="tx1"/>
                </a:solidFill>
              </a:rPr>
              <a:t>NT11-16950 Ver. 1.0</a:t>
            </a:r>
          </a:p>
        </p:txBody>
      </p:sp>
      <p:sp>
        <p:nvSpPr>
          <p:cNvPr id="8" name="Footer Placeholder 1"/>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2"/>
          <p:cNvSpPr>
            <a:spLocks noGrp="1"/>
          </p:cNvSpPr>
          <p:nvPr>
            <p:ph type="sldNum" sz="quarter" idx="12"/>
          </p:nvPr>
        </p:nvSpPr>
        <p:spPr>
          <a:xfrm>
            <a:off x="10491788" y="6548439"/>
            <a:ext cx="139700" cy="136525"/>
          </a:xfrm>
          <a:prstGeom prst="rect">
            <a:avLst/>
          </a:prstGeom>
        </p:spPr>
        <p:txBody>
          <a:bodyPr/>
          <a:lstStyle/>
          <a:p>
            <a:fld id="{C0B6B588-9778-49E6-B414-5A2A7D5C8CFA}" type="slidenum">
              <a:rPr lang="en-US"/>
              <a:pPr/>
              <a:t>28</a:t>
            </a:fld>
            <a:endParaRPr lang="en-US" dirty="0"/>
          </a:p>
        </p:txBody>
      </p:sp>
      <p:sp>
        <p:nvSpPr>
          <p:cNvPr id="110596" name="Rectangle 8"/>
          <p:cNvSpPr>
            <a:spLocks noChangeArrowheads="1"/>
          </p:cNvSpPr>
          <p:nvPr/>
        </p:nvSpPr>
        <p:spPr bwMode="auto">
          <a:xfrm>
            <a:off x="1365250" y="3119438"/>
            <a:ext cx="1047750" cy="679450"/>
          </a:xfrm>
          <a:prstGeom prst="rect">
            <a:avLst/>
          </a:prstGeom>
          <a:solidFill>
            <a:srgbClr val="A2BDD9"/>
          </a:solidFill>
          <a:ln w="88900">
            <a:solidFill>
              <a:schemeClr val="bg1"/>
            </a:solidFill>
            <a:miter lim="800000"/>
            <a:headEnd/>
            <a:tailEnd/>
          </a:ln>
        </p:spPr>
        <p:txBody>
          <a:bodyPr wrap="none" lIns="0" tIns="0" rIns="0" bIns="0" anchor="ctr"/>
          <a:lstStyle/>
          <a:p>
            <a:endParaRPr lang="en-US" dirty="0"/>
          </a:p>
        </p:txBody>
      </p:sp>
      <p:sp>
        <p:nvSpPr>
          <p:cNvPr id="110599" name="Rectangle 9"/>
          <p:cNvSpPr>
            <a:spLocks noChangeArrowheads="1"/>
          </p:cNvSpPr>
          <p:nvPr/>
        </p:nvSpPr>
        <p:spPr bwMode="auto">
          <a:xfrm>
            <a:off x="8853488" y="2763838"/>
            <a:ext cx="323850" cy="201612"/>
          </a:xfrm>
          <a:prstGeom prst="rect">
            <a:avLst/>
          </a:prstGeom>
          <a:solidFill>
            <a:schemeClr val="tx2"/>
          </a:solidFill>
          <a:ln w="50800">
            <a:solidFill>
              <a:schemeClr val="bg1"/>
            </a:solidFill>
            <a:miter lim="800000"/>
            <a:headEnd/>
            <a:tailEnd/>
          </a:ln>
        </p:spPr>
        <p:txBody>
          <a:bodyPr wrap="none" lIns="0" tIns="0" rIns="0" bIns="0" anchor="ctr"/>
          <a:lstStyle/>
          <a:p>
            <a:endParaRPr lang="en-US" dirty="0"/>
          </a:p>
        </p:txBody>
      </p:sp>
      <p:sp>
        <p:nvSpPr>
          <p:cNvPr id="110600" name="Rectangle 10"/>
          <p:cNvSpPr>
            <a:spLocks noChangeArrowheads="1"/>
          </p:cNvSpPr>
          <p:nvPr/>
        </p:nvSpPr>
        <p:spPr bwMode="auto">
          <a:xfrm>
            <a:off x="10136188" y="4991101"/>
            <a:ext cx="692150" cy="447675"/>
          </a:xfrm>
          <a:prstGeom prst="rect">
            <a:avLst/>
          </a:prstGeom>
          <a:solidFill>
            <a:schemeClr val="accent1">
              <a:lumMod val="75000"/>
            </a:schemeClr>
          </a:solidFill>
          <a:ln w="63500">
            <a:solidFill>
              <a:schemeClr val="bg1"/>
            </a:solidFill>
            <a:miter lim="800000"/>
            <a:headEnd/>
            <a:tailEnd/>
          </a:ln>
        </p:spPr>
        <p:txBody>
          <a:bodyPr wrap="none" lIns="0" tIns="0" rIns="0" bIns="0" anchor="ctr"/>
          <a:lstStyle/>
          <a:p>
            <a:endParaRPr lang="en-US" dirty="0"/>
          </a:p>
        </p:txBody>
      </p:sp>
      <p:pic>
        <p:nvPicPr>
          <p:cNvPr id="11" name="Picture 10"/>
          <p:cNvPicPr>
            <a:picLocks noChangeAspect="1"/>
          </p:cNvPicPr>
          <p:nvPr/>
        </p:nvPicPr>
        <p:blipFill>
          <a:blip r:embed="rId3"/>
          <a:stretch>
            <a:fillRect/>
          </a:stretch>
        </p:blipFill>
        <p:spPr>
          <a:xfrm>
            <a:off x="10425729" y="19147"/>
            <a:ext cx="1763439" cy="743803"/>
          </a:xfrm>
          <a:prstGeom prst="rect">
            <a:avLst/>
          </a:prstGeom>
        </p:spPr>
      </p:pic>
      <p:sp>
        <p:nvSpPr>
          <p:cNvPr id="2" name="TextBox 1"/>
          <p:cNvSpPr txBox="1"/>
          <p:nvPr/>
        </p:nvSpPr>
        <p:spPr>
          <a:xfrm>
            <a:off x="3688166" y="3798888"/>
            <a:ext cx="4841067" cy="1107996"/>
          </a:xfrm>
          <a:prstGeom prst="rect">
            <a:avLst/>
          </a:prstGeom>
          <a:noFill/>
        </p:spPr>
        <p:txBody>
          <a:bodyPr wrap="square" rtlCol="0">
            <a:spAutoFit/>
          </a:bodyPr>
          <a:lstStyle/>
          <a:p>
            <a:r>
              <a:rPr lang="fr-FR" sz="6600" spc="-100" dirty="0">
                <a:solidFill>
                  <a:schemeClr val="bg1"/>
                </a:solidFill>
                <a:latin typeface="+mj-lt"/>
                <a:ea typeface="+mj-ea"/>
                <a:cs typeface="+mj-cs"/>
              </a:rPr>
              <a:t>Thank </a:t>
            </a:r>
            <a:r>
              <a:rPr lang="fr-FR" sz="6600" spc="-100" dirty="0" smtClean="0">
                <a:solidFill>
                  <a:schemeClr val="bg1"/>
                </a:solidFill>
                <a:latin typeface="+mj-lt"/>
                <a:ea typeface="+mj-ea"/>
                <a:cs typeface="+mj-cs"/>
              </a:rPr>
              <a:t>you…</a:t>
            </a:r>
            <a:endParaRPr lang="fr-FR" sz="6600" spc="-100" dirty="0">
              <a:solidFill>
                <a:schemeClr val="bg1"/>
              </a:solidFill>
              <a:latin typeface="+mj-lt"/>
              <a:ea typeface="+mj-ea"/>
              <a:cs typeface="+mj-cs"/>
            </a:endParaRPr>
          </a:p>
        </p:txBody>
      </p:sp>
    </p:spTree>
    <p:extLst>
      <p:ext uri="{BB962C8B-B14F-4D97-AF65-F5344CB8AC3E}">
        <p14:creationId xmlns:p14="http://schemas.microsoft.com/office/powerpoint/2010/main" val="934498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a:xfrm>
            <a:off x="395785" y="2176705"/>
            <a:ext cx="7839138" cy="3186873"/>
          </a:xfrm>
        </p:spPr>
        <p:txBody>
          <a:bodyPr>
            <a:noAutofit/>
          </a:bodyPr>
          <a:lstStyle/>
          <a:p>
            <a:pPr eaLnBrk="1" hangingPunct="1"/>
            <a:r>
              <a:rPr lang="en-US" sz="4800" dirty="0" smtClean="0">
                <a:solidFill>
                  <a:srgbClr val="FF0000"/>
                </a:solidFill>
              </a:rPr>
              <a:t/>
            </a:r>
            <a:br>
              <a:rPr lang="en-US" sz="4800" dirty="0" smtClean="0">
                <a:solidFill>
                  <a:srgbClr val="FF0000"/>
                </a:solidFill>
              </a:rPr>
            </a:br>
            <a:r>
              <a:rPr lang="en-US" sz="4800" dirty="0">
                <a:solidFill>
                  <a:srgbClr val="FF0000"/>
                </a:solidFill>
              </a:rPr>
              <a:t/>
            </a:r>
            <a:br>
              <a:rPr lang="en-US" sz="4800" dirty="0">
                <a:solidFill>
                  <a:srgbClr val="FF0000"/>
                </a:solidFill>
              </a:rPr>
            </a:br>
            <a:r>
              <a:rPr lang="en-US" sz="4800" dirty="0" smtClean="0">
                <a:solidFill>
                  <a:srgbClr val="FF0000"/>
                </a:solidFill>
              </a:rPr>
              <a:t/>
            </a:r>
            <a:br>
              <a:rPr lang="en-US" sz="4800" dirty="0" smtClean="0">
                <a:solidFill>
                  <a:srgbClr val="FF0000"/>
                </a:solidFill>
              </a:rPr>
            </a:br>
            <a:r>
              <a:rPr lang="en-US" sz="4800" dirty="0" smtClean="0">
                <a:solidFill>
                  <a:srgbClr val="FF0000"/>
                </a:solidFill>
              </a:rPr>
              <a:t/>
            </a:r>
            <a:br>
              <a:rPr lang="en-US" sz="4800" dirty="0" smtClean="0">
                <a:solidFill>
                  <a:srgbClr val="FF0000"/>
                </a:solidFill>
              </a:rPr>
            </a:br>
            <a:r>
              <a:rPr lang="en-US" sz="4800" dirty="0">
                <a:solidFill>
                  <a:srgbClr val="FF0000"/>
                </a:solidFill>
              </a:rPr>
              <a:t/>
            </a:r>
            <a:br>
              <a:rPr lang="en-US" sz="4800" dirty="0">
                <a:solidFill>
                  <a:srgbClr val="FF0000"/>
                </a:solidFill>
              </a:rPr>
            </a:br>
            <a:r>
              <a:rPr lang="en-US" sz="4800" dirty="0" smtClean="0">
                <a:solidFill>
                  <a:schemeClr val="bg1"/>
                </a:solidFill>
              </a:rPr>
              <a:t>TEMS M</a:t>
            </a:r>
            <a:r>
              <a:rPr lang="en-US" sz="4800" cap="small" dirty="0" smtClean="0">
                <a:solidFill>
                  <a:schemeClr val="bg1"/>
                </a:solidFill>
              </a:rPr>
              <a:t>OBILE</a:t>
            </a:r>
            <a:r>
              <a:rPr lang="en-US" sz="4800" dirty="0" smtClean="0">
                <a:solidFill>
                  <a:schemeClr val="bg1"/>
                </a:solidFill>
              </a:rPr>
              <a:t>INSIGHT 2.0</a:t>
            </a:r>
            <a:br>
              <a:rPr lang="en-US" sz="4800" dirty="0" smtClean="0">
                <a:solidFill>
                  <a:schemeClr val="bg1"/>
                </a:solidFill>
              </a:rPr>
            </a:br>
            <a:r>
              <a:rPr lang="en-US" sz="2800" dirty="0">
                <a:solidFill>
                  <a:schemeClr val="bg1"/>
                </a:solidFill>
              </a:rPr>
              <a:t>Overview</a:t>
            </a:r>
            <a:br>
              <a:rPr lang="en-US" sz="2800" dirty="0">
                <a:solidFill>
                  <a:schemeClr val="bg1"/>
                </a:solidFill>
              </a:rPr>
            </a:br>
            <a:r>
              <a:rPr lang="en-US" sz="2800" dirty="0">
                <a:solidFill>
                  <a:schemeClr val="bg1"/>
                </a:solidFill>
              </a:rPr>
              <a:t>Measurements </a:t>
            </a:r>
            <a:br>
              <a:rPr lang="en-US" sz="2800" dirty="0">
                <a:solidFill>
                  <a:schemeClr val="bg1"/>
                </a:solidFill>
              </a:rPr>
            </a:br>
            <a:r>
              <a:rPr lang="en-US" sz="2800" dirty="0">
                <a:solidFill>
                  <a:schemeClr val="bg1"/>
                </a:solidFill>
              </a:rPr>
              <a:t>General Use</a:t>
            </a:r>
            <a:br>
              <a:rPr lang="en-US" sz="2800" dirty="0">
                <a:solidFill>
                  <a:schemeClr val="bg1"/>
                </a:solidFill>
              </a:rPr>
            </a:br>
            <a:r>
              <a:rPr lang="en-US" sz="2800" dirty="0">
                <a:solidFill>
                  <a:schemeClr val="bg1"/>
                </a:solidFill>
              </a:rPr>
              <a:t>Use Cases</a:t>
            </a:r>
            <a:br>
              <a:rPr lang="en-US" sz="2800" dirty="0">
                <a:solidFill>
                  <a:schemeClr val="bg1"/>
                </a:solidFill>
              </a:rPr>
            </a:br>
            <a:r>
              <a:rPr lang="en-US" sz="2800" dirty="0">
                <a:solidFill>
                  <a:schemeClr val="bg1"/>
                </a:solidFill>
              </a:rPr>
              <a:t>Privacy</a:t>
            </a:r>
            <a:br>
              <a:rPr lang="en-US" sz="2800" dirty="0">
                <a:solidFill>
                  <a:schemeClr val="bg1"/>
                </a:solidFill>
              </a:rPr>
            </a:br>
            <a:r>
              <a:rPr lang="en-US" sz="2800" dirty="0">
                <a:solidFill>
                  <a:schemeClr val="bg1"/>
                </a:solidFill>
              </a:rPr>
              <a:t>Summary</a:t>
            </a:r>
            <a:r>
              <a:rPr lang="en-US" sz="1600" dirty="0">
                <a:solidFill>
                  <a:srgbClr val="FF0000"/>
                </a:solidFill>
              </a:rPr>
              <a:t/>
            </a:r>
            <a:br>
              <a:rPr lang="en-US" sz="1600" dirty="0">
                <a:solidFill>
                  <a:srgbClr val="FF0000"/>
                </a:solidFill>
              </a:rPr>
            </a:br>
            <a:r>
              <a:rPr lang="en-US" sz="4800" dirty="0" smtClean="0">
                <a:solidFill>
                  <a:srgbClr val="FF0000"/>
                </a:solidFill>
              </a:rPr>
              <a:t/>
            </a:r>
            <a:br>
              <a:rPr lang="en-US" sz="4800" dirty="0" smtClean="0">
                <a:solidFill>
                  <a:srgbClr val="FF0000"/>
                </a:solidFill>
              </a:rPr>
            </a:br>
            <a:endParaRPr lang="en-US" sz="4800" dirty="0" smtClean="0">
              <a:solidFill>
                <a:srgbClr val="FF0000"/>
              </a:solidFill>
            </a:endParaRPr>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3</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pic>
        <p:nvPicPr>
          <p:cNvPr id="3" name="Picture 2"/>
          <p:cNvPicPr>
            <a:picLocks noChangeAspect="1"/>
          </p:cNvPicPr>
          <p:nvPr/>
        </p:nvPicPr>
        <p:blipFill>
          <a:blip r:embed="rId4"/>
          <a:stretch>
            <a:fillRect/>
          </a:stretch>
        </p:blipFill>
        <p:spPr>
          <a:xfrm>
            <a:off x="10644189" y="6209731"/>
            <a:ext cx="1547812" cy="648268"/>
          </a:xfrm>
          <a:prstGeom prst="rect">
            <a:avLst/>
          </a:prstGeom>
        </p:spPr>
      </p:pic>
    </p:spTree>
    <p:extLst>
      <p:ext uri="{BB962C8B-B14F-4D97-AF65-F5344CB8AC3E}">
        <p14:creationId xmlns:p14="http://schemas.microsoft.com/office/powerpoint/2010/main" val="38363026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H_110911_7293_950x200p.jpg"/>
          <p:cNvPicPr>
            <a:picLocks noChangeAspect="1"/>
          </p:cNvPicPr>
          <p:nvPr/>
        </p:nvPicPr>
        <p:blipFill>
          <a:blip r:embed="rId3" cstate="print"/>
          <a:stretch>
            <a:fillRect/>
          </a:stretch>
        </p:blipFill>
        <p:spPr>
          <a:xfrm>
            <a:off x="1574801" y="4408906"/>
            <a:ext cx="9069387" cy="1909345"/>
          </a:xfrm>
          <a:prstGeom prst="rect">
            <a:avLst/>
          </a:prstGeom>
        </p:spPr>
      </p:pic>
      <p:sp>
        <p:nvSpPr>
          <p:cNvPr id="4100" name="Rectangle 5"/>
          <p:cNvSpPr>
            <a:spLocks noChangeArrowheads="1"/>
          </p:cNvSpPr>
          <p:nvPr/>
        </p:nvSpPr>
        <p:spPr bwMode="auto">
          <a:xfrm>
            <a:off x="1574800" y="1366839"/>
            <a:ext cx="9069388" cy="3056305"/>
          </a:xfrm>
          <a:prstGeom prst="rect">
            <a:avLst/>
          </a:prstGeom>
          <a:solidFill>
            <a:schemeClr val="accent1"/>
          </a:solidFill>
          <a:ln w="9525">
            <a:noFill/>
            <a:miter lim="800000"/>
            <a:headEnd/>
            <a:tailEnd/>
          </a:ln>
        </p:spPr>
        <p:txBody>
          <a:bodyPr wrap="none" anchor="ctr"/>
          <a:lstStyle/>
          <a:p>
            <a:pPr eaLnBrk="0" hangingPunct="0"/>
            <a:endParaRPr lang="en-US" dirty="0"/>
          </a:p>
        </p:txBody>
      </p:sp>
      <p:sp>
        <p:nvSpPr>
          <p:cNvPr id="4101" name="Rectangle 2"/>
          <p:cNvSpPr>
            <a:spLocks noGrp="1" noChangeArrowheads="1"/>
          </p:cNvSpPr>
          <p:nvPr>
            <p:ph type="ctrTitle"/>
          </p:nvPr>
        </p:nvSpPr>
        <p:spPr/>
        <p:txBody>
          <a:bodyPr>
            <a:normAutofit/>
          </a:bodyPr>
          <a:lstStyle/>
          <a:p>
            <a:pPr eaLnBrk="1" hangingPunct="1"/>
            <a:r>
              <a:rPr lang="en-US" dirty="0" smtClean="0"/>
              <a:t>OVERVIEW</a:t>
            </a:r>
            <a:br>
              <a:rPr lang="en-US" dirty="0" smtClean="0"/>
            </a:br>
            <a:r>
              <a:rPr lang="en-US" dirty="0" smtClean="0"/>
              <a:t/>
            </a:r>
            <a:br>
              <a:rPr lang="en-US" dirty="0" smtClean="0"/>
            </a:br>
            <a:endParaRPr lang="en-US" dirty="0" smtClean="0"/>
          </a:p>
        </p:txBody>
      </p:sp>
      <p:sp>
        <p:nvSpPr>
          <p:cNvPr id="10" name="Footer Placeholder 9"/>
          <p:cNvSpPr>
            <a:spLocks noGrp="1"/>
          </p:cNvSpPr>
          <p:nvPr>
            <p:ph type="ftr" sz="quarter" idx="11"/>
          </p:nvPr>
        </p:nvSpPr>
        <p:spPr>
          <a:xfrm>
            <a:off x="1574801" y="6546465"/>
            <a:ext cx="1854675" cy="138499"/>
          </a:xfrm>
          <a:prstGeom prst="rect">
            <a:avLst/>
          </a:prstGeom>
        </p:spPr>
        <p:txBody>
          <a:bodyPr/>
          <a:lstStyle/>
          <a:p>
            <a:r>
              <a:rPr lang="pt-BR" smtClean="0"/>
              <a:t>TEMS MobileInsight, 2014 © Ascom, Dubai ITU event</a:t>
            </a:r>
            <a:endParaRPr lang="en-US" dirty="0"/>
          </a:p>
        </p:txBody>
      </p:sp>
      <p:sp>
        <p:nvSpPr>
          <p:cNvPr id="9" name="Slide Number Placeholder 8"/>
          <p:cNvSpPr>
            <a:spLocks noGrp="1"/>
          </p:cNvSpPr>
          <p:nvPr>
            <p:ph type="sldNum" sz="quarter" idx="12"/>
          </p:nvPr>
        </p:nvSpPr>
        <p:spPr>
          <a:xfrm>
            <a:off x="10491788" y="6548439"/>
            <a:ext cx="139700" cy="136525"/>
          </a:xfrm>
          <a:prstGeom prst="rect">
            <a:avLst/>
          </a:prstGeom>
        </p:spPr>
        <p:txBody>
          <a:bodyPr/>
          <a:lstStyle/>
          <a:p>
            <a:fld id="{5C0A204B-5598-4A06-A262-8C116E5C6870}" type="slidenum">
              <a:rPr lang="en-US" smtClean="0"/>
              <a:pPr/>
              <a:t>4</a:t>
            </a:fld>
            <a:endParaRPr lang="en-US" dirty="0"/>
          </a:p>
        </p:txBody>
      </p:sp>
      <p:sp>
        <p:nvSpPr>
          <p:cNvPr id="4104" name="Rectangle 7"/>
          <p:cNvSpPr>
            <a:spLocks noChangeArrowheads="1"/>
          </p:cNvSpPr>
          <p:nvPr/>
        </p:nvSpPr>
        <p:spPr bwMode="auto">
          <a:xfrm>
            <a:off x="10490994" y="5727700"/>
            <a:ext cx="306388" cy="279400"/>
          </a:xfrm>
          <a:prstGeom prst="rect">
            <a:avLst/>
          </a:prstGeom>
          <a:solidFill>
            <a:schemeClr val="tx2"/>
          </a:solidFill>
          <a:ln w="50800">
            <a:solidFill>
              <a:schemeClr val="bg1"/>
            </a:solidFill>
            <a:miter lim="800000"/>
            <a:headEnd/>
            <a:tailEnd/>
          </a:ln>
        </p:spPr>
        <p:txBody>
          <a:bodyPr wrap="none" lIns="0" tIns="0" rIns="0" bIns="0" anchor="ctr"/>
          <a:lstStyle/>
          <a:p>
            <a:pPr eaLnBrk="0" hangingPunct="0"/>
            <a:endParaRPr lang="en-US" dirty="0"/>
          </a:p>
        </p:txBody>
      </p:sp>
      <p:pic>
        <p:nvPicPr>
          <p:cNvPr id="8" name="Picture 7"/>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19987015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Rectangle 10"/>
          <p:cNvSpPr>
            <a:spLocks noGrp="1" noChangeArrowheads="1"/>
          </p:cNvSpPr>
          <p:nvPr>
            <p:ph type="title"/>
          </p:nvPr>
        </p:nvSpPr>
        <p:spPr>
          <a:xfrm>
            <a:off x="0" y="1123837"/>
            <a:ext cx="3589361" cy="4601183"/>
          </a:xfrm>
        </p:spPr>
        <p:txBody>
          <a:bodyPr>
            <a:normAutofit/>
          </a:bodyPr>
          <a:lstStyle/>
          <a:p>
            <a:r>
              <a:rPr lang="en-US" dirty="0" smtClean="0"/>
              <a:t>WHAT IS TEMS MOBILEINSIGHT?</a:t>
            </a:r>
            <a:endParaRPr lang="en-US" dirty="0"/>
          </a:p>
        </p:txBody>
      </p:sp>
      <p:sp>
        <p:nvSpPr>
          <p:cNvPr id="7179" name="Rectangle 11"/>
          <p:cNvSpPr>
            <a:spLocks noGrp="1" noChangeArrowheads="1"/>
          </p:cNvSpPr>
          <p:nvPr>
            <p:ph idx="1"/>
          </p:nvPr>
        </p:nvSpPr>
        <p:spPr>
          <a:xfrm>
            <a:off x="2976931" y="1580750"/>
            <a:ext cx="6149975" cy="4705350"/>
          </a:xfrm>
        </p:spPr>
        <p:txBody>
          <a:bodyPr/>
          <a:lstStyle/>
          <a:p>
            <a:pPr lvl="1"/>
            <a:r>
              <a:rPr lang="en-US" sz="2000" dirty="0" smtClean="0">
                <a:solidFill>
                  <a:schemeClr val="bg2">
                    <a:lumMod val="50000"/>
                  </a:schemeClr>
                </a:solidFill>
              </a:rPr>
              <a:t>The latest dimension in network testing is subscriber </a:t>
            </a:r>
            <a:r>
              <a:rPr lang="en-US" sz="2000" dirty="0" err="1" smtClean="0">
                <a:solidFill>
                  <a:schemeClr val="bg2">
                    <a:lumMod val="50000"/>
                  </a:schemeClr>
                </a:solidFill>
              </a:rPr>
              <a:t>QoE</a:t>
            </a:r>
            <a:r>
              <a:rPr lang="en-US" sz="2000" dirty="0" smtClean="0">
                <a:solidFill>
                  <a:schemeClr val="bg2">
                    <a:lumMod val="50000"/>
                  </a:schemeClr>
                </a:solidFill>
              </a:rPr>
              <a:t>: Capturing the true subscriber experience directly from the device</a:t>
            </a:r>
          </a:p>
          <a:p>
            <a:pPr lvl="1"/>
            <a:endParaRPr lang="en-US" sz="2000" dirty="0" smtClean="0">
              <a:solidFill>
                <a:schemeClr val="bg2">
                  <a:lumMod val="50000"/>
                </a:schemeClr>
              </a:solidFill>
            </a:endParaRPr>
          </a:p>
          <a:p>
            <a:pPr lvl="1"/>
            <a:r>
              <a:rPr lang="en-US" sz="2000" dirty="0" smtClean="0">
                <a:solidFill>
                  <a:schemeClr val="bg2">
                    <a:lumMod val="50000"/>
                  </a:schemeClr>
                </a:solidFill>
              </a:rPr>
              <a:t>Software agents on smartphones measure </a:t>
            </a:r>
            <a:br>
              <a:rPr lang="en-US" sz="2000" dirty="0" smtClean="0">
                <a:solidFill>
                  <a:schemeClr val="bg2">
                    <a:lumMod val="50000"/>
                  </a:schemeClr>
                </a:solidFill>
              </a:rPr>
            </a:br>
            <a:r>
              <a:rPr lang="en-US" sz="2000" dirty="0" smtClean="0">
                <a:solidFill>
                  <a:schemeClr val="bg2">
                    <a:lumMod val="50000"/>
                  </a:schemeClr>
                </a:solidFill>
              </a:rPr>
              <a:t>network and device performance and usage data </a:t>
            </a:r>
          </a:p>
          <a:p>
            <a:pPr lvl="1"/>
            <a:endParaRPr lang="en-US" sz="2000" dirty="0" smtClean="0">
              <a:solidFill>
                <a:schemeClr val="bg2">
                  <a:lumMod val="50000"/>
                </a:schemeClr>
              </a:solidFill>
            </a:endParaRPr>
          </a:p>
          <a:p>
            <a:pPr lvl="1" eaLnBrk="1" hangingPunct="1"/>
            <a:r>
              <a:rPr lang="en-US" sz="2000" dirty="0" smtClean="0">
                <a:solidFill>
                  <a:schemeClr val="bg2">
                    <a:lumMod val="50000"/>
                  </a:schemeClr>
                </a:solidFill>
              </a:rPr>
              <a:t>Supports most popular smartphone operating systems.</a:t>
            </a:r>
          </a:p>
          <a:p>
            <a:pPr lvl="1" eaLnBrk="1" hangingPunct="1"/>
            <a:endParaRPr lang="en-US" sz="2000" dirty="0" smtClean="0">
              <a:solidFill>
                <a:schemeClr val="bg2">
                  <a:lumMod val="50000"/>
                </a:schemeClr>
              </a:solidFill>
            </a:endParaRPr>
          </a:p>
          <a:p>
            <a:pPr lvl="1" eaLnBrk="1" hangingPunct="1"/>
            <a:r>
              <a:rPr lang="en-US" sz="2000" dirty="0" smtClean="0">
                <a:solidFill>
                  <a:schemeClr val="bg2">
                    <a:lumMod val="50000"/>
                  </a:schemeClr>
                </a:solidFill>
              </a:rPr>
              <a:t>Complements existing TEMS portfolio to provide full picture of network performance</a:t>
            </a:r>
          </a:p>
          <a:p>
            <a:pPr lvl="1"/>
            <a:endParaRPr lang="en-US" dirty="0" smtClean="0"/>
          </a:p>
          <a:p>
            <a:pPr lvl="1"/>
            <a:endParaRPr lang="en-US" dirty="0" smtClean="0"/>
          </a:p>
          <a:p>
            <a:pPr lvl="1"/>
            <a:endParaRPr lang="en-US" dirty="0" smtClean="0"/>
          </a:p>
        </p:txBody>
      </p:sp>
      <p:sp>
        <p:nvSpPr>
          <p:cNvPr id="9" name="Footer Placeholder 3"/>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10" name="Slide Number Placeholder 4"/>
          <p:cNvSpPr>
            <a:spLocks noGrp="1"/>
          </p:cNvSpPr>
          <p:nvPr>
            <p:ph type="sldNum" sz="quarter" idx="12"/>
          </p:nvPr>
        </p:nvSpPr>
        <p:spPr/>
        <p:txBody>
          <a:bodyPr/>
          <a:lstStyle/>
          <a:p>
            <a:fld id="{06544A2A-E0EE-401C-9368-DAB64D5CB657}" type="slidenum">
              <a:rPr lang="en-US" smtClean="0"/>
              <a:pPr/>
              <a:t>5</a:t>
            </a:fld>
            <a:endParaRPr lang="en-US" dirty="0"/>
          </a:p>
        </p:txBody>
      </p:sp>
      <p:grpSp>
        <p:nvGrpSpPr>
          <p:cNvPr id="3" name="Group 31"/>
          <p:cNvGrpSpPr>
            <a:grpSpLocks/>
          </p:cNvGrpSpPr>
          <p:nvPr/>
        </p:nvGrpSpPr>
        <p:grpSpPr bwMode="auto">
          <a:xfrm>
            <a:off x="1574800" y="5802314"/>
            <a:ext cx="9164638" cy="522287"/>
            <a:chOff x="272" y="3655"/>
            <a:chExt cx="5773" cy="329"/>
          </a:xfrm>
        </p:grpSpPr>
        <p:sp>
          <p:nvSpPr>
            <p:cNvPr id="7200" name="Rectangle 32"/>
            <p:cNvSpPr>
              <a:spLocks noChangeArrowheads="1"/>
            </p:cNvSpPr>
            <p:nvPr/>
          </p:nvSpPr>
          <p:spPr bwMode="auto">
            <a:xfrm>
              <a:off x="272" y="3751"/>
              <a:ext cx="5713" cy="233"/>
            </a:xfrm>
            <a:prstGeom prst="rect">
              <a:avLst/>
            </a:prstGeom>
            <a:solidFill>
              <a:schemeClr val="accent1"/>
            </a:solidFill>
            <a:ln w="9525">
              <a:noFill/>
              <a:miter lim="800000"/>
              <a:headEnd/>
              <a:tailEnd/>
            </a:ln>
            <a:effectLst/>
          </p:spPr>
          <p:txBody>
            <a:bodyPr anchor="b">
              <a:spAutoFit/>
            </a:bodyPr>
            <a:lstStyle/>
            <a:p>
              <a:pPr algn="ctr"/>
              <a:r>
                <a:rPr lang="en-US" dirty="0">
                  <a:solidFill>
                    <a:schemeClr val="bg1"/>
                  </a:solidFill>
                </a:rPr>
                <a:t>Measuring the customer’s true experience</a:t>
              </a:r>
            </a:p>
          </p:txBody>
        </p:sp>
        <p:sp>
          <p:nvSpPr>
            <p:cNvPr id="7201" name="Rectangle 33"/>
            <p:cNvSpPr>
              <a:spLocks noChangeArrowheads="1"/>
            </p:cNvSpPr>
            <p:nvPr/>
          </p:nvSpPr>
          <p:spPr bwMode="auto">
            <a:xfrm>
              <a:off x="5841" y="3655"/>
              <a:ext cx="204" cy="127"/>
            </a:xfrm>
            <a:prstGeom prst="rect">
              <a:avLst/>
            </a:prstGeom>
            <a:solidFill>
              <a:srgbClr val="D1DEEC"/>
            </a:solidFill>
            <a:ln w="44450">
              <a:solidFill>
                <a:schemeClr val="bg1"/>
              </a:solidFill>
              <a:miter lim="800000"/>
              <a:headEnd/>
              <a:tailEnd/>
            </a:ln>
            <a:effectLst/>
          </p:spPr>
          <p:txBody>
            <a:bodyPr wrap="none" lIns="0" tIns="0" rIns="0" bIns="0" anchor="ctr"/>
            <a:lstStyle/>
            <a:p>
              <a:endParaRPr lang="en-US" dirty="0"/>
            </a:p>
          </p:txBody>
        </p:sp>
      </p:grpSp>
      <p:sp>
        <p:nvSpPr>
          <p:cNvPr id="30" name="Text Box 6"/>
          <p:cNvSpPr txBox="1">
            <a:spLocks noChangeArrowheads="1"/>
          </p:cNvSpPr>
          <p:nvPr/>
        </p:nvSpPr>
        <p:spPr bwMode="auto">
          <a:xfrm>
            <a:off x="1574801" y="558800"/>
            <a:ext cx="706925"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OVERVIEW ]</a:t>
            </a:r>
          </a:p>
        </p:txBody>
      </p:sp>
      <p:grpSp>
        <p:nvGrpSpPr>
          <p:cNvPr id="4" name="Group 17"/>
          <p:cNvGrpSpPr/>
          <p:nvPr/>
        </p:nvGrpSpPr>
        <p:grpSpPr>
          <a:xfrm>
            <a:off x="9583883" y="873779"/>
            <a:ext cx="1467295" cy="953687"/>
            <a:chOff x="7499426" y="1367665"/>
            <a:chExt cx="1467295" cy="953687"/>
          </a:xfrm>
        </p:grpSpPr>
        <p:sp>
          <p:nvSpPr>
            <p:cNvPr id="28" name="TextBox 27"/>
            <p:cNvSpPr txBox="1"/>
            <p:nvPr/>
          </p:nvSpPr>
          <p:spPr>
            <a:xfrm>
              <a:off x="7499426" y="1921242"/>
              <a:ext cx="1467295" cy="400110"/>
            </a:xfrm>
            <a:prstGeom prst="rect">
              <a:avLst/>
            </a:prstGeom>
            <a:noFill/>
          </p:spPr>
          <p:txBody>
            <a:bodyPr wrap="square" rtlCol="0">
              <a:spAutoFit/>
            </a:bodyPr>
            <a:lstStyle/>
            <a:p>
              <a:r>
                <a:rPr lang="en-US" sz="1000" i="1" dirty="0">
                  <a:solidFill>
                    <a:schemeClr val="bg1"/>
                  </a:solidFill>
                </a:rPr>
                <a:t>Phone conference tomorrow ?</a:t>
              </a:r>
            </a:p>
          </p:txBody>
        </p:sp>
        <p:pic>
          <p:nvPicPr>
            <p:cNvPr id="17" name="Picture 16" descr="android-phone-icon300.png"/>
            <p:cNvPicPr>
              <a:picLocks noChangeAspect="1"/>
            </p:cNvPicPr>
            <p:nvPr/>
          </p:nvPicPr>
          <p:blipFill>
            <a:blip r:embed="rId3" cstate="print"/>
            <a:stretch>
              <a:fillRect/>
            </a:stretch>
          </p:blipFill>
          <p:spPr>
            <a:xfrm>
              <a:off x="7583975" y="1367665"/>
              <a:ext cx="534305" cy="534305"/>
            </a:xfrm>
            <a:prstGeom prst="rect">
              <a:avLst/>
            </a:prstGeom>
          </p:spPr>
        </p:pic>
      </p:grpSp>
      <p:pic>
        <p:nvPicPr>
          <p:cNvPr id="13" name="Picture 4" descr="Logo von iOS">
            <a:hlinkClick r:id="rId4" tooltip="Logo von iOS"/>
          </p:cNvPr>
          <p:cNvPicPr>
            <a:picLocks noChangeAspect="1" noChangeArrowheads="1"/>
          </p:cNvPicPr>
          <p:nvPr/>
        </p:nvPicPr>
        <p:blipFill>
          <a:blip r:embed="rId5" cstate="print"/>
          <a:srcRect/>
          <a:stretch>
            <a:fillRect/>
          </a:stretch>
        </p:blipFill>
        <p:spPr bwMode="auto">
          <a:xfrm>
            <a:off x="9620455" y="1785550"/>
            <a:ext cx="904875" cy="590551"/>
          </a:xfrm>
          <a:prstGeom prst="rect">
            <a:avLst/>
          </a:prstGeom>
          <a:noFill/>
        </p:spPr>
      </p:pic>
      <p:pic>
        <p:nvPicPr>
          <p:cNvPr id="14" name="Picture 6" descr="Logo">
            <a:hlinkClick r:id="rId6" tooltip="Logo"/>
          </p:cNvPr>
          <p:cNvPicPr>
            <a:picLocks noChangeAspect="1" noChangeArrowheads="1"/>
          </p:cNvPicPr>
          <p:nvPr/>
        </p:nvPicPr>
        <p:blipFill>
          <a:blip r:embed="rId7" cstate="print"/>
          <a:srcRect/>
          <a:stretch>
            <a:fillRect/>
          </a:stretch>
        </p:blipFill>
        <p:spPr bwMode="auto">
          <a:xfrm>
            <a:off x="10887338" y="1652535"/>
            <a:ext cx="686354" cy="796173"/>
          </a:xfrm>
          <a:prstGeom prst="rect">
            <a:avLst/>
          </a:prstGeom>
          <a:noFill/>
        </p:spPr>
      </p:pic>
      <p:pic>
        <p:nvPicPr>
          <p:cNvPr id="15" name="Picture 8" descr="http://upload.wikimedia.org/wikipedia/de/thumb/c/c9/Blackberry.svg/220px-Blackberry.svg.png">
            <a:hlinkClick r:id="rId8"/>
          </p:cNvPr>
          <p:cNvPicPr>
            <a:picLocks noChangeAspect="1" noChangeArrowheads="1"/>
          </p:cNvPicPr>
          <p:nvPr/>
        </p:nvPicPr>
        <p:blipFill>
          <a:blip r:embed="rId9" cstate="print"/>
          <a:srcRect/>
          <a:stretch>
            <a:fillRect/>
          </a:stretch>
        </p:blipFill>
        <p:spPr bwMode="auto">
          <a:xfrm>
            <a:off x="9478192" y="3737319"/>
            <a:ext cx="2095500" cy="466726"/>
          </a:xfrm>
          <a:prstGeom prst="rect">
            <a:avLst/>
          </a:prstGeom>
          <a:noFill/>
        </p:spPr>
      </p:pic>
      <p:pic>
        <p:nvPicPr>
          <p:cNvPr id="16" name="Picture 10" descr="Symbian Foundation Logo.svg">
            <a:hlinkClick r:id="rId10"/>
          </p:cNvPr>
          <p:cNvPicPr>
            <a:picLocks noChangeAspect="1" noChangeArrowheads="1"/>
          </p:cNvPicPr>
          <p:nvPr/>
        </p:nvPicPr>
        <p:blipFill>
          <a:blip r:embed="rId11" cstate="print"/>
          <a:srcRect/>
          <a:stretch>
            <a:fillRect/>
          </a:stretch>
        </p:blipFill>
        <p:spPr bwMode="auto">
          <a:xfrm>
            <a:off x="9192442" y="4600576"/>
            <a:ext cx="2381250" cy="790576"/>
          </a:xfrm>
          <a:prstGeom prst="rect">
            <a:avLst/>
          </a:prstGeom>
          <a:noFill/>
        </p:spPr>
      </p:pic>
      <p:pic>
        <p:nvPicPr>
          <p:cNvPr id="18" name="Picture 12" descr="Das neue Windowslogo im Design von Windows Vista und höher: links das stilisierte Windows-„Fenster“, bestehend aus einem mit Abstandslinien geviertelten Quadrat, die vier Flächen in den Farben Rot, Grün, Blau und Gelb gehalten, vertikale Linien gerade nach rechts geneigt, Horizontallinien als „wehende“ Wellenlinie mit zur Mitte hin aufhellendem Verlauf („blendendes Fensterkreuz“); rechts daneben der serifenlose Schriftzug „Windows“">
            <a:hlinkClick r:id="rId12" tooltip="Das neue Windowslogo im Design von Windows Vista und höher: links das stilisierte Windows-„Fenster“, bestehend aus einem mit Abstandslinien geviertelten Quadrat, die vier Flächen in den Farben Rot, Grün, Blau und Gelb gehalten, vertikale Linien gerade nach rechts geneigt, Horizontallinien als „wehende“ Wellenlinie mit zur Mitte hin aufhellendem Verlauf („blendendes Fensterkreuz“); rechts daneben der serifenlose Schriftzug „Windows“"/>
          </p:cNvPr>
          <p:cNvPicPr>
            <a:picLocks noChangeAspect="1" noChangeArrowheads="1"/>
          </p:cNvPicPr>
          <p:nvPr/>
        </p:nvPicPr>
        <p:blipFill>
          <a:blip r:embed="rId13" cstate="print"/>
          <a:srcRect/>
          <a:stretch>
            <a:fillRect/>
          </a:stretch>
        </p:blipFill>
        <p:spPr bwMode="auto">
          <a:xfrm>
            <a:off x="9126906" y="2607551"/>
            <a:ext cx="2381250" cy="704851"/>
          </a:xfrm>
          <a:prstGeom prst="rect">
            <a:avLst/>
          </a:prstGeom>
          <a:noFill/>
        </p:spPr>
      </p:pic>
      <p:pic>
        <p:nvPicPr>
          <p:cNvPr id="19" name="Picture 18"/>
          <p:cNvPicPr>
            <a:picLocks noChangeAspect="1"/>
          </p:cNvPicPr>
          <p:nvPr/>
        </p:nvPicPr>
        <p:blipFill>
          <a:blip r:embed="rId14"/>
          <a:stretch>
            <a:fillRect/>
          </a:stretch>
        </p:blipFill>
        <p:spPr>
          <a:xfrm>
            <a:off x="10451294" y="0"/>
            <a:ext cx="1763439" cy="539496"/>
          </a:xfrm>
          <a:prstGeom prst="rect">
            <a:avLst/>
          </a:prstGeom>
        </p:spPr>
      </p:pic>
    </p:spTree>
    <p:extLst>
      <p:ext uri="{BB962C8B-B14F-4D97-AF65-F5344CB8AC3E}">
        <p14:creationId xmlns:p14="http://schemas.microsoft.com/office/powerpoint/2010/main" val="18262887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0" y="1123837"/>
            <a:ext cx="3562066" cy="4601183"/>
          </a:xfrm>
        </p:spPr>
        <p:txBody>
          <a:bodyPr>
            <a:normAutofit/>
          </a:bodyPr>
          <a:lstStyle/>
          <a:p>
            <a:pPr lvl="0"/>
            <a:r>
              <a:rPr lang="en-US" dirty="0" smtClean="0"/>
              <a:t>WHY TEMS MOBILEINSIGHT? </a:t>
            </a:r>
            <a:br>
              <a:rPr lang="en-US" dirty="0" smtClean="0"/>
            </a:br>
            <a:endParaRPr lang="en-US" dirty="0"/>
          </a:p>
        </p:txBody>
      </p:sp>
      <p:sp>
        <p:nvSpPr>
          <p:cNvPr id="11" name="Content Placeholder 10"/>
          <p:cNvSpPr>
            <a:spLocks noGrp="1"/>
          </p:cNvSpPr>
          <p:nvPr>
            <p:ph idx="1"/>
          </p:nvPr>
        </p:nvSpPr>
        <p:spPr>
          <a:xfrm>
            <a:off x="3167426" y="712688"/>
            <a:ext cx="7315200" cy="5120640"/>
          </a:xfrm>
        </p:spPr>
        <p:txBody>
          <a:bodyPr>
            <a:normAutofit/>
          </a:bodyPr>
          <a:lstStyle/>
          <a:p>
            <a:pPr lvl="1"/>
            <a:r>
              <a:rPr lang="en-GB" altLang="zh-CN" sz="2400" dirty="0" smtClean="0"/>
              <a:t>Collects data and information from subscribers’ perspectives</a:t>
            </a:r>
          </a:p>
          <a:p>
            <a:pPr lvl="3"/>
            <a:r>
              <a:rPr lang="en-GB" altLang="zh-CN" sz="1800" dirty="0" smtClean="0"/>
              <a:t>Measurement of true customer experience (network and device)</a:t>
            </a:r>
          </a:p>
          <a:p>
            <a:pPr lvl="3"/>
            <a:r>
              <a:rPr lang="en-GB" altLang="zh-CN" sz="1800" dirty="0" smtClean="0"/>
              <a:t>Customer perception captured via event-driven surveys</a:t>
            </a:r>
          </a:p>
          <a:p>
            <a:pPr lvl="3"/>
            <a:r>
              <a:rPr lang="en-GB" sz="1800" dirty="0" smtClean="0"/>
              <a:t>KPIs measured on the device</a:t>
            </a:r>
          </a:p>
          <a:p>
            <a:pPr marL="1417320" lvl="3" indent="0">
              <a:buNone/>
            </a:pPr>
            <a:endParaRPr lang="en-GB" sz="1800" dirty="0" smtClean="0"/>
          </a:p>
          <a:p>
            <a:pPr lvl="1"/>
            <a:r>
              <a:rPr lang="en-GB" sz="2400" dirty="0" smtClean="0"/>
              <a:t>Easy to deploy</a:t>
            </a:r>
          </a:p>
          <a:p>
            <a:pPr lvl="3"/>
            <a:r>
              <a:rPr lang="en-GB" sz="1800" dirty="0" smtClean="0"/>
              <a:t>Agents installed on off-the-shelf smartphones, </a:t>
            </a:r>
          </a:p>
          <a:p>
            <a:pPr lvl="3"/>
            <a:r>
              <a:rPr lang="en-GB" sz="1800" dirty="0" smtClean="0"/>
              <a:t>Hosted central components – no server installation required </a:t>
            </a:r>
          </a:p>
          <a:p>
            <a:pPr lvl="3"/>
            <a:r>
              <a:rPr lang="en-GB" sz="1800" dirty="0" smtClean="0"/>
              <a:t>Web-based access to reporting and management interfaces</a:t>
            </a:r>
          </a:p>
          <a:p>
            <a:endParaRPr lang="en-GB" sz="2400" dirty="0"/>
          </a:p>
        </p:txBody>
      </p:sp>
      <p:sp>
        <p:nvSpPr>
          <p:cNvPr id="5122" name="Footer Placeholder 2"/>
          <p:cNvSpPr>
            <a:spLocks noGrp="1"/>
          </p:cNvSpPr>
          <p:nvPr>
            <p:ph type="ftr" sz="quarter" idx="11"/>
          </p:nvPr>
        </p:nvSpPr>
        <p:spPr/>
        <p:txBody>
          <a:bodyPr/>
          <a:lstStyle/>
          <a:p>
            <a:r>
              <a:rPr lang="pt-BR" dirty="0" smtClean="0"/>
              <a:t>TEMS MobileInsight, 2014 © Ascom, Dubai ITU event</a:t>
            </a:r>
            <a:endParaRPr lang="en-US" dirty="0"/>
          </a:p>
        </p:txBody>
      </p:sp>
      <p:sp>
        <p:nvSpPr>
          <p:cNvPr id="5123" name="Slide Number Placeholder 3"/>
          <p:cNvSpPr>
            <a:spLocks noGrp="1"/>
          </p:cNvSpPr>
          <p:nvPr>
            <p:ph type="sldNum" sz="quarter" idx="12"/>
          </p:nvPr>
        </p:nvSpPr>
        <p:spPr/>
        <p:txBody>
          <a:bodyPr/>
          <a:lstStyle/>
          <a:p>
            <a:fld id="{B934BAF6-6966-4F38-A919-38F6DCFDA65B}" type="slidenum">
              <a:rPr lang="en-US" smtClean="0"/>
              <a:pPr/>
              <a:t>6</a:t>
            </a:fld>
            <a:endParaRPr lang="en-US" dirty="0"/>
          </a:p>
        </p:txBody>
      </p:sp>
      <p:sp>
        <p:nvSpPr>
          <p:cNvPr id="8" name="Text Box 6"/>
          <p:cNvSpPr txBox="1">
            <a:spLocks noChangeArrowheads="1"/>
          </p:cNvSpPr>
          <p:nvPr/>
        </p:nvSpPr>
        <p:spPr bwMode="auto">
          <a:xfrm>
            <a:off x="1574801" y="558800"/>
            <a:ext cx="706925"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OVERVIEW ]</a:t>
            </a:r>
          </a:p>
        </p:txBody>
      </p:sp>
      <p:pic>
        <p:nvPicPr>
          <p:cNvPr id="20" name="Picture 19" descr="Ascom_Iphone_Sidan_7699.png"/>
          <p:cNvPicPr>
            <a:picLocks noChangeAspect="1"/>
          </p:cNvPicPr>
          <p:nvPr/>
        </p:nvPicPr>
        <p:blipFill>
          <a:blip r:embed="rId3" cstate="print"/>
          <a:stretch>
            <a:fillRect/>
          </a:stretch>
        </p:blipFill>
        <p:spPr>
          <a:xfrm>
            <a:off x="9888156" y="2183930"/>
            <a:ext cx="2149662" cy="4537545"/>
          </a:xfrm>
          <a:prstGeom prst="rect">
            <a:avLst/>
          </a:prstGeom>
        </p:spPr>
      </p:pic>
      <p:pic>
        <p:nvPicPr>
          <p:cNvPr id="10" name="Picture 9"/>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1914709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5" name="Rectangle 3"/>
          <p:cNvSpPr>
            <a:spLocks noGrp="1" noChangeArrowheads="1"/>
          </p:cNvSpPr>
          <p:nvPr>
            <p:ph type="title"/>
          </p:nvPr>
        </p:nvSpPr>
        <p:spPr>
          <a:xfrm>
            <a:off x="0" y="1123837"/>
            <a:ext cx="3200401" cy="4601183"/>
          </a:xfrm>
        </p:spPr>
        <p:txBody>
          <a:bodyPr>
            <a:normAutofit/>
          </a:bodyPr>
          <a:lstStyle/>
          <a:p>
            <a:r>
              <a:rPr lang="en-US" sz="3200" dirty="0" smtClean="0"/>
              <a:t>TEMS MOBILEINSIGHT IN ACTION</a:t>
            </a:r>
            <a:endParaRPr lang="en-US" sz="3200" dirty="0"/>
          </a:p>
        </p:txBody>
      </p:sp>
      <p:sp>
        <p:nvSpPr>
          <p:cNvPr id="18" name="Footer Placeholder 1"/>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19" name="Slide Number Placeholder 2"/>
          <p:cNvSpPr>
            <a:spLocks noGrp="1"/>
          </p:cNvSpPr>
          <p:nvPr>
            <p:ph type="sldNum" sz="quarter" idx="12"/>
          </p:nvPr>
        </p:nvSpPr>
        <p:spPr/>
        <p:txBody>
          <a:bodyPr/>
          <a:lstStyle/>
          <a:p>
            <a:fld id="{811248AB-42DF-4793-AE39-AD8128797B7D}" type="slidenum">
              <a:rPr lang="en-US" smtClean="0"/>
              <a:pPr/>
              <a:t>7</a:t>
            </a:fld>
            <a:endParaRPr lang="en-US" dirty="0"/>
          </a:p>
        </p:txBody>
      </p:sp>
      <p:pic>
        <p:nvPicPr>
          <p:cNvPr id="463874" name="Picture 3" descr="TA_system-overview_060"/>
          <p:cNvPicPr>
            <a:picLocks noChangeAspect="1" noChangeArrowheads="1"/>
          </p:cNvPicPr>
          <p:nvPr/>
        </p:nvPicPr>
        <p:blipFill>
          <a:blip r:embed="rId3" cstate="print"/>
          <a:srcRect l="2838"/>
          <a:stretch>
            <a:fillRect/>
          </a:stretch>
        </p:blipFill>
        <p:spPr bwMode="auto">
          <a:xfrm>
            <a:off x="3117004" y="1226302"/>
            <a:ext cx="9069388" cy="4368800"/>
          </a:xfrm>
          <a:prstGeom prst="rect">
            <a:avLst/>
          </a:prstGeom>
          <a:noFill/>
          <a:ln w="9525">
            <a:noFill/>
            <a:miter lim="800000"/>
            <a:headEnd/>
            <a:tailEnd/>
          </a:ln>
        </p:spPr>
      </p:pic>
      <p:sp>
        <p:nvSpPr>
          <p:cNvPr id="463888" name="Rectangle 16"/>
          <p:cNvSpPr>
            <a:spLocks noChangeArrowheads="1"/>
          </p:cNvSpPr>
          <p:nvPr/>
        </p:nvSpPr>
        <p:spPr bwMode="auto">
          <a:xfrm>
            <a:off x="8600229" y="1150102"/>
            <a:ext cx="723900" cy="4438650"/>
          </a:xfrm>
          <a:prstGeom prst="rect">
            <a:avLst/>
          </a:prstGeom>
          <a:gradFill rotWithShape="1">
            <a:gsLst>
              <a:gs pos="0">
                <a:schemeClr val="bg1">
                  <a:gamma/>
                  <a:shade val="46275"/>
                  <a:invGamma/>
                  <a:alpha val="0"/>
                </a:schemeClr>
              </a:gs>
              <a:gs pos="50000">
                <a:schemeClr val="bg1"/>
              </a:gs>
              <a:gs pos="100000">
                <a:schemeClr val="bg1">
                  <a:gamma/>
                  <a:shade val="46275"/>
                  <a:invGamma/>
                  <a:alpha val="0"/>
                </a:schemeClr>
              </a:gs>
            </a:gsLst>
            <a:lin ang="0" scaled="1"/>
          </a:gradFill>
          <a:ln w="9525">
            <a:noFill/>
            <a:miter lim="800000"/>
            <a:headEnd/>
            <a:tailEnd/>
          </a:ln>
          <a:effectLst/>
        </p:spPr>
        <p:txBody>
          <a:bodyPr wrap="none" anchor="ctr"/>
          <a:lstStyle/>
          <a:p>
            <a:endParaRPr lang="en-US" dirty="0"/>
          </a:p>
        </p:txBody>
      </p:sp>
      <p:sp>
        <p:nvSpPr>
          <p:cNvPr id="463890" name="Line 18"/>
          <p:cNvSpPr>
            <a:spLocks noChangeShapeType="1"/>
          </p:cNvSpPr>
          <p:nvPr/>
        </p:nvSpPr>
        <p:spPr bwMode="auto">
          <a:xfrm>
            <a:off x="8952654" y="1321552"/>
            <a:ext cx="0" cy="4210050"/>
          </a:xfrm>
          <a:prstGeom prst="line">
            <a:avLst/>
          </a:prstGeom>
          <a:noFill/>
          <a:ln w="28575">
            <a:solidFill>
              <a:srgbClr val="2E5076">
                <a:alpha val="50000"/>
              </a:srgbClr>
            </a:solidFill>
            <a:prstDash val="dash"/>
            <a:round/>
            <a:headEnd/>
            <a:tailEnd/>
          </a:ln>
          <a:effectLst/>
        </p:spPr>
        <p:txBody>
          <a:bodyPr/>
          <a:lstStyle/>
          <a:p>
            <a:endParaRPr lang="en-US" dirty="0"/>
          </a:p>
        </p:txBody>
      </p:sp>
      <p:sp>
        <p:nvSpPr>
          <p:cNvPr id="463884" name="Text Box 12"/>
          <p:cNvSpPr txBox="1">
            <a:spLocks noChangeArrowheads="1"/>
          </p:cNvSpPr>
          <p:nvPr/>
        </p:nvSpPr>
        <p:spPr bwMode="auto">
          <a:xfrm>
            <a:off x="9016155" y="1662865"/>
            <a:ext cx="3160713" cy="303212"/>
          </a:xfrm>
          <a:prstGeom prst="rect">
            <a:avLst/>
          </a:prstGeom>
          <a:solidFill>
            <a:srgbClr val="FFFFFF">
              <a:alpha val="50000"/>
            </a:srgbClr>
          </a:solidFill>
          <a:ln w="12700">
            <a:noFill/>
            <a:miter lim="800000"/>
            <a:headEnd/>
            <a:tailEnd/>
          </a:ln>
        </p:spPr>
        <p:txBody>
          <a:bodyPr lIns="111125" tIns="55562" rIns="111125" bIns="55562">
            <a:spAutoFit/>
          </a:bodyPr>
          <a:lstStyle/>
          <a:p>
            <a:pPr>
              <a:lnSpc>
                <a:spcPct val="90000"/>
              </a:lnSpc>
              <a:spcBef>
                <a:spcPct val="10000"/>
              </a:spcBef>
              <a:buSzPct val="80000"/>
            </a:pPr>
            <a:r>
              <a:rPr lang="en-US" sz="1400" dirty="0">
                <a:solidFill>
                  <a:srgbClr val="003258"/>
                </a:solidFill>
                <a:cs typeface="Arial" charset="0"/>
              </a:rPr>
              <a:t>CONTROL AND DATA STORAGE</a:t>
            </a:r>
          </a:p>
        </p:txBody>
      </p:sp>
      <p:sp>
        <p:nvSpPr>
          <p:cNvPr id="463880" name="Text Box 12"/>
          <p:cNvSpPr txBox="1">
            <a:spLocks noChangeArrowheads="1"/>
          </p:cNvSpPr>
          <p:nvPr/>
        </p:nvSpPr>
        <p:spPr bwMode="auto">
          <a:xfrm>
            <a:off x="3655168" y="1662865"/>
            <a:ext cx="5227637" cy="500008"/>
          </a:xfrm>
          <a:prstGeom prst="rect">
            <a:avLst/>
          </a:prstGeom>
          <a:solidFill>
            <a:srgbClr val="FFFFFF">
              <a:alpha val="50000"/>
            </a:srgbClr>
          </a:solidFill>
          <a:ln w="12700">
            <a:noFill/>
            <a:miter lim="800000"/>
            <a:headEnd/>
            <a:tailEnd/>
          </a:ln>
        </p:spPr>
        <p:txBody>
          <a:bodyPr lIns="111125" tIns="55562" rIns="111125" bIns="55562">
            <a:spAutoFit/>
          </a:bodyPr>
          <a:lstStyle/>
          <a:p>
            <a:pPr algn="ctr">
              <a:lnSpc>
                <a:spcPct val="90000"/>
              </a:lnSpc>
              <a:spcBef>
                <a:spcPct val="10000"/>
              </a:spcBef>
              <a:buSzPct val="80000"/>
            </a:pPr>
            <a:r>
              <a:rPr lang="en-US" sz="1400" dirty="0">
                <a:solidFill>
                  <a:srgbClr val="003258"/>
                </a:solidFill>
                <a:cs typeface="Arial" charset="0"/>
              </a:rPr>
              <a:t>REMOTELY CONTROLLED SOFTWARE AGENTS               ON SUBSCRIBER SMARTPHONES</a:t>
            </a:r>
          </a:p>
        </p:txBody>
      </p:sp>
      <p:sp>
        <p:nvSpPr>
          <p:cNvPr id="463891" name="Oval 19"/>
          <p:cNvSpPr>
            <a:spLocks noChangeArrowheads="1"/>
          </p:cNvSpPr>
          <p:nvPr/>
        </p:nvSpPr>
        <p:spPr bwMode="auto">
          <a:xfrm>
            <a:off x="6542829" y="2893178"/>
            <a:ext cx="762000" cy="866775"/>
          </a:xfrm>
          <a:prstGeom prst="ellipse">
            <a:avLst/>
          </a:prstGeom>
          <a:noFill/>
          <a:ln w="28575">
            <a:solidFill>
              <a:srgbClr val="003258"/>
            </a:solidFill>
            <a:round/>
            <a:headEnd/>
            <a:tailEnd/>
          </a:ln>
          <a:effectLst/>
        </p:spPr>
        <p:txBody>
          <a:bodyPr wrap="none" anchor="ctr"/>
          <a:lstStyle/>
          <a:p>
            <a:endParaRPr lang="en-US" dirty="0"/>
          </a:p>
        </p:txBody>
      </p:sp>
      <p:sp>
        <p:nvSpPr>
          <p:cNvPr id="463892" name="Oval 20"/>
          <p:cNvSpPr>
            <a:spLocks noChangeArrowheads="1"/>
          </p:cNvSpPr>
          <p:nvPr/>
        </p:nvSpPr>
        <p:spPr bwMode="auto">
          <a:xfrm>
            <a:off x="5478716" y="2834318"/>
            <a:ext cx="762000" cy="866775"/>
          </a:xfrm>
          <a:prstGeom prst="ellipse">
            <a:avLst/>
          </a:prstGeom>
          <a:noFill/>
          <a:ln w="28575">
            <a:solidFill>
              <a:srgbClr val="003258"/>
            </a:solidFill>
            <a:round/>
            <a:headEnd/>
            <a:tailEnd/>
          </a:ln>
          <a:effectLst/>
        </p:spPr>
        <p:txBody>
          <a:bodyPr wrap="none" anchor="ctr"/>
          <a:lstStyle/>
          <a:p>
            <a:endParaRPr lang="en-US" dirty="0"/>
          </a:p>
        </p:txBody>
      </p:sp>
      <p:sp>
        <p:nvSpPr>
          <p:cNvPr id="463893" name="Oval 21"/>
          <p:cNvSpPr>
            <a:spLocks noChangeArrowheads="1"/>
          </p:cNvSpPr>
          <p:nvPr/>
        </p:nvSpPr>
        <p:spPr bwMode="auto">
          <a:xfrm>
            <a:off x="6141802" y="4299703"/>
            <a:ext cx="762000" cy="866775"/>
          </a:xfrm>
          <a:prstGeom prst="ellipse">
            <a:avLst/>
          </a:prstGeom>
          <a:noFill/>
          <a:ln w="28575">
            <a:solidFill>
              <a:srgbClr val="003258"/>
            </a:solidFill>
            <a:round/>
            <a:headEnd/>
            <a:tailEnd/>
          </a:ln>
          <a:effectLst/>
        </p:spPr>
        <p:txBody>
          <a:bodyPr wrap="none" anchor="ctr"/>
          <a:lstStyle/>
          <a:p>
            <a:endParaRPr lang="en-US" dirty="0"/>
          </a:p>
        </p:txBody>
      </p:sp>
      <p:sp>
        <p:nvSpPr>
          <p:cNvPr id="463894" name="Oval 22"/>
          <p:cNvSpPr>
            <a:spLocks noChangeArrowheads="1"/>
          </p:cNvSpPr>
          <p:nvPr/>
        </p:nvSpPr>
        <p:spPr bwMode="auto">
          <a:xfrm>
            <a:off x="3471871" y="4255742"/>
            <a:ext cx="762000" cy="866775"/>
          </a:xfrm>
          <a:prstGeom prst="ellipse">
            <a:avLst/>
          </a:prstGeom>
          <a:noFill/>
          <a:ln w="28575">
            <a:solidFill>
              <a:srgbClr val="003258"/>
            </a:solidFill>
            <a:round/>
            <a:headEnd/>
            <a:tailEnd/>
          </a:ln>
          <a:effectLst/>
        </p:spPr>
        <p:txBody>
          <a:bodyPr wrap="none" anchor="ctr"/>
          <a:lstStyle/>
          <a:p>
            <a:endParaRPr lang="en-US" dirty="0"/>
          </a:p>
        </p:txBody>
      </p:sp>
      <p:grpSp>
        <p:nvGrpSpPr>
          <p:cNvPr id="2" name="Group 26"/>
          <p:cNvGrpSpPr>
            <a:grpSpLocks/>
          </p:cNvGrpSpPr>
          <p:nvPr/>
        </p:nvGrpSpPr>
        <p:grpSpPr bwMode="auto">
          <a:xfrm>
            <a:off x="1574800" y="5802314"/>
            <a:ext cx="9164638" cy="522287"/>
            <a:chOff x="272" y="3655"/>
            <a:chExt cx="5773" cy="329"/>
          </a:xfrm>
        </p:grpSpPr>
        <p:sp>
          <p:nvSpPr>
            <p:cNvPr id="463899" name="Rectangle 27"/>
            <p:cNvSpPr>
              <a:spLocks noChangeArrowheads="1"/>
            </p:cNvSpPr>
            <p:nvPr/>
          </p:nvSpPr>
          <p:spPr bwMode="auto">
            <a:xfrm>
              <a:off x="272" y="3751"/>
              <a:ext cx="5713" cy="233"/>
            </a:xfrm>
            <a:prstGeom prst="rect">
              <a:avLst/>
            </a:prstGeom>
            <a:solidFill>
              <a:schemeClr val="accent1"/>
            </a:solidFill>
            <a:ln w="9525">
              <a:noFill/>
              <a:miter lim="800000"/>
              <a:headEnd/>
              <a:tailEnd/>
            </a:ln>
            <a:effectLst/>
          </p:spPr>
          <p:txBody>
            <a:bodyPr anchor="b">
              <a:spAutoFit/>
            </a:bodyPr>
            <a:lstStyle/>
            <a:p>
              <a:pPr algn="ctr"/>
              <a:r>
                <a:rPr lang="en-US" dirty="0">
                  <a:solidFill>
                    <a:schemeClr val="bg1"/>
                  </a:solidFill>
                </a:rPr>
                <a:t>Let subscribers collect information for you</a:t>
              </a:r>
            </a:p>
          </p:txBody>
        </p:sp>
        <p:sp>
          <p:nvSpPr>
            <p:cNvPr id="463900" name="Rectangle 28"/>
            <p:cNvSpPr>
              <a:spLocks noChangeArrowheads="1"/>
            </p:cNvSpPr>
            <p:nvPr/>
          </p:nvSpPr>
          <p:spPr bwMode="auto">
            <a:xfrm>
              <a:off x="5841" y="3655"/>
              <a:ext cx="204" cy="127"/>
            </a:xfrm>
            <a:prstGeom prst="rect">
              <a:avLst/>
            </a:prstGeom>
            <a:solidFill>
              <a:srgbClr val="D1DEEC"/>
            </a:solidFill>
            <a:ln w="44450">
              <a:solidFill>
                <a:schemeClr val="bg1"/>
              </a:solidFill>
              <a:miter lim="800000"/>
              <a:headEnd/>
              <a:tailEnd/>
            </a:ln>
            <a:effectLst/>
          </p:spPr>
          <p:txBody>
            <a:bodyPr wrap="none" lIns="0" tIns="0" rIns="0" bIns="0" anchor="ctr"/>
            <a:lstStyle/>
            <a:p>
              <a:endParaRPr lang="en-US" dirty="0"/>
            </a:p>
          </p:txBody>
        </p:sp>
      </p:grpSp>
      <p:sp>
        <p:nvSpPr>
          <p:cNvPr id="21" name="Oval 21"/>
          <p:cNvSpPr>
            <a:spLocks noChangeArrowheads="1"/>
          </p:cNvSpPr>
          <p:nvPr/>
        </p:nvSpPr>
        <p:spPr bwMode="auto">
          <a:xfrm>
            <a:off x="7226187" y="2887072"/>
            <a:ext cx="762000" cy="866775"/>
          </a:xfrm>
          <a:prstGeom prst="ellipse">
            <a:avLst/>
          </a:prstGeom>
          <a:noFill/>
          <a:ln w="28575">
            <a:solidFill>
              <a:srgbClr val="003258"/>
            </a:solidFill>
            <a:round/>
            <a:headEnd/>
            <a:tailEnd/>
          </a:ln>
          <a:effectLst/>
        </p:spPr>
        <p:txBody>
          <a:bodyPr wrap="none" anchor="ctr"/>
          <a:lstStyle/>
          <a:p>
            <a:endParaRPr lang="en-US" dirty="0"/>
          </a:p>
        </p:txBody>
      </p:sp>
      <p:sp>
        <p:nvSpPr>
          <p:cNvPr id="22" name="Oval 21"/>
          <p:cNvSpPr>
            <a:spLocks noChangeArrowheads="1"/>
          </p:cNvSpPr>
          <p:nvPr/>
        </p:nvSpPr>
        <p:spPr bwMode="auto">
          <a:xfrm>
            <a:off x="7832856" y="4381764"/>
            <a:ext cx="762000" cy="866775"/>
          </a:xfrm>
          <a:prstGeom prst="ellipse">
            <a:avLst/>
          </a:prstGeom>
          <a:noFill/>
          <a:ln w="28575">
            <a:solidFill>
              <a:srgbClr val="003258"/>
            </a:solidFill>
            <a:round/>
            <a:headEnd/>
            <a:tailEnd/>
          </a:ln>
          <a:effectLst/>
        </p:spPr>
        <p:txBody>
          <a:bodyPr wrap="none" anchor="ctr"/>
          <a:lstStyle/>
          <a:p>
            <a:endParaRPr lang="en-US" dirty="0"/>
          </a:p>
        </p:txBody>
      </p:sp>
      <p:sp>
        <p:nvSpPr>
          <p:cNvPr id="23" name="Oval 21"/>
          <p:cNvSpPr>
            <a:spLocks noChangeArrowheads="1"/>
          </p:cNvSpPr>
          <p:nvPr/>
        </p:nvSpPr>
        <p:spPr bwMode="auto">
          <a:xfrm>
            <a:off x="4327320" y="4285049"/>
            <a:ext cx="762000" cy="866775"/>
          </a:xfrm>
          <a:prstGeom prst="ellipse">
            <a:avLst/>
          </a:prstGeom>
          <a:noFill/>
          <a:ln w="28575">
            <a:solidFill>
              <a:srgbClr val="003258"/>
            </a:solidFill>
            <a:round/>
            <a:headEnd/>
            <a:tailEnd/>
          </a:ln>
          <a:effectLst/>
        </p:spPr>
        <p:txBody>
          <a:bodyPr wrap="none" anchor="ctr"/>
          <a:lstStyle/>
          <a:p>
            <a:endParaRPr lang="en-US" dirty="0"/>
          </a:p>
        </p:txBody>
      </p:sp>
      <p:cxnSp>
        <p:nvCxnSpPr>
          <p:cNvPr id="25" name="Straight Arrow Connector 24"/>
          <p:cNvCxnSpPr>
            <a:stCxn id="21" idx="5"/>
          </p:cNvCxnSpPr>
          <p:nvPr/>
        </p:nvCxnSpPr>
        <p:spPr bwMode="auto">
          <a:xfrm rot="16200000" flipH="1">
            <a:off x="8294857" y="3208648"/>
            <a:ext cx="1092412" cy="1928937"/>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cxnSp>
        <p:nvCxnSpPr>
          <p:cNvPr id="26" name="Straight Arrow Connector 25"/>
          <p:cNvCxnSpPr>
            <a:stCxn id="22" idx="7"/>
          </p:cNvCxnSpPr>
          <p:nvPr/>
        </p:nvCxnSpPr>
        <p:spPr bwMode="auto">
          <a:xfrm rot="16200000" flipH="1">
            <a:off x="9035339" y="3956625"/>
            <a:ext cx="203131" cy="1307281"/>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cxnSp>
        <p:nvCxnSpPr>
          <p:cNvPr id="28" name="Straight Arrow Connector 27"/>
          <p:cNvCxnSpPr>
            <a:stCxn id="463893" idx="7"/>
          </p:cNvCxnSpPr>
          <p:nvPr/>
        </p:nvCxnSpPr>
        <p:spPr bwMode="auto">
          <a:xfrm rot="16200000" flipH="1">
            <a:off x="8163770" y="3055079"/>
            <a:ext cx="280194" cy="3023315"/>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cxnSp>
        <p:nvCxnSpPr>
          <p:cNvPr id="30" name="Straight Arrow Connector 29"/>
          <p:cNvCxnSpPr>
            <a:stCxn id="463891" idx="5"/>
          </p:cNvCxnSpPr>
          <p:nvPr/>
        </p:nvCxnSpPr>
        <p:spPr bwMode="auto">
          <a:xfrm rot="16200000" flipH="1">
            <a:off x="7967474" y="2858779"/>
            <a:ext cx="1073814" cy="2622289"/>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cxnSp>
        <p:nvCxnSpPr>
          <p:cNvPr id="32" name="Straight Arrow Connector 31"/>
          <p:cNvCxnSpPr>
            <a:stCxn id="463892" idx="5"/>
          </p:cNvCxnSpPr>
          <p:nvPr/>
        </p:nvCxnSpPr>
        <p:spPr bwMode="auto">
          <a:xfrm rot="16200000" flipH="1">
            <a:off x="7405988" y="2297293"/>
            <a:ext cx="1132675" cy="3686401"/>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cxnSp>
        <p:nvCxnSpPr>
          <p:cNvPr id="35" name="Straight Arrow Connector 34"/>
          <p:cNvCxnSpPr>
            <a:stCxn id="23" idx="6"/>
          </p:cNvCxnSpPr>
          <p:nvPr/>
        </p:nvCxnSpPr>
        <p:spPr bwMode="auto">
          <a:xfrm flipV="1">
            <a:off x="5089320" y="4706834"/>
            <a:ext cx="4711214" cy="11602"/>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cxnSp>
        <p:nvCxnSpPr>
          <p:cNvPr id="37" name="Straight Arrow Connector 36"/>
          <p:cNvCxnSpPr>
            <a:stCxn id="463894" idx="5"/>
          </p:cNvCxnSpPr>
          <p:nvPr/>
        </p:nvCxnSpPr>
        <p:spPr bwMode="auto">
          <a:xfrm rot="5400000" flipH="1" flipV="1">
            <a:off x="6809537" y="2012078"/>
            <a:ext cx="296244" cy="5670761"/>
          </a:xfrm>
          <a:prstGeom prst="straightConnector1">
            <a:avLst/>
          </a:prstGeom>
          <a:solidFill>
            <a:schemeClr val="accent1"/>
          </a:solidFill>
          <a:ln w="22225" cap="flat" cmpd="sng" algn="ctr">
            <a:solidFill>
              <a:srgbClr val="003258"/>
            </a:solidFill>
            <a:prstDash val="solid"/>
            <a:round/>
            <a:headEnd type="none" w="med" len="med"/>
            <a:tailEnd type="arrow"/>
          </a:ln>
          <a:effectLst/>
        </p:spPr>
      </p:cxnSp>
      <p:sp>
        <p:nvSpPr>
          <p:cNvPr id="53" name="Oval 20"/>
          <p:cNvSpPr>
            <a:spLocks noChangeArrowheads="1"/>
          </p:cNvSpPr>
          <p:nvPr/>
        </p:nvSpPr>
        <p:spPr bwMode="auto">
          <a:xfrm>
            <a:off x="11140001" y="4313348"/>
            <a:ext cx="762000" cy="866775"/>
          </a:xfrm>
          <a:prstGeom prst="ellipse">
            <a:avLst/>
          </a:prstGeom>
          <a:noFill/>
          <a:ln w="28575">
            <a:solidFill>
              <a:schemeClr val="bg2"/>
            </a:solidFill>
            <a:round/>
            <a:headEnd/>
            <a:tailEnd/>
          </a:ln>
          <a:effectLst/>
        </p:spPr>
        <p:txBody>
          <a:bodyPr wrap="none" anchor="ctr"/>
          <a:lstStyle/>
          <a:p>
            <a:endParaRPr lang="en-US" dirty="0"/>
          </a:p>
        </p:txBody>
      </p:sp>
      <p:sp>
        <p:nvSpPr>
          <p:cNvPr id="54" name="Oval 20"/>
          <p:cNvSpPr>
            <a:spLocks noChangeArrowheads="1"/>
          </p:cNvSpPr>
          <p:nvPr/>
        </p:nvSpPr>
        <p:spPr bwMode="auto">
          <a:xfrm>
            <a:off x="9898316" y="3124129"/>
            <a:ext cx="762000" cy="866775"/>
          </a:xfrm>
          <a:prstGeom prst="ellipse">
            <a:avLst/>
          </a:prstGeom>
          <a:noFill/>
          <a:ln w="28575">
            <a:solidFill>
              <a:schemeClr val="bg2"/>
            </a:solidFill>
            <a:round/>
            <a:headEnd/>
            <a:tailEnd/>
          </a:ln>
          <a:effectLst/>
        </p:spPr>
        <p:txBody>
          <a:bodyPr wrap="none" anchor="ctr"/>
          <a:lstStyle/>
          <a:p>
            <a:endParaRPr lang="en-US" dirty="0"/>
          </a:p>
        </p:txBody>
      </p:sp>
      <p:sp>
        <p:nvSpPr>
          <p:cNvPr id="55" name="Oval 20"/>
          <p:cNvSpPr>
            <a:spLocks noChangeArrowheads="1"/>
          </p:cNvSpPr>
          <p:nvPr/>
        </p:nvSpPr>
        <p:spPr bwMode="auto">
          <a:xfrm>
            <a:off x="11418249" y="2846810"/>
            <a:ext cx="762000" cy="866775"/>
          </a:xfrm>
          <a:prstGeom prst="ellipse">
            <a:avLst/>
          </a:prstGeom>
          <a:noFill/>
          <a:ln w="28575">
            <a:solidFill>
              <a:schemeClr val="bg2"/>
            </a:solidFill>
            <a:round/>
            <a:headEnd/>
            <a:tailEnd/>
          </a:ln>
          <a:effectLst/>
        </p:spPr>
        <p:txBody>
          <a:bodyPr wrap="none" anchor="ctr"/>
          <a:lstStyle/>
          <a:p>
            <a:endParaRPr lang="en-US" dirty="0"/>
          </a:p>
        </p:txBody>
      </p:sp>
      <p:cxnSp>
        <p:nvCxnSpPr>
          <p:cNvPr id="56" name="Straight Arrow Connector 55"/>
          <p:cNvCxnSpPr>
            <a:stCxn id="54" idx="4"/>
          </p:cNvCxnSpPr>
          <p:nvPr/>
        </p:nvCxnSpPr>
        <p:spPr bwMode="auto">
          <a:xfrm rot="5400000">
            <a:off x="9704451" y="4129466"/>
            <a:ext cx="713429" cy="436305"/>
          </a:xfrm>
          <a:prstGeom prst="straightConnector1">
            <a:avLst/>
          </a:prstGeom>
          <a:solidFill>
            <a:schemeClr val="accent1"/>
          </a:solidFill>
          <a:ln w="22225" cap="flat" cmpd="sng" algn="ctr">
            <a:solidFill>
              <a:schemeClr val="bg2"/>
            </a:solidFill>
            <a:prstDash val="solid"/>
            <a:round/>
            <a:headEnd type="none" w="med" len="med"/>
            <a:tailEnd type="arrow"/>
          </a:ln>
          <a:effectLst/>
        </p:spPr>
      </p:cxnSp>
      <p:cxnSp>
        <p:nvCxnSpPr>
          <p:cNvPr id="60" name="Straight Arrow Connector 59"/>
          <p:cNvCxnSpPr>
            <a:stCxn id="55" idx="3"/>
          </p:cNvCxnSpPr>
          <p:nvPr/>
        </p:nvCxnSpPr>
        <p:spPr bwMode="auto">
          <a:xfrm rot="5400000">
            <a:off x="10055595" y="3230087"/>
            <a:ext cx="1117684" cy="1830809"/>
          </a:xfrm>
          <a:prstGeom prst="straightConnector1">
            <a:avLst/>
          </a:prstGeom>
          <a:solidFill>
            <a:schemeClr val="accent1"/>
          </a:solidFill>
          <a:ln w="22225" cap="flat" cmpd="sng" algn="ctr">
            <a:solidFill>
              <a:schemeClr val="bg2"/>
            </a:solidFill>
            <a:prstDash val="solid"/>
            <a:round/>
            <a:headEnd type="none" w="med" len="med"/>
            <a:tailEnd type="arrow"/>
          </a:ln>
          <a:effectLst/>
        </p:spPr>
      </p:cxnSp>
      <p:cxnSp>
        <p:nvCxnSpPr>
          <p:cNvPr id="62" name="Straight Arrow Connector 61"/>
          <p:cNvCxnSpPr>
            <a:stCxn id="53" idx="2"/>
          </p:cNvCxnSpPr>
          <p:nvPr/>
        </p:nvCxnSpPr>
        <p:spPr bwMode="auto">
          <a:xfrm rot="10800000">
            <a:off x="9828017" y="4704334"/>
            <a:ext cx="1311984" cy="42403"/>
          </a:xfrm>
          <a:prstGeom prst="straightConnector1">
            <a:avLst/>
          </a:prstGeom>
          <a:solidFill>
            <a:schemeClr val="accent1"/>
          </a:solidFill>
          <a:ln w="22225" cap="flat" cmpd="sng" algn="ctr">
            <a:solidFill>
              <a:schemeClr val="bg2"/>
            </a:solidFill>
            <a:prstDash val="solid"/>
            <a:round/>
            <a:headEnd type="none" w="med" len="med"/>
            <a:tailEnd type="arrow"/>
          </a:ln>
          <a:effectLst/>
        </p:spPr>
      </p:cxnSp>
      <p:sp>
        <p:nvSpPr>
          <p:cNvPr id="34" name="Text Box 6"/>
          <p:cNvSpPr txBox="1">
            <a:spLocks noChangeArrowheads="1"/>
          </p:cNvSpPr>
          <p:nvPr/>
        </p:nvSpPr>
        <p:spPr bwMode="auto">
          <a:xfrm>
            <a:off x="1574801" y="558800"/>
            <a:ext cx="706925"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OVERVIEW ]</a:t>
            </a:r>
          </a:p>
        </p:txBody>
      </p:sp>
      <p:pic>
        <p:nvPicPr>
          <p:cNvPr id="36" name="Picture 35"/>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277769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38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389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38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389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2" presetClass="entr" presetSubtype="8"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2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par>
                                <p:cTn id="33" presetID="22" presetClass="entr" presetSubtype="8"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par>
                                <p:cTn id="36" presetID="22" presetClass="entr" presetSubtype="8"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par>
                                <p:cTn id="39" presetID="22" presetClass="entr" presetSubtype="8"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4"/>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right)">
                                      <p:cBhvr>
                                        <p:cTn id="54" dur="500"/>
                                        <p:tgtEl>
                                          <p:spTgt spid="56"/>
                                        </p:tgtEl>
                                      </p:cBhvr>
                                    </p:animEffect>
                                  </p:childTnLst>
                                </p:cTn>
                              </p:par>
                              <p:par>
                                <p:cTn id="55" presetID="22" presetClass="entr" presetSubtype="2" fill="hold"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right)">
                                      <p:cBhvr>
                                        <p:cTn id="57" dur="500"/>
                                        <p:tgtEl>
                                          <p:spTgt spid="60"/>
                                        </p:tgtEl>
                                      </p:cBhvr>
                                    </p:animEffect>
                                  </p:childTnLst>
                                </p:cTn>
                              </p:par>
                              <p:par>
                                <p:cTn id="58" presetID="22" presetClass="entr" presetSubtype="2" fill="hold"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3891" grpId="0" animBg="1"/>
      <p:bldP spid="463892" grpId="0" animBg="1"/>
      <p:bldP spid="463893" grpId="0" animBg="1"/>
      <p:bldP spid="463894" grpId="0" animBg="1"/>
      <p:bldP spid="21" grpId="0" animBg="1"/>
      <p:bldP spid="22" grpId="0" animBg="1"/>
      <p:bldP spid="23" grpId="0" animBg="1"/>
      <p:bldP spid="53" grpId="0" animBg="1"/>
      <p:bldP spid="54" grpId="0" animBg="1"/>
      <p:bldP spid="5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AutoShape 1067"/>
          <p:cNvCxnSpPr>
            <a:cxnSpLocks noChangeShapeType="1"/>
            <a:endCxn id="111" idx="0"/>
          </p:cNvCxnSpPr>
          <p:nvPr/>
        </p:nvCxnSpPr>
        <p:spPr bwMode="auto">
          <a:xfrm rot="16200000" flipH="1">
            <a:off x="5521530" y="4770621"/>
            <a:ext cx="1533994" cy="372254"/>
          </a:xfrm>
          <a:prstGeom prst="straightConnector1">
            <a:avLst/>
          </a:prstGeom>
          <a:noFill/>
          <a:ln w="28575">
            <a:solidFill>
              <a:schemeClr val="accent1"/>
            </a:solidFill>
            <a:miter lim="800000"/>
            <a:headEnd/>
            <a:tailEnd type="stealth" w="lg" len="lg"/>
          </a:ln>
        </p:spPr>
      </p:cxnSp>
      <p:cxnSp>
        <p:nvCxnSpPr>
          <p:cNvPr id="45" name="AutoShape 1067"/>
          <p:cNvCxnSpPr>
            <a:cxnSpLocks noChangeShapeType="1"/>
          </p:cNvCxnSpPr>
          <p:nvPr/>
        </p:nvCxnSpPr>
        <p:spPr bwMode="auto">
          <a:xfrm rot="16200000" flipH="1">
            <a:off x="6009084" y="4500429"/>
            <a:ext cx="966343" cy="389962"/>
          </a:xfrm>
          <a:prstGeom prst="straightConnector1">
            <a:avLst/>
          </a:prstGeom>
          <a:noFill/>
          <a:ln w="28575">
            <a:solidFill>
              <a:schemeClr val="accent1"/>
            </a:solidFill>
            <a:miter lim="800000"/>
            <a:headEnd/>
            <a:tailEnd type="stealth" w="lg" len="lg"/>
          </a:ln>
        </p:spPr>
      </p:cxnSp>
      <p:cxnSp>
        <p:nvCxnSpPr>
          <p:cNvPr id="65" name="AutoShape 1067"/>
          <p:cNvCxnSpPr>
            <a:cxnSpLocks noChangeShapeType="1"/>
            <a:stCxn id="115" idx="0"/>
            <a:endCxn id="56" idx="2"/>
          </p:cNvCxnSpPr>
          <p:nvPr/>
        </p:nvCxnSpPr>
        <p:spPr bwMode="auto">
          <a:xfrm rot="16200000" flipV="1">
            <a:off x="7156283" y="4299258"/>
            <a:ext cx="646141" cy="478969"/>
          </a:xfrm>
          <a:prstGeom prst="straightConnector1">
            <a:avLst/>
          </a:prstGeom>
          <a:noFill/>
          <a:ln w="28575">
            <a:solidFill>
              <a:schemeClr val="accent1"/>
            </a:solidFill>
            <a:miter lim="800000"/>
            <a:headEnd/>
            <a:tailEnd type="stealth" w="lg" len="lg"/>
          </a:ln>
        </p:spPr>
      </p:cxnSp>
      <p:sp>
        <p:nvSpPr>
          <p:cNvPr id="115" name="TextBox 114"/>
          <p:cNvSpPr txBox="1"/>
          <p:nvPr/>
        </p:nvSpPr>
        <p:spPr>
          <a:xfrm>
            <a:off x="7119230" y="4861813"/>
            <a:ext cx="1199213" cy="584775"/>
          </a:xfrm>
          <a:prstGeom prst="rect">
            <a:avLst/>
          </a:prstGeom>
          <a:solidFill>
            <a:schemeClr val="accent1">
              <a:lumMod val="20000"/>
              <a:lumOff val="80000"/>
            </a:schemeClr>
          </a:solidFill>
          <a:ln w="19050">
            <a:solidFill>
              <a:schemeClr val="accent1">
                <a:lumMod val="60000"/>
                <a:lumOff val="40000"/>
              </a:schemeClr>
            </a:solidFill>
          </a:ln>
        </p:spPr>
        <p:txBody>
          <a:bodyPr wrap="square" rtlCol="0">
            <a:spAutoFit/>
          </a:bodyPr>
          <a:lstStyle/>
          <a:p>
            <a:r>
              <a:rPr lang="en-US" sz="1200" b="1" dirty="0">
                <a:solidFill>
                  <a:schemeClr val="accent1">
                    <a:lumMod val="75000"/>
                  </a:schemeClr>
                </a:solidFill>
              </a:rPr>
              <a:t>SW Agent</a:t>
            </a:r>
          </a:p>
          <a:p>
            <a:endParaRPr lang="en-US" sz="1200" b="1" dirty="0">
              <a:solidFill>
                <a:schemeClr val="accent1">
                  <a:lumMod val="75000"/>
                </a:schemeClr>
              </a:solidFill>
            </a:endParaRPr>
          </a:p>
          <a:p>
            <a:endParaRPr lang="en-US" sz="800" dirty="0"/>
          </a:p>
        </p:txBody>
      </p:sp>
      <p:pic>
        <p:nvPicPr>
          <p:cNvPr id="116" name="Picture 115" descr="Cellphone.png"/>
          <p:cNvPicPr>
            <a:picLocks noChangeAspect="1"/>
          </p:cNvPicPr>
          <p:nvPr/>
        </p:nvPicPr>
        <p:blipFill>
          <a:blip r:embed="rId3" cstate="print"/>
          <a:srcRect l="24604" t="21499" r="21715" b="22655"/>
          <a:stretch>
            <a:fillRect/>
          </a:stretch>
        </p:blipFill>
        <p:spPr>
          <a:xfrm>
            <a:off x="7906213" y="4685264"/>
            <a:ext cx="389743" cy="573788"/>
          </a:xfrm>
          <a:prstGeom prst="rect">
            <a:avLst/>
          </a:prstGeom>
        </p:spPr>
      </p:pic>
      <p:sp>
        <p:nvSpPr>
          <p:cNvPr id="113" name="TextBox 112"/>
          <p:cNvSpPr txBox="1"/>
          <p:nvPr/>
        </p:nvSpPr>
        <p:spPr>
          <a:xfrm>
            <a:off x="6552103" y="5246559"/>
            <a:ext cx="1199213" cy="584775"/>
          </a:xfrm>
          <a:prstGeom prst="rect">
            <a:avLst/>
          </a:prstGeom>
          <a:solidFill>
            <a:schemeClr val="accent1">
              <a:lumMod val="20000"/>
              <a:lumOff val="80000"/>
            </a:schemeClr>
          </a:solidFill>
          <a:ln w="19050">
            <a:solidFill>
              <a:schemeClr val="accent1">
                <a:lumMod val="60000"/>
                <a:lumOff val="40000"/>
              </a:schemeClr>
            </a:solidFill>
          </a:ln>
        </p:spPr>
        <p:txBody>
          <a:bodyPr wrap="square" rtlCol="0">
            <a:spAutoFit/>
          </a:bodyPr>
          <a:lstStyle/>
          <a:p>
            <a:r>
              <a:rPr lang="en-US" sz="1200" b="1" dirty="0">
                <a:solidFill>
                  <a:schemeClr val="accent1">
                    <a:lumMod val="75000"/>
                  </a:schemeClr>
                </a:solidFill>
              </a:rPr>
              <a:t>SW Agent</a:t>
            </a:r>
          </a:p>
          <a:p>
            <a:endParaRPr lang="en-US" sz="1200" b="1" dirty="0">
              <a:solidFill>
                <a:schemeClr val="accent1">
                  <a:lumMod val="75000"/>
                </a:schemeClr>
              </a:solidFill>
            </a:endParaRPr>
          </a:p>
          <a:p>
            <a:endParaRPr lang="en-US" sz="800" dirty="0"/>
          </a:p>
        </p:txBody>
      </p:sp>
      <p:pic>
        <p:nvPicPr>
          <p:cNvPr id="114" name="Picture 113" descr="Cellphone.png"/>
          <p:cNvPicPr>
            <a:picLocks noChangeAspect="1"/>
          </p:cNvPicPr>
          <p:nvPr/>
        </p:nvPicPr>
        <p:blipFill>
          <a:blip r:embed="rId3" cstate="print"/>
          <a:srcRect l="24604" t="21499" r="21715" b="22655"/>
          <a:stretch>
            <a:fillRect/>
          </a:stretch>
        </p:blipFill>
        <p:spPr>
          <a:xfrm>
            <a:off x="7339086" y="5070010"/>
            <a:ext cx="389743" cy="573788"/>
          </a:xfrm>
          <a:prstGeom prst="rect">
            <a:avLst/>
          </a:prstGeom>
        </p:spPr>
      </p:pic>
      <p:sp>
        <p:nvSpPr>
          <p:cNvPr id="494595" name="Rectangle 3"/>
          <p:cNvSpPr>
            <a:spLocks noGrp="1" noChangeArrowheads="1"/>
          </p:cNvSpPr>
          <p:nvPr>
            <p:ph type="title"/>
          </p:nvPr>
        </p:nvSpPr>
        <p:spPr/>
        <p:txBody>
          <a:bodyPr/>
          <a:lstStyle/>
          <a:p>
            <a:r>
              <a:rPr lang="en-US" cap="small" dirty="0" smtClean="0"/>
              <a:t>SYSTEM OVERVIEW</a:t>
            </a:r>
            <a:endParaRPr lang="en-US" cap="small" dirty="0"/>
          </a:p>
        </p:txBody>
      </p:sp>
      <p:sp>
        <p:nvSpPr>
          <p:cNvPr id="42" name="Footer Placeholder 3"/>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43" name="Slide Number Placeholder 4"/>
          <p:cNvSpPr>
            <a:spLocks noGrp="1"/>
          </p:cNvSpPr>
          <p:nvPr>
            <p:ph type="sldNum" sz="quarter" idx="12"/>
          </p:nvPr>
        </p:nvSpPr>
        <p:spPr/>
        <p:txBody>
          <a:bodyPr/>
          <a:lstStyle/>
          <a:p>
            <a:fld id="{250A7B4F-6695-4775-B74E-E1490FE1C591}" type="slidenum">
              <a:rPr lang="en-US"/>
              <a:pPr/>
              <a:t>8</a:t>
            </a:fld>
            <a:endParaRPr lang="en-US" dirty="0"/>
          </a:p>
        </p:txBody>
      </p:sp>
      <p:cxnSp>
        <p:nvCxnSpPr>
          <p:cNvPr id="47" name="AutoShape 1067"/>
          <p:cNvCxnSpPr>
            <a:cxnSpLocks noChangeShapeType="1"/>
            <a:stCxn id="107" idx="0"/>
          </p:cNvCxnSpPr>
          <p:nvPr/>
        </p:nvCxnSpPr>
        <p:spPr bwMode="auto">
          <a:xfrm rot="16200000" flipV="1">
            <a:off x="4569655" y="4313421"/>
            <a:ext cx="654571" cy="452203"/>
          </a:xfrm>
          <a:prstGeom prst="straightConnector1">
            <a:avLst/>
          </a:prstGeom>
          <a:noFill/>
          <a:ln w="28575">
            <a:solidFill>
              <a:schemeClr val="accent1"/>
            </a:solidFill>
            <a:miter lim="800000"/>
            <a:headEnd/>
            <a:tailEnd type="stealth" w="lg" len="lg"/>
          </a:ln>
        </p:spPr>
      </p:cxnSp>
      <p:sp>
        <p:nvSpPr>
          <p:cNvPr id="52" name="Text Box 1031"/>
          <p:cNvSpPr txBox="1">
            <a:spLocks noChangeArrowheads="1"/>
          </p:cNvSpPr>
          <p:nvPr/>
        </p:nvSpPr>
        <p:spPr bwMode="auto">
          <a:xfrm>
            <a:off x="3823060" y="3123472"/>
            <a:ext cx="6619226" cy="346075"/>
          </a:xfrm>
          <a:prstGeom prst="rect">
            <a:avLst/>
          </a:prstGeom>
          <a:solidFill>
            <a:schemeClr val="accent4">
              <a:lumMod val="75000"/>
              <a:lumOff val="25000"/>
            </a:schemeClr>
          </a:solidFill>
          <a:ln w="9525">
            <a:noFill/>
            <a:miter lim="800000"/>
            <a:headEnd/>
            <a:tailEnd/>
          </a:ln>
        </p:spPr>
        <p:txBody>
          <a:bodyPr wrap="square" lIns="72000" tIns="72000" rIns="43200" bIns="72000">
            <a:spAutoFit/>
          </a:bodyPr>
          <a:lstStyle/>
          <a:p>
            <a:pPr algn="ctr" eaLnBrk="0" hangingPunct="0"/>
            <a:r>
              <a:rPr lang="en-US" sz="1300" b="1" dirty="0">
                <a:solidFill>
                  <a:schemeClr val="bg1"/>
                </a:solidFill>
              </a:rPr>
              <a:t>Central System</a:t>
            </a:r>
          </a:p>
        </p:txBody>
      </p:sp>
      <p:sp>
        <p:nvSpPr>
          <p:cNvPr id="53" name="Text Box 1035"/>
          <p:cNvSpPr txBox="1">
            <a:spLocks noChangeArrowheads="1"/>
          </p:cNvSpPr>
          <p:nvPr/>
        </p:nvSpPr>
        <p:spPr bwMode="auto">
          <a:xfrm>
            <a:off x="5211072" y="3496535"/>
            <a:ext cx="1274165" cy="719137"/>
          </a:xfrm>
          <a:prstGeom prst="rect">
            <a:avLst/>
          </a:prstGeom>
          <a:solidFill>
            <a:schemeClr val="bg1">
              <a:lumMod val="85000"/>
            </a:schemeClr>
          </a:solidFill>
          <a:ln w="12700">
            <a:solidFill>
              <a:schemeClr val="bg1">
                <a:lumMod val="65000"/>
              </a:schemeClr>
            </a:solidFill>
            <a:miter lim="800000"/>
            <a:headEnd/>
            <a:tailEnd/>
          </a:ln>
        </p:spPr>
        <p:txBody>
          <a:bodyPr lIns="108000" tIns="72000" rIns="108000" bIns="72000"/>
          <a:lstStyle/>
          <a:p>
            <a:pPr algn="r" eaLnBrk="0" hangingPunct="0"/>
            <a:r>
              <a:rPr lang="en-US" sz="1200" dirty="0"/>
              <a:t>Fleet </a:t>
            </a:r>
          </a:p>
          <a:p>
            <a:pPr algn="r" eaLnBrk="0" hangingPunct="0"/>
            <a:r>
              <a:rPr lang="en-US" sz="1200" dirty="0"/>
              <a:t>Manager</a:t>
            </a:r>
          </a:p>
        </p:txBody>
      </p:sp>
      <p:sp>
        <p:nvSpPr>
          <p:cNvPr id="54" name="Text Box 1035"/>
          <p:cNvSpPr txBox="1">
            <a:spLocks noChangeArrowheads="1"/>
          </p:cNvSpPr>
          <p:nvPr/>
        </p:nvSpPr>
        <p:spPr bwMode="auto">
          <a:xfrm>
            <a:off x="3830556" y="3496535"/>
            <a:ext cx="1223963" cy="719137"/>
          </a:xfrm>
          <a:prstGeom prst="rect">
            <a:avLst/>
          </a:prstGeom>
          <a:solidFill>
            <a:schemeClr val="bg1">
              <a:lumMod val="85000"/>
            </a:schemeClr>
          </a:solidFill>
          <a:ln w="12700">
            <a:solidFill>
              <a:schemeClr val="bg1">
                <a:lumMod val="65000"/>
              </a:schemeClr>
            </a:solidFill>
            <a:miter lim="800000"/>
            <a:headEnd/>
            <a:tailEnd/>
          </a:ln>
        </p:spPr>
        <p:txBody>
          <a:bodyPr lIns="108000" tIns="72000" rIns="108000" bIns="72000"/>
          <a:lstStyle/>
          <a:p>
            <a:pPr algn="ctr" eaLnBrk="0" hangingPunct="0"/>
            <a:r>
              <a:rPr lang="en-US" sz="1200" dirty="0"/>
              <a:t>Application Download Portal</a:t>
            </a:r>
          </a:p>
        </p:txBody>
      </p:sp>
      <p:sp>
        <p:nvSpPr>
          <p:cNvPr id="55" name="Text Box 1035"/>
          <p:cNvSpPr txBox="1">
            <a:spLocks noChangeArrowheads="1"/>
          </p:cNvSpPr>
          <p:nvPr/>
        </p:nvSpPr>
        <p:spPr bwMode="auto">
          <a:xfrm>
            <a:off x="8023499" y="3496535"/>
            <a:ext cx="1004524" cy="719137"/>
          </a:xfrm>
          <a:prstGeom prst="rect">
            <a:avLst/>
          </a:prstGeom>
          <a:solidFill>
            <a:schemeClr val="bg1">
              <a:lumMod val="85000"/>
            </a:schemeClr>
          </a:solidFill>
          <a:ln w="12700">
            <a:solidFill>
              <a:schemeClr val="bg1">
                <a:lumMod val="65000"/>
              </a:schemeClr>
            </a:solidFill>
            <a:miter lim="800000"/>
            <a:headEnd/>
            <a:tailEnd/>
          </a:ln>
        </p:spPr>
        <p:txBody>
          <a:bodyPr lIns="108000" tIns="72000" rIns="108000" bIns="72000"/>
          <a:lstStyle/>
          <a:p>
            <a:pPr algn="ctr" eaLnBrk="0" hangingPunct="0"/>
            <a:r>
              <a:rPr lang="en-US" sz="1200" dirty="0"/>
              <a:t>Reporting Services</a:t>
            </a:r>
          </a:p>
        </p:txBody>
      </p:sp>
      <p:sp>
        <p:nvSpPr>
          <p:cNvPr id="56" name="Text Box 1035"/>
          <p:cNvSpPr txBox="1">
            <a:spLocks noChangeArrowheads="1"/>
          </p:cNvSpPr>
          <p:nvPr/>
        </p:nvSpPr>
        <p:spPr bwMode="auto">
          <a:xfrm>
            <a:off x="6627886" y="3496535"/>
            <a:ext cx="1223963" cy="719137"/>
          </a:xfrm>
          <a:prstGeom prst="rect">
            <a:avLst/>
          </a:prstGeom>
          <a:solidFill>
            <a:schemeClr val="bg1">
              <a:lumMod val="85000"/>
            </a:schemeClr>
          </a:solidFill>
          <a:ln w="12700">
            <a:solidFill>
              <a:schemeClr val="bg1">
                <a:lumMod val="65000"/>
              </a:schemeClr>
            </a:solidFill>
            <a:miter lim="800000"/>
            <a:headEnd/>
            <a:tailEnd/>
          </a:ln>
        </p:spPr>
        <p:txBody>
          <a:bodyPr lIns="108000" tIns="72000" rIns="108000" bIns="72000"/>
          <a:lstStyle/>
          <a:p>
            <a:pPr algn="r" eaLnBrk="0" hangingPunct="0"/>
            <a:r>
              <a:rPr lang="en-US" sz="1200" dirty="0"/>
              <a:t>Data </a:t>
            </a:r>
          </a:p>
          <a:p>
            <a:pPr algn="r" eaLnBrk="0" hangingPunct="0"/>
            <a:r>
              <a:rPr lang="en-US" sz="1200" dirty="0"/>
              <a:t>Upload </a:t>
            </a:r>
          </a:p>
          <a:p>
            <a:pPr algn="r" eaLnBrk="0" hangingPunct="0"/>
            <a:r>
              <a:rPr lang="en-US" sz="1200" dirty="0"/>
              <a:t>Portal</a:t>
            </a:r>
          </a:p>
        </p:txBody>
      </p:sp>
      <p:sp>
        <p:nvSpPr>
          <p:cNvPr id="57" name="Text Box 1035"/>
          <p:cNvSpPr txBox="1">
            <a:spLocks noChangeArrowheads="1"/>
          </p:cNvSpPr>
          <p:nvPr/>
        </p:nvSpPr>
        <p:spPr bwMode="auto">
          <a:xfrm>
            <a:off x="9207861" y="3496535"/>
            <a:ext cx="1223963" cy="719137"/>
          </a:xfrm>
          <a:prstGeom prst="rect">
            <a:avLst/>
          </a:prstGeom>
          <a:solidFill>
            <a:schemeClr val="bg1">
              <a:lumMod val="85000"/>
            </a:schemeClr>
          </a:solidFill>
          <a:ln w="12700">
            <a:solidFill>
              <a:schemeClr val="bg1">
                <a:lumMod val="65000"/>
              </a:schemeClr>
            </a:solidFill>
            <a:miter lim="800000"/>
            <a:headEnd/>
            <a:tailEnd/>
          </a:ln>
        </p:spPr>
        <p:txBody>
          <a:bodyPr lIns="108000" tIns="72000" rIns="108000" bIns="72000"/>
          <a:lstStyle/>
          <a:p>
            <a:pPr algn="r" eaLnBrk="0" hangingPunct="0"/>
            <a:r>
              <a:rPr lang="en-US" sz="1200" dirty="0"/>
              <a:t>Data </a:t>
            </a:r>
          </a:p>
          <a:p>
            <a:pPr algn="r" eaLnBrk="0" hangingPunct="0"/>
            <a:r>
              <a:rPr lang="en-US" sz="1200" dirty="0"/>
              <a:t>Sharing </a:t>
            </a:r>
          </a:p>
          <a:p>
            <a:pPr algn="r" eaLnBrk="0" hangingPunct="0"/>
            <a:r>
              <a:rPr lang="en-US" sz="1200" dirty="0"/>
              <a:t>Portal</a:t>
            </a:r>
          </a:p>
        </p:txBody>
      </p:sp>
      <p:sp>
        <p:nvSpPr>
          <p:cNvPr id="58" name="Text Box 1047"/>
          <p:cNvSpPr txBox="1">
            <a:spLocks noChangeArrowheads="1"/>
          </p:cNvSpPr>
          <p:nvPr/>
        </p:nvSpPr>
        <p:spPr bwMode="auto">
          <a:xfrm>
            <a:off x="5129232" y="1881066"/>
            <a:ext cx="1187450" cy="341312"/>
          </a:xfrm>
          <a:prstGeom prst="rect">
            <a:avLst/>
          </a:prstGeom>
          <a:solidFill>
            <a:schemeClr val="accent1">
              <a:lumMod val="75000"/>
            </a:schemeClr>
          </a:solidFill>
          <a:ln w="9525">
            <a:noFill/>
            <a:miter lim="800000"/>
            <a:headEnd/>
            <a:tailEnd/>
          </a:ln>
        </p:spPr>
        <p:txBody>
          <a:bodyPr lIns="72000" tIns="72000" rIns="43200" bIns="72000"/>
          <a:lstStyle/>
          <a:p>
            <a:pPr algn="ctr" eaLnBrk="0" hangingPunct="0">
              <a:defRPr/>
            </a:pPr>
            <a:r>
              <a:rPr lang="en-US" sz="1300" b="1" dirty="0">
                <a:solidFill>
                  <a:schemeClr val="bg1"/>
                </a:solidFill>
                <a:ea typeface="ＭＳ Ｐゴシック"/>
                <a:cs typeface="ＭＳ Ｐゴシック"/>
              </a:rPr>
              <a:t>Admin User</a:t>
            </a:r>
          </a:p>
        </p:txBody>
      </p:sp>
      <p:sp>
        <p:nvSpPr>
          <p:cNvPr id="59" name="Text Box 1048"/>
          <p:cNvSpPr txBox="1">
            <a:spLocks noChangeArrowheads="1"/>
          </p:cNvSpPr>
          <p:nvPr/>
        </p:nvSpPr>
        <p:spPr bwMode="auto">
          <a:xfrm>
            <a:off x="5118535" y="2253600"/>
            <a:ext cx="1201322" cy="684628"/>
          </a:xfrm>
          <a:prstGeom prst="rect">
            <a:avLst/>
          </a:prstGeom>
          <a:solidFill>
            <a:schemeClr val="accent1">
              <a:lumMod val="40000"/>
              <a:lumOff val="60000"/>
            </a:schemeClr>
          </a:solidFill>
          <a:ln w="9525">
            <a:noFill/>
            <a:miter lim="800000"/>
            <a:headEnd/>
            <a:tailEnd/>
          </a:ln>
        </p:spPr>
        <p:txBody>
          <a:bodyPr lIns="108000" tIns="72000" rIns="108000" bIns="72000"/>
          <a:lstStyle/>
          <a:p>
            <a:pPr algn="ctr" eaLnBrk="0" hangingPunct="0">
              <a:defRPr/>
            </a:pPr>
            <a:r>
              <a:rPr lang="en-US" sz="1200" dirty="0">
                <a:ea typeface="ＭＳ Ｐゴシック"/>
                <a:cs typeface="ＭＳ Ｐゴシック"/>
              </a:rPr>
              <a:t>Access via Web Browser</a:t>
            </a:r>
          </a:p>
          <a:p>
            <a:pPr eaLnBrk="0" hangingPunct="0">
              <a:defRPr/>
            </a:pPr>
            <a:endParaRPr lang="en-US" sz="1200" dirty="0">
              <a:ea typeface="ＭＳ Ｐゴシック"/>
              <a:cs typeface="ＭＳ Ｐゴシック"/>
            </a:endParaRPr>
          </a:p>
        </p:txBody>
      </p:sp>
      <p:sp>
        <p:nvSpPr>
          <p:cNvPr id="60" name="Text Box 1029"/>
          <p:cNvSpPr txBox="1">
            <a:spLocks noChangeArrowheads="1"/>
          </p:cNvSpPr>
          <p:nvPr/>
        </p:nvSpPr>
        <p:spPr bwMode="auto">
          <a:xfrm>
            <a:off x="10515961" y="3123471"/>
            <a:ext cx="1006475" cy="344488"/>
          </a:xfrm>
          <a:prstGeom prst="rect">
            <a:avLst/>
          </a:prstGeom>
          <a:solidFill>
            <a:schemeClr val="accent4">
              <a:lumMod val="75000"/>
              <a:lumOff val="25000"/>
            </a:schemeClr>
          </a:solidFill>
          <a:ln w="9525">
            <a:noFill/>
            <a:miter lim="800000"/>
            <a:headEnd/>
            <a:tailEnd/>
          </a:ln>
        </p:spPr>
        <p:txBody>
          <a:bodyPr lIns="72000" tIns="72000" rIns="43200" bIns="72000">
            <a:spAutoFit/>
          </a:bodyPr>
          <a:lstStyle/>
          <a:p>
            <a:pPr algn="ctr" eaLnBrk="0" hangingPunct="0"/>
            <a:r>
              <a:rPr lang="en-US" sz="1300" b="1" dirty="0">
                <a:solidFill>
                  <a:schemeClr val="bg1"/>
                </a:solidFill>
              </a:rPr>
              <a:t>Database</a:t>
            </a:r>
          </a:p>
        </p:txBody>
      </p:sp>
      <p:sp>
        <p:nvSpPr>
          <p:cNvPr id="61" name="Text Box 1032"/>
          <p:cNvSpPr txBox="1">
            <a:spLocks noChangeArrowheads="1"/>
          </p:cNvSpPr>
          <p:nvPr/>
        </p:nvSpPr>
        <p:spPr bwMode="auto">
          <a:xfrm>
            <a:off x="10528687" y="3496535"/>
            <a:ext cx="993749" cy="719137"/>
          </a:xfrm>
          <a:prstGeom prst="rect">
            <a:avLst/>
          </a:prstGeom>
          <a:solidFill>
            <a:schemeClr val="bg1">
              <a:lumMod val="85000"/>
            </a:schemeClr>
          </a:solidFill>
          <a:ln w="12700">
            <a:solidFill>
              <a:schemeClr val="bg1">
                <a:lumMod val="65000"/>
              </a:schemeClr>
            </a:solidFill>
            <a:miter lim="800000"/>
            <a:headEnd/>
            <a:tailEnd/>
          </a:ln>
        </p:spPr>
        <p:txBody>
          <a:bodyPr lIns="108000" tIns="72000" rIns="108000" bIns="72000"/>
          <a:lstStyle/>
          <a:p>
            <a:pPr eaLnBrk="0" hangingPunct="0"/>
            <a:endParaRPr lang="en-US" sz="1200" dirty="0"/>
          </a:p>
        </p:txBody>
      </p:sp>
      <p:sp>
        <p:nvSpPr>
          <p:cNvPr id="63" name="Text Box 1047"/>
          <p:cNvSpPr txBox="1">
            <a:spLocks noChangeArrowheads="1"/>
          </p:cNvSpPr>
          <p:nvPr/>
        </p:nvSpPr>
        <p:spPr bwMode="auto">
          <a:xfrm>
            <a:off x="7397811" y="1881066"/>
            <a:ext cx="1181100" cy="341312"/>
          </a:xfrm>
          <a:prstGeom prst="rect">
            <a:avLst/>
          </a:prstGeom>
          <a:solidFill>
            <a:schemeClr val="accent1">
              <a:lumMod val="75000"/>
            </a:schemeClr>
          </a:solidFill>
          <a:ln w="9525">
            <a:noFill/>
            <a:miter lim="800000"/>
            <a:headEnd/>
            <a:tailEnd/>
          </a:ln>
        </p:spPr>
        <p:txBody>
          <a:bodyPr lIns="72000" tIns="72000" rIns="43200" bIns="72000"/>
          <a:lstStyle/>
          <a:p>
            <a:pPr algn="ctr" eaLnBrk="0" hangingPunct="0">
              <a:defRPr/>
            </a:pPr>
            <a:r>
              <a:rPr lang="en-US" sz="1300" b="1" dirty="0">
                <a:solidFill>
                  <a:schemeClr val="bg1"/>
                </a:solidFill>
                <a:ea typeface="ＭＳ Ｐゴシック"/>
                <a:cs typeface="ＭＳ Ｐゴシック"/>
              </a:rPr>
              <a:t>Report User</a:t>
            </a:r>
          </a:p>
        </p:txBody>
      </p:sp>
      <p:sp>
        <p:nvSpPr>
          <p:cNvPr id="64" name="Text Box 1048"/>
          <p:cNvSpPr txBox="1">
            <a:spLocks noChangeArrowheads="1"/>
          </p:cNvSpPr>
          <p:nvPr/>
        </p:nvSpPr>
        <p:spPr bwMode="auto">
          <a:xfrm>
            <a:off x="7386776" y="2247666"/>
            <a:ext cx="1182688" cy="690562"/>
          </a:xfrm>
          <a:prstGeom prst="rect">
            <a:avLst/>
          </a:prstGeom>
          <a:solidFill>
            <a:schemeClr val="accent1">
              <a:lumMod val="40000"/>
              <a:lumOff val="60000"/>
            </a:schemeClr>
          </a:solidFill>
          <a:ln w="9525">
            <a:noFill/>
            <a:miter lim="800000"/>
            <a:headEnd/>
            <a:tailEnd/>
          </a:ln>
        </p:spPr>
        <p:txBody>
          <a:bodyPr lIns="108000" tIns="72000" rIns="108000" bIns="72000"/>
          <a:lstStyle/>
          <a:p>
            <a:pPr algn="ctr" eaLnBrk="0" hangingPunct="0">
              <a:defRPr/>
            </a:pPr>
            <a:r>
              <a:rPr lang="en-US" sz="1200" dirty="0">
                <a:ea typeface="ＭＳ Ｐゴシック"/>
                <a:cs typeface="ＭＳ Ｐゴシック"/>
              </a:rPr>
              <a:t>Access via Web Browser</a:t>
            </a:r>
          </a:p>
          <a:p>
            <a:pPr eaLnBrk="0" hangingPunct="0">
              <a:defRPr/>
            </a:pPr>
            <a:endParaRPr lang="en-US" sz="1200" dirty="0">
              <a:ea typeface="ＭＳ Ｐゴシック"/>
              <a:cs typeface="ＭＳ Ｐゴシック"/>
            </a:endParaRPr>
          </a:p>
        </p:txBody>
      </p:sp>
      <p:cxnSp>
        <p:nvCxnSpPr>
          <p:cNvPr id="66" name="AutoShape 1067"/>
          <p:cNvCxnSpPr>
            <a:cxnSpLocks noChangeShapeType="1"/>
            <a:stCxn id="53" idx="2"/>
          </p:cNvCxnSpPr>
          <p:nvPr/>
        </p:nvCxnSpPr>
        <p:spPr bwMode="auto">
          <a:xfrm rot="16200000" flipH="1">
            <a:off x="5400168" y="4663658"/>
            <a:ext cx="978421" cy="82447"/>
          </a:xfrm>
          <a:prstGeom prst="straightConnector1">
            <a:avLst/>
          </a:prstGeom>
          <a:noFill/>
          <a:ln w="28575">
            <a:solidFill>
              <a:schemeClr val="accent1"/>
            </a:solidFill>
            <a:miter lim="800000"/>
            <a:headEnd/>
            <a:tailEnd type="stealth" w="lg" len="lg"/>
          </a:ln>
        </p:spPr>
      </p:cxnSp>
      <p:cxnSp>
        <p:nvCxnSpPr>
          <p:cNvPr id="72" name="AutoShape 1067"/>
          <p:cNvCxnSpPr>
            <a:cxnSpLocks noChangeShapeType="1"/>
            <a:stCxn id="59" idx="2"/>
          </p:cNvCxnSpPr>
          <p:nvPr/>
        </p:nvCxnSpPr>
        <p:spPr bwMode="auto">
          <a:xfrm rot="16200000" flipH="1">
            <a:off x="5435057" y="3222368"/>
            <a:ext cx="726571" cy="158290"/>
          </a:xfrm>
          <a:prstGeom prst="straightConnector1">
            <a:avLst/>
          </a:prstGeom>
          <a:noFill/>
          <a:ln w="38100">
            <a:solidFill>
              <a:schemeClr val="accent1"/>
            </a:solidFill>
            <a:miter lim="800000"/>
            <a:headEnd/>
            <a:tailEnd type="stealth" w="lg" len="lg"/>
          </a:ln>
        </p:spPr>
      </p:cxnSp>
      <p:cxnSp>
        <p:nvCxnSpPr>
          <p:cNvPr id="73" name="AutoShape 1067"/>
          <p:cNvCxnSpPr>
            <a:cxnSpLocks noChangeShapeType="1"/>
            <a:stCxn id="64" idx="2"/>
          </p:cNvCxnSpPr>
          <p:nvPr/>
        </p:nvCxnSpPr>
        <p:spPr bwMode="auto">
          <a:xfrm rot="16200000" flipH="1">
            <a:off x="7900117" y="3016231"/>
            <a:ext cx="618572" cy="462566"/>
          </a:xfrm>
          <a:prstGeom prst="straightConnector1">
            <a:avLst/>
          </a:prstGeom>
          <a:noFill/>
          <a:ln w="28575">
            <a:solidFill>
              <a:schemeClr val="accent1"/>
            </a:solidFill>
            <a:miter lim="800000"/>
            <a:headEnd/>
            <a:tailEnd type="stealth" w="lg" len="lg"/>
          </a:ln>
        </p:spPr>
      </p:cxnSp>
      <p:sp>
        <p:nvSpPr>
          <p:cNvPr id="79" name="Text Box 1047"/>
          <p:cNvSpPr txBox="1">
            <a:spLocks noChangeArrowheads="1"/>
          </p:cNvSpPr>
          <p:nvPr/>
        </p:nvSpPr>
        <p:spPr bwMode="auto">
          <a:xfrm>
            <a:off x="9561586" y="1884501"/>
            <a:ext cx="1174751" cy="341312"/>
          </a:xfrm>
          <a:prstGeom prst="rect">
            <a:avLst/>
          </a:prstGeom>
          <a:solidFill>
            <a:schemeClr val="accent1">
              <a:lumMod val="75000"/>
            </a:schemeClr>
          </a:solidFill>
          <a:ln w="9525">
            <a:noFill/>
            <a:miter lim="800000"/>
            <a:headEnd/>
            <a:tailEnd/>
          </a:ln>
        </p:spPr>
        <p:txBody>
          <a:bodyPr lIns="72000" tIns="72000" rIns="43200" bIns="72000"/>
          <a:lstStyle/>
          <a:p>
            <a:pPr algn="ctr" eaLnBrk="0" hangingPunct="0">
              <a:defRPr/>
            </a:pPr>
            <a:r>
              <a:rPr lang="en-US" sz="1300" b="1" dirty="0">
                <a:solidFill>
                  <a:schemeClr val="bg1"/>
                </a:solidFill>
                <a:ea typeface="ＭＳ Ｐゴシック"/>
                <a:cs typeface="ＭＳ Ｐゴシック"/>
              </a:rPr>
              <a:t>Other Tools</a:t>
            </a:r>
          </a:p>
        </p:txBody>
      </p:sp>
      <p:sp>
        <p:nvSpPr>
          <p:cNvPr id="80" name="Text Box 1048"/>
          <p:cNvSpPr txBox="1">
            <a:spLocks noChangeArrowheads="1"/>
          </p:cNvSpPr>
          <p:nvPr/>
        </p:nvSpPr>
        <p:spPr bwMode="auto">
          <a:xfrm>
            <a:off x="9558568" y="2251101"/>
            <a:ext cx="1182688" cy="690562"/>
          </a:xfrm>
          <a:prstGeom prst="rect">
            <a:avLst/>
          </a:prstGeom>
          <a:solidFill>
            <a:schemeClr val="accent1">
              <a:lumMod val="40000"/>
              <a:lumOff val="60000"/>
            </a:schemeClr>
          </a:solidFill>
          <a:ln w="9525">
            <a:noFill/>
            <a:miter lim="800000"/>
            <a:headEnd/>
            <a:tailEnd/>
          </a:ln>
        </p:spPr>
        <p:txBody>
          <a:bodyPr lIns="108000" tIns="72000" rIns="108000" bIns="72000"/>
          <a:lstStyle/>
          <a:p>
            <a:pPr algn="ctr" eaLnBrk="0" hangingPunct="0">
              <a:defRPr/>
            </a:pPr>
            <a:r>
              <a:rPr lang="en-US" sz="1200" dirty="0">
                <a:ea typeface="ＭＳ Ｐゴシック"/>
                <a:cs typeface="ＭＳ Ｐゴシック"/>
              </a:rPr>
              <a:t>Access via HTTP</a:t>
            </a:r>
          </a:p>
          <a:p>
            <a:pPr eaLnBrk="0" hangingPunct="0">
              <a:defRPr/>
            </a:pPr>
            <a:endParaRPr lang="en-US" sz="1200" dirty="0">
              <a:ea typeface="ＭＳ Ｐゴシック"/>
              <a:cs typeface="ＭＳ Ｐゴシック"/>
            </a:endParaRPr>
          </a:p>
        </p:txBody>
      </p:sp>
      <p:cxnSp>
        <p:nvCxnSpPr>
          <p:cNvPr id="81" name="AutoShape 1067"/>
          <p:cNvCxnSpPr>
            <a:cxnSpLocks noChangeShapeType="1"/>
            <a:stCxn id="80" idx="2"/>
          </p:cNvCxnSpPr>
          <p:nvPr/>
        </p:nvCxnSpPr>
        <p:spPr bwMode="auto">
          <a:xfrm rot="5400000">
            <a:off x="9664529" y="3143420"/>
            <a:ext cx="687140" cy="283626"/>
          </a:xfrm>
          <a:prstGeom prst="straightConnector1">
            <a:avLst/>
          </a:prstGeom>
          <a:noFill/>
          <a:ln w="28575">
            <a:solidFill>
              <a:schemeClr val="accent1"/>
            </a:solidFill>
            <a:miter lim="800000"/>
            <a:headEnd/>
            <a:tailEnd type="stealth" w="lg" len="lg"/>
          </a:ln>
        </p:spPr>
      </p:cxnSp>
      <p:pic>
        <p:nvPicPr>
          <p:cNvPr id="83" name="Picture 130"/>
          <p:cNvPicPr>
            <a:picLocks noChangeAspect="1" noChangeArrowheads="1"/>
          </p:cNvPicPr>
          <p:nvPr/>
        </p:nvPicPr>
        <p:blipFill>
          <a:blip r:embed="rId4" cstate="print"/>
          <a:srcRect l="-2847" t="-2371" r="-5409" b="-4266"/>
          <a:stretch>
            <a:fillRect/>
          </a:stretch>
        </p:blipFill>
        <p:spPr bwMode="auto">
          <a:xfrm flipH="1">
            <a:off x="6160354" y="1922468"/>
            <a:ext cx="826515" cy="1065935"/>
          </a:xfrm>
          <a:prstGeom prst="rect">
            <a:avLst/>
          </a:prstGeom>
          <a:noFill/>
          <a:ln w="9525">
            <a:noFill/>
            <a:miter lim="800000"/>
            <a:headEnd/>
            <a:tailEnd/>
          </a:ln>
          <a:effectLst/>
        </p:spPr>
      </p:pic>
      <p:pic>
        <p:nvPicPr>
          <p:cNvPr id="95" name="Picture 94" descr="Manager_desk.png"/>
          <p:cNvPicPr>
            <a:picLocks noChangeAspect="1"/>
          </p:cNvPicPr>
          <p:nvPr/>
        </p:nvPicPr>
        <p:blipFill>
          <a:blip r:embed="rId5" cstate="print"/>
          <a:srcRect l="29456" t="34098" r="27549" b="34973"/>
          <a:stretch>
            <a:fillRect/>
          </a:stretch>
        </p:blipFill>
        <p:spPr>
          <a:xfrm>
            <a:off x="5113636" y="3521231"/>
            <a:ext cx="682053" cy="694320"/>
          </a:xfrm>
          <a:prstGeom prst="rect">
            <a:avLst/>
          </a:prstGeom>
        </p:spPr>
      </p:pic>
      <p:pic>
        <p:nvPicPr>
          <p:cNvPr id="101" name="Picture 100" descr="customer-care_left.gif"/>
          <p:cNvPicPr>
            <a:picLocks noChangeAspect="1"/>
          </p:cNvPicPr>
          <p:nvPr/>
        </p:nvPicPr>
        <p:blipFill>
          <a:blip r:embed="rId6" cstate="print"/>
          <a:stretch>
            <a:fillRect/>
          </a:stretch>
        </p:blipFill>
        <p:spPr>
          <a:xfrm>
            <a:off x="10584458" y="2102400"/>
            <a:ext cx="729029" cy="835672"/>
          </a:xfrm>
          <a:prstGeom prst="rect">
            <a:avLst/>
          </a:prstGeom>
        </p:spPr>
      </p:pic>
      <p:sp>
        <p:nvSpPr>
          <p:cNvPr id="107" name="TextBox 106"/>
          <p:cNvSpPr txBox="1"/>
          <p:nvPr/>
        </p:nvSpPr>
        <p:spPr>
          <a:xfrm>
            <a:off x="4523434" y="4866808"/>
            <a:ext cx="1199213" cy="584775"/>
          </a:xfrm>
          <a:prstGeom prst="rect">
            <a:avLst/>
          </a:prstGeom>
          <a:solidFill>
            <a:schemeClr val="accent1">
              <a:lumMod val="20000"/>
              <a:lumOff val="80000"/>
            </a:schemeClr>
          </a:solidFill>
          <a:ln w="19050">
            <a:solidFill>
              <a:schemeClr val="accent1">
                <a:lumMod val="60000"/>
                <a:lumOff val="40000"/>
              </a:schemeClr>
            </a:solidFill>
          </a:ln>
        </p:spPr>
        <p:txBody>
          <a:bodyPr wrap="square" rtlCol="0">
            <a:spAutoFit/>
          </a:bodyPr>
          <a:lstStyle/>
          <a:p>
            <a:r>
              <a:rPr lang="en-US" sz="1200" b="1" dirty="0">
                <a:solidFill>
                  <a:schemeClr val="accent1">
                    <a:lumMod val="75000"/>
                  </a:schemeClr>
                </a:solidFill>
              </a:rPr>
              <a:t>SW Agent</a:t>
            </a:r>
          </a:p>
          <a:p>
            <a:endParaRPr lang="en-US" sz="1200" b="1" dirty="0">
              <a:solidFill>
                <a:schemeClr val="accent1">
                  <a:lumMod val="75000"/>
                </a:schemeClr>
              </a:solidFill>
            </a:endParaRPr>
          </a:p>
          <a:p>
            <a:endParaRPr lang="en-US" sz="800" dirty="0"/>
          </a:p>
        </p:txBody>
      </p:sp>
      <p:pic>
        <p:nvPicPr>
          <p:cNvPr id="108" name="Picture 107" descr="Cellphone.png"/>
          <p:cNvPicPr>
            <a:picLocks noChangeAspect="1"/>
          </p:cNvPicPr>
          <p:nvPr/>
        </p:nvPicPr>
        <p:blipFill>
          <a:blip r:embed="rId3" cstate="print"/>
          <a:srcRect l="24604" t="21499" r="21715" b="22655"/>
          <a:stretch>
            <a:fillRect/>
          </a:stretch>
        </p:blipFill>
        <p:spPr>
          <a:xfrm>
            <a:off x="5310417" y="4690259"/>
            <a:ext cx="389743" cy="573788"/>
          </a:xfrm>
          <a:prstGeom prst="rect">
            <a:avLst/>
          </a:prstGeom>
        </p:spPr>
      </p:pic>
      <p:sp>
        <p:nvSpPr>
          <p:cNvPr id="109" name="TextBox 108"/>
          <p:cNvSpPr txBox="1"/>
          <p:nvPr/>
        </p:nvSpPr>
        <p:spPr>
          <a:xfrm>
            <a:off x="5163014" y="5244060"/>
            <a:ext cx="1199213" cy="584775"/>
          </a:xfrm>
          <a:prstGeom prst="rect">
            <a:avLst/>
          </a:prstGeom>
          <a:solidFill>
            <a:schemeClr val="accent1">
              <a:lumMod val="20000"/>
              <a:lumOff val="80000"/>
            </a:schemeClr>
          </a:solidFill>
          <a:ln w="19050">
            <a:solidFill>
              <a:schemeClr val="accent1">
                <a:lumMod val="60000"/>
                <a:lumOff val="40000"/>
              </a:schemeClr>
            </a:solidFill>
          </a:ln>
        </p:spPr>
        <p:txBody>
          <a:bodyPr wrap="square" rtlCol="0">
            <a:spAutoFit/>
          </a:bodyPr>
          <a:lstStyle/>
          <a:p>
            <a:r>
              <a:rPr lang="en-US" sz="1200" b="1" dirty="0">
                <a:solidFill>
                  <a:schemeClr val="accent1">
                    <a:lumMod val="75000"/>
                  </a:schemeClr>
                </a:solidFill>
              </a:rPr>
              <a:t>SW Agent</a:t>
            </a:r>
          </a:p>
          <a:p>
            <a:endParaRPr lang="en-US" sz="1200" b="1" dirty="0">
              <a:solidFill>
                <a:schemeClr val="accent1">
                  <a:lumMod val="75000"/>
                </a:schemeClr>
              </a:solidFill>
            </a:endParaRPr>
          </a:p>
          <a:p>
            <a:endParaRPr lang="en-US" sz="800" dirty="0"/>
          </a:p>
        </p:txBody>
      </p:sp>
      <p:pic>
        <p:nvPicPr>
          <p:cNvPr id="110" name="Picture 109" descr="Cellphone.png"/>
          <p:cNvPicPr>
            <a:picLocks noChangeAspect="1"/>
          </p:cNvPicPr>
          <p:nvPr/>
        </p:nvPicPr>
        <p:blipFill>
          <a:blip r:embed="rId3" cstate="print"/>
          <a:srcRect l="24604" t="21499" r="21715" b="22655"/>
          <a:stretch>
            <a:fillRect/>
          </a:stretch>
        </p:blipFill>
        <p:spPr>
          <a:xfrm>
            <a:off x="5949997" y="5067511"/>
            <a:ext cx="389743" cy="573788"/>
          </a:xfrm>
          <a:prstGeom prst="rect">
            <a:avLst/>
          </a:prstGeom>
        </p:spPr>
      </p:pic>
      <p:sp>
        <p:nvSpPr>
          <p:cNvPr id="111" name="TextBox 110"/>
          <p:cNvSpPr txBox="1"/>
          <p:nvPr/>
        </p:nvSpPr>
        <p:spPr>
          <a:xfrm>
            <a:off x="5875048" y="5723746"/>
            <a:ext cx="1199213" cy="584775"/>
          </a:xfrm>
          <a:prstGeom prst="rect">
            <a:avLst/>
          </a:prstGeom>
          <a:solidFill>
            <a:schemeClr val="accent1">
              <a:lumMod val="20000"/>
              <a:lumOff val="80000"/>
            </a:schemeClr>
          </a:solidFill>
          <a:ln w="19050">
            <a:solidFill>
              <a:schemeClr val="accent1">
                <a:lumMod val="60000"/>
                <a:lumOff val="40000"/>
              </a:schemeClr>
            </a:solidFill>
          </a:ln>
        </p:spPr>
        <p:txBody>
          <a:bodyPr wrap="square" rtlCol="0">
            <a:spAutoFit/>
          </a:bodyPr>
          <a:lstStyle/>
          <a:p>
            <a:r>
              <a:rPr lang="en-US" sz="1200" b="1" dirty="0">
                <a:solidFill>
                  <a:schemeClr val="accent1">
                    <a:lumMod val="75000"/>
                  </a:schemeClr>
                </a:solidFill>
              </a:rPr>
              <a:t>SW Agent</a:t>
            </a:r>
          </a:p>
          <a:p>
            <a:endParaRPr lang="en-US" sz="1200" b="1" dirty="0">
              <a:solidFill>
                <a:schemeClr val="accent1">
                  <a:lumMod val="75000"/>
                </a:schemeClr>
              </a:solidFill>
            </a:endParaRPr>
          </a:p>
          <a:p>
            <a:endParaRPr lang="en-US" sz="800" dirty="0"/>
          </a:p>
        </p:txBody>
      </p:sp>
      <p:pic>
        <p:nvPicPr>
          <p:cNvPr id="112" name="Picture 111" descr="Cellphone.png"/>
          <p:cNvPicPr>
            <a:picLocks noChangeAspect="1"/>
          </p:cNvPicPr>
          <p:nvPr/>
        </p:nvPicPr>
        <p:blipFill>
          <a:blip r:embed="rId3" cstate="print"/>
          <a:srcRect l="24604" t="21499" r="21715" b="22655"/>
          <a:stretch>
            <a:fillRect/>
          </a:stretch>
        </p:blipFill>
        <p:spPr>
          <a:xfrm>
            <a:off x="6662031" y="5547197"/>
            <a:ext cx="389743" cy="573788"/>
          </a:xfrm>
          <a:prstGeom prst="rect">
            <a:avLst/>
          </a:prstGeom>
        </p:spPr>
      </p:pic>
      <p:pic>
        <p:nvPicPr>
          <p:cNvPr id="132" name="Picture 131" descr="Blue server.png"/>
          <p:cNvPicPr>
            <a:picLocks noChangeAspect="1"/>
          </p:cNvPicPr>
          <p:nvPr/>
        </p:nvPicPr>
        <p:blipFill>
          <a:blip r:embed="rId7" cstate="print"/>
          <a:stretch>
            <a:fillRect/>
          </a:stretch>
        </p:blipFill>
        <p:spPr>
          <a:xfrm>
            <a:off x="10814583" y="3580654"/>
            <a:ext cx="415337" cy="541515"/>
          </a:xfrm>
          <a:prstGeom prst="rect">
            <a:avLst/>
          </a:prstGeom>
        </p:spPr>
      </p:pic>
      <p:pic>
        <p:nvPicPr>
          <p:cNvPr id="133" name="Picture 132" descr="Appl-symbol_Tems-Presentation_Laptop.png"/>
          <p:cNvPicPr>
            <a:picLocks noChangeAspect="1"/>
          </p:cNvPicPr>
          <p:nvPr/>
        </p:nvPicPr>
        <p:blipFill>
          <a:blip r:embed="rId8" cstate="print"/>
          <a:stretch>
            <a:fillRect/>
          </a:stretch>
        </p:blipFill>
        <p:spPr>
          <a:xfrm>
            <a:off x="9182878" y="3599080"/>
            <a:ext cx="637081" cy="515619"/>
          </a:xfrm>
          <a:prstGeom prst="rect">
            <a:avLst/>
          </a:prstGeom>
        </p:spPr>
      </p:pic>
      <p:pic>
        <p:nvPicPr>
          <p:cNvPr id="136" name="Picture 135" descr="laptop.png"/>
          <p:cNvPicPr>
            <a:picLocks noChangeAspect="1"/>
          </p:cNvPicPr>
          <p:nvPr/>
        </p:nvPicPr>
        <p:blipFill>
          <a:blip r:embed="rId9" cstate="print"/>
          <a:srcRect l="1141" t="23934" r="2816" b="22295"/>
          <a:stretch>
            <a:fillRect/>
          </a:stretch>
        </p:blipFill>
        <p:spPr>
          <a:xfrm>
            <a:off x="6518286" y="3554302"/>
            <a:ext cx="775828" cy="614666"/>
          </a:xfrm>
          <a:prstGeom prst="rect">
            <a:avLst/>
          </a:prstGeom>
        </p:spPr>
      </p:pic>
      <p:pic>
        <p:nvPicPr>
          <p:cNvPr id="137" name="Picture 130"/>
          <p:cNvPicPr>
            <a:picLocks noChangeAspect="1" noChangeArrowheads="1"/>
          </p:cNvPicPr>
          <p:nvPr/>
        </p:nvPicPr>
        <p:blipFill>
          <a:blip r:embed="rId4" cstate="print"/>
          <a:srcRect l="-2847" t="-2371" r="-5409" b="-4266"/>
          <a:stretch>
            <a:fillRect/>
          </a:stretch>
        </p:blipFill>
        <p:spPr bwMode="auto">
          <a:xfrm flipH="1">
            <a:off x="8420111" y="1939957"/>
            <a:ext cx="826515" cy="1065935"/>
          </a:xfrm>
          <a:prstGeom prst="rect">
            <a:avLst/>
          </a:prstGeom>
          <a:noFill/>
          <a:ln w="9525">
            <a:noFill/>
            <a:miter lim="800000"/>
            <a:headEnd/>
            <a:tailEnd/>
          </a:ln>
          <a:effectLst/>
        </p:spPr>
      </p:pic>
      <p:sp>
        <p:nvSpPr>
          <p:cNvPr id="48" name="Text Box 6"/>
          <p:cNvSpPr txBox="1">
            <a:spLocks noChangeArrowheads="1"/>
          </p:cNvSpPr>
          <p:nvPr/>
        </p:nvSpPr>
        <p:spPr bwMode="auto">
          <a:xfrm>
            <a:off x="1574801" y="558800"/>
            <a:ext cx="706925"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OVERVIEW ]</a:t>
            </a:r>
          </a:p>
        </p:txBody>
      </p:sp>
      <p:pic>
        <p:nvPicPr>
          <p:cNvPr id="46" name="Picture 45"/>
          <p:cNvPicPr>
            <a:picLocks noChangeAspect="1"/>
          </p:cNvPicPr>
          <p:nvPr/>
        </p:nvPicPr>
        <p:blipFill>
          <a:blip r:embed="rId10"/>
          <a:stretch>
            <a:fillRect/>
          </a:stretch>
        </p:blipFill>
        <p:spPr>
          <a:xfrm>
            <a:off x="10451294" y="0"/>
            <a:ext cx="1763439" cy="539496"/>
          </a:xfrm>
          <a:prstGeom prst="rect">
            <a:avLst/>
          </a:prstGeom>
        </p:spPr>
      </p:pic>
    </p:spTree>
    <p:extLst>
      <p:ext uri="{BB962C8B-B14F-4D97-AF65-F5344CB8AC3E}">
        <p14:creationId xmlns:p14="http://schemas.microsoft.com/office/powerpoint/2010/main" val="79981312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descr="PH_110317_1252_fade.jpg"/>
          <p:cNvPicPr>
            <a:picLocks noChangeAspect="1"/>
          </p:cNvPicPr>
          <p:nvPr/>
        </p:nvPicPr>
        <p:blipFill>
          <a:blip r:embed="rId3" cstate="print"/>
          <a:srcRect t="1065" r="15709"/>
          <a:stretch>
            <a:fillRect/>
          </a:stretch>
        </p:blipFill>
        <p:spPr bwMode="auto">
          <a:xfrm>
            <a:off x="8774120" y="0"/>
            <a:ext cx="3031714" cy="2372268"/>
          </a:xfrm>
          <a:prstGeom prst="rect">
            <a:avLst/>
          </a:prstGeom>
          <a:noFill/>
          <a:ln w="9525">
            <a:noFill/>
            <a:miter lim="800000"/>
            <a:headEnd/>
            <a:tailEnd/>
          </a:ln>
        </p:spPr>
      </p:pic>
      <p:sp>
        <p:nvSpPr>
          <p:cNvPr id="587779" name="Rectangle 3"/>
          <p:cNvSpPr>
            <a:spLocks noGrp="1" noChangeArrowheads="1"/>
          </p:cNvSpPr>
          <p:nvPr>
            <p:ph type="title"/>
          </p:nvPr>
        </p:nvSpPr>
        <p:spPr/>
        <p:txBody>
          <a:bodyPr/>
          <a:lstStyle/>
          <a:p>
            <a:r>
              <a:rPr lang="en-US" dirty="0" smtClean="0"/>
              <a:t>CENTRALIZED APPROACH </a:t>
            </a:r>
            <a:endParaRPr lang="en-GB" dirty="0"/>
          </a:p>
        </p:txBody>
      </p:sp>
      <p:sp>
        <p:nvSpPr>
          <p:cNvPr id="587801" name="Rectangle 25"/>
          <p:cNvSpPr>
            <a:spLocks noGrp="1" noChangeArrowheads="1"/>
          </p:cNvSpPr>
          <p:nvPr>
            <p:ph idx="1"/>
          </p:nvPr>
        </p:nvSpPr>
        <p:spPr>
          <a:xfrm>
            <a:off x="3001170" y="1430393"/>
            <a:ext cx="5988049" cy="4705350"/>
          </a:xfrm>
        </p:spPr>
        <p:txBody>
          <a:bodyPr>
            <a:normAutofit/>
          </a:bodyPr>
          <a:lstStyle/>
          <a:p>
            <a:pPr lvl="1"/>
            <a:r>
              <a:rPr lang="en-US" altLang="zh-CN" dirty="0" smtClean="0"/>
              <a:t>Offered as a hosted and managed service solution</a:t>
            </a:r>
            <a:r>
              <a:rPr lang="de-DE" altLang="zh-CN" dirty="0" smtClean="0"/>
              <a:t> </a:t>
            </a:r>
          </a:p>
          <a:p>
            <a:pPr lvl="1"/>
            <a:endParaRPr lang="en-US" altLang="zh-CN" dirty="0" smtClean="0"/>
          </a:p>
          <a:p>
            <a:pPr lvl="1"/>
            <a:r>
              <a:rPr lang="en-US" altLang="zh-CN" dirty="0" smtClean="0"/>
              <a:t>Software agents managed by the central system</a:t>
            </a:r>
          </a:p>
          <a:p>
            <a:pPr lvl="1"/>
            <a:endParaRPr lang="en-US" altLang="zh-CN" dirty="0" smtClean="0"/>
          </a:p>
          <a:p>
            <a:pPr lvl="1"/>
            <a:r>
              <a:rPr lang="en-US" altLang="zh-CN" dirty="0" smtClean="0"/>
              <a:t>Device data is automatically collected and </a:t>
            </a:r>
            <a:br>
              <a:rPr lang="en-US" altLang="zh-CN" dirty="0" smtClean="0"/>
            </a:br>
            <a:r>
              <a:rPr lang="en-US" altLang="zh-CN" dirty="0" smtClean="0"/>
              <a:t>uploaded to the measurement database </a:t>
            </a:r>
          </a:p>
          <a:p>
            <a:pPr lvl="1"/>
            <a:endParaRPr lang="en-US" altLang="zh-CN" dirty="0" smtClean="0"/>
          </a:p>
          <a:p>
            <a:pPr lvl="1"/>
            <a:r>
              <a:rPr lang="en-US" altLang="zh-CN" dirty="0" smtClean="0"/>
              <a:t>Users access dashboard and reports </a:t>
            </a:r>
            <a:br>
              <a:rPr lang="en-US" altLang="zh-CN" dirty="0" smtClean="0"/>
            </a:br>
            <a:r>
              <a:rPr lang="en-US" altLang="zh-CN" dirty="0" smtClean="0"/>
              <a:t>via Web browser </a:t>
            </a:r>
          </a:p>
          <a:p>
            <a:pPr lvl="1"/>
            <a:endParaRPr lang="en-US" altLang="zh-CN" dirty="0" smtClean="0"/>
          </a:p>
          <a:p>
            <a:pPr lvl="1"/>
            <a:r>
              <a:rPr lang="en-US" altLang="zh-CN" dirty="0" smtClean="0"/>
              <a:t>Questionnaires are created via the Web </a:t>
            </a:r>
            <a:br>
              <a:rPr lang="en-US" altLang="zh-CN" dirty="0" smtClean="0"/>
            </a:br>
            <a:r>
              <a:rPr lang="en-US" altLang="zh-CN" dirty="0" smtClean="0"/>
              <a:t>interface and deployed to subscriber devices</a:t>
            </a:r>
          </a:p>
          <a:p>
            <a:pPr marL="502920" lvl="1" indent="0">
              <a:buNone/>
            </a:pPr>
            <a:endParaRPr lang="en-US" altLang="zh-CN" dirty="0" smtClean="0"/>
          </a:p>
          <a:p>
            <a:pPr lvl="1"/>
            <a:endParaRPr lang="en-US" altLang="zh-CN" dirty="0" smtClean="0"/>
          </a:p>
          <a:p>
            <a:pPr lvl="3"/>
            <a:endParaRPr lang="en-US" dirty="0"/>
          </a:p>
        </p:txBody>
      </p:sp>
      <p:sp>
        <p:nvSpPr>
          <p:cNvPr id="9" name="Footer Placeholder 3"/>
          <p:cNvSpPr>
            <a:spLocks noGrp="1"/>
          </p:cNvSpPr>
          <p:nvPr>
            <p:ph type="ftr" sz="quarter" idx="11"/>
          </p:nvPr>
        </p:nvSpPr>
        <p:spPr>
          <a:xfrm>
            <a:off x="1574801" y="6546465"/>
            <a:ext cx="1854675" cy="138499"/>
          </a:xfrm>
        </p:spPr>
        <p:txBody>
          <a:bodyPr/>
          <a:lstStyle/>
          <a:p>
            <a:r>
              <a:rPr lang="pt-BR" smtClean="0"/>
              <a:t>TEMS MobileInsight, 2014 © Ascom, Dubai ITU event</a:t>
            </a:r>
            <a:endParaRPr lang="en-US" dirty="0"/>
          </a:p>
        </p:txBody>
      </p:sp>
      <p:sp>
        <p:nvSpPr>
          <p:cNvPr id="10" name="Slide Number Placeholder 4"/>
          <p:cNvSpPr>
            <a:spLocks noGrp="1"/>
          </p:cNvSpPr>
          <p:nvPr>
            <p:ph type="sldNum" sz="quarter" idx="12"/>
          </p:nvPr>
        </p:nvSpPr>
        <p:spPr/>
        <p:txBody>
          <a:bodyPr/>
          <a:lstStyle/>
          <a:p>
            <a:fld id="{1B46A2BA-717A-4BEC-87B4-C1FAC0D777A8}" type="slidenum">
              <a:rPr lang="en-US" smtClean="0"/>
              <a:pPr/>
              <a:t>9</a:t>
            </a:fld>
            <a:endParaRPr lang="en-US" dirty="0"/>
          </a:p>
        </p:txBody>
      </p:sp>
      <p:grpSp>
        <p:nvGrpSpPr>
          <p:cNvPr id="2" name="Group 26"/>
          <p:cNvGrpSpPr>
            <a:grpSpLocks/>
          </p:cNvGrpSpPr>
          <p:nvPr/>
        </p:nvGrpSpPr>
        <p:grpSpPr bwMode="auto">
          <a:xfrm>
            <a:off x="1574800" y="5802314"/>
            <a:ext cx="9164638" cy="522287"/>
            <a:chOff x="272" y="3655"/>
            <a:chExt cx="5773" cy="329"/>
          </a:xfrm>
        </p:grpSpPr>
        <p:sp>
          <p:nvSpPr>
            <p:cNvPr id="587783" name="Rectangle 7"/>
            <p:cNvSpPr>
              <a:spLocks noChangeArrowheads="1"/>
            </p:cNvSpPr>
            <p:nvPr/>
          </p:nvSpPr>
          <p:spPr bwMode="auto">
            <a:xfrm>
              <a:off x="272" y="3769"/>
              <a:ext cx="5713" cy="215"/>
            </a:xfrm>
            <a:prstGeom prst="rect">
              <a:avLst/>
            </a:prstGeom>
            <a:solidFill>
              <a:schemeClr val="accent1"/>
            </a:solidFill>
            <a:ln w="9525">
              <a:noFill/>
              <a:miter lim="800000"/>
              <a:headEnd/>
              <a:tailEnd/>
            </a:ln>
            <a:effectLst/>
          </p:spPr>
          <p:txBody>
            <a:bodyPr anchor="b">
              <a:spAutoFit/>
            </a:bodyPr>
            <a:lstStyle/>
            <a:p>
              <a:pPr algn="ctr">
                <a:lnSpc>
                  <a:spcPct val="90000"/>
                </a:lnSpc>
                <a:spcBef>
                  <a:spcPct val="60000"/>
                </a:spcBef>
              </a:pPr>
              <a:r>
                <a:rPr lang="en-GB" dirty="0">
                  <a:solidFill>
                    <a:srgbClr val="FFFFFF"/>
                  </a:solidFill>
                </a:rPr>
                <a:t>Efficient system management</a:t>
              </a:r>
              <a:endParaRPr lang="en-US" dirty="0">
                <a:solidFill>
                  <a:srgbClr val="FFFFFF"/>
                </a:solidFill>
              </a:endParaRPr>
            </a:p>
          </p:txBody>
        </p:sp>
        <p:sp>
          <p:nvSpPr>
            <p:cNvPr id="587784" name="Rectangle 8"/>
            <p:cNvSpPr>
              <a:spLocks noChangeArrowheads="1"/>
            </p:cNvSpPr>
            <p:nvPr/>
          </p:nvSpPr>
          <p:spPr bwMode="auto">
            <a:xfrm>
              <a:off x="5841" y="3655"/>
              <a:ext cx="204" cy="127"/>
            </a:xfrm>
            <a:prstGeom prst="rect">
              <a:avLst/>
            </a:prstGeom>
            <a:solidFill>
              <a:schemeClr val="accent1">
                <a:lumMod val="20000"/>
                <a:lumOff val="80000"/>
              </a:schemeClr>
            </a:solidFill>
            <a:ln w="44450">
              <a:solidFill>
                <a:schemeClr val="bg1"/>
              </a:solidFill>
              <a:miter lim="800000"/>
              <a:headEnd/>
              <a:tailEnd/>
            </a:ln>
            <a:effectLst/>
          </p:spPr>
          <p:txBody>
            <a:bodyPr wrap="none" lIns="0" tIns="0" rIns="0" bIns="0" anchor="ctr"/>
            <a:lstStyle/>
            <a:p>
              <a:endParaRPr lang="en-US" dirty="0"/>
            </a:p>
          </p:txBody>
        </p:sp>
      </p:grpSp>
      <p:sp>
        <p:nvSpPr>
          <p:cNvPr id="11" name="Text Box 6"/>
          <p:cNvSpPr txBox="1">
            <a:spLocks noChangeArrowheads="1"/>
          </p:cNvSpPr>
          <p:nvPr/>
        </p:nvSpPr>
        <p:spPr bwMode="auto">
          <a:xfrm>
            <a:off x="1574800" y="558800"/>
            <a:ext cx="939360" cy="153888"/>
          </a:xfrm>
          <a:prstGeom prst="rect">
            <a:avLst/>
          </a:prstGeom>
          <a:noFill/>
          <a:ln w="9525">
            <a:noFill/>
            <a:miter lim="800000"/>
            <a:headEnd/>
            <a:tailEnd/>
          </a:ln>
        </p:spPr>
        <p:txBody>
          <a:bodyPr wrap="none" lIns="0" tIns="0" rIns="0" bIns="0">
            <a:spAutoFit/>
          </a:bodyPr>
          <a:lstStyle/>
          <a:p>
            <a:pPr eaLnBrk="0" hangingPunct="0">
              <a:spcBef>
                <a:spcPct val="50000"/>
              </a:spcBef>
            </a:pPr>
            <a:r>
              <a:rPr lang="en-US" sz="1000" dirty="0"/>
              <a:t>[ SYSTEM USAGE ]</a:t>
            </a:r>
          </a:p>
        </p:txBody>
      </p:sp>
      <p:pic>
        <p:nvPicPr>
          <p:cNvPr id="13" name="Picture 12"/>
          <p:cNvPicPr>
            <a:picLocks noChangeAspect="1"/>
          </p:cNvPicPr>
          <p:nvPr/>
        </p:nvPicPr>
        <p:blipFill>
          <a:blip r:embed="rId4"/>
          <a:stretch>
            <a:fillRect/>
          </a:stretch>
        </p:blipFill>
        <p:spPr>
          <a:xfrm>
            <a:off x="10451294" y="0"/>
            <a:ext cx="1763439" cy="539496"/>
          </a:xfrm>
          <a:prstGeom prst="rect">
            <a:avLst/>
          </a:prstGeom>
        </p:spPr>
      </p:pic>
    </p:spTree>
    <p:extLst>
      <p:ext uri="{BB962C8B-B14F-4D97-AF65-F5344CB8AC3E}">
        <p14:creationId xmlns:p14="http://schemas.microsoft.com/office/powerpoint/2010/main" val="466306771"/>
      </p:ext>
    </p:extLst>
  </p:cSld>
  <p:clrMapOvr>
    <a:masterClrMapping/>
  </p:clrMapOvr>
  <p:timing>
    <p:tnLst>
      <p:par>
        <p:cTn id="1" dur="indefinite" restart="never" nodeType="tmRoot"/>
      </p:par>
    </p:tnLst>
  </p:timing>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TC103457475[[fn=Frame]]</Template>
  <TotalTime>974</TotalTime>
  <Words>1412</Words>
  <Application>Microsoft Office PowerPoint</Application>
  <PresentationFormat>Widescreen</PresentationFormat>
  <Paragraphs>352</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ＭＳ Ｐゴシック</vt:lpstr>
      <vt:lpstr>Arial</vt:lpstr>
      <vt:lpstr>Calibri</vt:lpstr>
      <vt:lpstr>Corbel</vt:lpstr>
      <vt:lpstr>Wingdings</vt:lpstr>
      <vt:lpstr>Wingdings 2</vt:lpstr>
      <vt:lpstr>幼圆</vt:lpstr>
      <vt:lpstr>Frame</vt:lpstr>
      <vt:lpstr>ITU dubai 2014</vt:lpstr>
      <vt:lpstr>TEMS™ MOBILEINSIGHT 2.0 GET INSIGHT INTO  YOUR CUSTOMERS’ MOBILE QUALITY OF EXPERIENCE</vt:lpstr>
      <vt:lpstr>     TEMS MOBILEINSIGHT 2.0 Overview Measurements  General Use Use Cases Privacy Summary  </vt:lpstr>
      <vt:lpstr>OVERVIEW  </vt:lpstr>
      <vt:lpstr>WHAT IS TEMS MOBILEINSIGHT?</vt:lpstr>
      <vt:lpstr>WHY TEMS MOBILEINSIGHT?  </vt:lpstr>
      <vt:lpstr>TEMS MOBILEINSIGHT IN ACTION</vt:lpstr>
      <vt:lpstr>SYSTEM OVERVIEW</vt:lpstr>
      <vt:lpstr>CENTRALIZED APPROACH </vt:lpstr>
      <vt:lpstr>REPORTING ADVANTAGES  </vt:lpstr>
      <vt:lpstr>MEASUREMENTS  </vt:lpstr>
      <vt:lpstr>COLLECTS A  BROAD  SPECTRUM OF MEASUREMENTS</vt:lpstr>
      <vt:lpstr>GENERAL USE  </vt:lpstr>
      <vt:lpstr>SUBSCRIBER  QUALITY  OF EXPERIENCE</vt:lpstr>
      <vt:lpstr>NETWORK PERFORMANCE MONITORING</vt:lpstr>
      <vt:lpstr>MARKETING  AND  CONSUMER  INSIGHTS</vt:lpstr>
      <vt:lpstr>USE CASES   </vt:lpstr>
      <vt:lpstr>VIP SUBSCRIBER EXPERIENCE </vt:lpstr>
      <vt:lpstr>INFRASTRUCTURE ‘SWAP OUTS’ </vt:lpstr>
      <vt:lpstr>UNDERSTANDING SMARTPHONE USAGE  </vt:lpstr>
      <vt:lpstr>ENHANCED LOCATION INFORMATION </vt:lpstr>
      <vt:lpstr>IDENTIFY SIM SWAPS </vt:lpstr>
      <vt:lpstr>OTHER EXAMPLES </vt:lpstr>
      <vt:lpstr>PRIVACY  </vt:lpstr>
      <vt:lpstr>PRIVACY </vt:lpstr>
      <vt:lpstr>SUMMARY  </vt:lpstr>
      <vt:lpstr>SUMMARY </vt:lpstr>
      <vt:lpstr>EVOLVING NETWORKS. TRUSTED SOLUTIONS.</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Hamza Saad</cp:lastModifiedBy>
  <cp:revision>54</cp:revision>
  <dcterms:created xsi:type="dcterms:W3CDTF">2014-11-01T23:16:20Z</dcterms:created>
  <dcterms:modified xsi:type="dcterms:W3CDTF">2014-11-03T09:05:15Z</dcterms:modified>
</cp:coreProperties>
</file>