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iagrams/colors1.xml" ContentType="application/vnd.openxmlformats-officedocument.drawingml.diagramColors+xml"/>
  <Override PartName="/ppt/charts/chart8.xml" ContentType="application/vnd.openxmlformats-officedocument.drawingml.char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615" r:id="rId2"/>
    <p:sldId id="616" r:id="rId3"/>
    <p:sldId id="626" r:id="rId4"/>
    <p:sldId id="627" r:id="rId5"/>
    <p:sldId id="637" r:id="rId6"/>
    <p:sldId id="688" r:id="rId7"/>
    <p:sldId id="636" r:id="rId8"/>
    <p:sldId id="638" r:id="rId9"/>
    <p:sldId id="675" r:id="rId10"/>
    <p:sldId id="630" r:id="rId11"/>
    <p:sldId id="670" r:id="rId12"/>
    <p:sldId id="639" r:id="rId13"/>
    <p:sldId id="676" r:id="rId14"/>
    <p:sldId id="677" r:id="rId15"/>
    <p:sldId id="678" r:id="rId16"/>
    <p:sldId id="679" r:id="rId17"/>
    <p:sldId id="680" r:id="rId18"/>
    <p:sldId id="681" r:id="rId19"/>
    <p:sldId id="683" r:id="rId20"/>
    <p:sldId id="684" r:id="rId21"/>
    <p:sldId id="634" r:id="rId22"/>
    <p:sldId id="685" r:id="rId23"/>
    <p:sldId id="686" r:id="rId24"/>
    <p:sldId id="629" r:id="rId25"/>
    <p:sldId id="687" r:id="rId2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car Garcia" initials="O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6EA6"/>
    <a:srgbClr val="3C8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86856" autoAdjust="0"/>
  </p:normalViewPr>
  <p:slideViewPr>
    <p:cSldViewPr>
      <p:cViewPr varScale="1">
        <p:scale>
          <a:sx n="64" d="100"/>
          <a:sy n="64" d="100"/>
        </p:scale>
        <p:origin x="-1674" y="-90"/>
      </p:cViewPr>
      <p:guideLst>
        <p:guide orient="horz" pos="2160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a.herrera\Documents\Documento%20politicas%20de%20espectro\Documentos%20soporte\Documentos%20generados\Documento%20final\Fechas%20y%20estrategia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.acosta\Documents\BackupServidor\BACKUP%20ANE%2010102011\ANE\RENDICI&#211;N%20DE%20CUENTAS%202013\RENDICI&#211;N%20DE%20CUENTAS%202013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.acosta\Documents\BackupServidor\BACKUP%20ANE%2010102011\ANE\RENDICI&#211;N%20DE%20CUENTAS%202013\RENDICI&#211;N%20DE%20CUENTAS%202013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"/>
          <c:y val="0"/>
          <c:w val="0.59805533683289602"/>
          <c:h val="0.83309419655876404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Hoja1!$R$29</c:f>
              <c:strCache>
                <c:ptCount val="1"/>
                <c:pt idx="0">
                  <c:v>Participación en reuniones multilaterales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Hoja1!$P$31:$P$33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Hoja1!$R$31:$R$33</c:f>
              <c:numCache>
                <c:formatCode>0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shape val="box"/>
        <c:axId val="162012160"/>
        <c:axId val="165089664"/>
        <c:axId val="0"/>
      </c:bar3DChart>
      <c:catAx>
        <c:axId val="1620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65089664"/>
        <c:crosses val="autoZero"/>
        <c:auto val="1"/>
        <c:lblAlgn val="ctr"/>
        <c:lblOffset val="100"/>
        <c:noMultiLvlLbl val="0"/>
      </c:catAx>
      <c:valAx>
        <c:axId val="1650896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6201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62981644868097"/>
          <c:y val="0.30452477548679402"/>
          <c:w val="0.33760513718336399"/>
          <c:h val="0.43078701281726001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8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5901522708469E-2"/>
                  <c:y val="-9.238388446790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901522708469E-2"/>
                  <c:y val="-3.779340728232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94895097678899E-2"/>
                  <c:y val="-7.7207004378149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Hoja1!$P$5:$P$7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Hoja1!$Q$5:$Q$7</c:f>
              <c:numCache>
                <c:formatCode>0%</c:formatCode>
                <c:ptCount val="3"/>
                <c:pt idx="0">
                  <c:v>0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gapDepth val="141"/>
        <c:shape val="box"/>
        <c:axId val="165539200"/>
        <c:axId val="234112512"/>
        <c:axId val="0"/>
      </c:bar3DChart>
      <c:catAx>
        <c:axId val="16553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234112512"/>
        <c:crosses val="autoZero"/>
        <c:auto val="1"/>
        <c:lblAlgn val="ctr"/>
        <c:lblOffset val="100"/>
        <c:noMultiLvlLbl val="0"/>
      </c:catAx>
      <c:valAx>
        <c:axId val="234112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55392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>
      <a:bevelT w="0" h="88900" prst="slope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"/>
          <c:y val="0"/>
          <c:w val="0.59805533683289602"/>
          <c:h val="0.83309419655876404"/>
        </c:manualLayout>
      </c:layout>
      <c:bar3DChart>
        <c:barDir val="col"/>
        <c:grouping val="clustered"/>
        <c:varyColors val="0"/>
        <c:ser>
          <c:idx val="1"/>
          <c:order val="0"/>
          <c:tx>
            <c:v>Personas capacitadas</c:v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0452581334731402E-2"/>
                  <c:y val="-1.827460893568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591525202199E-2"/>
                  <c:y val="-1.778192948467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90409609005E-2"/>
                  <c:y val="2.46915285610190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701E-2"/>
                  <c:y val="9.7222222222222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701E-2"/>
                  <c:y val="0.12962962962963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Hoja1!$S$45:$S$47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Hoja1!$R$45:$R$47</c:f>
              <c:numCache>
                <c:formatCode>General</c:formatCode>
                <c:ptCount val="3"/>
                <c:pt idx="0">
                  <c:v>0</c:v>
                </c:pt>
                <c:pt idx="1">
                  <c:v>2476</c:v>
                </c:pt>
                <c:pt idx="2">
                  <c:v>4876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45"/>
        <c:shape val="box"/>
        <c:axId val="237095168"/>
        <c:axId val="32355072"/>
        <c:axId val="0"/>
      </c:bar3DChart>
      <c:catAx>
        <c:axId val="2370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32355072"/>
        <c:crosses val="autoZero"/>
        <c:auto val="1"/>
        <c:lblAlgn val="ctr"/>
        <c:lblOffset val="100"/>
        <c:noMultiLvlLbl val="0"/>
      </c:catAx>
      <c:valAx>
        <c:axId val="3235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0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939466541361194E-2"/>
          <c:y val="3.9091754641028903E-2"/>
          <c:w val="0.29676670571875902"/>
          <c:h val="0.37839853475384699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"/>
          <c:y val="0"/>
          <c:w val="0.59805533683289602"/>
          <c:h val="0.8330941965587640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2371350009689501E-3"/>
                  <c:y val="-1.798803811113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40559447692E-2"/>
                  <c:y val="-2.511301203143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764628909777201E-2"/>
                  <c:y val="4.2692468182766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Hoja1!$S$38:$U$38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Hoja1!$S$39:$U$39</c:f>
              <c:numCache>
                <c:formatCode>0%</c:formatCode>
                <c:ptCount val="3"/>
                <c:pt idx="0">
                  <c:v>0</c:v>
                </c:pt>
                <c:pt idx="1">
                  <c:v>0.55000000000000004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gapDepth val="231"/>
        <c:shape val="box"/>
        <c:axId val="32371840"/>
        <c:axId val="32373376"/>
        <c:axId val="0"/>
      </c:bar3DChart>
      <c:catAx>
        <c:axId val="323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32373376"/>
        <c:crosses val="autoZero"/>
        <c:auto val="1"/>
        <c:lblAlgn val="ctr"/>
        <c:lblOffset val="100"/>
        <c:noMultiLvlLbl val="0"/>
      </c:catAx>
      <c:valAx>
        <c:axId val="32373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371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en-US" sz="900" dirty="0" err="1" smtClean="0"/>
              <a:t>Población</a:t>
            </a:r>
            <a:endParaRPr lang="en-US" sz="900" dirty="0" smtClean="0"/>
          </a:p>
          <a:p>
            <a:pPr>
              <a:defRPr sz="900"/>
            </a:pPr>
            <a:r>
              <a:rPr lang="en-US" sz="900" dirty="0" err="1" smtClean="0"/>
              <a:t>Cubierta</a:t>
            </a:r>
            <a:endParaRPr lang="en-US" sz="900" dirty="0"/>
          </a:p>
        </c:rich>
      </c:tx>
      <c:layout>
        <c:manualLayout>
          <c:xMode val="edge"/>
          <c:yMode val="edge"/>
          <c:x val="0.66619938683319502"/>
          <c:y val="3.1041969667891301E-3"/>
        </c:manualLayout>
      </c:layout>
      <c:overlay val="0"/>
    </c:title>
    <c:autoTitleDeleted val="0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"/>
          <c:y val="0"/>
          <c:w val="0.59805533683289602"/>
          <c:h val="0.83309419655876404"/>
        </c:manualLayout>
      </c:layout>
      <c:bar3DChart>
        <c:barDir val="col"/>
        <c:grouping val="clustered"/>
        <c:varyColors val="0"/>
        <c:ser>
          <c:idx val="0"/>
          <c:order val="0"/>
          <c:tx>
            <c:v>Cubriento poblacional</c:v>
          </c:tx>
          <c:invertIfNegative val="0"/>
          <c:dLbls>
            <c:dLbl>
              <c:idx val="0"/>
              <c:layout>
                <c:manualLayout>
                  <c:x val="1.66666775098499E-2"/>
                  <c:y val="-2.328205531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42371169970801E-2"/>
                  <c:y val="-1.9281283021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775098499E-2"/>
                  <c:y val="-6.5162123478827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Hoja1!$AA$3:$AC$3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Hoja1!$AA$4:$AC$4</c:f>
              <c:numCache>
                <c:formatCode>0%</c:formatCode>
                <c:ptCount val="3"/>
                <c:pt idx="0">
                  <c:v>0.2</c:v>
                </c:pt>
                <c:pt idx="1">
                  <c:v>0.44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gapDepth val="27"/>
        <c:shape val="box"/>
        <c:axId val="40143488"/>
        <c:axId val="40399232"/>
        <c:axId val="0"/>
      </c:bar3DChart>
      <c:catAx>
        <c:axId val="401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40399232"/>
        <c:crosses val="autoZero"/>
        <c:auto val="1"/>
        <c:lblAlgn val="ctr"/>
        <c:lblOffset val="100"/>
        <c:noMultiLvlLbl val="0"/>
      </c:catAx>
      <c:valAx>
        <c:axId val="40399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014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"/>
          <c:y val="0"/>
          <c:w val="0.59805533683289602"/>
          <c:h val="0.83309419655876404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Hoja1!$Z$2</c:f>
              <c:strCache>
                <c:ptCount val="1"/>
                <c:pt idx="0">
                  <c:v>Cantidad de mediciones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4566147172176901E-2"/>
                  <c:y val="-0.13257885987514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031884477465E-2"/>
                  <c:y val="-4.017530351334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53587003714801E-2"/>
                  <c:y val="-2.410518210800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Hoja1!$AA$3:$AC$3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Hoja1!$AA$2:$AC$2</c:f>
              <c:numCache>
                <c:formatCode>#,##0</c:formatCode>
                <c:ptCount val="3"/>
                <c:pt idx="0" formatCode="General">
                  <c:v>134</c:v>
                </c:pt>
                <c:pt idx="1">
                  <c:v>21374</c:v>
                </c:pt>
                <c:pt idx="2">
                  <c:v>21913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0"/>
        <c:shape val="box"/>
        <c:axId val="45499136"/>
        <c:axId val="45500672"/>
        <c:axId val="0"/>
      </c:bar3DChart>
      <c:catAx>
        <c:axId val="454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45500672"/>
        <c:crosses val="autoZero"/>
        <c:auto val="1"/>
        <c:lblAlgn val="ctr"/>
        <c:lblOffset val="100"/>
        <c:noMultiLvlLbl val="0"/>
      </c:catAx>
      <c:valAx>
        <c:axId val="4550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49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087549262197999"/>
          <c:w val="0.30643622245965502"/>
          <c:h val="0.41419941357451601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Hoja1!$R$14</c:f>
              <c:strCache>
                <c:ptCount val="1"/>
                <c:pt idx="0">
                  <c:v>Enlaces tramitados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2.2222222222222199E-2"/>
                  <c:y val="0.1296296296296300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297E-3"/>
                  <c:y val="0.194444444444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297E-3"/>
                  <c:y val="0.15277777777777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Hoja1!$P$16:$P$18</c:f>
              <c:strCache>
                <c:ptCount val="3"/>
                <c:pt idx="0">
                  <c:v>2Q/2010</c:v>
                </c:pt>
                <c:pt idx="1">
                  <c:v>1Q/2013</c:v>
                </c:pt>
                <c:pt idx="2">
                  <c:v>2Q/2014</c:v>
                </c:pt>
              </c:strCache>
            </c:strRef>
          </c:cat>
          <c:val>
            <c:numRef>
              <c:f>Hoja1!$R$16:$R$18</c:f>
              <c:numCache>
                <c:formatCode>General</c:formatCode>
                <c:ptCount val="3"/>
                <c:pt idx="0">
                  <c:v>0</c:v>
                </c:pt>
                <c:pt idx="1">
                  <c:v>7700</c:v>
                </c:pt>
                <c:pt idx="2">
                  <c:v>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shape val="box"/>
        <c:axId val="45526400"/>
        <c:axId val="45536384"/>
        <c:axId val="0"/>
      </c:bar3DChart>
      <c:catAx>
        <c:axId val="4552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45536384"/>
        <c:crosses val="autoZero"/>
        <c:auto val="1"/>
        <c:lblAlgn val="ctr"/>
        <c:lblOffset val="100"/>
        <c:noMultiLvlLbl val="0"/>
      </c:catAx>
      <c:valAx>
        <c:axId val="45536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52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16688538932595"/>
          <c:y val="0.18017169728783899"/>
          <c:w val="0.26332259053884199"/>
          <c:h val="0.49990049733457997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'\Users\john.acosta\Documents\BackupServidor\BACKUP ANE 10102011\ANE\RENDICIÓN DE CUENTAS\[Copia de para borrarII.xlsx]Estadisticas (3)'!$C$9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013187532552598E-3"/>
                  <c:y val="0.185740724490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5081297185414E-3"/>
                  <c:y val="0.71462956710735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'\Users\john.acosta\Documents\BackupServidor\BACKUP ANE 10102011\ANE\RENDICIÓN DE CUENTAS\[Copia de para borrarII.xlsx]Estadisticas (3)'!$B$10</c:f>
              <c:numCache>
                <c:formatCode>General</c:formatCode>
                <c:ptCount val="1"/>
              </c:numCache>
            </c:numRef>
          </c:cat>
          <c:val>
            <c:numRef>
              <c:f>'\Users\john.acosta\Documents\BackupServidor\BACKUP ANE 10102011\ANE\RENDICIÓN DE CUENTAS\[Copia de para borrarII.xlsx]Estadisticas (3)'!$C$10</c:f>
              <c:numCache>
                <c:formatCode>General</c:formatCode>
                <c:ptCount val="1"/>
                <c:pt idx="0">
                  <c:v>1001</c:v>
                </c:pt>
              </c:numCache>
            </c:numRef>
          </c:val>
        </c:ser>
        <c:ser>
          <c:idx val="1"/>
          <c:order val="1"/>
          <c:tx>
            <c:strRef>
              <c:f>'\Users\john.acosta\Documents\BackupServidor\BACKUP ANE 10102011\ANE\RENDICIÓN DE CUENTAS\[Copia de para borrarII.xlsx]Estadisticas (3)'!$D$9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0147234848176E-3"/>
                  <c:y val="0.20148146385405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240740107255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'\Users\john.acosta\Documents\BackupServidor\BACKUP ANE 10102011\ANE\RENDICIÓN DE CUENTAS\[Copia de para borrarII.xlsx]Estadisticas (3)'!$B$10</c:f>
              <c:numCache>
                <c:formatCode>General</c:formatCode>
                <c:ptCount val="1"/>
              </c:numCache>
            </c:numRef>
          </c:cat>
          <c:val>
            <c:numRef>
              <c:f>'\Users\john.acosta\Documents\BackupServidor\BACKUP ANE 10102011\ANE\RENDICIÓN DE CUENTAS\[Copia de para borrarII.xlsx]Estadisticas (3)'!$D$10</c:f>
              <c:numCache>
                <c:formatCode>General</c:formatCode>
                <c:ptCount val="1"/>
                <c:pt idx="0">
                  <c:v>1637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789568"/>
        <c:axId val="45791104"/>
        <c:axId val="0"/>
      </c:bar3DChart>
      <c:catAx>
        <c:axId val="457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s-ES"/>
          </a:p>
        </c:txPr>
        <c:crossAx val="45791104"/>
        <c:crosses val="autoZero"/>
        <c:auto val="1"/>
        <c:lblAlgn val="ctr"/>
        <c:lblOffset val="100"/>
        <c:noMultiLvlLbl val="0"/>
      </c:catAx>
      <c:valAx>
        <c:axId val="4579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45789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s-ES"/>
          </a:p>
        </c:txPr>
      </c:legendEntry>
      <c:layout>
        <c:manualLayout>
          <c:xMode val="edge"/>
          <c:yMode val="edge"/>
          <c:x val="0.63501210095655203"/>
          <c:y val="0.36505908680215898"/>
          <c:w val="0.22284967922861201"/>
          <c:h val="0.26988182639568198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75636461283898E-2"/>
          <c:y val="4.24165030947063E-2"/>
          <c:w val="0.90982216331869403"/>
          <c:h val="0.668186419390986"/>
        </c:manualLayout>
      </c:layout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3.3003300330033E-2"/>
                  <c:y val="-5.086286650299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03080308030799E-2"/>
                  <c:y val="-4.722980460992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02640264026399E-2"/>
                  <c:y val="-4.359674271685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003300330033E-2"/>
                  <c:y val="-5.449592839606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Hoja1!$B$3:$B$4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Hoja1!$C$3:$C$4</c:f>
              <c:numCache>
                <c:formatCode>General</c:formatCode>
                <c:ptCount val="2"/>
                <c:pt idx="0">
                  <c:v>128</c:v>
                </c:pt>
                <c:pt idx="1">
                  <c:v>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6044672"/>
        <c:axId val="46101248"/>
        <c:axId val="0"/>
      </c:bar3DChart>
      <c:catAx>
        <c:axId val="460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s-ES"/>
          </a:p>
        </c:txPr>
        <c:crossAx val="46101248"/>
        <c:crosses val="autoZero"/>
        <c:auto val="1"/>
        <c:lblAlgn val="ctr"/>
        <c:lblOffset val="100"/>
        <c:noMultiLvlLbl val="0"/>
      </c:catAx>
      <c:valAx>
        <c:axId val="4610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46044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image" Target="../media/image41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image" Target="../media/image41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 anchor="ctr"/>
        <a:lstStyle/>
        <a:p>
          <a:pPr algn="ctr" defTabSz="914400">
            <a:lnSpc>
              <a:spcPct val="120000"/>
            </a:lnSpc>
            <a:buNone/>
          </a:pPr>
          <a:r>
            <a:rPr lang="es-ES_tradnl" sz="1600" b="1" noProof="0" dirty="0" smtClean="0">
              <a:solidFill>
                <a:schemeClr val="tx2"/>
              </a:solidFill>
              <a:latin typeface="Chalkboard"/>
              <a:cs typeface="Chalkboard"/>
            </a:rPr>
            <a:t>Atención </a:t>
          </a:r>
          <a:r>
            <a:rPr lang="es-ES_tradnl" sz="1600" b="1" noProof="0" dirty="0" err="1" smtClean="0">
              <a:solidFill>
                <a:schemeClr val="tx2"/>
              </a:solidFill>
              <a:latin typeface="Chalkboard"/>
              <a:cs typeface="Chalkboard"/>
            </a:rPr>
            <a:t>PQR’s</a:t>
          </a:r>
          <a:endParaRPr lang="es-ES_tradnl" sz="1600" b="1" noProof="0" dirty="0">
            <a:solidFill>
              <a:schemeClr val="tx2"/>
            </a:solidFill>
            <a:latin typeface="Chalkboard"/>
            <a:cs typeface="Chalkboard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sz="2400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sz="2400" noProof="0"/>
        </a:p>
      </dgm:t>
    </dgm:pt>
    <dgm:pt modelId="{5DD0A7D4-5781-4819-AF33-C5CE25A2D297}">
      <dgm:prSet phldrT="[Text]" custT="1"/>
      <dgm:spPr/>
      <dgm:t>
        <a:bodyPr lIns="73152" tIns="274320" rIns="73152" anchor="ctr"/>
        <a:lstStyle/>
        <a:p>
          <a:pPr algn="ctr" defTabSz="914400">
            <a:lnSpc>
              <a:spcPct val="120000"/>
            </a:lnSpc>
            <a:buNone/>
          </a:pPr>
          <a:r>
            <a:rPr lang="es-ES_tradnl" sz="1600" b="1" noProof="0" dirty="0" smtClean="0">
              <a:solidFill>
                <a:schemeClr val="tx2"/>
              </a:solidFill>
              <a:latin typeface="Chalkboard"/>
              <a:cs typeface="Chalkboard"/>
            </a:rPr>
            <a:t>Atención requerimientos del MINTIC</a:t>
          </a:r>
          <a:endParaRPr lang="es-ES_tradnl" sz="1600" b="1" noProof="0" dirty="0">
            <a:solidFill>
              <a:schemeClr val="tx2"/>
            </a:solidFill>
            <a:latin typeface="Chalkboard"/>
            <a:cs typeface="Chalkboard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sz="2400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sz="2400" noProof="0"/>
        </a:p>
      </dgm:t>
    </dgm:pt>
    <dgm:pt modelId="{77AF15ED-F058-4A0B-B979-9880C6062DF0}">
      <dgm:prSet phldrT="[Text]" custT="1"/>
      <dgm:spPr/>
      <dgm:t>
        <a:bodyPr lIns="73152" tIns="274320" rIns="73152" anchor="ctr"/>
        <a:lstStyle/>
        <a:p>
          <a:pPr algn="ctr" defTabSz="914400">
            <a:lnSpc>
              <a:spcPct val="120000"/>
            </a:lnSpc>
            <a:buNone/>
          </a:pPr>
          <a:r>
            <a:rPr lang="es-ES_tradnl" sz="1600" b="1" noProof="0" dirty="0" smtClean="0">
              <a:solidFill>
                <a:schemeClr val="tx2"/>
              </a:solidFill>
              <a:latin typeface="Chalkboard"/>
              <a:cs typeface="Chalkboard"/>
            </a:rPr>
            <a:t>Plan Anual de Visitas</a:t>
          </a:r>
          <a:endParaRPr lang="es-ES_tradnl" sz="1600" b="1" noProof="0" dirty="0">
            <a:solidFill>
              <a:schemeClr val="tx2"/>
            </a:solidFill>
            <a:latin typeface="Chalkboard"/>
            <a:cs typeface="Chalkboard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sz="2400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sz="2400" noProof="0"/>
        </a:p>
      </dgm:t>
    </dgm:pt>
    <dgm:pt modelId="{5DF8D196-4D3D-4940-9F32-682169997D7A}">
      <dgm:prSet phldrT="[Text]" custT="1"/>
      <dgm:spPr/>
      <dgm:t>
        <a:bodyPr lIns="73152" tIns="274320" rIns="73152" anchor="ctr"/>
        <a:lstStyle/>
        <a:p>
          <a:pPr algn="ctr" defTabSz="914400">
            <a:lnSpc>
              <a:spcPct val="120000"/>
            </a:lnSpc>
            <a:buNone/>
          </a:pPr>
          <a:r>
            <a:rPr lang="es-ES_tradnl" sz="1600" b="1" noProof="0" dirty="0" smtClean="0">
              <a:solidFill>
                <a:schemeClr val="tx2"/>
              </a:solidFill>
              <a:latin typeface="Chalkboard"/>
              <a:cs typeface="Chalkboard"/>
            </a:rPr>
            <a:t>Plan Anual de Monitoreo</a:t>
          </a:r>
          <a:endParaRPr lang="es-ES_tradnl" sz="1600" b="1" noProof="0" dirty="0">
            <a:solidFill>
              <a:schemeClr val="tx2"/>
            </a:solidFill>
            <a:latin typeface="Chalkboard"/>
            <a:cs typeface="Chalkboard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s-ES_tradnl" sz="2400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s-ES_tradnl" sz="2400" noProof="0"/>
        </a:p>
      </dgm:t>
    </dgm:pt>
    <dgm:pt modelId="{C20F2834-7A4B-463C-ABDE-12FFE93933A3}">
      <dgm:prSet phldrT="[Text]" custT="1"/>
      <dgm:spPr/>
      <dgm:t>
        <a:bodyPr lIns="73152" tIns="274320" rIns="73152" anchor="ctr"/>
        <a:lstStyle/>
        <a:p>
          <a:pPr algn="ctr" defTabSz="914400">
            <a:lnSpc>
              <a:spcPct val="120000"/>
            </a:lnSpc>
            <a:buNone/>
          </a:pPr>
          <a:r>
            <a:rPr lang="es-ES_tradnl" sz="1600" b="1" noProof="0" dirty="0" smtClean="0">
              <a:solidFill>
                <a:schemeClr val="tx2"/>
              </a:solidFill>
              <a:latin typeface="Chalkboard"/>
              <a:cs typeface="Chalkboard"/>
            </a:rPr>
            <a:t>Verificación uso de Amplificadores, Bloqueadores, Inhibidores</a:t>
          </a:r>
          <a:endParaRPr lang="es-ES_tradnl" sz="1600" b="1" noProof="0" dirty="0">
            <a:solidFill>
              <a:schemeClr val="tx2"/>
            </a:solidFill>
            <a:latin typeface="Chalkboard"/>
            <a:cs typeface="Chalkboard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sz="2400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sz="2400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X="96748" custLinFactNeighborY="-2272"/>
      <dgm:spPr>
        <a:solidFill>
          <a:schemeClr val="tx2">
            <a:lumMod val="40000"/>
            <a:lumOff val="60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 custScaleY="80521" custLinFactNeighborY="-1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ScaleX="146013" custScaleY="81818" custLinFactNeighborY="-11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Y="80520" custLinFactNeighborY="-13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 custScaleY="79079" custLinFactNeighborY="-15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 custScaleX="180607" custScaleY="80520" custLinFactNeighborY="-14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 custScaleX="14920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08EEA40-DCC9-AE48-ACFA-8071F8186BCE}" type="presOf" srcId="{E3B236AA-E864-46E4-BC91-F2D73633FEA4}" destId="{A9D6457D-CBBF-4A28-8C38-C3F75EA43CF1}" srcOrd="0" destOrd="0" presId="urn:microsoft.com/office/officeart/2005/8/layout/pList2#1"/>
    <dgm:cxn modelId="{D1917CB4-9B2E-F54E-AA76-1C8A2262A0F3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24B404E6-6686-424C-84D3-A5AFCFF8E581}" type="presOf" srcId="{AA690160-D328-4B69-A035-90D3C82FA0A6}" destId="{9E4DC8AD-1AC7-4E53-B32C-25202AFDB195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F958A70-6443-FE43-AC9C-C48B47940E75}" type="presOf" srcId="{C20F2834-7A4B-463C-ABDE-12FFE93933A3}" destId="{9B706799-997B-4F74-B652-58B58A51EA58}" srcOrd="0" destOrd="0" presId="urn:microsoft.com/office/officeart/2005/8/layout/pList2#1"/>
    <dgm:cxn modelId="{655F25B1-E003-9B40-A769-4C46C442A08D}" type="presOf" srcId="{A91F7A1B-DD1E-4B26-839C-2A5EF0A403AD}" destId="{3DB5F289-A8C3-40D5-8393-8636D9BFFD29}" srcOrd="0" destOrd="0" presId="urn:microsoft.com/office/officeart/2005/8/layout/pList2#1"/>
    <dgm:cxn modelId="{BA124F59-99FA-5142-9282-CC5B7053704E}" type="presOf" srcId="{FD53903F-8A86-4D24-917A-36748269F973}" destId="{CAAEED2F-AC44-4514-84C2-160FDC42F579}" srcOrd="0" destOrd="0" presId="urn:microsoft.com/office/officeart/2005/8/layout/pList2#1"/>
    <dgm:cxn modelId="{E447FD03-9236-4A44-AF96-6B12A9234842}" type="presOf" srcId="{90C1E242-23BD-452C-B222-DCFA2D4DAE3B}" destId="{CA6E58D0-F06D-4082-9183-0F2955E6C631}" srcOrd="0" destOrd="0" presId="urn:microsoft.com/office/officeart/2005/8/layout/pList2#1"/>
    <dgm:cxn modelId="{C4B6394D-5638-8C47-A973-5D904130B9EA}" type="presOf" srcId="{5DD0A7D4-5781-4819-AF33-C5CE25A2D297}" destId="{E4B0666F-2CF1-4C21-A251-46E6EBFF7C1D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E08954CB-3168-B340-B3AF-186BF5997E21}" type="presOf" srcId="{476E4177-EF8D-419E-AB8A-93E66CC82482}" destId="{2572025E-E8B8-4F94-94D0-DC22D7F762FB}" srcOrd="0" destOrd="0" presId="urn:microsoft.com/office/officeart/2005/8/layout/pList2#1"/>
    <dgm:cxn modelId="{964D6B1D-D38E-8346-961A-BE53CE653AC0}" type="presOf" srcId="{5DF8D196-4D3D-4940-9F32-682169997D7A}" destId="{87B5BDBA-3C7A-41F1-8C33-F13937A84B36}" srcOrd="0" destOrd="0" presId="urn:microsoft.com/office/officeart/2005/8/layout/pList2#1"/>
    <dgm:cxn modelId="{C320FD4B-83C1-8844-87B2-89D35FC110B4}" type="presParOf" srcId="{9E4DC8AD-1AC7-4E53-B32C-25202AFDB195}" destId="{ACBF4AF3-FAB8-444C-81AB-52C89640E279}" srcOrd="0" destOrd="0" presId="urn:microsoft.com/office/officeart/2005/8/layout/pList2#1"/>
    <dgm:cxn modelId="{6DA686B1-040F-5E41-AC47-FA220317836C}" type="presParOf" srcId="{9E4DC8AD-1AC7-4E53-B32C-25202AFDB195}" destId="{78248EF9-FFBB-4EB0-94C4-16A1D0A1A170}" srcOrd="1" destOrd="0" presId="urn:microsoft.com/office/officeart/2005/8/layout/pList2#1"/>
    <dgm:cxn modelId="{E2EF6CD0-31F5-A643-AD4D-D151A19197BC}" type="presParOf" srcId="{78248EF9-FFBB-4EB0-94C4-16A1D0A1A170}" destId="{CC8831C0-DF59-484B-83B2-A708366B3EB6}" srcOrd="0" destOrd="0" presId="urn:microsoft.com/office/officeart/2005/8/layout/pList2#1"/>
    <dgm:cxn modelId="{C15309E5-355B-C34C-96C6-2479C04F0A3B}" type="presParOf" srcId="{CC8831C0-DF59-484B-83B2-A708366B3EB6}" destId="{2572025E-E8B8-4F94-94D0-DC22D7F762FB}" srcOrd="0" destOrd="0" presId="urn:microsoft.com/office/officeart/2005/8/layout/pList2#1"/>
    <dgm:cxn modelId="{2C9F1470-46F5-074E-803A-C18656790928}" type="presParOf" srcId="{CC8831C0-DF59-484B-83B2-A708366B3EB6}" destId="{2E2B4276-DB06-4C66-80FF-919CDE10A5FE}" srcOrd="1" destOrd="0" presId="urn:microsoft.com/office/officeart/2005/8/layout/pList2#1"/>
    <dgm:cxn modelId="{8AD20980-D88C-FA46-9504-1BDD258B5E87}" type="presParOf" srcId="{CC8831C0-DF59-484B-83B2-A708366B3EB6}" destId="{C43EB61A-2E04-409F-8F87-79F190ED3CE0}" srcOrd="2" destOrd="0" presId="urn:microsoft.com/office/officeart/2005/8/layout/pList2#1"/>
    <dgm:cxn modelId="{896F779D-F5BB-4F46-A6DF-84058A04700D}" type="presParOf" srcId="{78248EF9-FFBB-4EB0-94C4-16A1D0A1A170}" destId="{3DB5F289-A8C3-40D5-8393-8636D9BFFD29}" srcOrd="1" destOrd="0" presId="urn:microsoft.com/office/officeart/2005/8/layout/pList2#1"/>
    <dgm:cxn modelId="{40B30014-4F5D-634B-8541-3056272E7E5A}" type="presParOf" srcId="{78248EF9-FFBB-4EB0-94C4-16A1D0A1A170}" destId="{0C509E44-86D3-42D8-94FF-9B9788BAB857}" srcOrd="2" destOrd="0" presId="urn:microsoft.com/office/officeart/2005/8/layout/pList2#1"/>
    <dgm:cxn modelId="{27C0486A-33C1-D647-8F19-FF0DD7F2F136}" type="presParOf" srcId="{0C509E44-86D3-42D8-94FF-9B9788BAB857}" destId="{E4B0666F-2CF1-4C21-A251-46E6EBFF7C1D}" srcOrd="0" destOrd="0" presId="urn:microsoft.com/office/officeart/2005/8/layout/pList2#1"/>
    <dgm:cxn modelId="{0D6F624B-6FAE-7149-848A-029911E65B30}" type="presParOf" srcId="{0C509E44-86D3-42D8-94FF-9B9788BAB857}" destId="{BBFA0B92-8C45-4EAA-A200-A78384D846A7}" srcOrd="1" destOrd="0" presId="urn:microsoft.com/office/officeart/2005/8/layout/pList2#1"/>
    <dgm:cxn modelId="{82DE7483-39B2-094C-AD4C-EAD8C6C4E76E}" type="presParOf" srcId="{0C509E44-86D3-42D8-94FF-9B9788BAB857}" destId="{BF646D7A-C7D0-4489-A68F-61F32B7DB0C6}" srcOrd="2" destOrd="0" presId="urn:microsoft.com/office/officeart/2005/8/layout/pList2#1"/>
    <dgm:cxn modelId="{7D1DE99C-FBBC-BA4D-88A8-F5DFBC673A20}" type="presParOf" srcId="{78248EF9-FFBB-4EB0-94C4-16A1D0A1A170}" destId="{CAAEED2F-AC44-4514-84C2-160FDC42F579}" srcOrd="3" destOrd="0" presId="urn:microsoft.com/office/officeart/2005/8/layout/pList2#1"/>
    <dgm:cxn modelId="{C8AAC3C2-6A1B-D94F-AB96-08AC359CB74F}" type="presParOf" srcId="{78248EF9-FFBB-4EB0-94C4-16A1D0A1A170}" destId="{3617A269-0CD9-4948-9932-FA1AD12DE27E}" srcOrd="4" destOrd="0" presId="urn:microsoft.com/office/officeart/2005/8/layout/pList2#1"/>
    <dgm:cxn modelId="{E59966BC-E1E4-1B4F-92C1-ACC3339F87E6}" type="presParOf" srcId="{3617A269-0CD9-4948-9932-FA1AD12DE27E}" destId="{5284ED54-4761-44DA-8086-D5FD397A1C95}" srcOrd="0" destOrd="0" presId="urn:microsoft.com/office/officeart/2005/8/layout/pList2#1"/>
    <dgm:cxn modelId="{F87C22A5-C30D-EF4D-9349-1B8BF472BBEC}" type="presParOf" srcId="{3617A269-0CD9-4948-9932-FA1AD12DE27E}" destId="{9666B65F-B8AB-44AD-8F33-AF566667E781}" srcOrd="1" destOrd="0" presId="urn:microsoft.com/office/officeart/2005/8/layout/pList2#1"/>
    <dgm:cxn modelId="{4632F5DB-FA24-E14D-922D-09899DFB040C}" type="presParOf" srcId="{3617A269-0CD9-4948-9932-FA1AD12DE27E}" destId="{41BC1ABA-1F87-4B1E-94EC-41724CD12655}" srcOrd="2" destOrd="0" presId="urn:microsoft.com/office/officeart/2005/8/layout/pList2#1"/>
    <dgm:cxn modelId="{90506DEA-383A-E941-8986-5FE333E9F40A}" type="presParOf" srcId="{78248EF9-FFBB-4EB0-94C4-16A1D0A1A170}" destId="{A9D6457D-CBBF-4A28-8C38-C3F75EA43CF1}" srcOrd="5" destOrd="0" presId="urn:microsoft.com/office/officeart/2005/8/layout/pList2#1"/>
    <dgm:cxn modelId="{647A0B3F-81A0-7544-86B0-D4F29C9C798A}" type="presParOf" srcId="{78248EF9-FFBB-4EB0-94C4-16A1D0A1A170}" destId="{CDFA4098-C274-4C84-9513-F0698696D98A}" srcOrd="6" destOrd="0" presId="urn:microsoft.com/office/officeart/2005/8/layout/pList2#1"/>
    <dgm:cxn modelId="{5D85C30E-0E33-F448-A983-6E9850EA96A1}" type="presParOf" srcId="{CDFA4098-C274-4C84-9513-F0698696D98A}" destId="{87B5BDBA-3C7A-41F1-8C33-F13937A84B36}" srcOrd="0" destOrd="0" presId="urn:microsoft.com/office/officeart/2005/8/layout/pList2#1"/>
    <dgm:cxn modelId="{15DA9DD9-6254-1947-AA0A-BF5498AED47E}" type="presParOf" srcId="{CDFA4098-C274-4C84-9513-F0698696D98A}" destId="{928528D1-DD5F-4687-9BFE-878C43D23D5D}" srcOrd="1" destOrd="0" presId="urn:microsoft.com/office/officeart/2005/8/layout/pList2#1"/>
    <dgm:cxn modelId="{0C6306EE-3B19-084F-A9E5-2D23E128A9CB}" type="presParOf" srcId="{CDFA4098-C274-4C84-9513-F0698696D98A}" destId="{D88C7409-AB93-4FE3-A61D-F51EE8A4B008}" srcOrd="2" destOrd="0" presId="urn:microsoft.com/office/officeart/2005/8/layout/pList2#1"/>
    <dgm:cxn modelId="{8DA2BE03-EF78-374E-8804-6109B03D0F80}" type="presParOf" srcId="{78248EF9-FFBB-4EB0-94C4-16A1D0A1A170}" destId="{CA6E58D0-F06D-4082-9183-0F2955E6C631}" srcOrd="7" destOrd="0" presId="urn:microsoft.com/office/officeart/2005/8/layout/pList2#1"/>
    <dgm:cxn modelId="{26AF7161-4F53-E54E-AFE3-1E3AF8E0EDE3}" type="presParOf" srcId="{78248EF9-FFBB-4EB0-94C4-16A1D0A1A170}" destId="{8AC8F713-1879-4B70-BB31-C5C195E24471}" srcOrd="8" destOrd="0" presId="urn:microsoft.com/office/officeart/2005/8/layout/pList2#1"/>
    <dgm:cxn modelId="{0C02A795-7786-4548-88AB-AF23195DF7F0}" type="presParOf" srcId="{8AC8F713-1879-4B70-BB31-C5C195E24471}" destId="{9B706799-997B-4F74-B652-58B58A51EA58}" srcOrd="0" destOrd="0" presId="urn:microsoft.com/office/officeart/2005/8/layout/pList2#1"/>
    <dgm:cxn modelId="{1EBF9ABD-5D17-DE4A-941A-C735A5D44836}" type="presParOf" srcId="{8AC8F713-1879-4B70-BB31-C5C195E24471}" destId="{AF8C36F4-A127-4733-8CAC-70994BB842F2}" srcOrd="1" destOrd="0" presId="urn:microsoft.com/office/officeart/2005/8/layout/pList2#1"/>
    <dgm:cxn modelId="{5F09FDBB-B70F-354C-A4E0-8C088DF51839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61AB4-7DF6-4401-9122-592A735F11C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2824B0A-9684-4F6C-8849-C3BB7956DE2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lnSpc>
              <a:spcPct val="110000"/>
            </a:lnSpc>
          </a:pPr>
          <a:r>
            <a:rPr lang="es-CO" sz="2800" dirty="0" smtClean="0">
              <a:solidFill>
                <a:srgbClr val="FFFF00"/>
              </a:solidFill>
            </a:rPr>
            <a:t>INSUMO</a:t>
          </a:r>
        </a:p>
        <a:p>
          <a:pPr algn="l">
            <a:lnSpc>
              <a:spcPct val="110000"/>
            </a:lnSpc>
          </a:pPr>
          <a:r>
            <a:rPr lang="es-CO" sz="2200" dirty="0" smtClean="0"/>
            <a:t>Información recopilada en  ejercicio de la vigilancia</a:t>
          </a:r>
          <a:endParaRPr lang="es-CO" sz="2800" dirty="0"/>
        </a:p>
      </dgm:t>
    </dgm:pt>
    <dgm:pt modelId="{F58B720A-5F6E-464F-AEE5-200542F29694}" type="parTrans" cxnId="{3C9C438E-AC3A-4BB7-90D0-3F1B0271723D}">
      <dgm:prSet/>
      <dgm:spPr/>
      <dgm:t>
        <a:bodyPr/>
        <a:lstStyle/>
        <a:p>
          <a:endParaRPr lang="es-CO"/>
        </a:p>
      </dgm:t>
    </dgm:pt>
    <dgm:pt modelId="{E22977C9-485C-42DC-AE51-F92CCAF5E4AD}" type="sibTrans" cxnId="{3C9C438E-AC3A-4BB7-90D0-3F1B0271723D}">
      <dgm:prSet/>
      <dgm:spPr>
        <a:solidFill>
          <a:schemeClr val="tx2"/>
        </a:solidFill>
      </dgm:spPr>
      <dgm:t>
        <a:bodyPr/>
        <a:lstStyle/>
        <a:p>
          <a:endParaRPr lang="es-CO"/>
        </a:p>
      </dgm:t>
    </dgm:pt>
    <dgm:pt modelId="{46107ED7-D028-4F7E-9E4A-51B771F85C5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es-CO" sz="2800" dirty="0" smtClean="0">
              <a:solidFill>
                <a:srgbClr val="FFFF00"/>
              </a:solidFill>
            </a:rPr>
            <a:t>ACTUACIONES</a:t>
          </a:r>
          <a:endParaRPr lang="es-CO" sz="2800" dirty="0">
            <a:solidFill>
              <a:srgbClr val="FFFF00"/>
            </a:solidFill>
          </a:endParaRPr>
        </a:p>
      </dgm:t>
    </dgm:pt>
    <dgm:pt modelId="{84788189-3644-4F97-AA8A-3E47F64BFEF1}" type="parTrans" cxnId="{138704D5-F8A1-41E4-BAD5-2B2293656FD4}">
      <dgm:prSet/>
      <dgm:spPr/>
      <dgm:t>
        <a:bodyPr/>
        <a:lstStyle/>
        <a:p>
          <a:endParaRPr lang="es-CO"/>
        </a:p>
      </dgm:t>
    </dgm:pt>
    <dgm:pt modelId="{6A9806DB-8B0F-46FC-B9A2-D38D103BF8B1}" type="sibTrans" cxnId="{138704D5-F8A1-41E4-BAD5-2B2293656FD4}">
      <dgm:prSet/>
      <dgm:spPr>
        <a:solidFill>
          <a:srgbClr val="1F497D"/>
        </a:solidFill>
      </dgm:spPr>
      <dgm:t>
        <a:bodyPr/>
        <a:lstStyle/>
        <a:p>
          <a:endParaRPr lang="es-CO"/>
        </a:p>
      </dgm:t>
    </dgm:pt>
    <dgm:pt modelId="{3D3DECB1-EDA9-4699-B4C2-1D25C4CD46B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CO" sz="2000" dirty="0" smtClean="0"/>
            <a:t>Requerimientos </a:t>
          </a:r>
          <a:endParaRPr lang="es-CO" sz="2000" dirty="0"/>
        </a:p>
      </dgm:t>
    </dgm:pt>
    <dgm:pt modelId="{65CC9711-161D-49FB-BF2B-AA0B9C72791E}" type="parTrans" cxnId="{771F0286-DCEA-4CEE-94B5-01D3B6CE740C}">
      <dgm:prSet/>
      <dgm:spPr/>
      <dgm:t>
        <a:bodyPr/>
        <a:lstStyle/>
        <a:p>
          <a:endParaRPr lang="es-CO"/>
        </a:p>
      </dgm:t>
    </dgm:pt>
    <dgm:pt modelId="{1F652E86-709E-400D-8D8C-4FE9C481AA68}" type="sibTrans" cxnId="{771F0286-DCEA-4CEE-94B5-01D3B6CE740C}">
      <dgm:prSet/>
      <dgm:spPr/>
      <dgm:t>
        <a:bodyPr/>
        <a:lstStyle/>
        <a:p>
          <a:endParaRPr lang="es-CO"/>
        </a:p>
      </dgm:t>
    </dgm:pt>
    <dgm:pt modelId="{853A66D7-75D7-4DB4-A7DC-5F432ED3FF2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dirty="0" smtClean="0">
              <a:solidFill>
                <a:srgbClr val="FFFF00"/>
              </a:solidFill>
            </a:rPr>
            <a:t>SANCIONES</a:t>
          </a:r>
          <a:endParaRPr lang="es-CO" sz="2800" dirty="0">
            <a:solidFill>
              <a:srgbClr val="FFFF00"/>
            </a:solidFill>
          </a:endParaRPr>
        </a:p>
      </dgm:t>
    </dgm:pt>
    <dgm:pt modelId="{C1F0E4CF-6AAF-4EA9-8954-10E0DAF9B46B}" type="parTrans" cxnId="{61612650-DB1A-44DA-92A1-44C7EE10961D}">
      <dgm:prSet/>
      <dgm:spPr/>
      <dgm:t>
        <a:bodyPr/>
        <a:lstStyle/>
        <a:p>
          <a:endParaRPr lang="es-CO"/>
        </a:p>
      </dgm:t>
    </dgm:pt>
    <dgm:pt modelId="{F26CFB98-42F4-49A8-BA5E-A96E8C1743D1}" type="sibTrans" cxnId="{61612650-DB1A-44DA-92A1-44C7EE10961D}">
      <dgm:prSet/>
      <dgm:spPr/>
      <dgm:t>
        <a:bodyPr/>
        <a:lstStyle/>
        <a:p>
          <a:endParaRPr lang="es-CO"/>
        </a:p>
      </dgm:t>
    </dgm:pt>
    <dgm:pt modelId="{8653782E-9B51-4ABC-92C7-58A31C4A344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CO" sz="2000" dirty="0" smtClean="0"/>
            <a:t>Decomisos preventivos</a:t>
          </a:r>
          <a:endParaRPr lang="es-CO" sz="2000" dirty="0"/>
        </a:p>
      </dgm:t>
    </dgm:pt>
    <dgm:pt modelId="{D3B0A701-AC0E-4469-8F84-FABA5BFD396C}" type="parTrans" cxnId="{1C3DBCC6-F5BD-4E76-8420-1FD86781E000}">
      <dgm:prSet/>
      <dgm:spPr/>
      <dgm:t>
        <a:bodyPr/>
        <a:lstStyle/>
        <a:p>
          <a:endParaRPr lang="es-CO"/>
        </a:p>
      </dgm:t>
    </dgm:pt>
    <dgm:pt modelId="{A2933620-11D0-4F72-91E0-C611E3F20296}" type="sibTrans" cxnId="{1C3DBCC6-F5BD-4E76-8420-1FD86781E000}">
      <dgm:prSet/>
      <dgm:spPr/>
      <dgm:t>
        <a:bodyPr/>
        <a:lstStyle/>
        <a:p>
          <a:endParaRPr lang="es-CO"/>
        </a:p>
      </dgm:t>
    </dgm:pt>
    <dgm:pt modelId="{4570E3B0-CEA7-4317-974C-85C7239286C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CO" sz="2000" dirty="0" smtClean="0"/>
            <a:t>Investigaciones administrativas</a:t>
          </a:r>
          <a:endParaRPr lang="es-CO" sz="2000" dirty="0"/>
        </a:p>
      </dgm:t>
    </dgm:pt>
    <dgm:pt modelId="{75A4AB84-ED94-474B-B76D-F766F787AAA5}" type="parTrans" cxnId="{3AB1C1E2-BA70-4515-9A0E-F1F63482180C}">
      <dgm:prSet/>
      <dgm:spPr/>
      <dgm:t>
        <a:bodyPr/>
        <a:lstStyle/>
        <a:p>
          <a:endParaRPr lang="es-CO"/>
        </a:p>
      </dgm:t>
    </dgm:pt>
    <dgm:pt modelId="{2CC80B11-6E20-429F-BB94-DDF037AADA20}" type="sibTrans" cxnId="{3AB1C1E2-BA70-4515-9A0E-F1F63482180C}">
      <dgm:prSet/>
      <dgm:spPr/>
      <dgm:t>
        <a:bodyPr/>
        <a:lstStyle/>
        <a:p>
          <a:endParaRPr lang="es-CO"/>
        </a:p>
      </dgm:t>
    </dgm:pt>
    <dgm:pt modelId="{CCCA42DD-5DFE-4DAC-88CD-B1A3B545CFB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Amonestación</a:t>
          </a:r>
          <a:endParaRPr lang="es-CO" sz="2100" dirty="0"/>
        </a:p>
      </dgm:t>
    </dgm:pt>
    <dgm:pt modelId="{6C9624AD-81ED-4FA7-B693-4D3EF1295A16}" type="parTrans" cxnId="{532174A0-4B18-4CA4-9D93-731A8808861B}">
      <dgm:prSet/>
      <dgm:spPr/>
      <dgm:t>
        <a:bodyPr/>
        <a:lstStyle/>
        <a:p>
          <a:endParaRPr lang="es-CO"/>
        </a:p>
      </dgm:t>
    </dgm:pt>
    <dgm:pt modelId="{3A59333F-14D0-4980-9AEB-4729BF980E87}" type="sibTrans" cxnId="{532174A0-4B18-4CA4-9D93-731A8808861B}">
      <dgm:prSet/>
      <dgm:spPr/>
      <dgm:t>
        <a:bodyPr/>
        <a:lstStyle/>
        <a:p>
          <a:endParaRPr lang="es-CO"/>
        </a:p>
      </dgm:t>
    </dgm:pt>
    <dgm:pt modelId="{2F6BF6FD-8A4E-4F68-B517-EFEC334E005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Multa</a:t>
          </a:r>
          <a:endParaRPr lang="es-CO" sz="2100" dirty="0"/>
        </a:p>
      </dgm:t>
    </dgm:pt>
    <dgm:pt modelId="{A71CC7C5-253A-4AC2-B0BB-D53CDEA90800}" type="parTrans" cxnId="{9ECC8B47-BC6D-4878-B522-E428B80EB71A}">
      <dgm:prSet/>
      <dgm:spPr/>
      <dgm:t>
        <a:bodyPr/>
        <a:lstStyle/>
        <a:p>
          <a:endParaRPr lang="es-CO"/>
        </a:p>
      </dgm:t>
    </dgm:pt>
    <dgm:pt modelId="{5CA202A6-CC32-4254-B6EE-4B3F5331A418}" type="sibTrans" cxnId="{9ECC8B47-BC6D-4878-B522-E428B80EB71A}">
      <dgm:prSet/>
      <dgm:spPr/>
      <dgm:t>
        <a:bodyPr/>
        <a:lstStyle/>
        <a:p>
          <a:endParaRPr lang="es-CO"/>
        </a:p>
      </dgm:t>
    </dgm:pt>
    <dgm:pt modelId="{2F732BD6-6BE1-436A-9237-A8EFEFC0FCE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Suspensión</a:t>
          </a:r>
          <a:endParaRPr lang="es-CO" sz="2100" dirty="0"/>
        </a:p>
      </dgm:t>
    </dgm:pt>
    <dgm:pt modelId="{A7755029-A228-4F43-A7CF-94221ADE61C6}" type="parTrans" cxnId="{07FBC34E-6665-4F9A-B589-CF00839769A1}">
      <dgm:prSet/>
      <dgm:spPr/>
      <dgm:t>
        <a:bodyPr/>
        <a:lstStyle/>
        <a:p>
          <a:endParaRPr lang="es-CO"/>
        </a:p>
      </dgm:t>
    </dgm:pt>
    <dgm:pt modelId="{A9D84667-53DE-47AB-9813-CA64AA0AB22D}" type="sibTrans" cxnId="{07FBC34E-6665-4F9A-B589-CF00839769A1}">
      <dgm:prSet/>
      <dgm:spPr/>
      <dgm:t>
        <a:bodyPr/>
        <a:lstStyle/>
        <a:p>
          <a:endParaRPr lang="es-CO"/>
        </a:p>
      </dgm:t>
    </dgm:pt>
    <dgm:pt modelId="{C25BF94A-BD76-47DF-BFE8-1B598125B8F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Caducidad de contrato</a:t>
          </a:r>
          <a:endParaRPr lang="es-CO" sz="2100" dirty="0"/>
        </a:p>
      </dgm:t>
    </dgm:pt>
    <dgm:pt modelId="{3571DE8E-8BB6-49B9-98A2-E004446D8B25}" type="parTrans" cxnId="{E4BD48F6-8298-4079-AA47-AFBED00DF4D0}">
      <dgm:prSet/>
      <dgm:spPr/>
      <dgm:t>
        <a:bodyPr/>
        <a:lstStyle/>
        <a:p>
          <a:endParaRPr lang="es-CO"/>
        </a:p>
      </dgm:t>
    </dgm:pt>
    <dgm:pt modelId="{C9DD5A47-F3AC-4832-8928-72F0C89E2735}" type="sibTrans" cxnId="{E4BD48F6-8298-4079-AA47-AFBED00DF4D0}">
      <dgm:prSet/>
      <dgm:spPr/>
      <dgm:t>
        <a:bodyPr/>
        <a:lstStyle/>
        <a:p>
          <a:endParaRPr lang="es-CO"/>
        </a:p>
      </dgm:t>
    </dgm:pt>
    <dgm:pt modelId="{8CB31215-A322-C746-A6D7-4698CFD1261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Cancelación de permisos</a:t>
          </a:r>
          <a:endParaRPr lang="es-CO" sz="2100" dirty="0"/>
        </a:p>
      </dgm:t>
    </dgm:pt>
    <dgm:pt modelId="{000D600B-AD20-7148-A399-AFE7FA95651B}" type="parTrans" cxnId="{F4CE0DFA-7995-F241-94B1-2F18E804B0DC}">
      <dgm:prSet/>
      <dgm:spPr/>
      <dgm:t>
        <a:bodyPr/>
        <a:lstStyle/>
        <a:p>
          <a:endParaRPr lang="es-ES"/>
        </a:p>
      </dgm:t>
    </dgm:pt>
    <dgm:pt modelId="{118A4F7D-5281-2C49-B459-607C8E6D3D15}" type="sibTrans" cxnId="{F4CE0DFA-7995-F241-94B1-2F18E804B0DC}">
      <dgm:prSet/>
      <dgm:spPr/>
      <dgm:t>
        <a:bodyPr/>
        <a:lstStyle/>
        <a:p>
          <a:endParaRPr lang="es-ES"/>
        </a:p>
      </dgm:t>
    </dgm:pt>
    <dgm:pt modelId="{D35A0AC8-6DD8-4843-8D77-DFD1E892A351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273050" marR="0" indent="-273050" defTabSz="914400" eaLnBrk="1" fontAlgn="auto" latinLnBrk="0" hangingPunct="1">
            <a:lnSpc>
              <a:spcPts val="2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100" dirty="0" smtClean="0"/>
            <a:t>Decomiso definitivo</a:t>
          </a:r>
          <a:endParaRPr lang="es-CO" sz="2100" dirty="0"/>
        </a:p>
      </dgm:t>
    </dgm:pt>
    <dgm:pt modelId="{9082E532-0768-46A7-85AF-AF57CB491272}" type="parTrans" cxnId="{969E71E3-2287-4E18-A125-33D4CE719811}">
      <dgm:prSet/>
      <dgm:spPr/>
      <dgm:t>
        <a:bodyPr/>
        <a:lstStyle/>
        <a:p>
          <a:endParaRPr lang="es-MX"/>
        </a:p>
      </dgm:t>
    </dgm:pt>
    <dgm:pt modelId="{635EE049-3973-428D-AA32-40F1E8030DD8}" type="sibTrans" cxnId="{969E71E3-2287-4E18-A125-33D4CE719811}">
      <dgm:prSet/>
      <dgm:spPr/>
      <dgm:t>
        <a:bodyPr/>
        <a:lstStyle/>
        <a:p>
          <a:endParaRPr lang="es-MX"/>
        </a:p>
      </dgm:t>
    </dgm:pt>
    <dgm:pt modelId="{382353D4-A52E-4E1D-B4FA-877EEBB027CE}" type="pres">
      <dgm:prSet presAssocID="{62861AB4-7DF6-4401-9122-592A735F11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96AEA13-EB97-46B4-BE47-AA38773165D6}" type="pres">
      <dgm:prSet presAssocID="{D2824B0A-9684-4F6C-8849-C3BB7956DE28}" presName="composite" presStyleCnt="0"/>
      <dgm:spPr/>
    </dgm:pt>
    <dgm:pt modelId="{602B17D2-6699-49CF-93B9-4248BB876B82}" type="pres">
      <dgm:prSet presAssocID="{D2824B0A-9684-4F6C-8849-C3BB7956DE28}" presName="imagSh" presStyleLbl="bgImgPlace1" presStyleIdx="0" presStyleCnt="3" custScaleX="125464" custScaleY="124581" custLinFactNeighborX="-130" custLinFactNeighborY="-498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7A0708D-1091-4A53-83B5-0FB904976E92}" type="pres">
      <dgm:prSet presAssocID="{D2824B0A-9684-4F6C-8849-C3BB7956DE28}" presName="txNode" presStyleLbl="node1" presStyleIdx="0" presStyleCnt="3" custScaleX="106576" custScaleY="118779" custLinFactNeighborX="5514" custLinFactNeighborY="-68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F8907C-AE18-495C-84C5-84880471B913}" type="pres">
      <dgm:prSet presAssocID="{E22977C9-485C-42DC-AE51-F92CCAF5E4AD}" presName="sibTrans" presStyleLbl="sibTrans2D1" presStyleIdx="0" presStyleCnt="2" custScaleX="159322"/>
      <dgm:spPr/>
      <dgm:t>
        <a:bodyPr/>
        <a:lstStyle/>
        <a:p>
          <a:endParaRPr lang="es-CO"/>
        </a:p>
      </dgm:t>
    </dgm:pt>
    <dgm:pt modelId="{271D9554-7535-43C0-A3A8-B17EFE442F4F}" type="pres">
      <dgm:prSet presAssocID="{E22977C9-485C-42DC-AE51-F92CCAF5E4AD}" presName="connTx" presStyleLbl="sibTrans2D1" presStyleIdx="0" presStyleCnt="2"/>
      <dgm:spPr/>
      <dgm:t>
        <a:bodyPr/>
        <a:lstStyle/>
        <a:p>
          <a:endParaRPr lang="es-CO"/>
        </a:p>
      </dgm:t>
    </dgm:pt>
    <dgm:pt modelId="{4FD48A00-A3C7-4563-8043-8F079A2A510C}" type="pres">
      <dgm:prSet presAssocID="{46107ED7-D028-4F7E-9E4A-51B771F85C5A}" presName="composite" presStyleCnt="0"/>
      <dgm:spPr/>
    </dgm:pt>
    <dgm:pt modelId="{85C4726D-2910-42CC-B096-E3521BE00789}" type="pres">
      <dgm:prSet presAssocID="{46107ED7-D028-4F7E-9E4A-51B771F85C5A}" presName="imagSh" presStyleLbl="bgImgPlace1" presStyleIdx="1" presStyleCnt="3" custScaleX="112593" custScaleY="113699" custLinFactNeighborX="-10428" custLinFactNeighborY="-459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FDF148B-5CFC-4320-A9A0-E69EA4DABC13}" type="pres">
      <dgm:prSet presAssocID="{46107ED7-D028-4F7E-9E4A-51B771F85C5A}" presName="txNode" presStyleLbl="node1" presStyleIdx="1" presStyleCnt="3" custScaleX="135475" custScaleY="129298" custLinFactNeighborX="-2743" custLinFactNeighborY="-1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40FDAB-13D2-4B9C-82A1-0515A19CAAB0}" type="pres">
      <dgm:prSet presAssocID="{6A9806DB-8B0F-46FC-B9A2-D38D103BF8B1}" presName="sibTrans" presStyleLbl="sibTrans2D1" presStyleIdx="1" presStyleCnt="2" custScaleX="190391" custScaleY="98223" custLinFactNeighborX="-19201"/>
      <dgm:spPr/>
      <dgm:t>
        <a:bodyPr/>
        <a:lstStyle/>
        <a:p>
          <a:endParaRPr lang="es-CO"/>
        </a:p>
      </dgm:t>
    </dgm:pt>
    <dgm:pt modelId="{0C0C9FAD-0211-4E36-8CF6-340918AC0518}" type="pres">
      <dgm:prSet presAssocID="{6A9806DB-8B0F-46FC-B9A2-D38D103BF8B1}" presName="connTx" presStyleLbl="sibTrans2D1" presStyleIdx="1" presStyleCnt="2"/>
      <dgm:spPr/>
      <dgm:t>
        <a:bodyPr/>
        <a:lstStyle/>
        <a:p>
          <a:endParaRPr lang="es-CO"/>
        </a:p>
      </dgm:t>
    </dgm:pt>
    <dgm:pt modelId="{557F504E-4127-4628-9485-D3E3FD067117}" type="pres">
      <dgm:prSet presAssocID="{853A66D7-75D7-4DB4-A7DC-5F432ED3FF2C}" presName="composite" presStyleCnt="0"/>
      <dgm:spPr/>
    </dgm:pt>
    <dgm:pt modelId="{6934DA01-4A43-444E-8ECB-B7FD7B871EB3}" type="pres">
      <dgm:prSet presAssocID="{853A66D7-75D7-4DB4-A7DC-5F432ED3FF2C}" presName="imagSh" presStyleLbl="bgImgPlace1" presStyleIdx="2" presStyleCnt="3" custScaleX="122666" custScaleY="115149" custLinFactNeighborX="-41264" custLinFactNeighborY="-343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741E5-D7D8-4FB8-A715-AF4C8AE01580}" type="pres">
      <dgm:prSet presAssocID="{853A66D7-75D7-4DB4-A7DC-5F432ED3FF2C}" presName="txNode" presStyleLbl="node1" presStyleIdx="2" presStyleCnt="3" custScaleX="138394" custScaleY="174494" custLinFactNeighborX="-26153" custLinFactNeighborY="333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1612650-DB1A-44DA-92A1-44C7EE10961D}" srcId="{62861AB4-7DF6-4401-9122-592A735F11C8}" destId="{853A66D7-75D7-4DB4-A7DC-5F432ED3FF2C}" srcOrd="2" destOrd="0" parTransId="{C1F0E4CF-6AAF-4EA9-8954-10E0DAF9B46B}" sibTransId="{F26CFB98-42F4-49A8-BA5E-A96E8C1743D1}"/>
    <dgm:cxn modelId="{8A077D2E-7C89-AE45-B04A-D4CF3C615B56}" type="presOf" srcId="{3D3DECB1-EDA9-4699-B4C2-1D25C4CD46B7}" destId="{0FDF148B-5CFC-4320-A9A0-E69EA4DABC13}" srcOrd="0" destOrd="1" presId="urn:microsoft.com/office/officeart/2005/8/layout/hProcess10"/>
    <dgm:cxn modelId="{1C3DBCC6-F5BD-4E76-8420-1FD86781E000}" srcId="{46107ED7-D028-4F7E-9E4A-51B771F85C5A}" destId="{8653782E-9B51-4ABC-92C7-58A31C4A3445}" srcOrd="1" destOrd="0" parTransId="{D3B0A701-AC0E-4469-8F84-FABA5BFD396C}" sibTransId="{A2933620-11D0-4F72-91E0-C611E3F20296}"/>
    <dgm:cxn modelId="{57EFCA78-C1D3-6C45-BA2B-2D1E5169DF2F}" type="presOf" srcId="{4570E3B0-CEA7-4317-974C-85C7239286CA}" destId="{0FDF148B-5CFC-4320-A9A0-E69EA4DABC13}" srcOrd="0" destOrd="3" presId="urn:microsoft.com/office/officeart/2005/8/layout/hProcess10"/>
    <dgm:cxn modelId="{A6DC04DA-93BF-D343-96C5-ABBCFA35EC8D}" type="presOf" srcId="{8CB31215-A322-C746-A6D7-4698CFD1261E}" destId="{865741E5-D7D8-4FB8-A715-AF4C8AE01580}" srcOrd="0" destOrd="5" presId="urn:microsoft.com/office/officeart/2005/8/layout/hProcess10"/>
    <dgm:cxn modelId="{8D5D28A9-AE1B-0841-ADA3-46326FEBF3ED}" type="presOf" srcId="{E22977C9-485C-42DC-AE51-F92CCAF5E4AD}" destId="{271D9554-7535-43C0-A3A8-B17EFE442F4F}" srcOrd="1" destOrd="0" presId="urn:microsoft.com/office/officeart/2005/8/layout/hProcess10"/>
    <dgm:cxn modelId="{3C9C438E-AC3A-4BB7-90D0-3F1B0271723D}" srcId="{62861AB4-7DF6-4401-9122-592A735F11C8}" destId="{D2824B0A-9684-4F6C-8849-C3BB7956DE28}" srcOrd="0" destOrd="0" parTransId="{F58B720A-5F6E-464F-AEE5-200542F29694}" sibTransId="{E22977C9-485C-42DC-AE51-F92CCAF5E4AD}"/>
    <dgm:cxn modelId="{E4BD48F6-8298-4079-AA47-AFBED00DF4D0}" srcId="{853A66D7-75D7-4DB4-A7DC-5F432ED3FF2C}" destId="{C25BF94A-BD76-47DF-BFE8-1B598125B8F9}" srcOrd="3" destOrd="0" parTransId="{3571DE8E-8BB6-49B9-98A2-E004446D8B25}" sibTransId="{C9DD5A47-F3AC-4832-8928-72F0C89E2735}"/>
    <dgm:cxn modelId="{4306C2EC-2875-CC4F-92C0-E1058BA8F4D9}" type="presOf" srcId="{46107ED7-D028-4F7E-9E4A-51B771F85C5A}" destId="{0FDF148B-5CFC-4320-A9A0-E69EA4DABC13}" srcOrd="0" destOrd="0" presId="urn:microsoft.com/office/officeart/2005/8/layout/hProcess10"/>
    <dgm:cxn modelId="{A7EDF0CD-CA19-BE4A-A779-FFDD21052B06}" type="presOf" srcId="{2F6BF6FD-8A4E-4F68-B517-EFEC334E0051}" destId="{865741E5-D7D8-4FB8-A715-AF4C8AE01580}" srcOrd="0" destOrd="2" presId="urn:microsoft.com/office/officeart/2005/8/layout/hProcess10"/>
    <dgm:cxn modelId="{414E35FE-C934-394C-8E1C-AADAE2A0FA77}" type="presOf" srcId="{6A9806DB-8B0F-46FC-B9A2-D38D103BF8B1}" destId="{9140FDAB-13D2-4B9C-82A1-0515A19CAAB0}" srcOrd="0" destOrd="0" presId="urn:microsoft.com/office/officeart/2005/8/layout/hProcess10"/>
    <dgm:cxn modelId="{360C268E-865C-B947-9557-454D61392B4C}" type="presOf" srcId="{6A9806DB-8B0F-46FC-B9A2-D38D103BF8B1}" destId="{0C0C9FAD-0211-4E36-8CF6-340918AC0518}" srcOrd="1" destOrd="0" presId="urn:microsoft.com/office/officeart/2005/8/layout/hProcess10"/>
    <dgm:cxn modelId="{1E692383-6A4C-D84B-BEFE-796406D7E9BC}" type="presOf" srcId="{62861AB4-7DF6-4401-9122-592A735F11C8}" destId="{382353D4-A52E-4E1D-B4FA-877EEBB027CE}" srcOrd="0" destOrd="0" presId="urn:microsoft.com/office/officeart/2005/8/layout/hProcess10"/>
    <dgm:cxn modelId="{31E8BCD4-4680-5B49-8E0A-D8234F10F858}" type="presOf" srcId="{CCCA42DD-5DFE-4DAC-88CD-B1A3B545CFB9}" destId="{865741E5-D7D8-4FB8-A715-AF4C8AE01580}" srcOrd="0" destOrd="1" presId="urn:microsoft.com/office/officeart/2005/8/layout/hProcess10"/>
    <dgm:cxn modelId="{9BAF4061-2B14-4F4C-A81C-017165B30BB2}" type="presOf" srcId="{D2824B0A-9684-4F6C-8849-C3BB7956DE28}" destId="{77A0708D-1091-4A53-83B5-0FB904976E92}" srcOrd="0" destOrd="0" presId="urn:microsoft.com/office/officeart/2005/8/layout/hProcess10"/>
    <dgm:cxn modelId="{805479BB-2C9C-4543-8FEA-976D58F4982A}" type="presOf" srcId="{E22977C9-485C-42DC-AE51-F92CCAF5E4AD}" destId="{A0F8907C-AE18-495C-84C5-84880471B913}" srcOrd="0" destOrd="0" presId="urn:microsoft.com/office/officeart/2005/8/layout/hProcess10"/>
    <dgm:cxn modelId="{F30FCB00-0C6C-7248-BFC4-E94B23F88F2E}" type="presOf" srcId="{8653782E-9B51-4ABC-92C7-58A31C4A3445}" destId="{0FDF148B-5CFC-4320-A9A0-E69EA4DABC13}" srcOrd="0" destOrd="2" presId="urn:microsoft.com/office/officeart/2005/8/layout/hProcess10"/>
    <dgm:cxn modelId="{771F0286-DCEA-4CEE-94B5-01D3B6CE740C}" srcId="{46107ED7-D028-4F7E-9E4A-51B771F85C5A}" destId="{3D3DECB1-EDA9-4699-B4C2-1D25C4CD46B7}" srcOrd="0" destOrd="0" parTransId="{65CC9711-161D-49FB-BF2B-AA0B9C72791E}" sibTransId="{1F652E86-709E-400D-8D8C-4FE9C481AA68}"/>
    <dgm:cxn modelId="{9ECC8B47-BC6D-4878-B522-E428B80EB71A}" srcId="{853A66D7-75D7-4DB4-A7DC-5F432ED3FF2C}" destId="{2F6BF6FD-8A4E-4F68-B517-EFEC334E0051}" srcOrd="1" destOrd="0" parTransId="{A71CC7C5-253A-4AC2-B0BB-D53CDEA90800}" sibTransId="{5CA202A6-CC32-4254-B6EE-4B3F5331A418}"/>
    <dgm:cxn modelId="{138704D5-F8A1-41E4-BAD5-2B2293656FD4}" srcId="{62861AB4-7DF6-4401-9122-592A735F11C8}" destId="{46107ED7-D028-4F7E-9E4A-51B771F85C5A}" srcOrd="1" destOrd="0" parTransId="{84788189-3644-4F97-AA8A-3E47F64BFEF1}" sibTransId="{6A9806DB-8B0F-46FC-B9A2-D38D103BF8B1}"/>
    <dgm:cxn modelId="{07FBC34E-6665-4F9A-B589-CF00839769A1}" srcId="{853A66D7-75D7-4DB4-A7DC-5F432ED3FF2C}" destId="{2F732BD6-6BE1-436A-9237-A8EFEFC0FCE1}" srcOrd="2" destOrd="0" parTransId="{A7755029-A228-4F43-A7CF-94221ADE61C6}" sibTransId="{A9D84667-53DE-47AB-9813-CA64AA0AB22D}"/>
    <dgm:cxn modelId="{969E71E3-2287-4E18-A125-33D4CE719811}" srcId="{853A66D7-75D7-4DB4-A7DC-5F432ED3FF2C}" destId="{D35A0AC8-6DD8-4843-8D77-DFD1E892A351}" srcOrd="5" destOrd="0" parTransId="{9082E532-0768-46A7-85AF-AF57CB491272}" sibTransId="{635EE049-3973-428D-AA32-40F1E8030DD8}"/>
    <dgm:cxn modelId="{BFBD699E-7275-40A1-BD14-BE507C178DE7}" type="presOf" srcId="{D35A0AC8-6DD8-4843-8D77-DFD1E892A351}" destId="{865741E5-D7D8-4FB8-A715-AF4C8AE01580}" srcOrd="0" destOrd="6" presId="urn:microsoft.com/office/officeart/2005/8/layout/hProcess10"/>
    <dgm:cxn modelId="{E2AB379B-D758-524A-9807-78BD541F2542}" type="presOf" srcId="{853A66D7-75D7-4DB4-A7DC-5F432ED3FF2C}" destId="{865741E5-D7D8-4FB8-A715-AF4C8AE01580}" srcOrd="0" destOrd="0" presId="urn:microsoft.com/office/officeart/2005/8/layout/hProcess10"/>
    <dgm:cxn modelId="{73E9BAB9-A1F2-6C48-AFF7-AC230459DC6C}" type="presOf" srcId="{2F732BD6-6BE1-436A-9237-A8EFEFC0FCE1}" destId="{865741E5-D7D8-4FB8-A715-AF4C8AE01580}" srcOrd="0" destOrd="3" presId="urn:microsoft.com/office/officeart/2005/8/layout/hProcess10"/>
    <dgm:cxn modelId="{BA31C256-A9D5-614D-BD95-919CC37D75D2}" type="presOf" srcId="{C25BF94A-BD76-47DF-BFE8-1B598125B8F9}" destId="{865741E5-D7D8-4FB8-A715-AF4C8AE01580}" srcOrd="0" destOrd="4" presId="urn:microsoft.com/office/officeart/2005/8/layout/hProcess10"/>
    <dgm:cxn modelId="{3AB1C1E2-BA70-4515-9A0E-F1F63482180C}" srcId="{46107ED7-D028-4F7E-9E4A-51B771F85C5A}" destId="{4570E3B0-CEA7-4317-974C-85C7239286CA}" srcOrd="2" destOrd="0" parTransId="{75A4AB84-ED94-474B-B76D-F766F787AAA5}" sibTransId="{2CC80B11-6E20-429F-BB94-DDF037AADA20}"/>
    <dgm:cxn modelId="{532174A0-4B18-4CA4-9D93-731A8808861B}" srcId="{853A66D7-75D7-4DB4-A7DC-5F432ED3FF2C}" destId="{CCCA42DD-5DFE-4DAC-88CD-B1A3B545CFB9}" srcOrd="0" destOrd="0" parTransId="{6C9624AD-81ED-4FA7-B693-4D3EF1295A16}" sibTransId="{3A59333F-14D0-4980-9AEB-4729BF980E87}"/>
    <dgm:cxn modelId="{F4CE0DFA-7995-F241-94B1-2F18E804B0DC}" srcId="{853A66D7-75D7-4DB4-A7DC-5F432ED3FF2C}" destId="{8CB31215-A322-C746-A6D7-4698CFD1261E}" srcOrd="4" destOrd="0" parTransId="{000D600B-AD20-7148-A399-AFE7FA95651B}" sibTransId="{118A4F7D-5281-2C49-B459-607C8E6D3D15}"/>
    <dgm:cxn modelId="{3A252FA6-7731-474D-864E-510771641F63}" type="presParOf" srcId="{382353D4-A52E-4E1D-B4FA-877EEBB027CE}" destId="{596AEA13-EB97-46B4-BE47-AA38773165D6}" srcOrd="0" destOrd="0" presId="urn:microsoft.com/office/officeart/2005/8/layout/hProcess10"/>
    <dgm:cxn modelId="{8760C724-ED8D-DA41-AEF4-DC2B97901A7F}" type="presParOf" srcId="{596AEA13-EB97-46B4-BE47-AA38773165D6}" destId="{602B17D2-6699-49CF-93B9-4248BB876B82}" srcOrd="0" destOrd="0" presId="urn:microsoft.com/office/officeart/2005/8/layout/hProcess10"/>
    <dgm:cxn modelId="{5F6AEBC7-DED7-BA44-AE12-0F7780E9E9F3}" type="presParOf" srcId="{596AEA13-EB97-46B4-BE47-AA38773165D6}" destId="{77A0708D-1091-4A53-83B5-0FB904976E92}" srcOrd="1" destOrd="0" presId="urn:microsoft.com/office/officeart/2005/8/layout/hProcess10"/>
    <dgm:cxn modelId="{1BD2959A-2CBB-344E-A30C-A042307DEED3}" type="presParOf" srcId="{382353D4-A52E-4E1D-B4FA-877EEBB027CE}" destId="{A0F8907C-AE18-495C-84C5-84880471B913}" srcOrd="1" destOrd="0" presId="urn:microsoft.com/office/officeart/2005/8/layout/hProcess10"/>
    <dgm:cxn modelId="{617E70A1-39B9-F34D-B0B6-259575921891}" type="presParOf" srcId="{A0F8907C-AE18-495C-84C5-84880471B913}" destId="{271D9554-7535-43C0-A3A8-B17EFE442F4F}" srcOrd="0" destOrd="0" presId="urn:microsoft.com/office/officeart/2005/8/layout/hProcess10"/>
    <dgm:cxn modelId="{AF2C91F8-560B-AA40-9D0E-1BB6336854B3}" type="presParOf" srcId="{382353D4-A52E-4E1D-B4FA-877EEBB027CE}" destId="{4FD48A00-A3C7-4563-8043-8F079A2A510C}" srcOrd="2" destOrd="0" presId="urn:microsoft.com/office/officeart/2005/8/layout/hProcess10"/>
    <dgm:cxn modelId="{87536024-65B9-9445-A026-BE0325798AFA}" type="presParOf" srcId="{4FD48A00-A3C7-4563-8043-8F079A2A510C}" destId="{85C4726D-2910-42CC-B096-E3521BE00789}" srcOrd="0" destOrd="0" presId="urn:microsoft.com/office/officeart/2005/8/layout/hProcess10"/>
    <dgm:cxn modelId="{162FA3B1-2D4D-2E4F-A175-1D8629BF9C89}" type="presParOf" srcId="{4FD48A00-A3C7-4563-8043-8F079A2A510C}" destId="{0FDF148B-5CFC-4320-A9A0-E69EA4DABC13}" srcOrd="1" destOrd="0" presId="urn:microsoft.com/office/officeart/2005/8/layout/hProcess10"/>
    <dgm:cxn modelId="{4104069E-0F14-6941-ACC6-C5A90EE2E124}" type="presParOf" srcId="{382353D4-A52E-4E1D-B4FA-877EEBB027CE}" destId="{9140FDAB-13D2-4B9C-82A1-0515A19CAAB0}" srcOrd="3" destOrd="0" presId="urn:microsoft.com/office/officeart/2005/8/layout/hProcess10"/>
    <dgm:cxn modelId="{E7405CAC-881D-534F-A152-698EE0885450}" type="presParOf" srcId="{9140FDAB-13D2-4B9C-82A1-0515A19CAAB0}" destId="{0C0C9FAD-0211-4E36-8CF6-340918AC0518}" srcOrd="0" destOrd="0" presId="urn:microsoft.com/office/officeart/2005/8/layout/hProcess10"/>
    <dgm:cxn modelId="{EF481801-2D97-A347-B8F9-834273C88BFA}" type="presParOf" srcId="{382353D4-A52E-4E1D-B4FA-877EEBB027CE}" destId="{557F504E-4127-4628-9485-D3E3FD067117}" srcOrd="4" destOrd="0" presId="urn:microsoft.com/office/officeart/2005/8/layout/hProcess10"/>
    <dgm:cxn modelId="{A5E2BB09-FD55-A04D-BB24-DDBA2BDE87CB}" type="presParOf" srcId="{557F504E-4127-4628-9485-D3E3FD067117}" destId="{6934DA01-4A43-444E-8ECB-B7FD7B871EB3}" srcOrd="0" destOrd="0" presId="urn:microsoft.com/office/officeart/2005/8/layout/hProcess10"/>
    <dgm:cxn modelId="{54A0F8A3-D692-6C48-AE7A-8B86E4D97864}" type="presParOf" srcId="{557F504E-4127-4628-9485-D3E3FD067117}" destId="{865741E5-D7D8-4FB8-A715-AF4C8AE0158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149275" y="9178"/>
          <a:ext cx="8881961" cy="181460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78526" y="400356"/>
          <a:ext cx="1293609" cy="1330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78526" y="1910856"/>
          <a:ext cx="1293609" cy="178583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ctr" anchorCtr="0">
          <a:noAutofit/>
        </a:bodyPr>
        <a:lstStyle/>
        <a:p>
          <a:pPr lvl="0" algn="ctr" defTabSz="914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 smtClean="0">
              <a:solidFill>
                <a:schemeClr val="tx2"/>
              </a:solidFill>
              <a:latin typeface="Chalkboard"/>
              <a:cs typeface="Chalkboard"/>
            </a:rPr>
            <a:t>Atención </a:t>
          </a:r>
          <a:r>
            <a:rPr lang="es-ES_tradnl" sz="1600" b="1" kern="1200" noProof="0" dirty="0" err="1" smtClean="0">
              <a:solidFill>
                <a:schemeClr val="tx2"/>
              </a:solidFill>
              <a:latin typeface="Chalkboard"/>
              <a:cs typeface="Chalkboard"/>
            </a:rPr>
            <a:t>PQR’s</a:t>
          </a:r>
          <a:endParaRPr lang="es-ES_tradnl" sz="1600" b="1" kern="1200" noProof="0" dirty="0">
            <a:solidFill>
              <a:schemeClr val="tx2"/>
            </a:solidFill>
            <a:latin typeface="Chalkboard"/>
            <a:cs typeface="Chalkboard"/>
          </a:endParaRPr>
        </a:p>
      </dsp:txBody>
      <dsp:txXfrm rot="10800000">
        <a:off x="318309" y="1910856"/>
        <a:ext cx="1214043" cy="1746049"/>
      </dsp:txXfrm>
    </dsp:sp>
    <dsp:sp modelId="{BF646D7A-C7D0-4489-A68F-61F32B7DB0C6}">
      <dsp:nvSpPr>
        <dsp:cNvPr id="0" name=""/>
        <dsp:cNvSpPr/>
      </dsp:nvSpPr>
      <dsp:spPr>
        <a:xfrm>
          <a:off x="1999110" y="393165"/>
          <a:ext cx="1293609" cy="1330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701496" y="1908222"/>
          <a:ext cx="1888837" cy="181459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ctr" anchorCtr="0">
          <a:noAutofit/>
        </a:bodyPr>
        <a:lstStyle/>
        <a:p>
          <a:pPr lvl="0" algn="ctr" defTabSz="914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 smtClean="0">
              <a:solidFill>
                <a:schemeClr val="tx2"/>
              </a:solidFill>
              <a:latin typeface="Chalkboard"/>
              <a:cs typeface="Chalkboard"/>
            </a:rPr>
            <a:t>Atención requerimientos del MINTIC</a:t>
          </a:r>
          <a:endParaRPr lang="es-ES_tradnl" sz="1600" b="1" kern="1200" noProof="0" dirty="0">
            <a:solidFill>
              <a:schemeClr val="tx2"/>
            </a:solidFill>
            <a:latin typeface="Chalkboard"/>
            <a:cs typeface="Chalkboard"/>
          </a:endParaRPr>
        </a:p>
      </dsp:txBody>
      <dsp:txXfrm rot="10800000">
        <a:off x="1757301" y="1908222"/>
        <a:ext cx="1777227" cy="1758792"/>
      </dsp:txXfrm>
    </dsp:sp>
    <dsp:sp modelId="{41BC1ABA-1F87-4B1E-94EC-41724CD12655}">
      <dsp:nvSpPr>
        <dsp:cNvPr id="0" name=""/>
        <dsp:cNvSpPr/>
      </dsp:nvSpPr>
      <dsp:spPr>
        <a:xfrm>
          <a:off x="3719695" y="400362"/>
          <a:ext cx="1293609" cy="1330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719695" y="1887962"/>
          <a:ext cx="1293609" cy="17858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ctr" anchorCtr="0">
          <a:noAutofit/>
        </a:bodyPr>
        <a:lstStyle/>
        <a:p>
          <a:pPr lvl="0" algn="ctr" defTabSz="914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 smtClean="0">
              <a:solidFill>
                <a:schemeClr val="tx2"/>
              </a:solidFill>
              <a:latin typeface="Chalkboard"/>
              <a:cs typeface="Chalkboard"/>
            </a:rPr>
            <a:t>Plan Anual de Visitas</a:t>
          </a:r>
          <a:endParaRPr lang="es-ES_tradnl" sz="1600" b="1" kern="1200" noProof="0" dirty="0">
            <a:solidFill>
              <a:schemeClr val="tx2"/>
            </a:solidFill>
            <a:latin typeface="Chalkboard"/>
            <a:cs typeface="Chalkboard"/>
          </a:endParaRPr>
        </a:p>
      </dsp:txBody>
      <dsp:txXfrm rot="10800000">
        <a:off x="3759478" y="1887962"/>
        <a:ext cx="1214043" cy="1746026"/>
      </dsp:txXfrm>
    </dsp:sp>
    <dsp:sp modelId="{D88C7409-AB93-4FE3-A61D-F51EE8A4B008}">
      <dsp:nvSpPr>
        <dsp:cNvPr id="0" name=""/>
        <dsp:cNvSpPr/>
      </dsp:nvSpPr>
      <dsp:spPr>
        <a:xfrm>
          <a:off x="5142666" y="408351"/>
          <a:ext cx="1293609" cy="1330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42666" y="1875603"/>
          <a:ext cx="1293609" cy="1753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ctr" anchorCtr="0">
          <a:noAutofit/>
        </a:bodyPr>
        <a:lstStyle/>
        <a:p>
          <a:pPr lvl="0" algn="ctr" defTabSz="914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 smtClean="0">
              <a:solidFill>
                <a:schemeClr val="tx2"/>
              </a:solidFill>
              <a:latin typeface="Chalkboard"/>
              <a:cs typeface="Chalkboard"/>
            </a:rPr>
            <a:t>Plan Anual de Monitoreo</a:t>
          </a:r>
          <a:endParaRPr lang="es-ES_tradnl" sz="1600" b="1" kern="1200" noProof="0" dirty="0">
            <a:solidFill>
              <a:schemeClr val="tx2"/>
            </a:solidFill>
            <a:latin typeface="Chalkboard"/>
            <a:cs typeface="Chalkboard"/>
          </a:endParaRPr>
        </a:p>
      </dsp:txBody>
      <dsp:txXfrm rot="10800000">
        <a:off x="5182449" y="1875603"/>
        <a:ext cx="1214043" cy="1714067"/>
      </dsp:txXfrm>
    </dsp:sp>
    <dsp:sp modelId="{B68F94D2-D73D-420A-802B-DFDC9BE4ED4C}">
      <dsp:nvSpPr>
        <dsp:cNvPr id="0" name=""/>
        <dsp:cNvSpPr/>
      </dsp:nvSpPr>
      <dsp:spPr>
        <a:xfrm>
          <a:off x="6768752" y="400362"/>
          <a:ext cx="1930117" cy="13307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565636" y="1864985"/>
          <a:ext cx="2336349" cy="17858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ctr" anchorCtr="0">
          <a:noAutofit/>
        </a:bodyPr>
        <a:lstStyle/>
        <a:p>
          <a:pPr lvl="0" algn="ctr" defTabSz="914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 smtClean="0">
              <a:solidFill>
                <a:schemeClr val="tx2"/>
              </a:solidFill>
              <a:latin typeface="Chalkboard"/>
              <a:cs typeface="Chalkboard"/>
            </a:rPr>
            <a:t>Verificación uso de Amplificadores, Bloqueadores, Inhibidores</a:t>
          </a:r>
          <a:endParaRPr lang="es-ES_tradnl" sz="1600" b="1" kern="1200" noProof="0" dirty="0">
            <a:solidFill>
              <a:schemeClr val="tx2"/>
            </a:solidFill>
            <a:latin typeface="Chalkboard"/>
            <a:cs typeface="Chalkboard"/>
          </a:endParaRPr>
        </a:p>
      </dsp:txBody>
      <dsp:txXfrm rot="10800000">
        <a:off x="6620556" y="1864985"/>
        <a:ext cx="2226509" cy="1730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B17D2-6699-49CF-93B9-4248BB876B82}">
      <dsp:nvSpPr>
        <dsp:cNvPr id="0" name=""/>
        <dsp:cNvSpPr/>
      </dsp:nvSpPr>
      <dsp:spPr>
        <a:xfrm>
          <a:off x="0" y="282207"/>
          <a:ext cx="2326022" cy="2309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0708D-1091-4A53-83B5-0FB904976E92}">
      <dsp:nvSpPr>
        <dsp:cNvPr id="0" name=""/>
        <dsp:cNvSpPr/>
      </dsp:nvSpPr>
      <dsp:spPr>
        <a:xfrm>
          <a:off x="581218" y="2244858"/>
          <a:ext cx="1975850" cy="22020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FFFF00"/>
              </a:solidFill>
            </a:rPr>
            <a:t>INSUMO</a:t>
          </a:r>
        </a:p>
        <a:p>
          <a:pPr lvl="0" algn="l" defTabSz="12446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Información recopilada en  ejercicio de la vigilancia</a:t>
          </a:r>
          <a:endParaRPr lang="es-CO" sz="2800" kern="1200" dirty="0"/>
        </a:p>
      </dsp:txBody>
      <dsp:txXfrm>
        <a:off x="639089" y="2302729"/>
        <a:ext cx="1860108" cy="2086344"/>
      </dsp:txXfrm>
    </dsp:sp>
    <dsp:sp modelId="{A0F8907C-AE18-495C-84C5-84880471B913}">
      <dsp:nvSpPr>
        <dsp:cNvPr id="0" name=""/>
        <dsp:cNvSpPr/>
      </dsp:nvSpPr>
      <dsp:spPr>
        <a:xfrm rot="21566132">
          <a:off x="2487019" y="1199455"/>
          <a:ext cx="364706" cy="44547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/>
        </a:p>
      </dsp:txBody>
      <dsp:txXfrm>
        <a:off x="2487022" y="1289089"/>
        <a:ext cx="255294" cy="267284"/>
      </dsp:txXfrm>
    </dsp:sp>
    <dsp:sp modelId="{85C4726D-2910-42CC-B096-E3521BE00789}">
      <dsp:nvSpPr>
        <dsp:cNvPr id="0" name=""/>
        <dsp:cNvSpPr/>
      </dsp:nvSpPr>
      <dsp:spPr>
        <a:xfrm>
          <a:off x="2980023" y="354895"/>
          <a:ext cx="2087402" cy="2107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F148B-5CFC-4320-A9A0-E69EA4DABC13}">
      <dsp:nvSpPr>
        <dsp:cNvPr id="0" name=""/>
        <dsp:cNvSpPr/>
      </dsp:nvSpPr>
      <dsp:spPr>
        <a:xfrm>
          <a:off x="3212192" y="2172170"/>
          <a:ext cx="2511619" cy="23971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FFFF00"/>
              </a:solidFill>
            </a:rPr>
            <a:t>ACTUACIONES</a:t>
          </a:r>
          <a:endParaRPr lang="es-CO" sz="28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Requerimientos </a:t>
          </a:r>
          <a:endParaRPr lang="es-CO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Decomisos preventivos</a:t>
          </a:r>
          <a:endParaRPr lang="es-CO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Investigaciones administrativas</a:t>
          </a:r>
          <a:endParaRPr lang="es-CO" sz="2000" kern="1200" dirty="0"/>
        </a:p>
      </dsp:txBody>
      <dsp:txXfrm>
        <a:off x="3282401" y="2242379"/>
        <a:ext cx="2371201" cy="2256684"/>
      </dsp:txXfrm>
    </dsp:sp>
    <dsp:sp modelId="{9140FDAB-13D2-4B9C-82A1-0515A19CAAB0}">
      <dsp:nvSpPr>
        <dsp:cNvPr id="0" name=""/>
        <dsp:cNvSpPr/>
      </dsp:nvSpPr>
      <dsp:spPr>
        <a:xfrm rot="16272">
          <a:off x="5149758" y="1196652"/>
          <a:ext cx="440301" cy="437558"/>
        </a:xfrm>
        <a:prstGeom prst="rightArrow">
          <a:avLst>
            <a:gd name="adj1" fmla="val 60000"/>
            <a:gd name="adj2" fmla="val 50000"/>
          </a:avLst>
        </a:prstGeom>
        <a:solidFill>
          <a:srgbClr val="1F49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5149759" y="1283853"/>
        <a:ext cx="309034" cy="262534"/>
      </dsp:txXfrm>
    </dsp:sp>
    <dsp:sp modelId="{6934DA01-4A43-444E-8ECB-B7FD7B871EB3}">
      <dsp:nvSpPr>
        <dsp:cNvPr id="0" name=""/>
        <dsp:cNvSpPr/>
      </dsp:nvSpPr>
      <dsp:spPr>
        <a:xfrm>
          <a:off x="5728166" y="354905"/>
          <a:ext cx="2274149" cy="2134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741E5-D7D8-4FB8-A715-AF4C8AE01580}">
      <dsp:nvSpPr>
        <dsp:cNvPr id="0" name=""/>
        <dsp:cNvSpPr/>
      </dsp:nvSpPr>
      <dsp:spPr>
        <a:xfrm>
          <a:off x="6164324" y="2172179"/>
          <a:ext cx="2565736" cy="32350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FFFF00"/>
              </a:solidFill>
            </a:rPr>
            <a:t>SANCIONES</a:t>
          </a:r>
          <a:endParaRPr lang="es-CO" sz="2800" kern="1200" dirty="0">
            <a:solidFill>
              <a:srgbClr val="FFFF00"/>
            </a:solidFill>
          </a:endParaRPr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Amonestación</a:t>
          </a:r>
          <a:endParaRPr lang="es-CO" sz="2100" kern="1200" dirty="0"/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Multa</a:t>
          </a:r>
          <a:endParaRPr lang="es-CO" sz="2100" kern="1200" dirty="0"/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Suspensión</a:t>
          </a:r>
          <a:endParaRPr lang="es-CO" sz="2100" kern="1200" dirty="0"/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Caducidad de contrato</a:t>
          </a:r>
          <a:endParaRPr lang="es-CO" sz="2100" kern="1200" dirty="0"/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Cancelación de permisos</a:t>
          </a:r>
          <a:endParaRPr lang="es-CO" sz="2100" kern="1200" dirty="0"/>
        </a:p>
        <a:p>
          <a:pPr marL="273050" marR="0" lvl="1" indent="-273050" algn="l" defTabSz="914400" eaLnBrk="1" fontAlgn="auto" latinLnBrk="0" hangingPunct="1">
            <a:lnSpc>
              <a:spcPts val="22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2100" kern="1200" dirty="0" smtClean="0"/>
            <a:t>Decomiso definitivo</a:t>
          </a:r>
          <a:endParaRPr lang="es-CO" sz="2100" kern="1200" dirty="0"/>
        </a:p>
      </dsp:txBody>
      <dsp:txXfrm>
        <a:off x="6239472" y="2247327"/>
        <a:ext cx="2415440" cy="308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2ACB428-DFD8-4034-B5A5-11BB858C0875}" type="datetimeFigureOut">
              <a:rPr lang="es-MX"/>
              <a:pPr>
                <a:defRPr/>
              </a:pPr>
              <a:t>23/09/2013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950E38E-38F4-4B0F-98BB-81B9B4A6F32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875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0E38E-38F4-4B0F-98BB-81B9B4A6F323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366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99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2FD9-77DC-4A8B-BF00-8DFA4AAB1CB1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D15A-1EBC-4C54-9B9B-52091CDE8C6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28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08E2-D384-43C4-9BD3-10FDCE3B2135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89C4-65B8-4110-88F3-B15E081B88D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56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8001-3C3C-405C-905A-D4A54B384E2E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BAF8-F125-4CC2-8A6B-9B071EEB0C9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96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D957-3293-4916-9FDF-22B323AF0E71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AE96-33F2-4E5F-9B26-6C092D5CD4A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400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64E6-ECB5-46F9-87A9-8C75603CAC1D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3C5D-0335-4A97-8425-A70783E92C7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72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C860-97DF-4E8D-A50E-138DCF940AE4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315B-2089-4332-B30B-24349518816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82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FBFD-65E9-447C-B268-41002D19D6D4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7021-11C2-4BD8-A818-1D0B1B7E71F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41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CE38-4EF3-49C8-87F3-8C0C7B9DEE23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F32A-0F11-46AB-A2F3-87B42E66E1A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771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11ED-2C9C-460D-9070-637CDBC0DA54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2C72-7D44-4382-95B7-EAC4A481504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54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0326-5ACA-4235-99DB-530862805FFC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FE0C-A3AB-42BE-990A-8FB4AFD0434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499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FCA7-5543-44C5-A686-8797ED7F5E27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9C5E-7EC0-497D-9131-C826CCDE65F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894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A170D89-DBBB-4059-BB1A-DCC4A2B8E9CB}" type="datetime1">
              <a:rPr lang="es-CO"/>
              <a:pPr>
                <a:defRPr/>
              </a:pPr>
              <a:t>23/09/2013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C787795-04AE-4207-B728-36E92117401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ane.gov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6.png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e.gov.co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e.gov.co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-14112" y="2132857"/>
            <a:ext cx="9148763" cy="216800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649562" y="5050527"/>
            <a:ext cx="20911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4080"/>
                </a:solidFill>
                <a:ea typeface="ＭＳ Ｐゴシック" charset="0"/>
              </a:rPr>
              <a:t>Oscar Leon Suarez</a:t>
            </a:r>
          </a:p>
          <a:p>
            <a:r>
              <a:rPr lang="en-US" dirty="0">
                <a:solidFill>
                  <a:srgbClr val="004080"/>
                </a:solidFill>
                <a:ea typeface="ＭＳ Ｐゴシック" charset="0"/>
              </a:rPr>
              <a:t>Director General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6304310" y="5364137"/>
            <a:ext cx="2327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solidFill>
                  <a:srgbClr val="004080"/>
                </a:solidFill>
                <a:ea typeface="ＭＳ Ｐゴシック" charset="0"/>
              </a:rPr>
              <a:t>@</a:t>
            </a:r>
            <a:r>
              <a:rPr lang="en-US" sz="2000" dirty="0" err="1">
                <a:solidFill>
                  <a:srgbClr val="004080"/>
                </a:solidFill>
                <a:ea typeface="ＭＳ Ｐゴシック" charset="0"/>
              </a:rPr>
              <a:t>OscarLeonSuarez</a:t>
            </a:r>
            <a:endParaRPr lang="en-US" sz="2000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87059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/>
          </p:cNvSpPr>
          <p:nvPr/>
        </p:nvSpPr>
        <p:spPr bwMode="auto">
          <a:xfrm>
            <a:off x="6306691" y="4932337"/>
            <a:ext cx="2013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solidFill>
                  <a:srgbClr val="004080"/>
                </a:solidFill>
                <a:ea typeface="ＭＳ Ｐゴシック" charset="0"/>
              </a:rPr>
              <a:t>@</a:t>
            </a:r>
            <a:r>
              <a:rPr lang="en-US" sz="2000" dirty="0" err="1">
                <a:solidFill>
                  <a:srgbClr val="004080"/>
                </a:solidFill>
                <a:ea typeface="ＭＳ Ｐゴシック" charset="0"/>
              </a:rPr>
              <a:t>ANE_Colombia</a:t>
            </a:r>
            <a:endParaRPr lang="en-US" sz="2000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26" y="2391752"/>
            <a:ext cx="3708201" cy="15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/>
          </p:cNvSpPr>
          <p:nvPr/>
        </p:nvSpPr>
        <p:spPr bwMode="auto">
          <a:xfrm>
            <a:off x="323528" y="332656"/>
            <a:ext cx="849694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3000" b="1" dirty="0" smtClean="0">
                <a:solidFill>
                  <a:srgbClr val="004080"/>
                </a:solidFill>
                <a:ea typeface="ＭＳ Ｐゴシック" charset="0"/>
              </a:rPr>
              <a:t>Vigilancia y Control del Espectro radioeléctrico como elemento de la Calidad de servicio</a:t>
            </a:r>
            <a:endParaRPr lang="es-ES" sz="3000" b="1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11576"/>
            <a:ext cx="89396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2132856"/>
            <a:ext cx="2711053" cy="21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01" y="2132857"/>
            <a:ext cx="2711053" cy="217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/>
          </p:cNvSpPr>
          <p:nvPr/>
        </p:nvSpPr>
        <p:spPr bwMode="auto">
          <a:xfrm>
            <a:off x="3635896" y="6237312"/>
            <a:ext cx="1861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u="sng" dirty="0">
                <a:solidFill>
                  <a:srgbClr val="004080"/>
                </a:solidFill>
                <a:ea typeface="ＭＳ Ｐゴシック" charset="0"/>
                <a:hlinkClick r:id="rId7"/>
              </a:rPr>
              <a:t>www.ane.gov.co</a:t>
            </a:r>
            <a:endParaRPr lang="en-US" sz="2000" u="sng" dirty="0">
              <a:solidFill>
                <a:srgbClr val="00408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800" b="1" dirty="0" smtClean="0">
                  <a:solidFill>
                    <a:srgbClr val="FFFFFF"/>
                  </a:solidFill>
                </a:rPr>
                <a:t>   Como </a:t>
              </a:r>
              <a:r>
                <a:rPr lang="es-CO" sz="2800" b="1" dirty="0">
                  <a:solidFill>
                    <a:srgbClr val="FFFFFF"/>
                  </a:solidFill>
                </a:rPr>
                <a:t>ejerce la              </a:t>
              </a:r>
              <a:r>
                <a:rPr lang="es-CO" sz="2800" b="1" dirty="0" smtClean="0">
                  <a:solidFill>
                    <a:srgbClr val="FFFFFF"/>
                  </a:solidFill>
                </a:rPr>
                <a:t> la vigilancia del </a:t>
              </a:r>
              <a:r>
                <a:rPr lang="es-CO" sz="2800" b="1" dirty="0">
                  <a:solidFill>
                    <a:srgbClr val="FFFFFF"/>
                  </a:solidFill>
                </a:rPr>
                <a:t>espectro?</a:t>
              </a: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1"/>
            <a:ext cx="1224136" cy="5040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ángulo redondeado 9"/>
          <p:cNvSpPr/>
          <p:nvPr/>
        </p:nvSpPr>
        <p:spPr>
          <a:xfrm>
            <a:off x="5633444" y="2564904"/>
            <a:ext cx="3168352" cy="3384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395536" y="2492896"/>
            <a:ext cx="4032448" cy="36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curvada hacia abajo 16"/>
          <p:cNvSpPr/>
          <p:nvPr/>
        </p:nvSpPr>
        <p:spPr>
          <a:xfrm flipH="1">
            <a:off x="3563888" y="1052736"/>
            <a:ext cx="2808312" cy="864096"/>
          </a:xfrm>
          <a:prstGeom prst="curvedDownArrow">
            <a:avLst>
              <a:gd name="adj1" fmla="val 40741"/>
              <a:gd name="adj2" fmla="val 75198"/>
              <a:gd name="adj3" fmla="val 595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67544" y="321297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Visitas de control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    técnico</a:t>
            </a:r>
          </a:p>
          <a:p>
            <a:pPr marL="285750" indent="-285750">
              <a:buFont typeface="Wingdings" charset="2"/>
              <a:buChar char="²"/>
            </a:pPr>
            <a:endParaRPr lang="es-ES" sz="2400" dirty="0"/>
          </a:p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Sistema de Monitoreo</a:t>
            </a:r>
          </a:p>
          <a:p>
            <a:pPr marL="285750" indent="-285750">
              <a:buFont typeface="Wingdings" charset="2"/>
              <a:buChar char="²"/>
            </a:pPr>
            <a:endParaRPr lang="es-ES" sz="2400" dirty="0"/>
          </a:p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Campos radioeléctricos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    </a:t>
            </a:r>
            <a:r>
              <a:rPr lang="es-ES" sz="2400" dirty="0"/>
              <a:t>y </a:t>
            </a:r>
            <a:r>
              <a:rPr lang="es-ES" sz="2400" dirty="0" smtClean="0"/>
              <a:t>Salud</a:t>
            </a:r>
            <a:endParaRPr lang="es-ES" sz="24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251520" y="2060848"/>
            <a:ext cx="4320480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436096" y="2060848"/>
            <a:ext cx="3528392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724128" y="328498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Requerimientos</a:t>
            </a:r>
          </a:p>
          <a:p>
            <a:pPr marL="285750" indent="-285750">
              <a:buFont typeface="Wingdings" charset="2"/>
              <a:buChar char="²"/>
            </a:pPr>
            <a:endParaRPr lang="es-ES" sz="2400" dirty="0"/>
          </a:p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Decomisos</a:t>
            </a:r>
          </a:p>
          <a:p>
            <a:pPr marL="285750" indent="-285750">
              <a:buFont typeface="Wingdings" charset="2"/>
              <a:buChar char="²"/>
            </a:pPr>
            <a:endParaRPr lang="es-ES" sz="2400" dirty="0"/>
          </a:p>
          <a:p>
            <a:pPr marL="285750" indent="-285750">
              <a:buFont typeface="Wingdings" charset="2"/>
              <a:buChar char="²"/>
            </a:pPr>
            <a:r>
              <a:rPr lang="es-ES" sz="2400" dirty="0" smtClean="0"/>
              <a:t>  Investigaciones</a:t>
            </a:r>
            <a:endParaRPr lang="es-ES" sz="2400" dirty="0"/>
          </a:p>
        </p:txBody>
      </p:sp>
      <p:sp>
        <p:nvSpPr>
          <p:cNvPr id="4" name="Flecha derecha 3"/>
          <p:cNvSpPr/>
          <p:nvPr/>
        </p:nvSpPr>
        <p:spPr>
          <a:xfrm>
            <a:off x="4716016" y="2348880"/>
            <a:ext cx="57606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11560" y="2132856"/>
            <a:ext cx="340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Vigilancia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887492" y="2132856"/>
            <a:ext cx="2646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ontrol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8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Karley.lamk\Desktop\COMUNICACIONES\FOTOS PICASSA\FOTOS\FotosparaANE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2705"/>
          <a:stretch/>
        </p:blipFill>
        <p:spPr bwMode="auto">
          <a:xfrm>
            <a:off x="13609" y="831273"/>
            <a:ext cx="9130391" cy="60267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200" b="1" dirty="0" smtClean="0">
                  <a:solidFill>
                    <a:srgbClr val="FFFFFF"/>
                  </a:solidFill>
                </a:rPr>
                <a:t> La               realiza </a:t>
              </a:r>
              <a:r>
                <a:rPr lang="es-CO" sz="2200" b="1" dirty="0" smtClean="0">
                  <a:solidFill>
                    <a:srgbClr val="FFFFFF"/>
                  </a:solidFill>
                  <a:latin typeface="Calibri" charset="0"/>
                </a:rPr>
                <a:t>visitas de control técnico </a:t>
              </a:r>
              <a:r>
                <a:rPr lang="es-CO" sz="2200" b="1" dirty="0">
                  <a:solidFill>
                    <a:srgbClr val="FFFFFF"/>
                  </a:solidFill>
                  <a:latin typeface="Calibri" charset="0"/>
                </a:rPr>
                <a:t>en el </a:t>
              </a:r>
              <a:r>
                <a:rPr lang="es-CO" sz="2200" b="1" dirty="0" smtClean="0">
                  <a:solidFill>
                    <a:srgbClr val="FFFFFF"/>
                  </a:solidFill>
                  <a:latin typeface="Calibri" charset="0"/>
                </a:rPr>
                <a:t>correcto uso </a:t>
              </a:r>
              <a:r>
                <a:rPr lang="es-CO" sz="2200" b="1" dirty="0">
                  <a:solidFill>
                    <a:srgbClr val="FFFFFF"/>
                  </a:solidFill>
                  <a:latin typeface="Calibri" charset="0"/>
                </a:rPr>
                <a:t>del </a:t>
              </a:r>
              <a:r>
                <a:rPr lang="es-CO" sz="2200" b="1" dirty="0" smtClean="0">
                  <a:solidFill>
                    <a:srgbClr val="FFFFFF"/>
                  </a:solidFill>
                  <a:latin typeface="Calibri" charset="0"/>
                </a:rPr>
                <a:t>espectro</a:t>
              </a:r>
              <a:endParaRPr lang="es-CO" sz="2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114"/>
            <a:ext cx="979552" cy="36094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14 CuadroTexto"/>
          <p:cNvSpPr txBox="1"/>
          <p:nvPr/>
        </p:nvSpPr>
        <p:spPr>
          <a:xfrm>
            <a:off x="1259632" y="5699863"/>
            <a:ext cx="626469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Crecimiento del 63% en la práctica de visitas de control técnico del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espectro.</a:t>
            </a:r>
          </a:p>
          <a:p>
            <a:pPr algn="ctr" eaLnBrk="1" hangingPunct="1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850 visitas adicionales en 2013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62728"/>
              </p:ext>
            </p:extLst>
          </p:nvPr>
        </p:nvGraphicFramePr>
        <p:xfrm>
          <a:off x="2483768" y="908720"/>
          <a:ext cx="3521961" cy="257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323528" y="1628800"/>
            <a:ext cx="2094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2000" b="1" dirty="0" smtClean="0"/>
              <a:t>Visitas de</a:t>
            </a:r>
          </a:p>
          <a:p>
            <a:pPr eaLnBrk="1" hangingPunct="1"/>
            <a:r>
              <a:rPr lang="es-CO" sz="2000" b="1" dirty="0" smtClean="0"/>
              <a:t>control técnico:</a:t>
            </a:r>
            <a:endParaRPr lang="es-CO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60239" y="1052736"/>
            <a:ext cx="209304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Vigilancia</a:t>
            </a:r>
            <a:endParaRPr lang="es-ES_tradnl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0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908720"/>
            <a:ext cx="5544616" cy="62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100" b="1" dirty="0" smtClean="0">
                  <a:solidFill>
                    <a:srgbClr val="FFFFFF"/>
                  </a:solidFill>
                </a:rPr>
                <a:t>  La               cuenta con un completo “Sistema Nacional de Monitoreo”</a:t>
              </a:r>
              <a:endParaRPr lang="es-CO" sz="21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" y="297114"/>
            <a:ext cx="979552" cy="36094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3777" y="4180593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12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3365" y="1546931"/>
            <a:ext cx="122237" cy="147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sp>
        <p:nvSpPr>
          <p:cNvPr id="13" name="21 CuadroTexto"/>
          <p:cNvSpPr txBox="1">
            <a:spLocks noChangeArrowheads="1"/>
          </p:cNvSpPr>
          <p:nvPr/>
        </p:nvSpPr>
        <p:spPr bwMode="auto">
          <a:xfrm>
            <a:off x="5466377" y="1697743"/>
            <a:ext cx="709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Barranquilla</a:t>
            </a:r>
          </a:p>
        </p:txBody>
      </p:sp>
      <p:sp>
        <p:nvSpPr>
          <p:cNvPr id="15" name="22 CuadroTexto"/>
          <p:cNvSpPr txBox="1">
            <a:spLocks noChangeArrowheads="1"/>
          </p:cNvSpPr>
          <p:nvPr/>
        </p:nvSpPr>
        <p:spPr bwMode="auto">
          <a:xfrm>
            <a:off x="3858240" y="1140531"/>
            <a:ext cx="661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San Andrés</a:t>
            </a:r>
          </a:p>
        </p:txBody>
      </p:sp>
      <p:sp>
        <p:nvSpPr>
          <p:cNvPr id="16" name="23 CuadroTexto"/>
          <p:cNvSpPr txBox="1">
            <a:spLocks noChangeArrowheads="1"/>
          </p:cNvSpPr>
          <p:nvPr/>
        </p:nvSpPr>
        <p:spPr bwMode="auto">
          <a:xfrm>
            <a:off x="5577502" y="1258006"/>
            <a:ext cx="7127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Santa Marta</a:t>
            </a:r>
          </a:p>
        </p:txBody>
      </p:sp>
      <p:sp>
        <p:nvSpPr>
          <p:cNvPr id="17" name="24 CuadroTexto"/>
          <p:cNvSpPr txBox="1">
            <a:spLocks noChangeArrowheads="1"/>
          </p:cNvSpPr>
          <p:nvPr/>
        </p:nvSpPr>
        <p:spPr bwMode="auto">
          <a:xfrm>
            <a:off x="5352077" y="4590168"/>
            <a:ext cx="46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Neiva</a:t>
            </a:r>
          </a:p>
        </p:txBody>
      </p:sp>
      <p:sp>
        <p:nvSpPr>
          <p:cNvPr id="18" name="25 CuadroTexto"/>
          <p:cNvSpPr txBox="1">
            <a:spLocks noChangeArrowheads="1"/>
          </p:cNvSpPr>
          <p:nvPr/>
        </p:nvSpPr>
        <p:spPr bwMode="auto">
          <a:xfrm>
            <a:off x="5880715" y="3009018"/>
            <a:ext cx="768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Bucaramanga</a:t>
            </a:r>
          </a:p>
        </p:txBody>
      </p:sp>
      <p:sp>
        <p:nvSpPr>
          <p:cNvPr id="19" name="26 CuadroTexto"/>
          <p:cNvSpPr txBox="1">
            <a:spLocks noChangeArrowheads="1"/>
          </p:cNvSpPr>
          <p:nvPr/>
        </p:nvSpPr>
        <p:spPr bwMode="auto">
          <a:xfrm>
            <a:off x="5242540" y="3156656"/>
            <a:ext cx="585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Medellín </a:t>
            </a:r>
          </a:p>
        </p:txBody>
      </p:sp>
      <p:sp>
        <p:nvSpPr>
          <p:cNvPr id="20" name="27 CuadroTexto"/>
          <p:cNvSpPr txBox="1">
            <a:spLocks noChangeArrowheads="1"/>
          </p:cNvSpPr>
          <p:nvPr/>
        </p:nvSpPr>
        <p:spPr bwMode="auto">
          <a:xfrm>
            <a:off x="4634527" y="3794831"/>
            <a:ext cx="492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Pereira</a:t>
            </a: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5074265" y="4191706"/>
            <a:ext cx="34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Cali</a:t>
            </a:r>
          </a:p>
        </p:txBody>
      </p:sp>
      <p:sp>
        <p:nvSpPr>
          <p:cNvPr id="22" name="29 CuadroTexto"/>
          <p:cNvSpPr txBox="1">
            <a:spLocks noChangeArrowheads="1"/>
          </p:cNvSpPr>
          <p:nvPr/>
        </p:nvSpPr>
        <p:spPr bwMode="auto">
          <a:xfrm>
            <a:off x="5796577" y="3794831"/>
            <a:ext cx="487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Bogotá</a:t>
            </a:r>
          </a:p>
        </p:txBody>
      </p:sp>
      <p:sp>
        <p:nvSpPr>
          <p:cNvPr id="24" name="30 CuadroTexto"/>
          <p:cNvSpPr txBox="1">
            <a:spLocks noChangeArrowheads="1"/>
          </p:cNvSpPr>
          <p:nvPr/>
        </p:nvSpPr>
        <p:spPr bwMode="auto">
          <a:xfrm>
            <a:off x="5729902" y="3974218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Funza</a:t>
            </a:r>
          </a:p>
        </p:txBody>
      </p:sp>
      <p:sp>
        <p:nvSpPr>
          <p:cNvPr id="25" name="31 CuadroTexto"/>
          <p:cNvSpPr txBox="1">
            <a:spLocks noChangeArrowheads="1"/>
          </p:cNvSpPr>
          <p:nvPr/>
        </p:nvSpPr>
        <p:spPr bwMode="auto">
          <a:xfrm>
            <a:off x="6147415" y="4207581"/>
            <a:ext cx="8112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b="1">
                <a:solidFill>
                  <a:prstClr val="black"/>
                </a:solidFill>
              </a:rPr>
              <a:t>Villavicencio</a:t>
            </a:r>
          </a:p>
        </p:txBody>
      </p:sp>
      <p:pic>
        <p:nvPicPr>
          <p:cNvPr id="26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440" y="3977393"/>
            <a:ext cx="130175" cy="15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sp>
        <p:nvSpPr>
          <p:cNvPr id="28" name="35 CuadroTexto"/>
          <p:cNvSpPr txBox="1">
            <a:spLocks noChangeArrowheads="1"/>
          </p:cNvSpPr>
          <p:nvPr/>
        </p:nvSpPr>
        <p:spPr bwMode="auto">
          <a:xfrm>
            <a:off x="4702790" y="3953581"/>
            <a:ext cx="549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Armenia</a:t>
            </a:r>
          </a:p>
        </p:txBody>
      </p:sp>
      <p:sp>
        <p:nvSpPr>
          <p:cNvPr id="30" name="3 CuadroTexto"/>
          <p:cNvSpPr txBox="1">
            <a:spLocks noChangeArrowheads="1"/>
          </p:cNvSpPr>
          <p:nvPr/>
        </p:nvSpPr>
        <p:spPr bwMode="auto">
          <a:xfrm>
            <a:off x="4663102" y="1415168"/>
            <a:ext cx="688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Cartagena</a:t>
            </a:r>
          </a:p>
        </p:txBody>
      </p:sp>
      <p:sp>
        <p:nvSpPr>
          <p:cNvPr id="31" name="14335 CuadroTexto"/>
          <p:cNvSpPr txBox="1">
            <a:spLocks noChangeArrowheads="1"/>
          </p:cNvSpPr>
          <p:nvPr/>
        </p:nvSpPr>
        <p:spPr bwMode="auto">
          <a:xfrm>
            <a:off x="5947390" y="2574043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Cúcuta</a:t>
            </a:r>
          </a:p>
        </p:txBody>
      </p:sp>
      <p:sp>
        <p:nvSpPr>
          <p:cNvPr id="32" name="14336 CuadroTexto"/>
          <p:cNvSpPr txBox="1">
            <a:spLocks noChangeArrowheads="1"/>
          </p:cNvSpPr>
          <p:nvPr/>
        </p:nvSpPr>
        <p:spPr bwMode="auto">
          <a:xfrm>
            <a:off x="4691677" y="3585281"/>
            <a:ext cx="671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Manizales</a:t>
            </a:r>
          </a:p>
        </p:txBody>
      </p:sp>
      <p:sp>
        <p:nvSpPr>
          <p:cNvPr id="33" name="14337 CuadroTexto"/>
          <p:cNvSpPr txBox="1">
            <a:spLocks noChangeArrowheads="1"/>
          </p:cNvSpPr>
          <p:nvPr/>
        </p:nvSpPr>
        <p:spPr bwMode="auto">
          <a:xfrm>
            <a:off x="5331440" y="4177418"/>
            <a:ext cx="51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Ibagué</a:t>
            </a:r>
          </a:p>
        </p:txBody>
      </p:sp>
      <p:sp>
        <p:nvSpPr>
          <p:cNvPr id="34" name="14340 CuadroTexto"/>
          <p:cNvSpPr txBox="1">
            <a:spLocks noChangeArrowheads="1"/>
          </p:cNvSpPr>
          <p:nvPr/>
        </p:nvSpPr>
        <p:spPr bwMode="auto">
          <a:xfrm>
            <a:off x="4380527" y="5061656"/>
            <a:ext cx="506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800" b="1">
                <a:solidFill>
                  <a:prstClr val="black"/>
                </a:solidFill>
              </a:rPr>
              <a:t>Ipiales</a:t>
            </a:r>
          </a:p>
        </p:txBody>
      </p:sp>
      <p:pic>
        <p:nvPicPr>
          <p:cNvPr id="35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4290" y="4590168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36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3477" y="3766256"/>
            <a:ext cx="130175" cy="157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sp>
        <p:nvSpPr>
          <p:cNvPr id="38" name="2 Rectángulo redondeado"/>
          <p:cNvSpPr/>
          <p:nvPr/>
        </p:nvSpPr>
        <p:spPr>
          <a:xfrm>
            <a:off x="72008" y="5085184"/>
            <a:ext cx="3707904" cy="1700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s-CO" sz="2400" b="1" dirty="0">
                <a:solidFill>
                  <a:srgbClr val="FFFFFF"/>
                </a:solidFill>
                <a:latin typeface="Calibri" charset="0"/>
              </a:rPr>
              <a:t>Para </a:t>
            </a:r>
            <a:r>
              <a:rPr lang="es-CO" sz="2400" b="1" dirty="0" smtClean="0">
                <a:solidFill>
                  <a:srgbClr val="FFFFFF"/>
                </a:solidFill>
                <a:latin typeface="Calibri" charset="0"/>
              </a:rPr>
              <a:t>2013 tendremos</a:t>
            </a:r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s-CO" sz="2800" b="1" dirty="0">
                <a:solidFill>
                  <a:srgbClr val="FFFFFF"/>
                </a:solidFill>
                <a:latin typeface="Calibri" charset="0"/>
              </a:rPr>
              <a:t>4</a:t>
            </a:r>
            <a:r>
              <a:rPr lang="es-CO" sz="40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s-CO" b="1" dirty="0">
                <a:solidFill>
                  <a:srgbClr val="FFFFFF"/>
                </a:solidFill>
                <a:latin typeface="Calibri" charset="0"/>
              </a:rPr>
              <a:t>unidades móviles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300"/>
              </a:spcAft>
              <a:buFont typeface="Arial"/>
              <a:buChar char="•"/>
            </a:pPr>
            <a:r>
              <a:rPr lang="es-CO" sz="2800" b="1" dirty="0" smtClean="0">
                <a:solidFill>
                  <a:srgbClr val="FFFFFF"/>
                </a:solidFill>
                <a:latin typeface="Calibri" charset="0"/>
              </a:rPr>
              <a:t>18</a:t>
            </a:r>
            <a:r>
              <a:rPr lang="es-CO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s-CO" b="1" dirty="0">
                <a:solidFill>
                  <a:srgbClr val="FFFFFF"/>
                </a:solidFill>
                <a:latin typeface="Calibri" charset="0"/>
              </a:rPr>
              <a:t>estaciones </a:t>
            </a:r>
            <a:r>
              <a:rPr lang="es-CO" b="1" dirty="0" smtClean="0">
                <a:solidFill>
                  <a:srgbClr val="FFFFFF"/>
                </a:solidFill>
                <a:latin typeface="Calibri" charset="0"/>
              </a:rPr>
              <a:t>fijas</a:t>
            </a:r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s-CO" sz="2800" b="1" dirty="0" smtClean="0">
                <a:solidFill>
                  <a:srgbClr val="FFFFFF"/>
                </a:solidFill>
                <a:latin typeface="Calibri" charset="0"/>
              </a:rPr>
              <a:t>72</a:t>
            </a:r>
            <a:r>
              <a:rPr lang="es-CO" sz="2800" b="1" dirty="0">
                <a:solidFill>
                  <a:srgbClr val="FFFFFF"/>
                </a:solidFill>
                <a:latin typeface="Calibri" charset="0"/>
              </a:rPr>
              <a:t>%</a:t>
            </a:r>
            <a:r>
              <a:rPr lang="es-CO" b="1" dirty="0">
                <a:solidFill>
                  <a:srgbClr val="FFFFFF"/>
                </a:solidFill>
                <a:latin typeface="Calibri" charset="0"/>
              </a:rPr>
              <a:t> de la </a:t>
            </a:r>
            <a:r>
              <a:rPr lang="es-CO" b="1" dirty="0" smtClean="0">
                <a:solidFill>
                  <a:srgbClr val="FFFFFF"/>
                </a:solidFill>
                <a:latin typeface="Calibri" charset="0"/>
              </a:rPr>
              <a:t>población cubierta</a:t>
            </a:r>
            <a:endParaRPr lang="es-CO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0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1527" y="4237743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1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8065" y="1213556"/>
            <a:ext cx="142875" cy="171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2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902" y="3229681"/>
            <a:ext cx="142875" cy="173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5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2390" y="3631318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6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02" y="5029906"/>
            <a:ext cx="149225" cy="18097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7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1165" y="4021843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50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3635" y="5992837"/>
            <a:ext cx="142875" cy="173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51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7065" y="2869318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54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65" y="2580393"/>
            <a:ext cx="149225" cy="18097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6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2" y="3983743"/>
            <a:ext cx="149225" cy="18097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7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35" y="5661049"/>
            <a:ext cx="149225" cy="18097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8" name="18 CuadroTexto"/>
          <p:cNvSpPr txBox="1">
            <a:spLocks noChangeArrowheads="1"/>
          </p:cNvSpPr>
          <p:nvPr/>
        </p:nvSpPr>
        <p:spPr bwMode="auto">
          <a:xfrm>
            <a:off x="4659535" y="5589612"/>
            <a:ext cx="2144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000000"/>
                </a:solidFill>
              </a:rPr>
              <a:t>Estaciones por instalar   </a:t>
            </a:r>
          </a:p>
        </p:txBody>
      </p:sp>
      <p:sp>
        <p:nvSpPr>
          <p:cNvPr id="59" name="18 CuadroTexto"/>
          <p:cNvSpPr txBox="1">
            <a:spLocks noChangeArrowheads="1"/>
          </p:cNvSpPr>
          <p:nvPr/>
        </p:nvSpPr>
        <p:spPr bwMode="auto">
          <a:xfrm>
            <a:off x="4657948" y="5929337"/>
            <a:ext cx="206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400" dirty="0">
                <a:solidFill>
                  <a:srgbClr val="000000"/>
                </a:solidFill>
              </a:rPr>
              <a:t>Estaciones instaladas   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-21628" y="1556792"/>
            <a:ext cx="3585516" cy="93610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500" dirty="0" smtClean="0">
                <a:solidFill>
                  <a:prstClr val="white"/>
                </a:solidFill>
                <a:latin typeface="Arial Rounded MT Bold"/>
                <a:cs typeface="Arial Rounded MT Bold"/>
              </a:rPr>
              <a:t>El sistema tiene la capacidad de hacer radiolocalización de señales</a:t>
            </a:r>
            <a:endParaRPr lang="es-CO" sz="1500" dirty="0">
              <a:solidFill>
                <a:prstClr val="white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656315" cy="249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ángulo 59"/>
          <p:cNvSpPr/>
          <p:nvPr/>
        </p:nvSpPr>
        <p:spPr>
          <a:xfrm>
            <a:off x="21843" y="980728"/>
            <a:ext cx="209304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Vigilancia</a:t>
            </a:r>
            <a:endParaRPr lang="es-ES_tradnl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3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190" y="3367159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64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4290" y="1694568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65" name="Picture 2" descr="C:\Users\alvaro.casallas\AppData\Local\Microsoft\Windows\Temporary Internet Files\Content.IE5\EPLJK9Y9\MC90035185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021" y="1458030"/>
            <a:ext cx="142875" cy="173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273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100" b="1" dirty="0" smtClean="0">
                  <a:solidFill>
                    <a:srgbClr val="FFFFFF"/>
                  </a:solidFill>
                </a:rPr>
                <a:t>    El “Sistema Nacional de Monitoreo” lo componen tres tecnologías</a:t>
              </a:r>
              <a:endParaRPr lang="es-CO" sz="2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835696" y="2276872"/>
            <a:ext cx="5832648" cy="4105126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F81BD">
                  <a:lumMod val="75000"/>
                </a:srgbClr>
              </a:buClr>
              <a:defRPr/>
            </a:pPr>
            <a:endParaRPr 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s-CO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TES-MONITOR (TES-AMERICA)</a:t>
            </a: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endParaRPr 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endParaRPr 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s-CO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SCORPIO – MAGNUM (TCI)</a:t>
            </a: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endParaRPr 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endParaRPr 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4F81BD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s-CO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ARGUS     (Rohde &amp; Schwarz)</a:t>
            </a:r>
            <a:endParaRPr 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0233" y="1268760"/>
            <a:ext cx="440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Tecnologías:</a:t>
            </a:r>
            <a:endParaRPr lang="es-ES_tradn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5" t="11414" r="27986" b="5978"/>
          <a:stretch>
            <a:fillRect/>
          </a:stretch>
        </p:blipFill>
        <p:spPr bwMode="auto">
          <a:xfrm>
            <a:off x="4572000" y="1052736"/>
            <a:ext cx="43532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-540568" y="5517232"/>
            <a:ext cx="7056784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400" b="1" dirty="0" smtClean="0">
                  <a:solidFill>
                    <a:srgbClr val="FFFFFF"/>
                  </a:solidFill>
                </a:rPr>
                <a:t>   Carácterísticas de TES-MONITOR</a:t>
              </a:r>
              <a:endParaRPr lang="es-CO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0" y="558924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 Funciones básicas de </a:t>
            </a:r>
            <a:r>
              <a:rPr lang="es-ES" sz="2400" dirty="0" smtClean="0">
                <a:solidFill>
                  <a:schemeClr val="bg1"/>
                </a:solidFill>
              </a:rPr>
              <a:t>monitoreo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(</a:t>
            </a:r>
            <a:r>
              <a:rPr lang="es-ES" sz="2400" dirty="0">
                <a:solidFill>
                  <a:schemeClr val="bg1"/>
                </a:solidFill>
              </a:rPr>
              <a:t>Frecuencia, Ancho de banda, modulación</a:t>
            </a:r>
            <a:r>
              <a:rPr lang="es-ES" sz="2400" dirty="0" smtClean="0">
                <a:solidFill>
                  <a:schemeClr val="bg1"/>
                </a:solidFill>
              </a:rPr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35088" y="3236784"/>
            <a:ext cx="2880320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655168" y="3308792"/>
            <a:ext cx="1763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FF"/>
                </a:solidFill>
              </a:rPr>
              <a:t>Estaciones</a:t>
            </a:r>
          </a:p>
          <a:p>
            <a:r>
              <a:rPr lang="es-ES" sz="2400" dirty="0" smtClean="0">
                <a:solidFill>
                  <a:srgbClr val="FFFFFF"/>
                </a:solidFill>
              </a:rPr>
              <a:t>instaladas</a:t>
            </a:r>
            <a:endParaRPr lang="es-ES" sz="24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²"/>
            </a:pP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15616" y="3140968"/>
            <a:ext cx="17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FFFF"/>
                </a:solidFill>
              </a:rPr>
              <a:t>5</a:t>
            </a:r>
            <a:endParaRPr lang="es-ES" sz="6600" dirty="0">
              <a:solidFill>
                <a:srgbClr val="FFFFFF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-576064" y="1052736"/>
            <a:ext cx="4896544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0" y="112474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 Estaciones fijas compactas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de fácil despliegue</a:t>
            </a: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400" b="1" dirty="0" smtClean="0">
                  <a:solidFill>
                    <a:srgbClr val="FFFFFF"/>
                  </a:solidFill>
                </a:rPr>
                <a:t>   Carácterísticas </a:t>
              </a:r>
              <a:r>
                <a:rPr lang="es-CO" sz="2400" b="1" dirty="0">
                  <a:solidFill>
                    <a:srgbClr val="FFFFFF"/>
                  </a:solidFill>
                </a:rPr>
                <a:t>de Scorpio -  Magnum (TCI)</a:t>
              </a: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0" name="6 Imagen" descr="SAM_265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1" b="10431"/>
          <a:stretch/>
        </p:blipFill>
        <p:spPr bwMode="auto">
          <a:xfrm>
            <a:off x="251520" y="1052736"/>
            <a:ext cx="4320480" cy="41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mo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6476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redondeado 21"/>
          <p:cNvSpPr/>
          <p:nvPr/>
        </p:nvSpPr>
        <p:spPr>
          <a:xfrm>
            <a:off x="4572000" y="1268760"/>
            <a:ext cx="4896544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4572000" y="134076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 Funciones completas </a:t>
            </a:r>
            <a:r>
              <a:rPr lang="es-ES" sz="2400" dirty="0" smtClean="0">
                <a:solidFill>
                  <a:schemeClr val="bg1"/>
                </a:solidFill>
              </a:rPr>
              <a:t>de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monitoreo </a:t>
            </a:r>
            <a:r>
              <a:rPr lang="es-ES" sz="2400" dirty="0">
                <a:solidFill>
                  <a:schemeClr val="bg1"/>
                </a:solidFill>
              </a:rPr>
              <a:t>y radiolocalización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-396552" y="5085184"/>
            <a:ext cx="554461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-396552" y="5157192"/>
            <a:ext cx="540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 Tareas Interactivas y </a:t>
            </a:r>
            <a:r>
              <a:rPr lang="es-ES" sz="2400" dirty="0" smtClean="0">
                <a:solidFill>
                  <a:schemeClr val="bg1"/>
                </a:solidFill>
              </a:rPr>
              <a:t>automáticas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para </a:t>
            </a:r>
            <a:r>
              <a:rPr lang="es-ES" sz="2400" dirty="0">
                <a:solidFill>
                  <a:schemeClr val="bg1"/>
                </a:solidFill>
              </a:rPr>
              <a:t>verificación de parámetros </a:t>
            </a:r>
            <a:r>
              <a:rPr lang="es-ES" sz="2400" dirty="0" smtClean="0">
                <a:solidFill>
                  <a:schemeClr val="bg1"/>
                </a:solidFill>
              </a:rPr>
              <a:t>y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</a:t>
            </a:r>
            <a:r>
              <a:rPr lang="es-ES" sz="2400" dirty="0">
                <a:solidFill>
                  <a:schemeClr val="bg1"/>
                </a:solidFill>
              </a:rPr>
              <a:t>ocupación de espectro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134994" y="1255986"/>
            <a:ext cx="1944216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611560" y="1255986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Estaciones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fijas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71506" y="1124744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7047762" y="2996952"/>
            <a:ext cx="1944216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>
            <a:off x="7524328" y="2996952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Estaciones</a:t>
            </a:r>
          </a:p>
          <a:p>
            <a:r>
              <a:rPr lang="es-ES" sz="2000" dirty="0" err="1" smtClean="0">
                <a:solidFill>
                  <a:srgbClr val="FFFFFF"/>
                </a:solidFill>
              </a:rPr>
              <a:t>moviles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084274" y="2865710"/>
            <a:ext cx="94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FFFF"/>
                </a:solidFill>
              </a:rPr>
              <a:t>3</a:t>
            </a:r>
            <a:endParaRPr lang="es-E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20164" r="8837"/>
          <a:stretch/>
        </p:blipFill>
        <p:spPr bwMode="auto">
          <a:xfrm>
            <a:off x="899592" y="1120436"/>
            <a:ext cx="3384376" cy="39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3636" r="13074" b="8726"/>
          <a:stretch/>
        </p:blipFill>
        <p:spPr bwMode="auto">
          <a:xfrm>
            <a:off x="5364088" y="2695212"/>
            <a:ext cx="3289219" cy="391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400" b="1" dirty="0" smtClean="0">
                  <a:solidFill>
                    <a:srgbClr val="FFFFFF"/>
                  </a:solidFill>
                </a:rPr>
                <a:t>   Carácterísticas </a:t>
              </a:r>
              <a:r>
                <a:rPr lang="es-CO" sz="2400" b="1" dirty="0">
                  <a:solidFill>
                    <a:srgbClr val="FFFFFF"/>
                  </a:solidFill>
                </a:rPr>
                <a:t>de </a:t>
              </a:r>
              <a:r>
                <a:rPr lang="es-CO" sz="2400" b="1" dirty="0" smtClean="0">
                  <a:solidFill>
                    <a:srgbClr val="FFFFFF"/>
                  </a:solidFill>
                </a:rPr>
                <a:t>ARGUS </a:t>
              </a:r>
              <a:r>
                <a:rPr lang="es-CO" sz="2400" b="1" dirty="0">
                  <a:solidFill>
                    <a:srgbClr val="FFFFFF"/>
                  </a:solidFill>
                </a:rPr>
                <a:t>(Rohde &amp; Schwarz)</a:t>
              </a: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427984" y="1124744"/>
            <a:ext cx="4896544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4427984" y="1196752"/>
            <a:ext cx="46805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 Funciones completas </a:t>
            </a:r>
            <a:r>
              <a:rPr lang="es-ES" sz="2400" dirty="0" smtClean="0">
                <a:solidFill>
                  <a:schemeClr val="bg1"/>
                </a:solidFill>
              </a:rPr>
              <a:t>de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monitoreo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radiolocalización</a:t>
            </a:r>
          </a:p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en tiempo real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-108520" y="5373216"/>
            <a:ext cx="532859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-108520" y="5445224"/>
            <a:ext cx="54726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>
                <a:solidFill>
                  <a:schemeClr val="bg1"/>
                </a:solidFill>
              </a:rPr>
              <a:t> Tareas Interactivas y </a:t>
            </a:r>
            <a:r>
              <a:rPr lang="es-ES" sz="2100" dirty="0" smtClean="0">
                <a:solidFill>
                  <a:schemeClr val="bg1"/>
                </a:solidFill>
              </a:rPr>
              <a:t>automáticas para</a:t>
            </a:r>
          </a:p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 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verificación </a:t>
            </a:r>
            <a:r>
              <a:rPr lang="es-ES" sz="2100" dirty="0">
                <a:solidFill>
                  <a:schemeClr val="bg1"/>
                </a:solidFill>
              </a:rPr>
              <a:t>de parámetros </a:t>
            </a:r>
            <a:r>
              <a:rPr lang="es-ES" sz="2100" dirty="0" smtClean="0">
                <a:solidFill>
                  <a:schemeClr val="bg1"/>
                </a:solidFill>
              </a:rPr>
              <a:t>y ocupación</a:t>
            </a:r>
          </a:p>
          <a:p>
            <a:r>
              <a:rPr lang="es-ES" sz="2100" dirty="0" smtClean="0">
                <a:solidFill>
                  <a:schemeClr val="bg1"/>
                </a:solidFill>
              </a:rPr>
              <a:t>      de </a:t>
            </a:r>
            <a:r>
              <a:rPr lang="es-ES" sz="2100" dirty="0">
                <a:solidFill>
                  <a:schemeClr val="bg1"/>
                </a:solidFill>
              </a:rPr>
              <a:t>espectro en banda </a:t>
            </a:r>
            <a:r>
              <a:rPr lang="es-ES" sz="2100" dirty="0" smtClean="0">
                <a:solidFill>
                  <a:schemeClr val="bg1"/>
                </a:solidFill>
              </a:rPr>
              <a:t>ancha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34994" y="1255986"/>
            <a:ext cx="220475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864096" y="1255986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Estaciones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fijas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71506" y="1124744"/>
            <a:ext cx="94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FFFF"/>
                </a:solidFill>
              </a:rPr>
              <a:t>11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306266" y="2939968"/>
            <a:ext cx="1730230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>
            <a:off x="7782832" y="2939968"/>
            <a:ext cx="118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Estación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móvil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342778" y="2808726"/>
            <a:ext cx="94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4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400" b="1" dirty="0" smtClean="0">
                  <a:solidFill>
                    <a:srgbClr val="FFFFFF"/>
                  </a:solidFill>
                </a:rPr>
                <a:t>   Topología </a:t>
              </a:r>
              <a:r>
                <a:rPr lang="es-CO" sz="2400" b="1" dirty="0">
                  <a:solidFill>
                    <a:srgbClr val="FFFFFF"/>
                  </a:solidFill>
                </a:rPr>
                <a:t>de la red del Sistema Nacional de </a:t>
              </a:r>
              <a:r>
                <a:rPr lang="es-CO" sz="2400" b="1" dirty="0" smtClean="0">
                  <a:solidFill>
                    <a:srgbClr val="FFFFFF"/>
                  </a:solidFill>
                </a:rPr>
                <a:t>Monitoreo </a:t>
              </a:r>
              <a:endParaRPr lang="es-CO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6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25272" r="24590" b="14130"/>
          <a:stretch>
            <a:fillRect/>
          </a:stretch>
        </p:blipFill>
        <p:spPr bwMode="auto">
          <a:xfrm>
            <a:off x="1289423" y="1574854"/>
            <a:ext cx="6624637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1361381" y="2492896"/>
            <a:ext cx="1482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 smtClean="0">
                <a:solidFill>
                  <a:prstClr val="black"/>
                </a:solidFill>
              </a:rPr>
              <a:t>Cartagena (</a:t>
            </a:r>
            <a:r>
              <a:rPr lang="es-CO" dirty="0" err="1" smtClean="0">
                <a:solidFill>
                  <a:prstClr val="black"/>
                </a:solidFill>
              </a:rPr>
              <a:t>Turbaco</a:t>
            </a:r>
            <a:r>
              <a:rPr lang="es-CO" dirty="0" smtClean="0">
                <a:solidFill>
                  <a:prstClr val="black"/>
                </a:solidFill>
              </a:rPr>
              <a:t>)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1" name="7 CuadroTexto"/>
          <p:cNvSpPr txBox="1">
            <a:spLocks noChangeArrowheads="1"/>
          </p:cNvSpPr>
          <p:nvPr/>
        </p:nvSpPr>
        <p:spPr bwMode="auto">
          <a:xfrm>
            <a:off x="1937147" y="1700808"/>
            <a:ext cx="1482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>
                <a:solidFill>
                  <a:prstClr val="black"/>
                </a:solidFill>
              </a:rPr>
              <a:t>Barranquilla</a:t>
            </a:r>
          </a:p>
        </p:txBody>
      </p:sp>
      <p:sp>
        <p:nvSpPr>
          <p:cNvPr id="32" name="8 CuadroTexto"/>
          <p:cNvSpPr txBox="1">
            <a:spLocks noChangeArrowheads="1"/>
          </p:cNvSpPr>
          <p:nvPr/>
        </p:nvSpPr>
        <p:spPr bwMode="auto">
          <a:xfrm>
            <a:off x="611560" y="3635429"/>
            <a:ext cx="162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prstClr val="black"/>
                </a:solidFill>
              </a:rPr>
              <a:t>Unidad móvil</a:t>
            </a:r>
          </a:p>
        </p:txBody>
      </p:sp>
      <p:sp>
        <p:nvSpPr>
          <p:cNvPr id="36" name="9 CuadroTexto"/>
          <p:cNvSpPr txBox="1">
            <a:spLocks noChangeArrowheads="1"/>
          </p:cNvSpPr>
          <p:nvPr/>
        </p:nvSpPr>
        <p:spPr bwMode="auto">
          <a:xfrm>
            <a:off x="4644008" y="6023029"/>
            <a:ext cx="160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 smtClean="0">
                <a:solidFill>
                  <a:prstClr val="black"/>
                </a:solidFill>
              </a:rPr>
              <a:t>Armenia (Montenegro)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7" name="10 CuadroTexto"/>
          <p:cNvSpPr txBox="1">
            <a:spLocks noChangeArrowheads="1"/>
          </p:cNvSpPr>
          <p:nvPr/>
        </p:nvSpPr>
        <p:spPr bwMode="auto">
          <a:xfrm>
            <a:off x="2411785" y="5881741"/>
            <a:ext cx="135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 smtClean="0">
                <a:solidFill>
                  <a:prstClr val="black"/>
                </a:solidFill>
              </a:rPr>
              <a:t>Candelaria (Valle)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8" name="12 CuadroTexto"/>
          <p:cNvSpPr txBox="1">
            <a:spLocks noChangeArrowheads="1"/>
          </p:cNvSpPr>
          <p:nvPr/>
        </p:nvSpPr>
        <p:spPr bwMode="auto">
          <a:xfrm>
            <a:off x="5897463" y="1618952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b="1" dirty="0">
                <a:solidFill>
                  <a:srgbClr val="FF0000"/>
                </a:solidFill>
              </a:rPr>
              <a:t>Cúcuta</a:t>
            </a:r>
          </a:p>
        </p:txBody>
      </p:sp>
      <p:sp>
        <p:nvSpPr>
          <p:cNvPr id="39" name="13 CuadroTexto"/>
          <p:cNvSpPr txBox="1">
            <a:spLocks noChangeArrowheads="1"/>
          </p:cNvSpPr>
          <p:nvPr/>
        </p:nvSpPr>
        <p:spPr bwMode="auto">
          <a:xfrm>
            <a:off x="3837682" y="1273229"/>
            <a:ext cx="1886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>
                <a:solidFill>
                  <a:prstClr val="black"/>
                </a:solidFill>
              </a:rPr>
              <a:t>Santa Marta</a:t>
            </a:r>
          </a:p>
        </p:txBody>
      </p:sp>
      <p:sp>
        <p:nvSpPr>
          <p:cNvPr id="40" name="14 CuadroTexto"/>
          <p:cNvSpPr txBox="1">
            <a:spLocks noChangeArrowheads="1"/>
          </p:cNvSpPr>
          <p:nvPr/>
        </p:nvSpPr>
        <p:spPr bwMode="auto">
          <a:xfrm>
            <a:off x="7063160" y="2333679"/>
            <a:ext cx="126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b="1" dirty="0">
                <a:solidFill>
                  <a:srgbClr val="FF0000"/>
                </a:solidFill>
              </a:rPr>
              <a:t>Ibagué</a:t>
            </a:r>
          </a:p>
        </p:txBody>
      </p:sp>
      <p:sp>
        <p:nvSpPr>
          <p:cNvPr id="41" name="15 CuadroTexto"/>
          <p:cNvSpPr txBox="1">
            <a:spLocks noChangeArrowheads="1"/>
          </p:cNvSpPr>
          <p:nvPr/>
        </p:nvSpPr>
        <p:spPr bwMode="auto">
          <a:xfrm>
            <a:off x="7280648" y="3267129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>
                <a:solidFill>
                  <a:prstClr val="black"/>
                </a:solidFill>
              </a:rPr>
              <a:t>Neiva</a:t>
            </a:r>
          </a:p>
        </p:txBody>
      </p:sp>
      <p:sp>
        <p:nvSpPr>
          <p:cNvPr id="42" name="16 CuadroTexto"/>
          <p:cNvSpPr txBox="1">
            <a:spLocks noChangeArrowheads="1"/>
          </p:cNvSpPr>
          <p:nvPr/>
        </p:nvSpPr>
        <p:spPr bwMode="auto">
          <a:xfrm>
            <a:off x="7215560" y="4503791"/>
            <a:ext cx="1265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>
                <a:solidFill>
                  <a:prstClr val="black"/>
                </a:solidFill>
              </a:rPr>
              <a:t>Pereira</a:t>
            </a:r>
          </a:p>
        </p:txBody>
      </p:sp>
      <p:sp>
        <p:nvSpPr>
          <p:cNvPr id="45" name="17 CuadroTexto"/>
          <p:cNvSpPr txBox="1">
            <a:spLocks noChangeArrowheads="1"/>
          </p:cNvSpPr>
          <p:nvPr/>
        </p:nvSpPr>
        <p:spPr bwMode="auto">
          <a:xfrm>
            <a:off x="1475656" y="4643288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b="1" dirty="0">
                <a:solidFill>
                  <a:srgbClr val="FF0000"/>
                </a:solidFill>
              </a:rPr>
              <a:t>Ipiales</a:t>
            </a:r>
          </a:p>
        </p:txBody>
      </p:sp>
      <p:sp>
        <p:nvSpPr>
          <p:cNvPr id="46" name="18 CuadroTexto"/>
          <p:cNvSpPr txBox="1">
            <a:spLocks noChangeArrowheads="1"/>
          </p:cNvSpPr>
          <p:nvPr/>
        </p:nvSpPr>
        <p:spPr bwMode="auto">
          <a:xfrm>
            <a:off x="6516216" y="5511854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dirty="0">
                <a:solidFill>
                  <a:prstClr val="black"/>
                </a:solidFill>
              </a:rPr>
              <a:t>Medellín</a:t>
            </a:r>
          </a:p>
        </p:txBody>
      </p:sp>
    </p:spTree>
    <p:extLst>
      <p:ext uri="{BB962C8B-B14F-4D97-AF65-F5344CB8AC3E}">
        <p14:creationId xmlns:p14="http://schemas.microsoft.com/office/powerpoint/2010/main" val="24121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0"/>
            <a:ext cx="9144000" cy="1116123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s-CO" sz="2800" b="1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    Mediciones </a:t>
              </a:r>
              <a:r>
                <a:rPr lang="es-CO" sz="2800" b="1" dirty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de Intensidad de Campos </a:t>
              </a:r>
              <a:r>
                <a:rPr lang="es-CO" sz="2800" b="1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Electromagnéticos en línea </a:t>
              </a:r>
              <a:r>
                <a:rPr lang="es-CO" sz="2400" b="1" dirty="0" smtClean="0">
                  <a:solidFill>
                    <a:srgbClr val="FFFF00"/>
                  </a:solidFill>
                </a:rPr>
                <a:t>www.ane.gov.co</a:t>
              </a:r>
              <a:endParaRPr lang="es-CO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1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79" y="2046157"/>
            <a:ext cx="4477097" cy="35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259632" y="1268760"/>
            <a:ext cx="662473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Rectángulo"/>
          <p:cNvSpPr>
            <a:spLocks noChangeArrowheads="1"/>
          </p:cNvSpPr>
          <p:nvPr/>
        </p:nvSpPr>
        <p:spPr bwMode="auto">
          <a:xfrm>
            <a:off x="0" y="126672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solidFill>
                  <a:srgbClr val="FF0000"/>
                </a:solidFill>
                <a:latin typeface="Calibri"/>
              </a:rPr>
              <a:t>Sistema de monitoreo continuo</a:t>
            </a:r>
            <a:endParaRPr lang="es-CO" sz="3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156176" y="2448764"/>
            <a:ext cx="2699792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7200800" y="2448764"/>
            <a:ext cx="176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Sensores en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Ciudades </a:t>
            </a:r>
          </a:p>
          <a:p>
            <a:r>
              <a:rPr lang="es-ES" sz="2000" dirty="0" smtClean="0">
                <a:solidFill>
                  <a:srgbClr val="FFFFFF"/>
                </a:solidFill>
              </a:rPr>
              <a:t>Principales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228184" y="234888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FFFF"/>
                </a:solidFill>
              </a:rPr>
              <a:t>43</a:t>
            </a:r>
            <a:endParaRPr lang="es-ES" sz="6000" dirty="0">
              <a:solidFill>
                <a:srgbClr val="FFFFFF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-198696" y="2380387"/>
            <a:ext cx="496855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-90684" y="2417726"/>
            <a:ext cx="475252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100" dirty="0" smtClean="0">
                <a:solidFill>
                  <a:schemeClr val="bg1"/>
                </a:solidFill>
              </a:rPr>
              <a:t>Cumple Recomendación UIT</a:t>
            </a:r>
            <a:r>
              <a:rPr lang="es-ES" sz="2100" dirty="0">
                <a:solidFill>
                  <a:schemeClr val="bg1"/>
                </a:solidFill>
              </a:rPr>
              <a:t>-T K.83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269356" y="5877272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1 Rectángulo"/>
          <p:cNvSpPr>
            <a:spLocks noChangeArrowheads="1"/>
          </p:cNvSpPr>
          <p:nvPr/>
        </p:nvSpPr>
        <p:spPr bwMode="auto">
          <a:xfrm>
            <a:off x="17836" y="580323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3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Verificación de que los límites de radiación respeten los limites establecidos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Decreto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195 de 2005)</a:t>
            </a:r>
            <a:endParaRPr lang="es-CO" sz="2300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2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0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79512" y="1268760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Rectángulo"/>
          <p:cNvSpPr>
            <a:spLocks noChangeArrowheads="1"/>
          </p:cNvSpPr>
          <p:nvPr/>
        </p:nvSpPr>
        <p:spPr bwMode="auto">
          <a:xfrm>
            <a:off x="0" y="126672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FF0000"/>
                </a:solidFill>
                <a:latin typeface="Calibri"/>
              </a:rPr>
              <a:t>Monitoreo instantáneo en áreas municipales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269356" y="5877272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1 Rectángulo"/>
          <p:cNvSpPr>
            <a:spLocks noChangeArrowheads="1"/>
          </p:cNvSpPr>
          <p:nvPr/>
        </p:nvSpPr>
        <p:spPr bwMode="auto">
          <a:xfrm>
            <a:off x="17836" y="580323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3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Verificación de que los límites de radiación respeten los limites establecidos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Decreto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195 de 2005)</a:t>
            </a:r>
            <a:endParaRPr lang="es-CO" sz="2300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444208" y="2448764"/>
            <a:ext cx="2699792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488832" y="2525995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FF"/>
                </a:solidFill>
              </a:rPr>
              <a:t>Municipios</a:t>
            </a:r>
          </a:p>
          <a:p>
            <a:r>
              <a:rPr lang="es-ES" sz="2400" dirty="0" smtClean="0">
                <a:solidFill>
                  <a:srgbClr val="FFFFFF"/>
                </a:solidFill>
              </a:rPr>
              <a:t>Medidos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16216" y="234888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FFFF"/>
                </a:solidFill>
              </a:rPr>
              <a:t>71</a:t>
            </a:r>
            <a:endParaRPr lang="es-ES" sz="6000" dirty="0">
              <a:solidFill>
                <a:srgbClr val="FFFFFF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-108520" y="4509120"/>
            <a:ext cx="3744416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5496" y="4581128"/>
            <a:ext cx="374441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Puntos cada 300 metros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24" name="AutoShape 5"/>
          <p:cNvSpPr>
            <a:spLocks/>
          </p:cNvSpPr>
          <p:nvPr/>
        </p:nvSpPr>
        <p:spPr bwMode="auto">
          <a:xfrm>
            <a:off x="0" y="8620"/>
            <a:ext cx="9125038" cy="1086149"/>
          </a:xfrm>
          <a:prstGeom prst="roundRect">
            <a:avLst>
              <a:gd name="adj" fmla="val 8708"/>
            </a:avLst>
          </a:prstGeom>
          <a:gradFill rotWithShape="0">
            <a:gsLst>
              <a:gs pos="0">
                <a:srgbClr val="5188B6"/>
              </a:gs>
              <a:gs pos="100000">
                <a:srgbClr val="1B3659"/>
              </a:gs>
            </a:gsLst>
            <a:lin ang="5400000" scaled="1"/>
          </a:gradFill>
          <a:ln w="25400">
            <a:solidFill>
              <a:srgbClr val="96B4C1"/>
            </a:solidFill>
            <a:miter lim="800000"/>
            <a:headEnd/>
            <a:tailEnd/>
          </a:ln>
          <a:effectLst>
            <a:outerShdw blurRad="127000" dist="76199" dir="2700000" algn="ctr" rotWithShape="0">
              <a:srgbClr val="5F7ABA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CO" sz="28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    Mediciones </a:t>
            </a:r>
            <a:r>
              <a:rPr lang="es-CO" sz="28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de Intensidad de Campos </a:t>
            </a:r>
            <a:r>
              <a:rPr lang="es-CO" sz="28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Electromagnéticos en línea </a:t>
            </a:r>
            <a:r>
              <a:rPr lang="es-CO" sz="2400" b="1" dirty="0" smtClean="0">
                <a:solidFill>
                  <a:srgbClr val="FFFF00"/>
                </a:solidFill>
              </a:rPr>
              <a:t>www.ane.gov.co</a:t>
            </a:r>
            <a:endParaRPr lang="es-CO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161925" y="6571506"/>
            <a:ext cx="428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4006" indent="-44006"/>
            <a:endParaRPr lang="en-US" sz="500">
              <a:latin typeface="Arial" pitchFamily="34" charset="0"/>
              <a:ea typeface="Lucida Grande"/>
              <a:cs typeface="Lucida Grande"/>
              <a:sym typeface="Arial" pitchFamily="34" charset="0"/>
            </a:endParaRPr>
          </a:p>
          <a:p>
            <a:pPr marL="44006" indent="-44006" algn="ctr"/>
            <a:endParaRPr lang="en-US" sz="5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40964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60440" cy="38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1112973" y="4941168"/>
            <a:ext cx="3546776" cy="2087071"/>
            <a:chOff x="3953711" y="10404060"/>
            <a:chExt cx="7111551" cy="4174141"/>
          </a:xfrm>
        </p:grpSpPr>
        <p:sp>
          <p:nvSpPr>
            <p:cNvPr id="26" name="43 CuadroTexto"/>
            <p:cNvSpPr txBox="1">
              <a:spLocks noChangeArrowheads="1"/>
            </p:cNvSpPr>
            <p:nvPr/>
          </p:nvSpPr>
          <p:spPr bwMode="auto">
            <a:xfrm>
              <a:off x="4536536" y="13716427"/>
              <a:ext cx="652872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100" dirty="0">
                  <a:solidFill>
                    <a:schemeClr val="accent5">
                      <a:lumMod val="10000"/>
                    </a:schemeClr>
                  </a:solidFill>
                  <a:latin typeface="Arial Black" pitchFamily="34" charset="0"/>
                </a:rPr>
                <a:t>Participación Internacional</a:t>
              </a:r>
            </a:p>
            <a:p>
              <a:pPr eaLnBrk="1" hangingPunct="1"/>
              <a:endParaRPr lang="es-MX" sz="1100" dirty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endParaRPr>
            </a:p>
          </p:txBody>
        </p:sp>
        <p:graphicFrame>
          <p:nvGraphicFramePr>
            <p:cNvPr id="41" name="7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7099541"/>
                </p:ext>
              </p:extLst>
            </p:nvPr>
          </p:nvGraphicFramePr>
          <p:xfrm>
            <a:off x="3953711" y="10404060"/>
            <a:ext cx="6935608" cy="3830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1" name="10 Grupo"/>
          <p:cNvGrpSpPr/>
          <p:nvPr/>
        </p:nvGrpSpPr>
        <p:grpSpPr>
          <a:xfrm>
            <a:off x="600986" y="1308704"/>
            <a:ext cx="2386838" cy="2156300"/>
            <a:chOff x="1602629" y="2617408"/>
            <a:chExt cx="5879079" cy="4312600"/>
          </a:xfrm>
        </p:grpSpPr>
        <p:sp>
          <p:nvSpPr>
            <p:cNvPr id="40970" name="43 CuadroTexto"/>
            <p:cNvSpPr txBox="1">
              <a:spLocks noChangeArrowheads="1"/>
            </p:cNvSpPr>
            <p:nvPr/>
          </p:nvSpPr>
          <p:spPr bwMode="auto">
            <a:xfrm>
              <a:off x="1602629" y="2617408"/>
              <a:ext cx="5879079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100" dirty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Implementación de las estrategias de la política del ERE</a:t>
              </a:r>
              <a:endParaRPr lang="es-MX" sz="11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graphicFrame>
          <p:nvGraphicFramePr>
            <p:cNvPr id="45" name="3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844245"/>
                </p:ext>
              </p:extLst>
            </p:nvPr>
          </p:nvGraphicFramePr>
          <p:xfrm>
            <a:off x="1630590" y="3905671"/>
            <a:ext cx="5523710" cy="30243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0" name="9 Grupo"/>
          <p:cNvGrpSpPr/>
          <p:nvPr/>
        </p:nvGrpSpPr>
        <p:grpSpPr>
          <a:xfrm>
            <a:off x="-180528" y="3717032"/>
            <a:ext cx="3456384" cy="2313258"/>
            <a:chOff x="1051043" y="8064133"/>
            <a:chExt cx="6984534" cy="4626515"/>
          </a:xfrm>
        </p:grpSpPr>
        <p:sp>
          <p:nvSpPr>
            <p:cNvPr id="17" name="43 CuadroTexto"/>
            <p:cNvSpPr txBox="1">
              <a:spLocks noChangeArrowheads="1"/>
            </p:cNvSpPr>
            <p:nvPr/>
          </p:nvSpPr>
          <p:spPr bwMode="auto">
            <a:xfrm>
              <a:off x="1633088" y="8064133"/>
              <a:ext cx="436533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100" b="1" dirty="0">
                  <a:latin typeface="Arial Black" pitchFamily="34" charset="0"/>
                </a:rPr>
                <a:t>Número de personas capacitadas en espectro</a:t>
              </a:r>
              <a:endParaRPr lang="es-MX" sz="1100" b="1" dirty="0">
                <a:latin typeface="Arial Black" pitchFamily="34" charset="0"/>
              </a:endParaRPr>
            </a:p>
          </p:txBody>
        </p:sp>
        <p:graphicFrame>
          <p:nvGraphicFramePr>
            <p:cNvPr id="47" name="15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23474241"/>
                </p:ext>
              </p:extLst>
            </p:nvPr>
          </p:nvGraphicFramePr>
          <p:xfrm>
            <a:off x="1051043" y="8928229"/>
            <a:ext cx="6984534" cy="3762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7" name="26 Grupo"/>
          <p:cNvGrpSpPr/>
          <p:nvPr/>
        </p:nvGrpSpPr>
        <p:grpSpPr>
          <a:xfrm>
            <a:off x="323528" y="1196752"/>
            <a:ext cx="3456384" cy="2565646"/>
            <a:chOff x="16030307" y="7058342"/>
            <a:chExt cx="8766888" cy="5131292"/>
          </a:xfrm>
        </p:grpSpPr>
        <p:sp>
          <p:nvSpPr>
            <p:cNvPr id="30" name="43 CuadroTexto"/>
            <p:cNvSpPr txBox="1">
              <a:spLocks noChangeArrowheads="1"/>
            </p:cNvSpPr>
            <p:nvPr/>
          </p:nvSpPr>
          <p:spPr bwMode="auto">
            <a:xfrm>
              <a:off x="16030307" y="7058342"/>
              <a:ext cx="4416491" cy="187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100" dirty="0">
                  <a:latin typeface="Arial Black" pitchFamily="34" charset="0"/>
                </a:rPr>
                <a:t>Implementación del Plan Maestro de Administración de Espectro</a:t>
              </a:r>
            </a:p>
            <a:p>
              <a:pPr eaLnBrk="1" hangingPunct="1"/>
              <a:endParaRPr lang="es-MX" sz="11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graphicFrame>
          <p:nvGraphicFramePr>
            <p:cNvPr id="53" name="8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4339632"/>
                </p:ext>
              </p:extLst>
            </p:nvPr>
          </p:nvGraphicFramePr>
          <p:xfrm>
            <a:off x="16341989" y="7588354"/>
            <a:ext cx="8455206" cy="4601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3" name="2 Grupo"/>
          <p:cNvGrpSpPr/>
          <p:nvPr/>
        </p:nvGrpSpPr>
        <p:grpSpPr>
          <a:xfrm>
            <a:off x="6529008" y="3567789"/>
            <a:ext cx="2987098" cy="2021451"/>
            <a:chOff x="17853148" y="7703044"/>
            <a:chExt cx="6334991" cy="4042902"/>
          </a:xfrm>
        </p:grpSpPr>
        <p:graphicFrame>
          <p:nvGraphicFramePr>
            <p:cNvPr id="29" name="10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681043"/>
                </p:ext>
              </p:extLst>
            </p:nvPr>
          </p:nvGraphicFramePr>
          <p:xfrm>
            <a:off x="17853148" y="8286114"/>
            <a:ext cx="6148256" cy="3459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1" name="43 CuadroTexto"/>
            <p:cNvSpPr txBox="1">
              <a:spLocks noChangeArrowheads="1"/>
            </p:cNvSpPr>
            <p:nvPr/>
          </p:nvSpPr>
          <p:spPr bwMode="auto">
            <a:xfrm>
              <a:off x="18558069" y="7703044"/>
              <a:ext cx="491834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100" dirty="0">
                  <a:latin typeface="Arial Black" pitchFamily="34" charset="0"/>
                </a:rPr>
                <a:t>Sistema Nacional de Monitoreo</a:t>
              </a:r>
              <a:endParaRPr lang="es-MX" sz="1100" dirty="0">
                <a:latin typeface="Arial Black" pitchFamily="34" charset="0"/>
              </a:endParaRPr>
            </a:p>
          </p:txBody>
        </p:sp>
        <p:sp>
          <p:nvSpPr>
            <p:cNvPr id="32" name="43 CuadroTexto"/>
            <p:cNvSpPr txBox="1">
              <a:spLocks noChangeArrowheads="1"/>
            </p:cNvSpPr>
            <p:nvPr/>
          </p:nvSpPr>
          <p:spPr bwMode="auto">
            <a:xfrm>
              <a:off x="21643855" y="9719268"/>
              <a:ext cx="254428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Estaciones</a:t>
              </a:r>
            </a:p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Fijas</a:t>
              </a:r>
            </a:p>
          </p:txBody>
        </p:sp>
        <p:sp>
          <p:nvSpPr>
            <p:cNvPr id="35" name="43 CuadroTexto"/>
            <p:cNvSpPr txBox="1">
              <a:spLocks noChangeArrowheads="1"/>
            </p:cNvSpPr>
            <p:nvPr/>
          </p:nvSpPr>
          <p:spPr bwMode="auto">
            <a:xfrm>
              <a:off x="20769496" y="9844700"/>
              <a:ext cx="7216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18</a:t>
              </a:r>
            </a:p>
          </p:txBody>
        </p:sp>
        <p:sp>
          <p:nvSpPr>
            <p:cNvPr id="36" name="43 CuadroTexto"/>
            <p:cNvSpPr txBox="1">
              <a:spLocks noChangeArrowheads="1"/>
            </p:cNvSpPr>
            <p:nvPr/>
          </p:nvSpPr>
          <p:spPr bwMode="auto">
            <a:xfrm>
              <a:off x="19751276" y="10069568"/>
              <a:ext cx="721646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37" name="43 CuadroTexto"/>
            <p:cNvSpPr txBox="1">
              <a:spLocks noChangeArrowheads="1"/>
            </p:cNvSpPr>
            <p:nvPr/>
          </p:nvSpPr>
          <p:spPr bwMode="auto">
            <a:xfrm>
              <a:off x="18815172" y="10439348"/>
              <a:ext cx="721646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742659" y="5157192"/>
            <a:ext cx="2853677" cy="1694076"/>
            <a:chOff x="13333157" y="9837305"/>
            <a:chExt cx="6203659" cy="3388151"/>
          </a:xfrm>
        </p:grpSpPr>
        <p:graphicFrame>
          <p:nvGraphicFramePr>
            <p:cNvPr id="33" name="1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6119466"/>
                </p:ext>
              </p:extLst>
            </p:nvPr>
          </p:nvGraphicFramePr>
          <p:xfrm>
            <a:off x="13333157" y="9837305"/>
            <a:ext cx="6203659" cy="3161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4" name="43 CuadroTexto"/>
            <p:cNvSpPr txBox="1">
              <a:spLocks noChangeArrowheads="1"/>
            </p:cNvSpPr>
            <p:nvPr/>
          </p:nvSpPr>
          <p:spPr bwMode="auto">
            <a:xfrm>
              <a:off x="14115848" y="12717624"/>
              <a:ext cx="3478188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1050" dirty="0">
                  <a:latin typeface="Arial Black" pitchFamily="34" charset="0"/>
                </a:rPr>
                <a:t>Mediciones RNI</a:t>
              </a:r>
              <a:endParaRPr lang="es-MX" sz="1050" dirty="0">
                <a:latin typeface="Arial Black" pitchFamily="34" charset="0"/>
              </a:endParaRPr>
            </a:p>
          </p:txBody>
        </p:sp>
        <p:sp>
          <p:nvSpPr>
            <p:cNvPr id="38" name="43 CuadroTexto"/>
            <p:cNvSpPr txBox="1">
              <a:spLocks noChangeArrowheads="1"/>
            </p:cNvSpPr>
            <p:nvPr/>
          </p:nvSpPr>
          <p:spPr bwMode="auto">
            <a:xfrm>
              <a:off x="17330744" y="11089037"/>
              <a:ext cx="2110881" cy="10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Número de</a:t>
              </a:r>
            </a:p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Habitantes (</a:t>
              </a:r>
              <a:r>
                <a:rPr lang="es-CO" sz="900" dirty="0" err="1">
                  <a:solidFill>
                    <a:srgbClr val="C00000"/>
                  </a:solidFill>
                  <a:latin typeface="Arial Black" pitchFamily="34" charset="0"/>
                </a:rPr>
                <a:t>Milllones</a:t>
              </a:r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)</a:t>
              </a:r>
            </a:p>
          </p:txBody>
        </p:sp>
        <p:sp>
          <p:nvSpPr>
            <p:cNvPr id="39" name="43 CuadroTexto"/>
            <p:cNvSpPr txBox="1">
              <a:spLocks noChangeArrowheads="1"/>
            </p:cNvSpPr>
            <p:nvPr/>
          </p:nvSpPr>
          <p:spPr bwMode="auto">
            <a:xfrm>
              <a:off x="16315289" y="11359841"/>
              <a:ext cx="721645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26 </a:t>
              </a:r>
            </a:p>
          </p:txBody>
        </p:sp>
        <p:sp>
          <p:nvSpPr>
            <p:cNvPr id="40" name="43 CuadroTexto"/>
            <p:cNvSpPr txBox="1">
              <a:spLocks noChangeArrowheads="1"/>
            </p:cNvSpPr>
            <p:nvPr/>
          </p:nvSpPr>
          <p:spPr bwMode="auto">
            <a:xfrm>
              <a:off x="15210931" y="11663373"/>
              <a:ext cx="721645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26 </a:t>
              </a:r>
            </a:p>
          </p:txBody>
        </p:sp>
        <p:sp>
          <p:nvSpPr>
            <p:cNvPr id="42" name="43 CuadroTexto"/>
            <p:cNvSpPr txBox="1">
              <a:spLocks noChangeArrowheads="1"/>
            </p:cNvSpPr>
            <p:nvPr/>
          </p:nvSpPr>
          <p:spPr bwMode="auto">
            <a:xfrm>
              <a:off x="14064209" y="11836424"/>
              <a:ext cx="1368153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r>
                <a:rPr lang="es-CO" sz="900" dirty="0">
                  <a:solidFill>
                    <a:srgbClr val="C00000"/>
                  </a:solidFill>
                  <a:latin typeface="Arial Black" pitchFamily="34" charset="0"/>
                </a:rPr>
                <a:t>0.013 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6300193" y="1196752"/>
            <a:ext cx="3096345" cy="2124237"/>
            <a:chOff x="16834868" y="3113583"/>
            <a:chExt cx="7189092" cy="4248473"/>
          </a:xfrm>
        </p:grpSpPr>
        <p:grpSp>
          <p:nvGrpSpPr>
            <p:cNvPr id="14" name="13 Grupo"/>
            <p:cNvGrpSpPr/>
            <p:nvPr/>
          </p:nvGrpSpPr>
          <p:grpSpPr>
            <a:xfrm>
              <a:off x="16834868" y="3113583"/>
              <a:ext cx="5760356" cy="3239202"/>
              <a:chOff x="17937635" y="3113583"/>
              <a:chExt cx="5760356" cy="3239202"/>
            </a:xfrm>
          </p:grpSpPr>
          <p:sp>
            <p:nvSpPr>
              <p:cNvPr id="40968" name="43 CuadroTexto"/>
              <p:cNvSpPr txBox="1">
                <a:spLocks noChangeArrowheads="1"/>
              </p:cNvSpPr>
              <p:nvPr/>
            </p:nvSpPr>
            <p:spPr bwMode="auto">
              <a:xfrm>
                <a:off x="17937635" y="3113583"/>
                <a:ext cx="576035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8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r>
                  <a:rPr lang="es-CO" sz="1100" dirty="0">
                    <a:latin typeface="Arial Black" pitchFamily="34" charset="0"/>
                  </a:rPr>
                  <a:t>Estudios de viabilidad para asignar espectro</a:t>
                </a:r>
                <a:endParaRPr lang="es-MX" sz="1100" dirty="0">
                  <a:latin typeface="Arial Black" pitchFamily="34" charset="0"/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19713668" y="5921897"/>
                <a:ext cx="1101048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800" b="1" dirty="0">
                    <a:solidFill>
                      <a:schemeClr val="bg1"/>
                    </a:solidFill>
                    <a:latin typeface="Arial Bold"/>
                  </a:rPr>
                  <a:t>3000</a:t>
                </a:r>
                <a:endParaRPr lang="es-MX" sz="800" b="1" dirty="0">
                  <a:solidFill>
                    <a:schemeClr val="bg1"/>
                  </a:solidFill>
                  <a:latin typeface="Arial Bold"/>
                </a:endParaRPr>
              </a:p>
            </p:txBody>
          </p:sp>
        </p:grpSp>
        <p:graphicFrame>
          <p:nvGraphicFramePr>
            <p:cNvPr id="46" name="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5211877"/>
                </p:ext>
              </p:extLst>
            </p:nvPr>
          </p:nvGraphicFramePr>
          <p:xfrm>
            <a:off x="17377358" y="3640360"/>
            <a:ext cx="6646602" cy="3721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2" name="1 CuadroTexto"/>
          <p:cNvSpPr txBox="1"/>
          <p:nvPr/>
        </p:nvSpPr>
        <p:spPr>
          <a:xfrm>
            <a:off x="7219959" y="3008245"/>
            <a:ext cx="248731" cy="131112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s-ES" sz="600" b="1" dirty="0">
                <a:solidFill>
                  <a:schemeClr val="bg1"/>
                </a:solidFill>
              </a:rPr>
              <a:t>7700</a:t>
            </a:r>
            <a:endParaRPr lang="es-MX" sz="600" b="1" dirty="0">
              <a:solidFill>
                <a:schemeClr val="bg1"/>
              </a:solidFill>
            </a:endParaRPr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800" b="1" dirty="0" smtClean="0">
                  <a:solidFill>
                    <a:srgbClr val="FFFFFF"/>
                  </a:solidFill>
                </a:rPr>
                <a:t>  La             planea, vigila y controla el Espectro</a:t>
              </a:r>
              <a:endParaRPr lang="es-CO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pic>
        <p:nvPicPr>
          <p:cNvPr id="50" name="6 Imagen" descr="logoane1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" y="272193"/>
            <a:ext cx="1051560" cy="4445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19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oscar.garcia\Pictures\Imagenes Presentaciones\Nueva imagen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26435"/>
          <a:stretch/>
        </p:blipFill>
        <p:spPr bwMode="auto">
          <a:xfrm>
            <a:off x="2627784" y="2144814"/>
            <a:ext cx="3888432" cy="37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79512" y="1268760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 Rectángulo"/>
          <p:cNvSpPr>
            <a:spLocks noChangeArrowheads="1"/>
          </p:cNvSpPr>
          <p:nvPr/>
        </p:nvSpPr>
        <p:spPr bwMode="auto">
          <a:xfrm>
            <a:off x="0" y="1266726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FF0000"/>
                </a:solidFill>
                <a:latin typeface="Calibri"/>
              </a:rPr>
              <a:t>Medición específica a </a:t>
            </a:r>
            <a:r>
              <a:rPr lang="es-CO" sz="3200" b="1" dirty="0" smtClean="0">
                <a:solidFill>
                  <a:srgbClr val="FF0000"/>
                </a:solidFill>
                <a:latin typeface="Calibri"/>
              </a:rPr>
              <a:t>torres de telefonia móvil</a:t>
            </a:r>
            <a:endParaRPr lang="es-CO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269356" y="5877272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  <a:alpha val="49000"/>
                </a:schemeClr>
              </a:gs>
              <a:gs pos="100000">
                <a:schemeClr val="accent1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1 Rectángulo"/>
          <p:cNvSpPr>
            <a:spLocks noChangeArrowheads="1"/>
          </p:cNvSpPr>
          <p:nvPr/>
        </p:nvSpPr>
        <p:spPr bwMode="auto">
          <a:xfrm>
            <a:off x="17836" y="580323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3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Verificación de que los límites de radiación respeten los limites establecidos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Decreto 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195 de 2005)</a:t>
            </a:r>
            <a:endParaRPr lang="es-CO" sz="2300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-108520" y="3573016"/>
            <a:ext cx="37444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5496" y="364502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s-ES" sz="2100" dirty="0" smtClean="0">
                <a:solidFill>
                  <a:schemeClr val="bg1"/>
                </a:solidFill>
              </a:rPr>
              <a:t> Atención a requerimientos</a:t>
            </a:r>
          </a:p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de autoridades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24" name="AutoShape 5"/>
          <p:cNvSpPr>
            <a:spLocks/>
          </p:cNvSpPr>
          <p:nvPr/>
        </p:nvSpPr>
        <p:spPr bwMode="auto">
          <a:xfrm>
            <a:off x="0" y="8620"/>
            <a:ext cx="9125038" cy="1086149"/>
          </a:xfrm>
          <a:prstGeom prst="roundRect">
            <a:avLst>
              <a:gd name="adj" fmla="val 8708"/>
            </a:avLst>
          </a:prstGeom>
          <a:gradFill rotWithShape="0">
            <a:gsLst>
              <a:gs pos="0">
                <a:srgbClr val="5188B6"/>
              </a:gs>
              <a:gs pos="100000">
                <a:srgbClr val="1B3659"/>
              </a:gs>
            </a:gsLst>
            <a:lin ang="5400000" scaled="1"/>
          </a:gradFill>
          <a:ln w="25400">
            <a:solidFill>
              <a:srgbClr val="96B4C1"/>
            </a:solidFill>
            <a:miter lim="800000"/>
            <a:headEnd/>
            <a:tailEnd/>
          </a:ln>
          <a:effectLst>
            <a:outerShdw blurRad="127000" dist="76199" dir="2700000" algn="ctr" rotWithShape="0">
              <a:srgbClr val="5F7ABA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CO" sz="28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    Mediciones </a:t>
            </a:r>
            <a:r>
              <a:rPr lang="es-CO" sz="28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de Intensidad de Campos </a:t>
            </a:r>
            <a:r>
              <a:rPr lang="es-CO" sz="28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Electromagnéticos en línea </a:t>
            </a:r>
            <a:r>
              <a:rPr lang="es-CO" sz="2400" b="1" dirty="0" smtClean="0">
                <a:solidFill>
                  <a:srgbClr val="FFFF00"/>
                </a:solidFill>
              </a:rPr>
              <a:t>www.ane.gov.co</a:t>
            </a:r>
            <a:endParaRPr lang="es-CO" sz="2400" b="1" dirty="0">
              <a:solidFill>
                <a:srgbClr val="FFFF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732240" y="2930168"/>
            <a:ext cx="2520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hlinkClick r:id="rId4"/>
              </a:rPr>
              <a:t>www.ane.gov.co</a:t>
            </a:r>
            <a:endParaRPr lang="es-ES" sz="2400" dirty="0" smtClean="0"/>
          </a:p>
          <a:p>
            <a:pPr algn="ctr"/>
            <a:r>
              <a:rPr lang="es-ES" sz="2400" dirty="0" smtClean="0"/>
              <a:t>Empoderamos</a:t>
            </a:r>
          </a:p>
          <a:p>
            <a:pPr algn="ctr"/>
            <a:r>
              <a:rPr lang="es-ES" sz="2400" dirty="0" smtClean="0"/>
              <a:t> al usuario entregando información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462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 dirty="0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400" b="1" dirty="0" smtClean="0">
                  <a:solidFill>
                    <a:schemeClr val="bg1"/>
                  </a:solidFill>
                </a:rPr>
                <a:t> Luego </a:t>
              </a:r>
              <a:r>
                <a:rPr lang="es-CO" sz="2400" b="1" dirty="0">
                  <a:solidFill>
                    <a:schemeClr val="bg1"/>
                  </a:solidFill>
                </a:rPr>
                <a:t>de la vigilancia, </a:t>
              </a:r>
              <a:r>
                <a:rPr lang="es-CO" sz="2400" b="1" dirty="0" smtClean="0">
                  <a:solidFill>
                    <a:schemeClr val="bg1"/>
                  </a:solidFill>
                </a:rPr>
                <a:t>la              ejerce el control del espectro</a:t>
              </a:r>
              <a:endParaRPr lang="es-CO" sz="21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7253"/>
            <a:ext cx="1080120" cy="432955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3664242181"/>
              </p:ext>
            </p:extLst>
          </p:nvPr>
        </p:nvGraphicFramePr>
        <p:xfrm>
          <a:off x="179512" y="1124744"/>
          <a:ext cx="9217024" cy="57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85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2123728" y="1772816"/>
            <a:ext cx="3240360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2267744" y="184482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En campo o mediante</a:t>
            </a:r>
          </a:p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monitoreo remoto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 dirty="0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0"/>
            <a:ext cx="9144000" cy="126014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800" b="1" dirty="0" smtClean="0">
                  <a:solidFill>
                    <a:schemeClr val="bg1"/>
                  </a:solidFill>
                </a:rPr>
                <a:t>             Insumos para ejercer el control del espectro</a:t>
              </a:r>
              <a:endParaRPr lang="es-CO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ángulo redondeado 8"/>
          <p:cNvSpPr/>
          <p:nvPr/>
        </p:nvSpPr>
        <p:spPr>
          <a:xfrm>
            <a:off x="160836" y="145897"/>
            <a:ext cx="936104" cy="941499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ángulo redondeado 12"/>
          <p:cNvSpPr/>
          <p:nvPr/>
        </p:nvSpPr>
        <p:spPr>
          <a:xfrm>
            <a:off x="323528" y="1556792"/>
            <a:ext cx="216024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358184" y="170371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Visita y/o Monitoreo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995936" y="3645024"/>
            <a:ext cx="345638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4139952" y="3717032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Toda visita o monitoreo</a:t>
            </a:r>
          </a:p>
          <a:p>
            <a:r>
              <a:rPr lang="es-ES" sz="2100" dirty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    genera un análisis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2195736" y="3429000"/>
            <a:ext cx="216024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230392" y="3780328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Análisis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084168" y="5517232"/>
            <a:ext cx="295232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28184" y="551723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comunicación de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resultados al equipo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de investigaciones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283968" y="5373216"/>
            <a:ext cx="216024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318624" y="5733256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Informe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827584" y="3319644"/>
            <a:ext cx="1296144" cy="864096"/>
          </a:xfrm>
          <a:prstGeom prst="bentUpArrow">
            <a:avLst>
              <a:gd name="adj1" fmla="val 40128"/>
              <a:gd name="adj2" fmla="val 36887"/>
              <a:gd name="adj3" fmla="val 293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oblada hacia arriba 24"/>
          <p:cNvSpPr/>
          <p:nvPr/>
        </p:nvSpPr>
        <p:spPr>
          <a:xfrm rot="5400000">
            <a:off x="2987824" y="5229200"/>
            <a:ext cx="1296144" cy="864096"/>
          </a:xfrm>
          <a:prstGeom prst="bentUpArrow">
            <a:avLst>
              <a:gd name="adj1" fmla="val 40128"/>
              <a:gd name="adj2" fmla="val 36887"/>
              <a:gd name="adj3" fmla="val 293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1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 dirty="0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0"/>
            <a:ext cx="9144000" cy="126014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600" b="1" dirty="0" smtClean="0">
                  <a:solidFill>
                    <a:schemeClr val="bg1"/>
                  </a:solidFill>
                </a:rPr>
                <a:t>               Actuaciones para ejercer el control del espectro</a:t>
              </a:r>
              <a:endParaRPr lang="es-CO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ángulo redondeado 25"/>
          <p:cNvSpPr/>
          <p:nvPr/>
        </p:nvSpPr>
        <p:spPr>
          <a:xfrm>
            <a:off x="179512" y="168966"/>
            <a:ext cx="1008112" cy="88377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13 Flecha circular"/>
          <p:cNvSpPr/>
          <p:nvPr/>
        </p:nvSpPr>
        <p:spPr>
          <a:xfrm>
            <a:off x="5679651" y="4947996"/>
            <a:ext cx="1772669" cy="1584176"/>
          </a:xfrm>
          <a:prstGeom prst="circularArrow">
            <a:avLst>
              <a:gd name="adj1" fmla="val 5290"/>
              <a:gd name="adj2" fmla="val 1142319"/>
              <a:gd name="adj3" fmla="val 469992"/>
              <a:gd name="adj4" fmla="val 10800000"/>
              <a:gd name="adj5" fmla="val 12500"/>
            </a:avLst>
          </a:prstGeom>
          <a:scene3d>
            <a:camera prst="orthographicFront">
              <a:rot lat="1080000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2842968" y="1772816"/>
            <a:ext cx="2880320" cy="25922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2914976" y="234888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dirty="0">
                <a:solidFill>
                  <a:schemeClr val="bg1"/>
                </a:solidFill>
              </a:rPr>
              <a:t>Autoridades </a:t>
            </a:r>
            <a:r>
              <a:rPr lang="es-CO" sz="2400" dirty="0" smtClean="0">
                <a:solidFill>
                  <a:schemeClr val="bg1"/>
                </a:solidFill>
              </a:rPr>
              <a:t>que hacen </a:t>
            </a:r>
            <a:r>
              <a:rPr lang="es-CO" sz="2400" dirty="0">
                <a:solidFill>
                  <a:schemeClr val="bg1"/>
                </a:solidFill>
              </a:rPr>
              <a:t>uso </a:t>
            </a:r>
            <a:r>
              <a:rPr lang="es-CO" sz="2400" dirty="0" smtClean="0">
                <a:solidFill>
                  <a:schemeClr val="bg1"/>
                </a:solidFill>
              </a:rPr>
              <a:t>de espectro </a:t>
            </a:r>
            <a:r>
              <a:rPr lang="es-CO" sz="2400" dirty="0">
                <a:solidFill>
                  <a:schemeClr val="bg1"/>
                </a:solidFill>
              </a:rPr>
              <a:t>incumpliendo los parámetros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2699792" y="1412776"/>
            <a:ext cx="3203008" cy="86699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>
            <a:off x="2770960" y="14847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Requerimientos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539552" y="5229200"/>
            <a:ext cx="2304256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611560" y="5517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Casos de clandestinidad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339508" y="4290194"/>
            <a:ext cx="2664296" cy="115503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395536" y="429309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Decomisos Preventivos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5958828" y="5013176"/>
            <a:ext cx="2808312" cy="1584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5993484" y="5301208"/>
            <a:ext cx="27363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Casos de vulneración del régimen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1" name="Rectángulo redondeado 50"/>
          <p:cNvSpPr/>
          <p:nvPr/>
        </p:nvSpPr>
        <p:spPr>
          <a:xfrm>
            <a:off x="5740108" y="4074170"/>
            <a:ext cx="3224380" cy="115503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5724128" y="4077072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Investigaciones</a:t>
            </a:r>
          </a:p>
          <a:p>
            <a:pPr algn="ctr"/>
            <a:r>
              <a:rPr lang="es-ES" sz="3200" dirty="0" smtClean="0">
                <a:solidFill>
                  <a:srgbClr val="FFFFFF"/>
                </a:solidFill>
              </a:rPr>
              <a:t>Administrativas</a:t>
            </a:r>
            <a:endParaRPr lang="es-E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 descr="C:\Users\Karley.lamk\Desktop\COMUNICACIONES\FOTOS PICASSA\FOTOS\FotosparaANE\Escogidas\cartilla3_opci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2" b="68625"/>
          <a:stretch/>
        </p:blipFill>
        <p:spPr bwMode="auto">
          <a:xfrm>
            <a:off x="-1" y="836712"/>
            <a:ext cx="5872457" cy="60212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:\Users\Karley.lamk\Desktop\COMUNICACIONES\FOTOS PICASSA\FOTOS\FotosparaANE\Escogidas\cartilla3_opc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376618" cy="60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 dirty="0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19"/>
            <a:ext cx="9144000" cy="1476164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CO" sz="2400" b="1" dirty="0" smtClean="0">
                  <a:solidFill>
                    <a:srgbClr val="FFFFFF"/>
                  </a:solidFill>
                </a:rPr>
                <a:t>  </a:t>
              </a:r>
              <a:r>
                <a:rPr lang="es-CO" sz="2800" b="1" dirty="0" smtClean="0">
                  <a:solidFill>
                    <a:srgbClr val="FFFFFF"/>
                  </a:solidFill>
                </a:rPr>
                <a:t>Sanciones aplicadas por la             por </a:t>
              </a:r>
              <a:r>
                <a:rPr lang="es-CO" sz="2800" b="1" dirty="0">
                  <a:solidFill>
                    <a:srgbClr val="FFFFFF"/>
                  </a:solidFill>
                </a:rPr>
                <a:t>violaciones en el uso del espectro</a:t>
              </a: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1749"/>
            <a:ext cx="1080120" cy="4329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971600" y="2060848"/>
            <a:ext cx="289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 dirty="0"/>
              <a:t>Resoluciones definitivas</a:t>
            </a:r>
          </a:p>
        </p:txBody>
      </p:sp>
      <p:sp>
        <p:nvSpPr>
          <p:cNvPr id="23" name="14 CuadroTexto"/>
          <p:cNvSpPr txBox="1"/>
          <p:nvPr/>
        </p:nvSpPr>
        <p:spPr>
          <a:xfrm>
            <a:off x="251520" y="5373216"/>
            <a:ext cx="4393034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dirty="0">
                <a:solidFill>
                  <a:srgbClr val="FFFFFF"/>
                </a:solidFill>
                <a:cs typeface="Arial" charset="0"/>
              </a:rPr>
              <a:t>El promedio de duración de las investigaciones durante el año 2012 (Auto de apertura – Resolución Sanción) fue de 4,5 meses</a:t>
            </a:r>
            <a:r>
              <a:rPr lang="es-CO" sz="1600" dirty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graphicFrame>
        <p:nvGraphicFramePr>
          <p:cNvPr id="2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8575"/>
              </p:ext>
            </p:extLst>
          </p:nvPr>
        </p:nvGraphicFramePr>
        <p:xfrm>
          <a:off x="755576" y="2492896"/>
          <a:ext cx="3527946" cy="31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2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/>
          </p:cNvSpPr>
          <p:nvPr/>
        </p:nvSpPr>
        <p:spPr bwMode="auto">
          <a:xfrm>
            <a:off x="1649562" y="4632047"/>
            <a:ext cx="20911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4080"/>
                </a:solidFill>
                <a:ea typeface="ＭＳ Ｐゴシック" charset="0"/>
              </a:rPr>
              <a:t>Oscar Leon Suarez</a:t>
            </a:r>
          </a:p>
          <a:p>
            <a:r>
              <a:rPr lang="en-US" dirty="0">
                <a:solidFill>
                  <a:srgbClr val="004080"/>
                </a:solidFill>
                <a:ea typeface="ＭＳ Ｐゴシック" charset="0"/>
              </a:rPr>
              <a:t>Director General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6304310" y="4945657"/>
            <a:ext cx="2327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solidFill>
                  <a:srgbClr val="004080"/>
                </a:solidFill>
                <a:ea typeface="ＭＳ Ｐゴシック" charset="0"/>
              </a:rPr>
              <a:t>@</a:t>
            </a:r>
            <a:r>
              <a:rPr lang="en-US" sz="2000" dirty="0" err="1">
                <a:solidFill>
                  <a:srgbClr val="004080"/>
                </a:solidFill>
                <a:ea typeface="ＭＳ Ｐゴシック" charset="0"/>
              </a:rPr>
              <a:t>OscarLeonSuarez</a:t>
            </a:r>
            <a:endParaRPr lang="en-US" sz="2000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50680"/>
            <a:ext cx="87059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/>
          </p:cNvSpPr>
          <p:nvPr/>
        </p:nvSpPr>
        <p:spPr bwMode="auto">
          <a:xfrm>
            <a:off x="6306691" y="4513857"/>
            <a:ext cx="2013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solidFill>
                  <a:srgbClr val="004080"/>
                </a:solidFill>
                <a:ea typeface="ＭＳ Ｐゴシック" charset="0"/>
              </a:rPr>
              <a:t>@</a:t>
            </a:r>
            <a:r>
              <a:rPr lang="en-US" sz="2000" dirty="0" err="1">
                <a:solidFill>
                  <a:srgbClr val="004080"/>
                </a:solidFill>
                <a:ea typeface="ＭＳ Ｐゴシック" charset="0"/>
              </a:rPr>
              <a:t>ANE_Colombia</a:t>
            </a:r>
            <a:endParaRPr lang="en-US" sz="2000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71" y="692696"/>
            <a:ext cx="424926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/>
          </p:cNvSpPr>
          <p:nvPr/>
        </p:nvSpPr>
        <p:spPr bwMode="auto">
          <a:xfrm>
            <a:off x="1" y="2564904"/>
            <a:ext cx="9144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3000" b="1" dirty="0" smtClean="0">
                <a:solidFill>
                  <a:srgbClr val="004080"/>
                </a:solidFill>
                <a:ea typeface="ＭＳ Ｐゴシック" charset="0"/>
              </a:rPr>
              <a:t>Por favor denuncie el uso no autorizado del espectro!</a:t>
            </a:r>
            <a:endParaRPr lang="es-ES" sz="3000" b="1" dirty="0">
              <a:solidFill>
                <a:srgbClr val="004080"/>
              </a:solidFill>
              <a:ea typeface="ＭＳ Ｐゴシック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89396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/>
          </p:cNvSpPr>
          <p:nvPr/>
        </p:nvSpPr>
        <p:spPr bwMode="auto">
          <a:xfrm>
            <a:off x="3563888" y="6165304"/>
            <a:ext cx="1861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u="sng" dirty="0">
                <a:solidFill>
                  <a:srgbClr val="004080"/>
                </a:solidFill>
                <a:ea typeface="ＭＳ Ｐゴシック" charset="0"/>
                <a:hlinkClick r:id="rId5"/>
              </a:rPr>
              <a:t>www.ane.gov.co</a:t>
            </a:r>
            <a:endParaRPr lang="en-US" sz="2000" u="sng" dirty="0">
              <a:solidFill>
                <a:srgbClr val="00408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Como se logra una mejora en la calidad de los servicios?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pic>
        <p:nvPicPr>
          <p:cNvPr id="51" name="Picture 9" descr="Screen shot 2012-07-31 at 8.16.18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66125"/>
          <a:stretch/>
        </p:blipFill>
        <p:spPr bwMode="auto">
          <a:xfrm>
            <a:off x="0" y="1514760"/>
            <a:ext cx="2915816" cy="43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21"/>
          <p:cNvGrpSpPr>
            <a:grpSpLocks/>
          </p:cNvGrpSpPr>
          <p:nvPr/>
        </p:nvGrpSpPr>
        <p:grpSpPr bwMode="auto">
          <a:xfrm rot="10800000">
            <a:off x="5004048" y="1579883"/>
            <a:ext cx="4968552" cy="876300"/>
            <a:chOff x="0" y="0"/>
            <a:chExt cx="17360" cy="1415"/>
          </a:xfrm>
        </p:grpSpPr>
        <p:sp>
          <p:nvSpPr>
            <p:cNvPr id="57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Optimización de equipos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1"/>
          <p:cNvGrpSpPr>
            <a:grpSpLocks/>
          </p:cNvGrpSpPr>
          <p:nvPr/>
        </p:nvGrpSpPr>
        <p:grpSpPr bwMode="auto">
          <a:xfrm rot="10800000">
            <a:off x="5004048" y="3158739"/>
            <a:ext cx="4968552" cy="876300"/>
            <a:chOff x="0" y="0"/>
            <a:chExt cx="17360" cy="1415"/>
          </a:xfrm>
        </p:grpSpPr>
        <p:sp>
          <p:nvSpPr>
            <p:cNvPr id="60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Instalación de más</a:t>
              </a:r>
            </a:p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infraestructura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1"/>
          <p:cNvGrpSpPr>
            <a:grpSpLocks/>
          </p:cNvGrpSpPr>
          <p:nvPr/>
        </p:nvGrpSpPr>
        <p:grpSpPr bwMode="auto">
          <a:xfrm rot="10800000">
            <a:off x="5004048" y="4751916"/>
            <a:ext cx="4968552" cy="876300"/>
            <a:chOff x="0" y="0"/>
            <a:chExt cx="17360" cy="1415"/>
          </a:xfrm>
        </p:grpSpPr>
        <p:sp>
          <p:nvSpPr>
            <p:cNvPr id="63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4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Adecuada </a:t>
              </a:r>
              <a:r>
                <a:rPr lang="es-CO" sz="2500" b="1" dirty="0">
                  <a:solidFill>
                    <a:srgbClr val="FFFFFF"/>
                  </a:solidFill>
                </a:rPr>
                <a:t>gestión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de</a:t>
              </a:r>
            </a:p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</a:t>
              </a:r>
              <a:r>
                <a:rPr lang="es-CO" sz="2500" b="1" dirty="0">
                  <a:solidFill>
                    <a:srgbClr val="FFFFFF"/>
                  </a:solidFill>
                </a:rPr>
                <a:t>espectro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607900"/>
            <a:ext cx="1088008" cy="10880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55"/>
          <a:stretch/>
        </p:blipFill>
        <p:spPr>
          <a:xfrm flipH="1">
            <a:off x="4211960" y="3136309"/>
            <a:ext cx="968479" cy="10269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30"/>
          <a:stretch/>
        </p:blipFill>
        <p:spPr>
          <a:xfrm>
            <a:off x="4139952" y="1579882"/>
            <a:ext cx="1008112" cy="1039767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4174587" y="1556792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/>
        </p:nvSpPr>
        <p:spPr>
          <a:xfrm>
            <a:off x="4177325" y="3098936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/>
          <p:cNvSpPr/>
          <p:nvPr/>
        </p:nvSpPr>
        <p:spPr>
          <a:xfrm>
            <a:off x="4177325" y="4679908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Flecha derecha 66"/>
          <p:cNvSpPr/>
          <p:nvPr/>
        </p:nvSpPr>
        <p:spPr>
          <a:xfrm>
            <a:off x="3059832" y="3098936"/>
            <a:ext cx="1008112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Flecha derecha 67"/>
          <p:cNvSpPr/>
          <p:nvPr/>
        </p:nvSpPr>
        <p:spPr>
          <a:xfrm rot="1111075">
            <a:off x="2822347" y="4319596"/>
            <a:ext cx="1008112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Flecha derecha 68"/>
          <p:cNvSpPr/>
          <p:nvPr/>
        </p:nvSpPr>
        <p:spPr>
          <a:xfrm rot="20488925" flipV="1">
            <a:off x="2822349" y="1852984"/>
            <a:ext cx="1008112" cy="9361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3851920" y="4365104"/>
            <a:ext cx="5040560" cy="165618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65304"/>
            <a:ext cx="1512168" cy="6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56" name="Group 21"/>
          <p:cNvGrpSpPr>
            <a:grpSpLocks/>
          </p:cNvGrpSpPr>
          <p:nvPr/>
        </p:nvGrpSpPr>
        <p:grpSpPr bwMode="auto">
          <a:xfrm rot="10800000">
            <a:off x="4139952" y="1605651"/>
            <a:ext cx="5328592" cy="876300"/>
            <a:chOff x="0" y="0"/>
            <a:chExt cx="17360" cy="1415"/>
          </a:xfrm>
        </p:grpSpPr>
        <p:sp>
          <p:nvSpPr>
            <p:cNvPr id="57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  Planificación de espectro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568277"/>
            <a:ext cx="1044110" cy="1044110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3442962" y="1582560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300" b="1" dirty="0">
                  <a:solidFill>
                    <a:srgbClr val="FFFFFF"/>
                  </a:solidFill>
                </a:rPr>
                <a:t> </a:t>
              </a:r>
              <a:r>
                <a:rPr lang="es-CO" sz="2300" b="1" dirty="0" smtClean="0">
                  <a:solidFill>
                    <a:srgbClr val="FFFFFF"/>
                  </a:solidFill>
                </a:rPr>
                <a:t> Como contribuye               a una adecuada gestión de espectro?</a:t>
              </a:r>
              <a:endParaRPr lang="es-CO" sz="23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1"/>
          <p:cNvGrpSpPr>
            <a:grpSpLocks/>
          </p:cNvGrpSpPr>
          <p:nvPr/>
        </p:nvGrpSpPr>
        <p:grpSpPr bwMode="auto">
          <a:xfrm rot="10800000">
            <a:off x="4272422" y="3212976"/>
            <a:ext cx="5196122" cy="876300"/>
            <a:chOff x="0" y="0"/>
            <a:chExt cx="17360" cy="1415"/>
          </a:xfrm>
        </p:grpSpPr>
        <p:sp>
          <p:nvSpPr>
            <p:cNvPr id="60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1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 Apoyo en procesos</a:t>
              </a:r>
            </a:p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 de asignación IMT 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864421"/>
            <a:ext cx="1644639" cy="1579935"/>
          </a:xfrm>
          <a:prstGeom prst="rect">
            <a:avLst/>
          </a:prstGeom>
        </p:spPr>
      </p:pic>
      <p:sp>
        <p:nvSpPr>
          <p:cNvPr id="65" name="Elipse 64"/>
          <p:cNvSpPr/>
          <p:nvPr/>
        </p:nvSpPr>
        <p:spPr>
          <a:xfrm>
            <a:off x="3445700" y="3153173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 rot="10800000">
            <a:off x="4318601" y="4872757"/>
            <a:ext cx="5149943" cy="876300"/>
            <a:chOff x="0" y="0"/>
            <a:chExt cx="17360" cy="1415"/>
          </a:xfrm>
        </p:grpSpPr>
        <p:sp>
          <p:nvSpPr>
            <p:cNvPr id="63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4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Vigilancia y control de</a:t>
              </a:r>
            </a:p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interferencias perjudiciales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835277"/>
            <a:ext cx="1125488" cy="1125488"/>
          </a:xfrm>
          <a:prstGeom prst="rect">
            <a:avLst/>
          </a:prstGeom>
        </p:spPr>
      </p:pic>
      <p:sp>
        <p:nvSpPr>
          <p:cNvPr id="66" name="Elipse 65"/>
          <p:cNvSpPr/>
          <p:nvPr/>
        </p:nvSpPr>
        <p:spPr>
          <a:xfrm>
            <a:off x="3491880" y="4800749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6 Imagen" descr="logoane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02" y="249103"/>
            <a:ext cx="1051560" cy="4445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304256" cy="9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rir llave 8"/>
          <p:cNvSpPr/>
          <p:nvPr/>
        </p:nvSpPr>
        <p:spPr>
          <a:xfrm>
            <a:off x="2699792" y="1196752"/>
            <a:ext cx="621783" cy="5040560"/>
          </a:xfrm>
          <a:prstGeom prst="leftBrace">
            <a:avLst>
              <a:gd name="adj1" fmla="val 86418"/>
              <a:gd name="adj2" fmla="val 50000"/>
            </a:avLst>
          </a:prstGeom>
          <a:ln w="7620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3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0307"/>
            <a:ext cx="8615514" cy="38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300" b="1" dirty="0" smtClean="0">
                  <a:solidFill>
                    <a:srgbClr val="FFFFFF"/>
                  </a:solidFill>
                </a:rPr>
                <a:t>  La               planifica para garantizar disponibilidad del espectro </a:t>
              </a:r>
              <a:endParaRPr lang="es-CO" sz="23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2" y="248196"/>
            <a:ext cx="1051560" cy="444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CuadroTexto 20"/>
          <p:cNvSpPr txBox="1"/>
          <p:nvPr/>
        </p:nvSpPr>
        <p:spPr>
          <a:xfrm>
            <a:off x="755576" y="893488"/>
            <a:ext cx="3384376" cy="63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Planes de Migración</a:t>
            </a:r>
            <a:endParaRPr lang="es-E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568855"/>
            <a:ext cx="3168352" cy="1238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uadroTexto 24"/>
          <p:cNvSpPr txBox="1"/>
          <p:nvPr/>
        </p:nvSpPr>
        <p:spPr>
          <a:xfrm>
            <a:off x="5168835" y="1029412"/>
            <a:ext cx="3582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Uso eficiente</a:t>
            </a:r>
            <a:endParaRPr lang="es-E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556792"/>
            <a:ext cx="2144499" cy="1153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07504" y="3318083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Identificacion y atribución</a:t>
            </a:r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de nuevas bandas IMT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300" b="1" dirty="0" smtClean="0">
                  <a:solidFill>
                    <a:srgbClr val="FFFFFF"/>
                  </a:solidFill>
                </a:rPr>
                <a:t>  </a:t>
              </a:r>
              <a:r>
                <a:rPr lang="es-CO" sz="3200" b="1" dirty="0" smtClean="0">
                  <a:solidFill>
                    <a:srgbClr val="FFFFFF"/>
                  </a:solidFill>
                </a:rPr>
                <a:t>Espectro IMT para todos …  </a:t>
              </a:r>
              <a:endParaRPr lang="es-CO" sz="3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" y="1407128"/>
            <a:ext cx="10855858" cy="49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300" b="1" dirty="0">
                  <a:solidFill>
                    <a:srgbClr val="FFFFFF"/>
                  </a:solidFill>
                </a:rPr>
                <a:t> </a:t>
              </a:r>
              <a:r>
                <a:rPr lang="es-CO" sz="2300" b="1" dirty="0" smtClean="0">
                  <a:solidFill>
                    <a:srgbClr val="FFFFFF"/>
                  </a:solidFill>
                </a:rPr>
                <a:t>  Un espectro que se no se usa, no genera beneficios al país </a:t>
              </a:r>
              <a:endParaRPr lang="es-CO" sz="23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 rot="10800000">
            <a:off x="972938" y="1185267"/>
            <a:ext cx="6527762" cy="876300"/>
            <a:chOff x="0" y="0"/>
            <a:chExt cx="17360" cy="1415"/>
          </a:xfrm>
        </p:grpSpPr>
        <p:sp>
          <p:nvSpPr>
            <p:cNvPr id="28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 Apoyo en procesos de asignación IMT 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644" y="836712"/>
            <a:ext cx="1644639" cy="1579935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146216" y="1125464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1403648" y="2420888"/>
            <a:ext cx="4968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2800" dirty="0" smtClean="0">
                <a:solidFill>
                  <a:srgbClr val="1F497D"/>
                </a:solidFill>
                <a:latin typeface="Arial Rounded MT Bold"/>
                <a:cs typeface="Arial Rounded MT Bold"/>
              </a:rPr>
              <a:t>Objetivo: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Entregar la cantidad adecuada de espectro de acuerdo a la demanda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402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300" b="1" dirty="0">
                  <a:solidFill>
                    <a:srgbClr val="FFFFFF"/>
                  </a:solidFill>
                </a:rPr>
                <a:t> </a:t>
              </a:r>
              <a:r>
                <a:rPr lang="es-CO" sz="2300" b="1" dirty="0" smtClean="0">
                  <a:solidFill>
                    <a:srgbClr val="FFFFFF"/>
                  </a:solidFill>
                </a:rPr>
                <a:t>  La               </a:t>
              </a:r>
              <a:r>
                <a:rPr lang="es-CO" sz="2300" b="1" dirty="0">
                  <a:solidFill>
                    <a:srgbClr val="FFFFFF"/>
                  </a:solidFill>
                </a:rPr>
                <a:t>v</a:t>
              </a:r>
              <a:r>
                <a:rPr lang="es-CO" sz="2300" b="1" dirty="0" smtClean="0">
                  <a:solidFill>
                    <a:srgbClr val="FFFFFF"/>
                  </a:solidFill>
                </a:rPr>
                <a:t>igila y controla el adecuado uso del espectro </a:t>
              </a:r>
              <a:endParaRPr lang="es-CO" sz="23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051560" cy="44450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3" name="Group 21"/>
          <p:cNvGrpSpPr>
            <a:grpSpLocks/>
          </p:cNvGrpSpPr>
          <p:nvPr/>
        </p:nvGrpSpPr>
        <p:grpSpPr bwMode="auto">
          <a:xfrm rot="10800000">
            <a:off x="1115616" y="1268760"/>
            <a:ext cx="5149943" cy="876300"/>
            <a:chOff x="0" y="0"/>
            <a:chExt cx="17360" cy="1415"/>
          </a:xfrm>
        </p:grpSpPr>
        <p:sp>
          <p:nvSpPr>
            <p:cNvPr id="1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500" b="1" dirty="0" smtClean="0">
                  <a:solidFill>
                    <a:srgbClr val="FFFFFF"/>
                  </a:solidFill>
                </a:rPr>
                <a:t>   Vigilancia y control de</a:t>
              </a:r>
            </a:p>
            <a:p>
              <a:pPr>
                <a:defRPr/>
              </a:pPr>
              <a:r>
                <a:rPr lang="es-CO" sz="2500" b="1" dirty="0">
                  <a:solidFill>
                    <a:srgbClr val="FFFFFF"/>
                  </a:solidFill>
                </a:rPr>
                <a:t> </a:t>
              </a:r>
              <a:r>
                <a:rPr lang="es-CO" sz="2500" b="1" dirty="0" smtClean="0">
                  <a:solidFill>
                    <a:srgbClr val="FFFFFF"/>
                  </a:solidFill>
                </a:rPr>
                <a:t>  interferencias perjudiciales</a:t>
              </a:r>
              <a:endParaRPr lang="es-CO" sz="25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87" y="1231280"/>
            <a:ext cx="1125488" cy="1125488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88895" y="1196752"/>
            <a:ext cx="1008112" cy="1008112"/>
          </a:xfrm>
          <a:prstGeom prst="ellips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2" name="Diagram 10"/>
          <p:cNvGraphicFramePr/>
          <p:nvPr>
            <p:extLst>
              <p:ext uri="{D42A27DB-BD31-4B8C-83A1-F6EECF244321}">
                <p14:modId xmlns:p14="http://schemas.microsoft.com/office/powerpoint/2010/main" val="2638981771"/>
              </p:ext>
            </p:extLst>
          </p:nvPr>
        </p:nvGraphicFramePr>
        <p:xfrm>
          <a:off x="-43074" y="2348880"/>
          <a:ext cx="91805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2 Título"/>
          <p:cNvSpPr txBox="1">
            <a:spLocks/>
          </p:cNvSpPr>
          <p:nvPr/>
        </p:nvSpPr>
        <p:spPr>
          <a:xfrm>
            <a:off x="1187624" y="6093296"/>
            <a:ext cx="6768752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Factores externos pueden deteriorar </a:t>
            </a: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la calidad del </a:t>
            </a: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servicio</a:t>
            </a:r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42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2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42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42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42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405" tIns="19202" rIns="38405" bIns="19202"/>
          <a:lstStyle/>
          <a:p>
            <a:endParaRPr lang="es-ES"/>
          </a:p>
        </p:txBody>
      </p:sp>
      <p:grpSp>
        <p:nvGrpSpPr>
          <p:cNvPr id="43" name="Group 21"/>
          <p:cNvGrpSpPr>
            <a:grpSpLocks/>
          </p:cNvGrpSpPr>
          <p:nvPr/>
        </p:nvGrpSpPr>
        <p:grpSpPr bwMode="auto">
          <a:xfrm rot="10800000">
            <a:off x="0" y="8621"/>
            <a:ext cx="9144000" cy="876300"/>
            <a:chOff x="0" y="0"/>
            <a:chExt cx="17360" cy="1415"/>
          </a:xfrm>
        </p:grpSpPr>
        <p:sp>
          <p:nvSpPr>
            <p:cNvPr id="44" name="AutoShape 4"/>
            <p:cNvSpPr>
              <a:spLocks/>
            </p:cNvSpPr>
            <p:nvPr/>
          </p:nvSpPr>
          <p:spPr bwMode="auto">
            <a:xfrm rot="10800000">
              <a:off x="0" y="0"/>
              <a:ext cx="17360" cy="1415"/>
            </a:xfrm>
            <a:prstGeom prst="roundRect">
              <a:avLst>
                <a:gd name="adj" fmla="val 8472"/>
              </a:avLst>
            </a:prstGeom>
            <a:gradFill rotWithShape="0">
              <a:gsLst>
                <a:gs pos="0">
                  <a:srgbClr val="11293C"/>
                </a:gs>
                <a:gs pos="100000">
                  <a:srgbClr val="4F545A"/>
                </a:gs>
              </a:gsLst>
              <a:lin ang="5400000" scaled="1"/>
            </a:gradFill>
            <a:ln>
              <a:noFill/>
            </a:ln>
            <a:effectLst>
              <a:outerShdw blurRad="114300" dist="76199" dir="5760000" algn="ctr" rotWithShape="0">
                <a:srgbClr val="464C5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8" name="AutoShape 5"/>
            <p:cNvSpPr>
              <a:spLocks/>
            </p:cNvSpPr>
            <p:nvPr/>
          </p:nvSpPr>
          <p:spPr bwMode="auto">
            <a:xfrm rot="10800000">
              <a:off x="36" y="38"/>
              <a:ext cx="17324" cy="1377"/>
            </a:xfrm>
            <a:prstGeom prst="roundRect">
              <a:avLst>
                <a:gd name="adj" fmla="val 8708"/>
              </a:avLst>
            </a:prstGeom>
            <a:gradFill rotWithShape="0">
              <a:gsLst>
                <a:gs pos="0">
                  <a:srgbClr val="5188B6"/>
                </a:gs>
                <a:gs pos="100000">
                  <a:srgbClr val="1B3659"/>
                </a:gs>
              </a:gsLst>
              <a:lin ang="5400000" scaled="1"/>
            </a:gradFill>
            <a:ln w="25400">
              <a:solidFill>
                <a:srgbClr val="96B4C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rgbClr val="5F7ABA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CO" sz="2100" b="1" dirty="0">
                  <a:solidFill>
                    <a:srgbClr val="FFFFFF"/>
                  </a:solidFill>
                </a:rPr>
                <a:t> </a:t>
              </a:r>
              <a:r>
                <a:rPr lang="es-CO" sz="2100" b="1" dirty="0" smtClean="0">
                  <a:solidFill>
                    <a:srgbClr val="FFFFFF"/>
                  </a:solidFill>
                </a:rPr>
                <a:t>  La               toma acciones concretas en pro de la calidad de servicio</a:t>
              </a:r>
              <a:endParaRPr lang="es-CO" sz="21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6 Imagen" descr="logoan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0" y="260648"/>
            <a:ext cx="1008112" cy="4133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2 Título"/>
          <p:cNvSpPr txBox="1">
            <a:spLocks/>
          </p:cNvSpPr>
          <p:nvPr/>
        </p:nvSpPr>
        <p:spPr>
          <a:xfrm>
            <a:off x="-19849" y="5733256"/>
            <a:ext cx="911731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Resolución </a:t>
            </a:r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No 2574 </a:t>
            </a: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de 2013: 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Reglamenta el uso de bloqueadores, inhibidores y amplificadores</a:t>
            </a:r>
            <a:endParaRPr lang="es-CO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1248433" y="2276872"/>
            <a:ext cx="2567991" cy="2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6"/>
          <p:cNvSpPr txBox="1"/>
          <p:nvPr/>
        </p:nvSpPr>
        <p:spPr>
          <a:xfrm>
            <a:off x="600361" y="2340458"/>
            <a:ext cx="129540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Calibri"/>
              </a:rPr>
              <a:t>850 </a:t>
            </a:r>
            <a:r>
              <a:rPr lang="es-CO" sz="2000" kern="0" dirty="0">
                <a:solidFill>
                  <a:schemeClr val="bg1"/>
                </a:solidFill>
                <a:latin typeface="Calibri"/>
              </a:rPr>
              <a:t>MHz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4"/>
          <a:stretch/>
        </p:blipFill>
        <p:spPr bwMode="auto">
          <a:xfrm>
            <a:off x="5688632" y="2276872"/>
            <a:ext cx="2592288" cy="295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/>
          <p:nvPr/>
        </p:nvSpPr>
        <p:spPr>
          <a:xfrm>
            <a:off x="4896544" y="2355286"/>
            <a:ext cx="160039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Calibri"/>
              </a:rPr>
              <a:t>1900 MHz</a:t>
            </a:r>
            <a:endParaRPr lang="es-CO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4" name="Oval 8"/>
          <p:cNvSpPr/>
          <p:nvPr/>
        </p:nvSpPr>
        <p:spPr bwMode="auto">
          <a:xfrm>
            <a:off x="6768752" y="3673496"/>
            <a:ext cx="966735" cy="82553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4221088"/>
            <a:ext cx="140017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Oval 8"/>
          <p:cNvSpPr/>
          <p:nvPr/>
        </p:nvSpPr>
        <p:spPr bwMode="auto">
          <a:xfrm>
            <a:off x="2601846" y="3527644"/>
            <a:ext cx="534942" cy="48086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4221088"/>
            <a:ext cx="1452262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8032" y="12687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</a:rPr>
              <a:t>Interferencia Externa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</a:rPr>
              <a:t>Repetidor</a:t>
            </a:r>
            <a:endParaRPr lang="es-ES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Calibri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608512" y="12687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</a:rPr>
              <a:t>Interferencia Externa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libri"/>
              </a:rPr>
              <a:t>Bloqueador</a:t>
            </a:r>
            <a:endParaRPr lang="es-ES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9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3E754094264C8352BD5AE32030A2" ma:contentTypeVersion="1" ma:contentTypeDescription="Create a new document." ma:contentTypeScope="" ma:versionID="af5fefa78618b47fab65114f25efdd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48F29-08DA-4E8B-9CFA-2987116E39A9}"/>
</file>

<file path=customXml/itemProps2.xml><?xml version="1.0" encoding="utf-8"?>
<ds:datastoreItem xmlns:ds="http://schemas.openxmlformats.org/officeDocument/2006/customXml" ds:itemID="{4F00DEC3-7FF0-4456-A5EB-3C1C6CEAA649}"/>
</file>

<file path=customXml/itemProps3.xml><?xml version="1.0" encoding="utf-8"?>
<ds:datastoreItem xmlns:ds="http://schemas.openxmlformats.org/officeDocument/2006/customXml" ds:itemID="{B9D03B24-8951-49E9-A9FC-E98ACD8DF6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17306</TotalTime>
  <Words>928</Words>
  <Application>Microsoft Office PowerPoint</Application>
  <PresentationFormat>Presentación en pantalla (4:3)</PresentationFormat>
  <Paragraphs>254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SUBASTA DE ESPECTRO 1900MHZ</dc:title>
  <dc:creator>Cacao La Floresta</dc:creator>
  <cp:lastModifiedBy>Lorena Torres</cp:lastModifiedBy>
  <cp:revision>966</cp:revision>
  <dcterms:created xsi:type="dcterms:W3CDTF">2011-06-15T14:09:22Z</dcterms:created>
  <dcterms:modified xsi:type="dcterms:W3CDTF">2013-09-23T15:57:31Z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0x010100673D3E754094264C8352BD5AE32030A2</vt:lpwstr>
  </property>
</Properties>
</file>