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Default Extension="gif" ContentType="image/gif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412" r:id="rId5"/>
    <p:sldId id="417" r:id="rId6"/>
    <p:sldId id="418" r:id="rId7"/>
    <p:sldId id="419" r:id="rId8"/>
    <p:sldId id="420" r:id="rId9"/>
    <p:sldId id="421" r:id="rId10"/>
    <p:sldId id="427" r:id="rId11"/>
    <p:sldId id="428" r:id="rId12"/>
    <p:sldId id="431" r:id="rId13"/>
    <p:sldId id="429" r:id="rId14"/>
    <p:sldId id="430" r:id="rId15"/>
    <p:sldId id="422" r:id="rId16"/>
    <p:sldId id="423" r:id="rId17"/>
    <p:sldId id="426" r:id="rId18"/>
    <p:sldId id="424" r:id="rId19"/>
    <p:sldId id="425" r:id="rId20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5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 showGuides="1">
      <p:cViewPr varScale="1">
        <p:scale>
          <a:sx n="165" d="100"/>
          <a:sy n="165" d="100"/>
        </p:scale>
        <p:origin x="-22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2334" y="-96"/>
      </p:cViewPr>
      <p:guideLst>
        <p:guide orient="horz" pos="2925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78DDF4-8500-423F-8CE2-898A96C2F49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64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C12A2C-9186-4178-B392-32DFA459947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00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987849F-BD44-4080-AE66-A7DBA183DA6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638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9CA46DEF-FD38-4E4F-9BB3-D1A3C30750C3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izenplatzhalt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9CA46DEF-FD38-4E4F-9BB3-D1A3C30750C3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izenplatzhalt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00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Univers" pitchFamily="34" charset="0"/>
              </a:rPr>
            </a:br>
            <a:endParaRPr lang="en-US" sz="100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</p:spTree>
    <p:extLst>
      <p:ext uri="{BB962C8B-B14F-4D97-AF65-F5344CB8AC3E}">
        <p14:creationId xmlns:p14="http://schemas.microsoft.com/office/powerpoint/2010/main" val="38184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60E2E-483A-4A8E-8347-F050B9B7BF1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8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B3FB7-8B12-4807-8A1F-A8407E4CDEE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55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F25DB2E0-C99A-4086-88F4-3ECACC78529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9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53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4BD53-9B2D-4FC9-A4A9-2A347174345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5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A5505-3877-4A2B-A6EA-21F45DC9134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/>
              <a:t>Geneva, Switzerland, 18 February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F35112-9AE7-449F-9A00-46EA8528049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1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88552-C5DF-4EA3-9516-34A372FC8F9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2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55D1D-1EE9-4A36-B916-7D7819A597A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3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6B515-0142-4EB7-9FAA-7137CF0B118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0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1159B-437C-4B1B-88CD-A4640885EED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0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97202-E86C-4DD5-9A36-4F968B7830E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2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18 February 2014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F9A579-1139-4F1F-B052-D901AB4A0E72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73" r:id="rId2"/>
    <p:sldLayoutId id="2147484074" r:id="rId3"/>
    <p:sldLayoutId id="2147484083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4" r:id="rId12"/>
    <p:sldLayoutId id="2147484085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7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7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m2m.org/library/index.cfm" TargetMode="External"/><Relationship Id="rId4" Type="http://schemas.openxmlformats.org/officeDocument/2006/relationships/hyperlink" Target="http://www.onem2m.org/subscribe.cf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nem2m.org/join.cf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onem2m.org/" TargetMode="External"/><Relationship Id="rId3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gif"/><Relationship Id="rId12" Type="http://schemas.openxmlformats.org/officeDocument/2006/relationships/image" Target="../media/image16.gif"/><Relationship Id="rId13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5" Type="http://schemas.openxmlformats.org/officeDocument/2006/relationships/image" Target="../media/image9.gif"/><Relationship Id="rId6" Type="http://schemas.openxmlformats.org/officeDocument/2006/relationships/image" Target="../media/image10.gif"/><Relationship Id="rId7" Type="http://schemas.openxmlformats.org/officeDocument/2006/relationships/image" Target="../media/image11.gif"/><Relationship Id="rId8" Type="http://schemas.openxmlformats.org/officeDocument/2006/relationships/image" Target="../media/image12.gif"/><Relationship Id="rId9" Type="http://schemas.openxmlformats.org/officeDocument/2006/relationships/image" Target="../media/image13.gif"/><Relationship Id="rId10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  <a:latin typeface="Univers" pitchFamily="34" charset="0"/>
              </a:rPr>
              <a:t>Geneva, Switzerland, 18 February 2014</a:t>
            </a: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3068960"/>
            <a:ext cx="9144000" cy="1296988"/>
          </a:xfrm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 global Service layer platform for M2M communications</a:t>
            </a:r>
            <a:br>
              <a:rPr lang="en-US" altLang="en-US" dirty="0" smtClean="0"/>
            </a:br>
            <a:endParaRPr lang="en-US" altLang="en-US" sz="2400" dirty="0" smtClean="0"/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13647"/>
            <a:ext cx="6400800" cy="1295673"/>
          </a:xfrm>
        </p:spPr>
        <p:txBody>
          <a:bodyPr/>
          <a:lstStyle/>
          <a:p>
            <a:r>
              <a:rPr lang="en-GB" altLang="en-US" b="1" dirty="0" err="1" smtClean="0"/>
              <a:t>Dr.</a:t>
            </a:r>
            <a:r>
              <a:rPr lang="en-GB" altLang="en-US" b="1" dirty="0" smtClean="0"/>
              <a:t> Friedbert </a:t>
            </a:r>
            <a:r>
              <a:rPr lang="en-GB" altLang="en-US" b="1" dirty="0" smtClean="0"/>
              <a:t>Berens</a:t>
            </a:r>
          </a:p>
          <a:p>
            <a:r>
              <a:rPr lang="en-GB" altLang="en-US" sz="2000" b="1" dirty="0" err="1" smtClean="0"/>
              <a:t>FBConsulting</a:t>
            </a:r>
            <a:r>
              <a:rPr lang="en-GB" altLang="en-US" sz="2000" b="1" dirty="0" smtClean="0"/>
              <a:t> </a:t>
            </a:r>
            <a:r>
              <a:rPr lang="en-GB" altLang="en-US" sz="2000" b="1" dirty="0" err="1" smtClean="0"/>
              <a:t>Sarl</a:t>
            </a:r>
            <a:r>
              <a:rPr lang="en-GB" altLang="en-US" sz="2000" b="1" dirty="0" smtClean="0"/>
              <a:t>, Luxembourg</a:t>
            </a:r>
            <a:endParaRPr lang="en-GB" altLang="en-US" sz="2000" b="1" dirty="0" smtClean="0"/>
          </a:p>
          <a:p>
            <a:r>
              <a:rPr lang="en-GB" altLang="en-US" sz="2000" b="1" dirty="0"/>
              <a:t>friedbert.berens@me.com </a:t>
            </a:r>
            <a:endParaRPr lang="en-US" altLang="en-US" sz="2000" b="1" dirty="0" smtClean="0"/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>
                <a:solidFill>
                  <a:schemeClr val="bg2"/>
                </a:solidFill>
              </a:rPr>
              <a:t>ITU Workshop on the “Internet of Things - </a:t>
            </a:r>
          </a:p>
          <a:p>
            <a:pPr algn="ctr">
              <a:lnSpc>
                <a:spcPct val="80000"/>
              </a:lnSpc>
            </a:pPr>
            <a:r>
              <a:rPr lang="en-US" sz="2400" b="1">
                <a:solidFill>
                  <a:schemeClr val="bg2"/>
                </a:solidFill>
              </a:rPr>
              <a:t>Trend and Challenges in Standardization”</a:t>
            </a:r>
            <a:endParaRPr lang="en-US" sz="2400" b="1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endParaRPr lang="en-US" sz="2400" b="1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800" b="1">
                <a:solidFill>
                  <a:srgbClr val="22228B"/>
                </a:solidFill>
              </a:rPr>
              <a:t>(Geneva, Switzerland, 18 February 2014)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5126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7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8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9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30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pic>
        <p:nvPicPr>
          <p:cNvPr id="5131" name="Picture 16" descr="ITUser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564" y="2517730"/>
            <a:ext cx="1930872" cy="114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OneM2M architecture entities</a:t>
            </a:r>
            <a:endParaRPr lang="he-IL" sz="2000" dirty="0" smtClean="0"/>
          </a:p>
        </p:txBody>
      </p:sp>
      <p:sp>
        <p:nvSpPr>
          <p:cNvPr id="258053" name="Rectangle 5"/>
          <p:cNvSpPr>
            <a:spLocks/>
          </p:cNvSpPr>
          <p:nvPr/>
        </p:nvSpPr>
        <p:spPr bwMode="auto">
          <a:xfrm>
            <a:off x="179512" y="1772816"/>
            <a:ext cx="8856984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1200"/>
              </a:spcBef>
              <a:buSzPct val="90000"/>
              <a:buFontTx/>
              <a:buBlip>
                <a:blip r:embed="rId3"/>
              </a:buBlip>
            </a:pPr>
            <a:r>
              <a:rPr lang="en-GB" sz="2200" b="1" dirty="0" smtClean="0">
                <a:latin typeface="Calibri" pitchFamily="34" charset="0"/>
              </a:rPr>
              <a:t>AE:</a:t>
            </a:r>
            <a:r>
              <a:rPr lang="en-GB" sz="2200" dirty="0" smtClean="0">
                <a:latin typeface="Calibri" pitchFamily="34" charset="0"/>
              </a:rPr>
              <a:t> Application Entity, containing the application logic of the M2M solution like home management functions, fleet management, blood sugar monitoring</a:t>
            </a:r>
            <a:endParaRPr lang="en-GB" sz="2200" b="1" dirty="0" smtClean="0">
              <a:solidFill>
                <a:srgbClr val="4BACC6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1200"/>
              </a:spcBef>
              <a:buSzPct val="90000"/>
              <a:buFontTx/>
              <a:buBlip>
                <a:blip r:embed="rId3"/>
              </a:buBlip>
            </a:pPr>
            <a:r>
              <a:rPr lang="en-GB" sz="2200" b="1" dirty="0" smtClean="0">
                <a:latin typeface="Calibri" pitchFamily="34" charset="0"/>
              </a:rPr>
              <a:t>CSE: </a:t>
            </a:r>
            <a:r>
              <a:rPr lang="en-GB" sz="2200" dirty="0" smtClean="0">
                <a:latin typeface="Calibri" pitchFamily="34" charset="0"/>
              </a:rPr>
              <a:t>Common Service Entity containing a set of common service functions (CFE) that are common to a broad range of M2M environment (verticals). This is the main part of the oneM2M specification</a:t>
            </a:r>
          </a:p>
          <a:p>
            <a:pPr marL="342900" indent="-342900" eaLnBrk="0" hangingPunct="0">
              <a:spcBef>
                <a:spcPts val="1200"/>
              </a:spcBef>
              <a:buSzPct val="90000"/>
              <a:buFontTx/>
              <a:buBlip>
                <a:blip r:embed="rId3"/>
              </a:buBlip>
            </a:pPr>
            <a:r>
              <a:rPr lang="en-GB" sz="2200" b="1" dirty="0" smtClean="0">
                <a:latin typeface="Calibri" pitchFamily="34" charset="0"/>
              </a:rPr>
              <a:t>CSF:</a:t>
            </a:r>
            <a:r>
              <a:rPr lang="en-GB" sz="2200" dirty="0" smtClean="0">
                <a:latin typeface="Calibri" pitchFamily="34" charset="0"/>
              </a:rPr>
              <a:t> Common Service Functions included in a CSE, CSFs can be mandatory or optional, CSF can contain sub-functions (mandatory or optional)</a:t>
            </a:r>
          </a:p>
          <a:p>
            <a:pPr marL="342900" indent="-342900" eaLnBrk="0" hangingPunct="0">
              <a:spcBef>
                <a:spcPts val="1200"/>
              </a:spcBef>
              <a:buSzPct val="90000"/>
              <a:buFontTx/>
              <a:buBlip>
                <a:blip r:embed="rId3"/>
              </a:buBlip>
            </a:pPr>
            <a:r>
              <a:rPr lang="en-GB" sz="2200" b="1" dirty="0" smtClean="0">
                <a:latin typeface="Calibri" pitchFamily="34" charset="0"/>
              </a:rPr>
              <a:t>NSE:</a:t>
            </a:r>
            <a:r>
              <a:rPr lang="en-GB" sz="2200" dirty="0" smtClean="0">
                <a:latin typeface="Calibri" pitchFamily="34" charset="0"/>
              </a:rPr>
              <a:t> Network Service Entity, provides network services to the CSE, like device triggering, device management support, location services. These services are related to the underlying network capabilities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575188" y="6415864"/>
            <a:ext cx="507564" cy="365125"/>
          </a:xfrm>
          <a:prstGeom prst="rect">
            <a:avLst/>
          </a:prstGeom>
        </p:spPr>
        <p:txBody>
          <a:bodyPr/>
          <a:lstStyle/>
          <a:p>
            <a:fld id="{3891687C-80DE-C24C-B102-F2BC64ECD97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OneM2M architecture Reference points</a:t>
            </a:r>
            <a:endParaRPr lang="he-IL" sz="2000" dirty="0" smtClean="0"/>
          </a:p>
        </p:txBody>
      </p:sp>
      <p:sp>
        <p:nvSpPr>
          <p:cNvPr id="258053" name="Rectangle 5"/>
          <p:cNvSpPr>
            <a:spLocks/>
          </p:cNvSpPr>
          <p:nvPr/>
        </p:nvSpPr>
        <p:spPr bwMode="auto">
          <a:xfrm>
            <a:off x="395536" y="1484784"/>
            <a:ext cx="84455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1200"/>
              </a:spcBef>
              <a:buSzPct val="90000"/>
              <a:buFontTx/>
              <a:buBlip>
                <a:blip r:embed="rId3"/>
              </a:buBlip>
            </a:pPr>
            <a:r>
              <a:rPr lang="en-GB" sz="1800" b="1" dirty="0" err="1" smtClean="0">
                <a:latin typeface="Calibri"/>
                <a:cs typeface="Calibri"/>
              </a:rPr>
              <a:t>Mca</a:t>
            </a:r>
            <a:r>
              <a:rPr lang="en-GB" sz="1800" b="1" dirty="0" smtClean="0">
                <a:latin typeface="Calibri"/>
                <a:cs typeface="Calibri"/>
              </a:rPr>
              <a:t>- Reference Points: </a:t>
            </a:r>
            <a:r>
              <a:rPr lang="en-GB" sz="1800" dirty="0" smtClean="0">
                <a:latin typeface="Calibri"/>
                <a:cs typeface="Calibri"/>
              </a:rPr>
              <a:t>the interface point between the AE and the CSE, the </a:t>
            </a:r>
            <a:r>
              <a:rPr lang="en-GB" sz="1800" dirty="0" err="1" smtClean="0">
                <a:latin typeface="Calibri"/>
                <a:cs typeface="Calibri"/>
              </a:rPr>
              <a:t>Mca</a:t>
            </a:r>
            <a:r>
              <a:rPr lang="en-GB" sz="1800" dirty="0" smtClean="0">
                <a:latin typeface="Calibri"/>
                <a:cs typeface="Calibri"/>
              </a:rPr>
              <a:t> point provides the M2M applications access to the common services included in the CSE. The AE and CSE my be co-located in the same physical entity or not</a:t>
            </a:r>
          </a:p>
          <a:p>
            <a:pPr marL="342900" indent="-342900" eaLnBrk="0" hangingPunct="0">
              <a:spcBef>
                <a:spcPts val="1200"/>
              </a:spcBef>
              <a:buSzPct val="90000"/>
              <a:buFontTx/>
              <a:buBlip>
                <a:blip r:embed="rId3"/>
              </a:buBlip>
            </a:pPr>
            <a:r>
              <a:rPr lang="en-GB" sz="1800" b="1" dirty="0" err="1" smtClean="0">
                <a:latin typeface="Calibri"/>
                <a:cs typeface="Calibri"/>
              </a:rPr>
              <a:t>Mcc</a:t>
            </a:r>
            <a:r>
              <a:rPr lang="en-GB" sz="1800" b="1" dirty="0" smtClean="0">
                <a:latin typeface="Calibri"/>
                <a:cs typeface="Calibri"/>
              </a:rPr>
              <a:t>- Reference Points: </a:t>
            </a:r>
            <a:r>
              <a:rPr lang="en-GB" sz="1800" dirty="0">
                <a:latin typeface="Calibri"/>
                <a:cs typeface="Calibri"/>
              </a:rPr>
              <a:t>This is the reference point between two CSEs. The </a:t>
            </a:r>
            <a:r>
              <a:rPr lang="en-GB" sz="1800" dirty="0" err="1" smtClean="0">
                <a:latin typeface="Calibri"/>
                <a:cs typeface="Calibri"/>
              </a:rPr>
              <a:t>Mcc</a:t>
            </a:r>
            <a:r>
              <a:rPr lang="en-GB" sz="1800" dirty="0" smtClean="0">
                <a:latin typeface="Calibri"/>
                <a:cs typeface="Calibri"/>
              </a:rPr>
              <a:t> </a:t>
            </a:r>
            <a:r>
              <a:rPr lang="en-GB" sz="1800" dirty="0">
                <a:latin typeface="Calibri"/>
                <a:cs typeface="Calibri"/>
              </a:rPr>
              <a:t>reference point shall allow a CSE to use the services of  another CSE in order to </a:t>
            </a:r>
            <a:r>
              <a:rPr lang="en-GB" sz="1800" dirty="0" smtClean="0">
                <a:latin typeface="Calibri"/>
                <a:cs typeface="Calibri"/>
              </a:rPr>
              <a:t>fulfil </a:t>
            </a:r>
            <a:r>
              <a:rPr lang="en-GB" sz="1800" dirty="0">
                <a:latin typeface="Calibri"/>
                <a:cs typeface="Calibri"/>
              </a:rPr>
              <a:t>needed functionality. Accordingly, the </a:t>
            </a:r>
            <a:r>
              <a:rPr lang="en-GB" sz="1800" dirty="0" err="1" smtClean="0">
                <a:latin typeface="Calibri"/>
                <a:cs typeface="Calibri"/>
              </a:rPr>
              <a:t>Mcc</a:t>
            </a:r>
            <a:r>
              <a:rPr lang="en-GB" sz="1800" dirty="0" smtClean="0">
                <a:latin typeface="Calibri"/>
                <a:cs typeface="Calibri"/>
              </a:rPr>
              <a:t> </a:t>
            </a:r>
            <a:r>
              <a:rPr lang="en-GB" sz="1800" dirty="0">
                <a:latin typeface="Calibri"/>
                <a:cs typeface="Calibri"/>
              </a:rPr>
              <a:t>reference point between  two CSEs shall be supported over different M2M physical entities. The services offered via the </a:t>
            </a:r>
            <a:r>
              <a:rPr lang="en-GB" sz="1800" dirty="0" err="1" smtClean="0">
                <a:latin typeface="Calibri"/>
                <a:cs typeface="Calibri"/>
              </a:rPr>
              <a:t>Mcc</a:t>
            </a:r>
            <a:r>
              <a:rPr lang="en-GB" sz="1800" dirty="0" smtClean="0">
                <a:latin typeface="Calibri"/>
                <a:cs typeface="Calibri"/>
              </a:rPr>
              <a:t> </a:t>
            </a:r>
            <a:r>
              <a:rPr lang="en-GB" sz="1800" dirty="0">
                <a:latin typeface="Calibri"/>
                <a:cs typeface="Calibri"/>
              </a:rPr>
              <a:t>reference point are dependent on the functionality supported by the CSEs</a:t>
            </a:r>
            <a:r>
              <a:rPr lang="de-DE" sz="1800" dirty="0">
                <a:latin typeface="Calibri"/>
                <a:cs typeface="Calibri"/>
              </a:rPr>
              <a:t> </a:t>
            </a:r>
            <a:endParaRPr lang="en-GB" sz="1800" b="1" dirty="0" smtClean="0">
              <a:latin typeface="Calibri"/>
              <a:cs typeface="Calibri"/>
            </a:endParaRPr>
          </a:p>
          <a:p>
            <a:pPr marL="342900" indent="-342900" eaLnBrk="0" hangingPunct="0">
              <a:spcBef>
                <a:spcPts val="1200"/>
              </a:spcBef>
              <a:buSzPct val="90000"/>
              <a:buFontTx/>
              <a:buBlip>
                <a:blip r:embed="rId3"/>
              </a:buBlip>
            </a:pPr>
            <a:r>
              <a:rPr lang="en-GB" sz="1800" b="1" dirty="0" err="1" smtClean="0">
                <a:latin typeface="Calibri"/>
                <a:cs typeface="Calibri"/>
              </a:rPr>
              <a:t>Mcn</a:t>
            </a:r>
            <a:r>
              <a:rPr lang="en-GB" sz="1800" b="1" dirty="0" smtClean="0">
                <a:latin typeface="Calibri"/>
                <a:cs typeface="Calibri"/>
              </a:rPr>
              <a:t>- Reference Points: </a:t>
            </a:r>
            <a:r>
              <a:rPr lang="en-GB" sz="1800" dirty="0">
                <a:latin typeface="Calibri"/>
                <a:cs typeface="Calibri"/>
              </a:rPr>
              <a:t>This is the reference point between a CSE and the Underlying Network Services Entity. The </a:t>
            </a:r>
            <a:r>
              <a:rPr lang="en-GB" sz="1800" dirty="0" err="1" smtClean="0">
                <a:latin typeface="Calibri"/>
                <a:cs typeface="Calibri"/>
              </a:rPr>
              <a:t>Mcn</a:t>
            </a:r>
            <a:r>
              <a:rPr lang="en-GB" sz="1800" dirty="0" smtClean="0">
                <a:latin typeface="Calibri"/>
                <a:cs typeface="Calibri"/>
              </a:rPr>
              <a:t> </a:t>
            </a:r>
            <a:r>
              <a:rPr lang="en-GB" sz="1800" dirty="0">
                <a:latin typeface="Calibri"/>
                <a:cs typeface="Calibri"/>
              </a:rPr>
              <a:t>reference point shall allow a CSE to use the services (other than transport and connectivity services) provided by the Underlying Network Services Entity in order to </a:t>
            </a:r>
            <a:r>
              <a:rPr lang="en-GB" sz="1800" dirty="0" smtClean="0">
                <a:latin typeface="Calibri"/>
                <a:cs typeface="Calibri"/>
              </a:rPr>
              <a:t>fulfil </a:t>
            </a:r>
            <a:r>
              <a:rPr lang="en-GB" sz="1800" dirty="0">
                <a:latin typeface="Calibri"/>
                <a:cs typeface="Calibri"/>
              </a:rPr>
              <a:t>the needed functionality.</a:t>
            </a:r>
            <a:r>
              <a:rPr lang="de-DE" sz="1800" dirty="0">
                <a:latin typeface="Calibri"/>
                <a:cs typeface="Calibri"/>
              </a:rPr>
              <a:t> </a:t>
            </a:r>
            <a:endParaRPr lang="de-DE" sz="1800" dirty="0" smtClean="0">
              <a:latin typeface="Calibri"/>
              <a:cs typeface="Calibri"/>
            </a:endParaRPr>
          </a:p>
          <a:p>
            <a:pPr marL="342900" indent="-342900" eaLnBrk="0" hangingPunct="0">
              <a:spcBef>
                <a:spcPts val="1200"/>
              </a:spcBef>
              <a:buSzPct val="90000"/>
              <a:buFontTx/>
              <a:buBlip>
                <a:blip r:embed="rId3"/>
              </a:buBlip>
            </a:pPr>
            <a:r>
              <a:rPr lang="de-DE" sz="1800" b="1" dirty="0" err="1" smtClean="0">
                <a:latin typeface="Calibri"/>
                <a:cs typeface="Calibri"/>
              </a:rPr>
              <a:t>Mcc</a:t>
            </a:r>
            <a:r>
              <a:rPr lang="de-DE" sz="1800" b="1" dirty="0" smtClean="0">
                <a:latin typeface="Calibri"/>
                <a:cs typeface="Calibri"/>
              </a:rPr>
              <a:t>‘- Reference Point: </a:t>
            </a:r>
            <a:r>
              <a:rPr lang="en-GB" sz="1800" dirty="0" smtClean="0">
                <a:latin typeface="Calibri"/>
                <a:cs typeface="Calibri"/>
              </a:rPr>
              <a:t>interface between two M2M service providers, As </a:t>
            </a:r>
            <a:r>
              <a:rPr lang="en-GB" sz="1800" dirty="0">
                <a:latin typeface="Calibri"/>
                <a:cs typeface="Calibri"/>
              </a:rPr>
              <a:t>similar as possible to the </a:t>
            </a:r>
            <a:r>
              <a:rPr lang="en-GB" sz="1800" dirty="0" err="1" smtClean="0">
                <a:latin typeface="Calibri"/>
                <a:cs typeface="Calibri"/>
              </a:rPr>
              <a:t>Mcc</a:t>
            </a:r>
            <a:r>
              <a:rPr lang="en-GB" sz="1800" dirty="0" smtClean="0">
                <a:latin typeface="Calibri"/>
                <a:cs typeface="Calibri"/>
              </a:rPr>
              <a:t> </a:t>
            </a:r>
            <a:r>
              <a:rPr lang="en-GB" sz="1800" dirty="0">
                <a:latin typeface="Calibri"/>
                <a:cs typeface="Calibri"/>
              </a:rPr>
              <a:t>reference point. But due to the nature of inter-M2M Service Provider communications, some differences are anticipated.</a:t>
            </a:r>
            <a:r>
              <a:rPr lang="de-DE" sz="1800" dirty="0">
                <a:latin typeface="Calibri"/>
                <a:cs typeface="Calibri"/>
              </a:rPr>
              <a:t> </a:t>
            </a:r>
            <a:endParaRPr lang="en-GB" sz="1800" b="1" dirty="0">
              <a:latin typeface="Calibri"/>
              <a:cs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575188" y="6415864"/>
            <a:ext cx="507564" cy="365125"/>
          </a:xfrm>
          <a:prstGeom prst="rect">
            <a:avLst/>
          </a:prstGeom>
        </p:spPr>
        <p:txBody>
          <a:bodyPr/>
          <a:lstStyle/>
          <a:p>
            <a:fld id="{3891687C-80DE-C24C-B102-F2BC64ECD9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5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683568" y="274638"/>
            <a:ext cx="8003231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800" b="1" dirty="0" smtClean="0"/>
              <a:t>oneM2M Organization</a:t>
            </a:r>
          </a:p>
        </p:txBody>
      </p:sp>
      <p:cxnSp>
        <p:nvCxnSpPr>
          <p:cNvPr id="27" name="Straight Connector 26"/>
          <p:cNvCxnSpPr>
            <a:endCxn id="40" idx="3"/>
          </p:cNvCxnSpPr>
          <p:nvPr/>
        </p:nvCxnSpPr>
        <p:spPr>
          <a:xfrm flipH="1">
            <a:off x="2514600" y="3911178"/>
            <a:ext cx="2057400" cy="1066800"/>
          </a:xfrm>
          <a:prstGeom prst="line">
            <a:avLst/>
          </a:prstGeom>
          <a:noFill/>
          <a:ln w="28575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781300" y="3911178"/>
            <a:ext cx="1790700" cy="1619250"/>
          </a:xfrm>
          <a:prstGeom prst="line">
            <a:avLst/>
          </a:prstGeom>
          <a:noFill/>
          <a:ln w="28575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</p:cxnSp>
      <p:cxnSp>
        <p:nvCxnSpPr>
          <p:cNvPr id="30" name="Straight Connector 29"/>
          <p:cNvCxnSpPr>
            <a:endCxn id="39" idx="0"/>
          </p:cNvCxnSpPr>
          <p:nvPr/>
        </p:nvCxnSpPr>
        <p:spPr>
          <a:xfrm>
            <a:off x="4572000" y="3911178"/>
            <a:ext cx="0" cy="1619250"/>
          </a:xfrm>
          <a:prstGeom prst="line">
            <a:avLst/>
          </a:prstGeom>
          <a:noFill/>
          <a:ln w="28575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572000" y="3911178"/>
            <a:ext cx="1771465" cy="1619250"/>
          </a:xfrm>
          <a:prstGeom prst="line">
            <a:avLst/>
          </a:prstGeom>
          <a:noFill/>
          <a:ln w="28575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</p:cxnSp>
      <p:cxnSp>
        <p:nvCxnSpPr>
          <p:cNvPr id="33" name="Straight Connector 32"/>
          <p:cNvCxnSpPr>
            <a:endCxn id="50" idx="1"/>
          </p:cNvCxnSpPr>
          <p:nvPr/>
        </p:nvCxnSpPr>
        <p:spPr>
          <a:xfrm>
            <a:off x="4572000" y="3911178"/>
            <a:ext cx="2057400" cy="1066800"/>
          </a:xfrm>
          <a:prstGeom prst="line">
            <a:avLst/>
          </a:prstGeom>
          <a:noFill/>
          <a:ln w="28575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2133600" y="3987378"/>
            <a:ext cx="4876800" cy="17972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2133600" y="2882478"/>
            <a:ext cx="4876800" cy="0"/>
          </a:xfrm>
          <a:prstGeom prst="line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2133600" y="2120478"/>
            <a:ext cx="4876800" cy="0"/>
          </a:xfrm>
          <a:prstGeom prst="line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7" name="Rectangle 36"/>
          <p:cNvSpPr/>
          <p:nvPr/>
        </p:nvSpPr>
        <p:spPr>
          <a:xfrm>
            <a:off x="2762065" y="1940779"/>
            <a:ext cx="3581400" cy="1179513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Steering Committee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(Partners)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781300" y="3492078"/>
            <a:ext cx="3581400" cy="15240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Technical Plenary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(Members / Partners)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657600" y="5530428"/>
            <a:ext cx="1828800" cy="838200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Protocols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WG3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685800" y="4558878"/>
            <a:ext cx="1828800" cy="838200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Requirements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WG1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371600" y="5543128"/>
            <a:ext cx="1828800" cy="838200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Architecture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WG2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5943600" y="5543128"/>
            <a:ext cx="1828800" cy="838200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Security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WG4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6629400" y="4558878"/>
            <a:ext cx="1828800" cy="838200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Management,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Abstraction,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Semantics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WG5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85800" y="1853778"/>
            <a:ext cx="1447800" cy="53340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Legal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85800" y="2615778"/>
            <a:ext cx="1447800" cy="53340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Methods &amp;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Processes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85800" y="3644478"/>
            <a:ext cx="1447800" cy="5334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Method 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of Work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85800" y="2615778"/>
            <a:ext cx="1447800" cy="156210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010400" y="1853778"/>
            <a:ext cx="1447800" cy="53340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Finance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010400" y="2615778"/>
            <a:ext cx="1447800" cy="53340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MARCOM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010400" y="3719091"/>
            <a:ext cx="1447800" cy="5334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Work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Programme</a:t>
            </a:r>
          </a:p>
        </p:txBody>
      </p:sp>
    </p:spTree>
    <p:extLst>
      <p:ext uri="{BB962C8B-B14F-4D97-AF65-F5344CB8AC3E}">
        <p14:creationId xmlns:p14="http://schemas.microsoft.com/office/powerpoint/2010/main" val="403608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Work Areas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6868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WG1 -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Input accepted on more than 100 service requirements</a:t>
            </a:r>
          </a:p>
          <a:p>
            <a:pPr>
              <a:spcBef>
                <a:spcPts val="300"/>
              </a:spcBef>
            </a:pPr>
            <a:r>
              <a:rPr lang="en-US" sz="2800" dirty="0" smtClean="0"/>
              <a:t>WG2 - Architecture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Distilling service-layer architectural options</a:t>
            </a:r>
          </a:p>
          <a:p>
            <a:pPr>
              <a:spcBef>
                <a:spcPts val="300"/>
              </a:spcBef>
            </a:pPr>
            <a:r>
              <a:rPr lang="en-US" sz="2800" dirty="0" smtClean="0"/>
              <a:t>WG3 - Protocols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Assessing protocols for service layer, and  interoperability</a:t>
            </a:r>
          </a:p>
          <a:p>
            <a:pPr>
              <a:spcBef>
                <a:spcPts val="300"/>
              </a:spcBef>
            </a:pPr>
            <a:r>
              <a:rPr lang="en-US" sz="2800" dirty="0" smtClean="0"/>
              <a:t>WG4 - 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Ensuring Security and Privacy aspects are considered </a:t>
            </a:r>
          </a:p>
          <a:p>
            <a:pPr>
              <a:spcBef>
                <a:spcPts val="300"/>
              </a:spcBef>
            </a:pPr>
            <a:r>
              <a:rPr lang="en-US" sz="2800" dirty="0" smtClean="0"/>
              <a:t>WG5 - Management &amp; Semantics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Providing device management;  Working on semantic library</a:t>
            </a:r>
          </a:p>
        </p:txBody>
      </p:sp>
    </p:spTree>
    <p:extLst>
      <p:ext uri="{BB962C8B-B14F-4D97-AF65-F5344CB8AC3E}">
        <p14:creationId xmlns:p14="http://schemas.microsoft.com/office/powerpoint/2010/main" val="172519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Schedule towards Release 1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39" y="1523815"/>
            <a:ext cx="7822722" cy="45721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0044" y="2286000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Requirements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610044" y="2895600"/>
            <a:ext cx="957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Architecture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610044" y="3470701"/>
            <a:ext cx="770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Protocols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610044" y="40386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Security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610044" y="4648200"/>
            <a:ext cx="2523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Management, Abstraction, Semantics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934200" y="2209800"/>
            <a:ext cx="0" cy="38862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200" y="5943600"/>
            <a:ext cx="2170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Target Date:    </a:t>
            </a:r>
            <a:r>
              <a:rPr lang="en-US" sz="1600" b="1" dirty="0" smtClean="0">
                <a:solidFill>
                  <a:srgbClr val="0000FF"/>
                </a:solidFill>
              </a:rPr>
              <a:t>Release 1</a:t>
            </a:r>
            <a:endParaRPr lang="en-US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1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38800" y="32004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dirty="0" smtClean="0"/>
              <a:t>Participation</a:t>
            </a:r>
            <a:endParaRPr lang="en-US" b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43528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dirty="0"/>
              <a:t>L</a:t>
            </a:r>
            <a:r>
              <a:rPr lang="en-GB" dirty="0" smtClean="0"/>
              <a:t>evels of participation:</a:t>
            </a:r>
            <a:endParaRPr lang="en-US" dirty="0" smtClean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b="1" dirty="0" smtClean="0"/>
              <a:t>Partner Type 1</a:t>
            </a:r>
          </a:p>
          <a:p>
            <a:pPr lvl="2" eaLnBrk="1" hangingPunct="1">
              <a:defRPr/>
            </a:pPr>
            <a:r>
              <a:rPr lang="en-GB" b="1" dirty="0" smtClean="0">
                <a:solidFill>
                  <a:srgbClr val="C00000"/>
                </a:solidFill>
              </a:rPr>
              <a:t>Member </a:t>
            </a:r>
            <a:r>
              <a:rPr lang="en-GB" b="1" dirty="0" smtClean="0"/>
              <a:t>companies participate </a:t>
            </a:r>
            <a:r>
              <a:rPr lang="en-GB" b="1" u="sng" dirty="0" smtClean="0"/>
              <a:t>directly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b="1" dirty="0" smtClean="0"/>
              <a:t>Partner Type 2</a:t>
            </a:r>
          </a:p>
          <a:p>
            <a:pPr lvl="2" eaLnBrk="1" hangingPunct="1">
              <a:defRPr/>
            </a:pPr>
            <a:r>
              <a:rPr lang="en-GB" b="1" dirty="0" smtClean="0"/>
              <a:t>Contributes on behalf of Member companies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b="1" dirty="0" smtClean="0"/>
              <a:t>Associate Member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GB" b="1" dirty="0" smtClean="0"/>
          </a:p>
          <a:p>
            <a:pPr marL="914400" lvl="1" indent="0" eaLnBrk="1" hangingPunct="1">
              <a:buFont typeface="Arial" charset="0"/>
              <a:buNone/>
              <a:defRPr/>
            </a:pPr>
            <a:r>
              <a:rPr lang="en-GB" sz="2400" b="1" dirty="0" smtClean="0"/>
              <a:t>Join: </a:t>
            </a:r>
            <a:r>
              <a:rPr lang="en-US" sz="2400" dirty="0" smtClean="0">
                <a:hlinkClick r:id="rId2"/>
              </a:rPr>
              <a:t>http://www.onem2m.org/join.cfm</a:t>
            </a:r>
            <a:r>
              <a:rPr lang="en-US" sz="2400" dirty="0" smtClean="0"/>
              <a:t> </a:t>
            </a:r>
          </a:p>
          <a:p>
            <a:pPr marL="914400" lvl="1" indent="0">
              <a:buNone/>
              <a:defRPr/>
            </a:pPr>
            <a:r>
              <a:rPr lang="en-US" sz="2400" b="1" dirty="0"/>
              <a:t>Docs:</a:t>
            </a:r>
            <a:r>
              <a:rPr lang="en-US" sz="2400" dirty="0"/>
              <a:t> 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www.onem2m.org/library/index.cfm</a:t>
            </a:r>
            <a:endParaRPr lang="en-US" sz="2400" dirty="0" smtClean="0"/>
          </a:p>
          <a:p>
            <a:pPr marL="914400" lvl="1" indent="0">
              <a:buNone/>
              <a:defRPr/>
            </a:pPr>
            <a:r>
              <a:rPr lang="en-US" sz="2400" b="1" dirty="0"/>
              <a:t>News:</a:t>
            </a:r>
            <a:r>
              <a:rPr lang="en-US" sz="2400" dirty="0"/>
              <a:t>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www.onem2m.org/subscribe.cfm</a:t>
            </a:r>
            <a:r>
              <a:rPr lang="en-US" sz="2400" dirty="0" smtClean="0"/>
              <a:t> 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dirty="0">
                <a:solidFill>
                  <a:srgbClr val="898989"/>
                </a:solidFill>
                <a:latin typeface="Myriad pro" panose="020B0503030403020204" pitchFamily="34" charset="0"/>
              </a:rPr>
              <a:t>© 2013 oneM2M Partners</a:t>
            </a:r>
          </a:p>
          <a:p>
            <a:pPr algn="ctr" eaLnBrk="1" hangingPunct="1"/>
            <a:r>
              <a:rPr lang="en-GB" dirty="0">
                <a:solidFill>
                  <a:srgbClr val="898989"/>
                </a:solidFill>
                <a:latin typeface="Myriad pro" panose="020B0503030403020204" pitchFamily="34" charset="0"/>
              </a:rPr>
              <a:t>oneM2M Partnership Project</a:t>
            </a:r>
          </a:p>
          <a:p>
            <a:pPr eaLnBrk="1" hangingPunct="1"/>
            <a:fld id="{1F621D9E-2609-4B51-A701-B749FD745AE8}" type="slidenum">
              <a:rPr lang="en-US">
                <a:solidFill>
                  <a:srgbClr val="898989"/>
                </a:solidFill>
                <a:latin typeface="Myriad pro" panose="020B0503030403020204" pitchFamily="34" charset="0"/>
              </a:rPr>
              <a:pPr eaLnBrk="1" hangingPunct="1"/>
              <a:t>15</a:t>
            </a:fld>
            <a:endParaRPr lang="en-US" dirty="0">
              <a:solidFill>
                <a:srgbClr val="898989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75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38800" y="32004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1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43973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A0A0A3"/>
                </a:solidFill>
                <a:hlinkClick r:id="rId2"/>
              </a:rPr>
              <a:t>www.oneM2M.org</a:t>
            </a:r>
            <a:r>
              <a:rPr lang="en-US" sz="4800" b="1" dirty="0" smtClean="0">
                <a:solidFill>
                  <a:srgbClr val="A0A0A3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143000"/>
            <a:ext cx="5867400" cy="348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4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800" b="1" dirty="0" smtClean="0"/>
              <a:t>Mission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oneM2M</a:t>
            </a:r>
            <a:r>
              <a:rPr lang="en-US" sz="3600" dirty="0" smtClean="0"/>
              <a:t> is working to unify the Global M2M Community, by enabling the federation and interoperability of M2M systems, across multiple networks and topologies</a:t>
            </a:r>
            <a:r>
              <a:rPr lang="en-US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0273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800" b="1" dirty="0" smtClean="0"/>
              <a:t>Global Partners</a:t>
            </a: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168" y="2511731"/>
            <a:ext cx="3111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594" y="1349633"/>
            <a:ext cx="1676400" cy="5487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244" y="1143000"/>
            <a:ext cx="1653112" cy="962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1288135"/>
            <a:ext cx="1390650" cy="6717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02" y="2399018"/>
            <a:ext cx="1696096" cy="649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" y="3617955"/>
            <a:ext cx="866775" cy="9429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966" y="2246865"/>
            <a:ext cx="1622943" cy="9535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701004"/>
            <a:ext cx="1457325" cy="799016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914400" y="5029200"/>
            <a:ext cx="7285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79" y="5481041"/>
            <a:ext cx="1931959" cy="39573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85" y="5429740"/>
            <a:ext cx="1733537" cy="49833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393" y="5367822"/>
            <a:ext cx="1618513" cy="62217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155515"/>
            <a:ext cx="1303597" cy="10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2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800" b="1" dirty="0" smtClean="0"/>
              <a:t>Scope &amp; Objectives</a:t>
            </a:r>
            <a:endParaRPr lang="en-US" sz="4800" b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648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To develop: </a:t>
            </a:r>
            <a:r>
              <a:rPr lang="en-US" sz="1800" dirty="0" smtClean="0"/>
              <a:t>Global M2M end-to-end specifications -</a:t>
            </a:r>
            <a:br>
              <a:rPr lang="en-US" sz="1800" dirty="0" smtClean="0"/>
            </a:br>
            <a:r>
              <a:rPr lang="en-US" sz="1800" dirty="0" smtClean="0"/>
              <a:t>using common use cases and architecture principles across multiple M2M applications to connect M2M devices with application servers worldwide with an access independent view of end-to-end services 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To define: </a:t>
            </a:r>
            <a:r>
              <a:rPr lang="en-US" sz="1800" dirty="0" smtClean="0"/>
              <a:t> Service Layer platform with high level / detailed service architecture including:</a:t>
            </a:r>
            <a:br>
              <a:rPr lang="en-US" sz="1800" dirty="0" smtClean="0"/>
            </a:br>
            <a:r>
              <a:rPr lang="en-US" sz="1800" dirty="0" smtClean="0"/>
              <a:t>- Protocols/APIs/standard objects (open interfaces &amp; protocols)</a:t>
            </a:r>
            <a:br>
              <a:rPr lang="en-US" sz="1800" dirty="0" smtClean="0"/>
            </a:br>
            <a:r>
              <a:rPr lang="en-US" sz="1800" dirty="0" smtClean="0"/>
              <a:t>- Interoperability, test and conformance specifications </a:t>
            </a:r>
            <a:br>
              <a:rPr lang="en-US" sz="1800" dirty="0" smtClean="0"/>
            </a:br>
            <a:r>
              <a:rPr lang="en-US" sz="1800" dirty="0" smtClean="0"/>
              <a:t>- Common use cases, terminal/module aspects</a:t>
            </a:r>
            <a:br>
              <a:rPr lang="en-US" sz="1800" dirty="0" smtClean="0"/>
            </a:br>
            <a:r>
              <a:rPr lang="en-US" sz="1800" dirty="0" smtClean="0"/>
              <a:t>- Service Layer interfaces/APIs between: 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400" b="1" dirty="0" smtClean="0"/>
              <a:t>Application and Service Layers 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400" b="1" dirty="0" smtClean="0"/>
              <a:t>Service Layer and communication functions 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400" b="1" dirty="0"/>
              <a:t>Security and privacy aspects </a:t>
            </a:r>
          </a:p>
          <a:p>
            <a:pPr marL="747713" lvl="1" indent="-284163">
              <a:buFontTx/>
              <a:buChar char="-"/>
              <a:defRPr/>
            </a:pPr>
            <a:r>
              <a:rPr lang="en-US" sz="1400" b="1" dirty="0" smtClean="0"/>
              <a:t>authentication, encryption, integrity verification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dirty="0">
                <a:solidFill>
                  <a:srgbClr val="898989"/>
                </a:solidFill>
                <a:latin typeface="Myriad pro" panose="020B0503030403020204" pitchFamily="34" charset="0"/>
              </a:rPr>
              <a:t>© 2013 oneM2M Partners</a:t>
            </a:r>
          </a:p>
          <a:p>
            <a:pPr algn="ctr" eaLnBrk="1" hangingPunct="1"/>
            <a:r>
              <a:rPr lang="en-GB" dirty="0">
                <a:solidFill>
                  <a:srgbClr val="898989"/>
                </a:solidFill>
                <a:latin typeface="Myriad pro" panose="020B0503030403020204" pitchFamily="34" charset="0"/>
              </a:rPr>
              <a:t>oneM2M Partnership Project</a:t>
            </a:r>
          </a:p>
          <a:p>
            <a:pPr eaLnBrk="1" hangingPunct="1"/>
            <a:fld id="{6B5022C1-B1E1-42FB-9B89-556650952975}" type="slidenum">
              <a:rPr lang="en-US">
                <a:solidFill>
                  <a:srgbClr val="898989"/>
                </a:solidFill>
                <a:latin typeface="Myriad pro" panose="020B0503030403020204" pitchFamily="34" charset="0"/>
              </a:rPr>
              <a:pPr eaLnBrk="1" hangingPunct="1"/>
              <a:t>4</a:t>
            </a:fld>
            <a:endParaRPr lang="en-US" dirty="0">
              <a:solidFill>
                <a:srgbClr val="898989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76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M2M </a:t>
            </a:r>
            <a:r>
              <a:rPr lang="en-US" b="1" dirty="0"/>
              <a:t>Service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2800" b="1" i="1" dirty="0"/>
              <a:t>Middleware - </a:t>
            </a:r>
            <a:r>
              <a:rPr lang="en-US" sz="2800" i="1" dirty="0"/>
              <a:t>supporting secure end-to-end data/control exchange between M2M devices and customer applications by providing functions for remote provisioning &amp; activation, authentication, encryption, connectivity setup, buffering, synchronization, aggregation and device </a:t>
            </a:r>
            <a:r>
              <a:rPr lang="en-US" sz="2800" i="1" dirty="0" smtClean="0"/>
              <a:t>management</a:t>
            </a:r>
            <a:br>
              <a:rPr lang="en-US" sz="2800" i="1" dirty="0" smtClean="0"/>
            </a:br>
            <a:endParaRPr lang="en-US" sz="2800" i="1" dirty="0"/>
          </a:p>
          <a:p>
            <a:pPr marL="400050" lvl="1" indent="0">
              <a:buNone/>
              <a:defRPr/>
            </a:pPr>
            <a:r>
              <a:rPr lang="en-US" sz="2400" b="1" dirty="0"/>
              <a:t>- </a:t>
            </a:r>
            <a:r>
              <a:rPr lang="en-US" sz="2400" dirty="0"/>
              <a:t>software layer</a:t>
            </a:r>
          </a:p>
          <a:p>
            <a:pPr marL="577850" lvl="1" indent="-177800">
              <a:buNone/>
              <a:defRPr/>
            </a:pPr>
            <a:r>
              <a:rPr lang="en-US" sz="2400" dirty="0"/>
              <a:t>- sits between M2M applications and </a:t>
            </a:r>
            <a:br>
              <a:rPr lang="en-US" sz="2400" dirty="0"/>
            </a:br>
            <a:r>
              <a:rPr lang="en-US" sz="2400" dirty="0"/>
              <a:t>communication elements  that provides data transport</a:t>
            </a:r>
          </a:p>
          <a:p>
            <a:pPr marL="400050" lvl="1" indent="0">
              <a:buNone/>
              <a:defRPr/>
            </a:pPr>
            <a:r>
              <a:rPr lang="en-US" sz="2400" dirty="0"/>
              <a:t>- normally rides on top of IP</a:t>
            </a:r>
          </a:p>
          <a:p>
            <a:pPr marL="577850" lvl="1" indent="-177800">
              <a:buNone/>
              <a:defRPr/>
            </a:pPr>
            <a:r>
              <a:rPr lang="en-US" sz="2400" dirty="0"/>
              <a:t>- provides commonly needed functions for M2M applications across different industry segments</a:t>
            </a: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5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9951" y="1519404"/>
            <a:ext cx="6778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Interconnecting the Internet 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</a:rPr>
              <a:t>of </a:t>
            </a: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Things;</a:t>
            </a:r>
            <a:b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</a:t>
            </a: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onnecting 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Un-connected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Can 15"/>
          <p:cNvSpPr/>
          <p:nvPr/>
        </p:nvSpPr>
        <p:spPr>
          <a:xfrm>
            <a:off x="3430456" y="5091397"/>
            <a:ext cx="2194782" cy="776003"/>
          </a:xfrm>
          <a:prstGeom prst="can">
            <a:avLst>
              <a:gd name="adj" fmla="val 29902"/>
            </a:avLst>
          </a:prstGeom>
          <a:gradFill flip="none" rotWithShape="1">
            <a:gsLst>
              <a:gs pos="0">
                <a:srgbClr val="9BBB59"/>
              </a:gs>
              <a:gs pos="59000">
                <a:srgbClr val="FF6600"/>
              </a:gs>
            </a:gsLst>
            <a:lin ang="0" scaled="1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Underlying protocols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Can 18"/>
          <p:cNvSpPr/>
          <p:nvPr/>
        </p:nvSpPr>
        <p:spPr>
          <a:xfrm>
            <a:off x="3463879" y="3951338"/>
            <a:ext cx="2150218" cy="1281088"/>
          </a:xfrm>
          <a:prstGeom prst="can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oneM2M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0" name="Can 19"/>
          <p:cNvSpPr/>
          <p:nvPr/>
        </p:nvSpPr>
        <p:spPr>
          <a:xfrm rot="16200000">
            <a:off x="3068806" y="4162113"/>
            <a:ext cx="634725" cy="999657"/>
          </a:xfrm>
          <a:prstGeom prst="can">
            <a:avLst/>
          </a:prstGeom>
          <a:solidFill>
            <a:srgbClr val="9BBB59">
              <a:lumMod val="75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" rtlCol="0" anchor="ctr">
            <a:normAutofit fontScale="625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Other M2M protocol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Can 20"/>
          <p:cNvSpPr/>
          <p:nvPr/>
        </p:nvSpPr>
        <p:spPr>
          <a:xfrm>
            <a:off x="4275932" y="3144822"/>
            <a:ext cx="634725" cy="999657"/>
          </a:xfrm>
          <a:prstGeom prst="can">
            <a:avLst/>
          </a:prstGeom>
          <a:gradFill flip="none"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69000">
                <a:srgbClr val="9BBB59">
                  <a:lumMod val="50000"/>
                </a:srgbClr>
              </a:gs>
            </a:gsLst>
            <a:lin ang="0" scaled="1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Hybrid protocol App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Can 21"/>
          <p:cNvSpPr/>
          <p:nvPr/>
        </p:nvSpPr>
        <p:spPr>
          <a:xfrm rot="5400000">
            <a:off x="5441305" y="4162113"/>
            <a:ext cx="634725" cy="999657"/>
          </a:xfrm>
          <a:prstGeom prst="can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oneM2M protocol</a:t>
            </a:r>
          </a:p>
        </p:txBody>
      </p:sp>
      <p:sp>
        <p:nvSpPr>
          <p:cNvPr id="23" name="Can 22"/>
          <p:cNvSpPr/>
          <p:nvPr/>
        </p:nvSpPr>
        <p:spPr>
          <a:xfrm>
            <a:off x="4941476" y="3144822"/>
            <a:ext cx="634725" cy="999657"/>
          </a:xfrm>
          <a:prstGeom prst="can">
            <a:avLst/>
          </a:prstGeom>
          <a:solidFill>
            <a:srgbClr val="9BBB59">
              <a:lumMod val="75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Other M2M protocol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App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Can 23"/>
          <p:cNvSpPr/>
          <p:nvPr/>
        </p:nvSpPr>
        <p:spPr>
          <a:xfrm>
            <a:off x="3538290" y="3144822"/>
            <a:ext cx="705460" cy="999657"/>
          </a:xfrm>
          <a:prstGeom prst="can">
            <a:avLst>
              <a:gd name="adj" fmla="val 29902"/>
            </a:avLst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oneM2M native App</a:t>
            </a:r>
          </a:p>
        </p:txBody>
      </p:sp>
      <p:sp>
        <p:nvSpPr>
          <p:cNvPr id="25" name="Can 24"/>
          <p:cNvSpPr/>
          <p:nvPr/>
        </p:nvSpPr>
        <p:spPr>
          <a:xfrm rot="5400000">
            <a:off x="6321707" y="4168844"/>
            <a:ext cx="634725" cy="986196"/>
          </a:xfrm>
          <a:prstGeom prst="can">
            <a:avLst/>
          </a:prstGeom>
          <a:solidFill>
            <a:srgbClr val="FF66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625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Underlying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protocol</a:t>
            </a:r>
          </a:p>
        </p:txBody>
      </p:sp>
      <p:sp>
        <p:nvSpPr>
          <p:cNvPr id="26" name="Can 25"/>
          <p:cNvSpPr/>
          <p:nvPr/>
        </p:nvSpPr>
        <p:spPr>
          <a:xfrm rot="16200000">
            <a:off x="2154279" y="4183079"/>
            <a:ext cx="634725" cy="986196"/>
          </a:xfrm>
          <a:prstGeom prst="can">
            <a:avLst/>
          </a:prstGeom>
          <a:solidFill>
            <a:srgbClr val="FF66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625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Underlying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protocol</a:t>
            </a:r>
          </a:p>
        </p:txBody>
      </p:sp>
      <p:sp>
        <p:nvSpPr>
          <p:cNvPr id="27" name="Trapezoid 26"/>
          <p:cNvSpPr/>
          <p:nvPr/>
        </p:nvSpPr>
        <p:spPr>
          <a:xfrm rot="5400000">
            <a:off x="1081686" y="4195763"/>
            <a:ext cx="990600" cy="960827"/>
          </a:xfrm>
          <a:prstGeom prst="trapezoid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IoT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Device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" name="Trapezoid 27"/>
          <p:cNvSpPr/>
          <p:nvPr/>
        </p:nvSpPr>
        <p:spPr>
          <a:xfrm rot="16200000" flipH="1">
            <a:off x="7016831" y="4197003"/>
            <a:ext cx="990600" cy="960827"/>
          </a:xfrm>
          <a:prstGeom prst="trapezoid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vert="vert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IoT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Device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343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Horizontal Platform Vision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18 February 2014</a:t>
            </a:r>
            <a:endParaRPr lang="en-US" alt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555D1D-1EE9-4A36-B916-7D7819A597A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129"/>
          <p:cNvGrpSpPr>
            <a:grpSpLocks/>
          </p:cNvGrpSpPr>
          <p:nvPr/>
        </p:nvGrpSpPr>
        <p:grpSpPr bwMode="auto">
          <a:xfrm>
            <a:off x="958850" y="5182504"/>
            <a:ext cx="944563" cy="719138"/>
            <a:chOff x="579892" y="4811487"/>
            <a:chExt cx="944115" cy="720043"/>
          </a:xfrm>
        </p:grpSpPr>
        <p:grpSp>
          <p:nvGrpSpPr>
            <p:cNvPr id="6" name="Group 125"/>
            <p:cNvGrpSpPr>
              <a:grpSpLocks/>
            </p:cNvGrpSpPr>
            <p:nvPr/>
          </p:nvGrpSpPr>
          <p:grpSpPr bwMode="auto">
            <a:xfrm>
              <a:off x="579892" y="4811487"/>
              <a:ext cx="923925" cy="720043"/>
              <a:chOff x="558120" y="4833259"/>
              <a:chExt cx="923925" cy="720043"/>
            </a:xfrm>
          </p:grpSpPr>
          <p:sp>
            <p:nvSpPr>
              <p:cNvPr id="8" name="Freeform 54"/>
              <p:cNvSpPr>
                <a:spLocks/>
              </p:cNvSpPr>
              <p:nvPr/>
            </p:nvSpPr>
            <p:spPr bwMode="auto">
              <a:xfrm>
                <a:off x="558120" y="4943702"/>
                <a:ext cx="923925" cy="609600"/>
              </a:xfrm>
              <a:custGeom>
                <a:avLst/>
                <a:gdLst>
                  <a:gd name="T0" fmla="*/ 2147483647 w 1552"/>
                  <a:gd name="T1" fmla="*/ 2147483647 h 1025"/>
                  <a:gd name="T2" fmla="*/ 2147483647 w 1552"/>
                  <a:gd name="T3" fmla="*/ 2147483647 h 1025"/>
                  <a:gd name="T4" fmla="*/ 2147483647 w 1552"/>
                  <a:gd name="T5" fmla="*/ 2147483647 h 1025"/>
                  <a:gd name="T6" fmla="*/ 2147483647 w 1552"/>
                  <a:gd name="T7" fmla="*/ 2147483647 h 1025"/>
                  <a:gd name="T8" fmla="*/ 2147483647 w 1552"/>
                  <a:gd name="T9" fmla="*/ 2147483647 h 1025"/>
                  <a:gd name="T10" fmla="*/ 2147483647 w 1552"/>
                  <a:gd name="T11" fmla="*/ 2147483647 h 1025"/>
                  <a:gd name="T12" fmla="*/ 2147483647 w 1552"/>
                  <a:gd name="T13" fmla="*/ 2147483647 h 1025"/>
                  <a:gd name="T14" fmla="*/ 2147483647 w 1552"/>
                  <a:gd name="T15" fmla="*/ 2147483647 h 1025"/>
                  <a:gd name="T16" fmla="*/ 2147483647 w 1552"/>
                  <a:gd name="T17" fmla="*/ 2147483647 h 1025"/>
                  <a:gd name="T18" fmla="*/ 2147483647 w 1552"/>
                  <a:gd name="T19" fmla="*/ 2147483647 h 1025"/>
                  <a:gd name="T20" fmla="*/ 2147483647 w 1552"/>
                  <a:gd name="T21" fmla="*/ 2147483647 h 1025"/>
                  <a:gd name="T22" fmla="*/ 2147483647 w 1552"/>
                  <a:gd name="T23" fmla="*/ 2147483647 h 1025"/>
                  <a:gd name="T24" fmla="*/ 2147483647 w 1552"/>
                  <a:gd name="T25" fmla="*/ 2147483647 h 1025"/>
                  <a:gd name="T26" fmla="*/ 2147483647 w 1552"/>
                  <a:gd name="T27" fmla="*/ 2147483647 h 1025"/>
                  <a:gd name="T28" fmla="*/ 2147483647 w 1552"/>
                  <a:gd name="T29" fmla="*/ 2147483647 h 1025"/>
                  <a:gd name="T30" fmla="*/ 2147483647 w 1552"/>
                  <a:gd name="T31" fmla="*/ 2147483647 h 1025"/>
                  <a:gd name="T32" fmla="*/ 2147483647 w 1552"/>
                  <a:gd name="T33" fmla="*/ 2147483647 h 1025"/>
                  <a:gd name="T34" fmla="*/ 2147483647 w 1552"/>
                  <a:gd name="T35" fmla="*/ 2147483647 h 1025"/>
                  <a:gd name="T36" fmla="*/ 2147483647 w 1552"/>
                  <a:gd name="T37" fmla="*/ 2147483647 h 10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52"/>
                  <a:gd name="T58" fmla="*/ 0 h 1025"/>
                  <a:gd name="T59" fmla="*/ 1552 w 1552"/>
                  <a:gd name="T60" fmla="*/ 1025 h 10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52" h="1025">
                    <a:moveTo>
                      <a:pt x="77" y="476"/>
                    </a:moveTo>
                    <a:cubicBezTo>
                      <a:pt x="2" y="533"/>
                      <a:pt x="0" y="629"/>
                      <a:pt x="72" y="689"/>
                    </a:cubicBezTo>
                    <a:cubicBezTo>
                      <a:pt x="98" y="711"/>
                      <a:pt x="132" y="726"/>
                      <a:pt x="168" y="732"/>
                    </a:cubicBezTo>
                    <a:cubicBezTo>
                      <a:pt x="165" y="834"/>
                      <a:pt x="266" y="919"/>
                      <a:pt x="393" y="921"/>
                    </a:cubicBezTo>
                    <a:cubicBezTo>
                      <a:pt x="439" y="922"/>
                      <a:pt x="484" y="912"/>
                      <a:pt x="522" y="892"/>
                    </a:cubicBezTo>
                    <a:cubicBezTo>
                      <a:pt x="578" y="986"/>
                      <a:pt x="717" y="1025"/>
                      <a:pt x="833" y="981"/>
                    </a:cubicBezTo>
                    <a:cubicBezTo>
                      <a:pt x="875" y="965"/>
                      <a:pt x="910" y="940"/>
                      <a:pt x="934" y="908"/>
                    </a:cubicBezTo>
                    <a:cubicBezTo>
                      <a:pt x="1061" y="976"/>
                      <a:pt x="1233" y="948"/>
                      <a:pt x="1318" y="846"/>
                    </a:cubicBezTo>
                    <a:cubicBezTo>
                      <a:pt x="1349" y="810"/>
                      <a:pt x="1365" y="766"/>
                      <a:pt x="1365" y="722"/>
                    </a:cubicBezTo>
                    <a:cubicBezTo>
                      <a:pt x="1480" y="701"/>
                      <a:pt x="1552" y="609"/>
                      <a:pt x="1526" y="517"/>
                    </a:cubicBezTo>
                    <a:cubicBezTo>
                      <a:pt x="1517" y="484"/>
                      <a:pt x="1495" y="454"/>
                      <a:pt x="1464" y="430"/>
                    </a:cubicBezTo>
                    <a:cubicBezTo>
                      <a:pt x="1518" y="370"/>
                      <a:pt x="1500" y="286"/>
                      <a:pt x="1424" y="243"/>
                    </a:cubicBezTo>
                    <a:cubicBezTo>
                      <a:pt x="1397" y="227"/>
                      <a:pt x="1365" y="219"/>
                      <a:pt x="1332" y="218"/>
                    </a:cubicBezTo>
                    <a:cubicBezTo>
                      <a:pt x="1286" y="96"/>
                      <a:pt x="1125" y="27"/>
                      <a:pt x="973" y="64"/>
                    </a:cubicBezTo>
                    <a:cubicBezTo>
                      <a:pt x="919" y="77"/>
                      <a:pt x="870" y="103"/>
                      <a:pt x="834" y="138"/>
                    </a:cubicBezTo>
                    <a:cubicBezTo>
                      <a:pt x="752" y="32"/>
                      <a:pt x="578" y="0"/>
                      <a:pt x="445" y="66"/>
                    </a:cubicBezTo>
                    <a:cubicBezTo>
                      <a:pt x="398" y="90"/>
                      <a:pt x="360" y="124"/>
                      <a:pt x="337" y="165"/>
                    </a:cubicBezTo>
                    <a:cubicBezTo>
                      <a:pt x="192" y="153"/>
                      <a:pt x="62" y="238"/>
                      <a:pt x="47" y="355"/>
                    </a:cubicBezTo>
                    <a:cubicBezTo>
                      <a:pt x="42" y="396"/>
                      <a:pt x="53" y="439"/>
                      <a:pt x="77" y="476"/>
                    </a:cubicBezTo>
                  </a:path>
                </a:pathLst>
              </a:custGeom>
              <a:solidFill>
                <a:srgbClr val="AABADE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r>
                  <a:rPr lang="de-DE" sz="1200"/>
                  <a:t>Local NW</a:t>
                </a:r>
              </a:p>
            </p:txBody>
          </p:sp>
          <p:sp>
            <p:nvSpPr>
              <p:cNvPr id="9" name="Isosceles Triangle 54"/>
              <p:cNvSpPr/>
              <p:nvPr/>
            </p:nvSpPr>
            <p:spPr>
              <a:xfrm>
                <a:off x="904031" y="4833259"/>
                <a:ext cx="293549" cy="282931"/>
              </a:xfrm>
              <a:prstGeom prst="triangl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7" name="Rectangle 52"/>
            <p:cNvSpPr/>
            <p:nvPr/>
          </p:nvSpPr>
          <p:spPr>
            <a:xfrm>
              <a:off x="598933" y="4844866"/>
              <a:ext cx="925074" cy="685074"/>
            </a:xfrm>
            <a:prstGeom prst="rect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51520" y="1445875"/>
            <a:ext cx="2619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Futura Bk"/>
              </a:rPr>
              <a:t>Pipe (vertical):</a:t>
            </a:r>
          </a:p>
          <a:p>
            <a:pPr algn="ctr"/>
            <a:r>
              <a:rPr lang="en-US" sz="1100" b="1" dirty="0">
                <a:solidFill>
                  <a:srgbClr val="000000"/>
                </a:solidFill>
                <a:latin typeface="Futura Bk"/>
              </a:rPr>
              <a:t>1 Application, 1 NW, </a:t>
            </a:r>
            <a:br>
              <a:rPr lang="en-US" sz="1100" b="1" dirty="0">
                <a:solidFill>
                  <a:srgbClr val="000000"/>
                </a:solidFill>
                <a:latin typeface="Futura Bk"/>
              </a:rPr>
            </a:br>
            <a:r>
              <a:rPr lang="en-US" sz="1100" b="1" dirty="0">
                <a:solidFill>
                  <a:srgbClr val="000000"/>
                </a:solidFill>
                <a:latin typeface="Futura Bk"/>
              </a:rPr>
              <a:t>1 (or few) type of Device</a:t>
            </a:r>
          </a:p>
        </p:txBody>
      </p:sp>
      <p:sp>
        <p:nvSpPr>
          <p:cNvPr id="11" name="Rectangle 74"/>
          <p:cNvSpPr/>
          <p:nvPr/>
        </p:nvSpPr>
        <p:spPr bwMode="auto">
          <a:xfrm>
            <a:off x="923925" y="2721879"/>
            <a:ext cx="1044575" cy="434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200" dirty="0">
                <a:solidFill>
                  <a:schemeClr val="tx1"/>
                </a:solidFill>
              </a:rPr>
              <a:t>Business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200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12" name="Oval 75"/>
          <p:cNvSpPr/>
          <p:nvPr/>
        </p:nvSpPr>
        <p:spPr bwMode="auto">
          <a:xfrm>
            <a:off x="1130300" y="5792721"/>
            <a:ext cx="598488" cy="500063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de-DE" sz="900" b="1" dirty="0">
                <a:solidFill>
                  <a:srgbClr val="FFFFFF"/>
                </a:solidFill>
              </a:rPr>
              <a:t>Device</a:t>
            </a:r>
          </a:p>
        </p:txBody>
      </p:sp>
      <p:cxnSp>
        <p:nvCxnSpPr>
          <p:cNvPr id="13" name="Straight Connector 76"/>
          <p:cNvCxnSpPr>
            <a:stCxn id="11" idx="2"/>
            <a:endCxn id="12" idx="0"/>
          </p:cNvCxnSpPr>
          <p:nvPr/>
        </p:nvCxnSpPr>
        <p:spPr bwMode="auto">
          <a:xfrm flipH="1">
            <a:off x="1429544" y="3156854"/>
            <a:ext cx="16669" cy="263586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46"/>
          <p:cNvSpPr>
            <a:spLocks/>
          </p:cNvSpPr>
          <p:nvPr/>
        </p:nvSpPr>
        <p:spPr bwMode="auto">
          <a:xfrm>
            <a:off x="611560" y="3933057"/>
            <a:ext cx="1656183" cy="864095"/>
          </a:xfrm>
          <a:custGeom>
            <a:avLst/>
            <a:gdLst>
              <a:gd name="T0" fmla="*/ 266 w 5344"/>
              <a:gd name="T1" fmla="*/ 475 h 1025"/>
              <a:gd name="T2" fmla="*/ 249 w 5344"/>
              <a:gd name="T3" fmla="*/ 689 h 1025"/>
              <a:gd name="T4" fmla="*/ 580 w 5344"/>
              <a:gd name="T5" fmla="*/ 732 h 1025"/>
              <a:gd name="T6" fmla="*/ 1354 w 5344"/>
              <a:gd name="T7" fmla="*/ 921 h 1025"/>
              <a:gd name="T8" fmla="*/ 1799 w 5344"/>
              <a:gd name="T9" fmla="*/ 892 h 1025"/>
              <a:gd name="T10" fmla="*/ 2868 w 5344"/>
              <a:gd name="T11" fmla="*/ 981 h 1025"/>
              <a:gd name="T12" fmla="*/ 3214 w 5344"/>
              <a:gd name="T13" fmla="*/ 908 h 1025"/>
              <a:gd name="T14" fmla="*/ 4538 w 5344"/>
              <a:gd name="T15" fmla="*/ 846 h 1025"/>
              <a:gd name="T16" fmla="*/ 4698 w 5344"/>
              <a:gd name="T17" fmla="*/ 722 h 1025"/>
              <a:gd name="T18" fmla="*/ 5253 w 5344"/>
              <a:gd name="T19" fmla="*/ 517 h 1025"/>
              <a:gd name="T20" fmla="*/ 5040 w 5344"/>
              <a:gd name="T21" fmla="*/ 430 h 1025"/>
              <a:gd name="T22" fmla="*/ 4903 w 5344"/>
              <a:gd name="T23" fmla="*/ 242 h 1025"/>
              <a:gd name="T24" fmla="*/ 4584 w 5344"/>
              <a:gd name="T25" fmla="*/ 218 h 1025"/>
              <a:gd name="T26" fmla="*/ 3351 w 5344"/>
              <a:gd name="T27" fmla="*/ 64 h 1025"/>
              <a:gd name="T28" fmla="*/ 2872 w 5344"/>
              <a:gd name="T29" fmla="*/ 138 h 1025"/>
              <a:gd name="T30" fmla="*/ 1533 w 5344"/>
              <a:gd name="T31" fmla="*/ 65 h 1025"/>
              <a:gd name="T32" fmla="*/ 1160 w 5344"/>
              <a:gd name="T33" fmla="*/ 165 h 1025"/>
              <a:gd name="T34" fmla="*/ 163 w 5344"/>
              <a:gd name="T35" fmla="*/ 354 h 1025"/>
              <a:gd name="T36" fmla="*/ 266 w 5344"/>
              <a:gd name="T37" fmla="*/ 475 h 10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344"/>
              <a:gd name="T58" fmla="*/ 0 h 1025"/>
              <a:gd name="T59" fmla="*/ 5344 w 5344"/>
              <a:gd name="T60" fmla="*/ 1025 h 10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344" h="1025">
                <a:moveTo>
                  <a:pt x="266" y="475"/>
                </a:moveTo>
                <a:cubicBezTo>
                  <a:pt x="8" y="533"/>
                  <a:pt x="0" y="629"/>
                  <a:pt x="249" y="689"/>
                </a:cubicBezTo>
                <a:cubicBezTo>
                  <a:pt x="339" y="710"/>
                  <a:pt x="454" y="725"/>
                  <a:pt x="580" y="732"/>
                </a:cubicBezTo>
                <a:cubicBezTo>
                  <a:pt x="569" y="834"/>
                  <a:pt x="915" y="918"/>
                  <a:pt x="1354" y="921"/>
                </a:cubicBezTo>
                <a:cubicBezTo>
                  <a:pt x="1511" y="922"/>
                  <a:pt x="1666" y="912"/>
                  <a:pt x="1799" y="892"/>
                </a:cubicBezTo>
                <a:cubicBezTo>
                  <a:pt x="1989" y="985"/>
                  <a:pt x="2467" y="1025"/>
                  <a:pt x="2868" y="981"/>
                </a:cubicBezTo>
                <a:cubicBezTo>
                  <a:pt x="3012" y="965"/>
                  <a:pt x="3133" y="940"/>
                  <a:pt x="3214" y="908"/>
                </a:cubicBezTo>
                <a:cubicBezTo>
                  <a:pt x="3653" y="976"/>
                  <a:pt x="4246" y="948"/>
                  <a:pt x="4538" y="846"/>
                </a:cubicBezTo>
                <a:cubicBezTo>
                  <a:pt x="4643" y="809"/>
                  <a:pt x="4699" y="766"/>
                  <a:pt x="4698" y="722"/>
                </a:cubicBezTo>
                <a:cubicBezTo>
                  <a:pt x="5095" y="701"/>
                  <a:pt x="5344" y="609"/>
                  <a:pt x="5253" y="517"/>
                </a:cubicBezTo>
                <a:cubicBezTo>
                  <a:pt x="5221" y="484"/>
                  <a:pt x="5147" y="453"/>
                  <a:pt x="5040" y="430"/>
                </a:cubicBezTo>
                <a:cubicBezTo>
                  <a:pt x="5225" y="369"/>
                  <a:pt x="5164" y="285"/>
                  <a:pt x="4903" y="242"/>
                </a:cubicBezTo>
                <a:cubicBezTo>
                  <a:pt x="4810" y="227"/>
                  <a:pt x="4699" y="218"/>
                  <a:pt x="4584" y="218"/>
                </a:cubicBezTo>
                <a:cubicBezTo>
                  <a:pt x="4426" y="96"/>
                  <a:pt x="3874" y="27"/>
                  <a:pt x="3351" y="64"/>
                </a:cubicBezTo>
                <a:cubicBezTo>
                  <a:pt x="3163" y="77"/>
                  <a:pt x="2996" y="103"/>
                  <a:pt x="2872" y="138"/>
                </a:cubicBezTo>
                <a:cubicBezTo>
                  <a:pt x="2588" y="32"/>
                  <a:pt x="1989" y="0"/>
                  <a:pt x="1533" y="65"/>
                </a:cubicBezTo>
                <a:cubicBezTo>
                  <a:pt x="1369" y="89"/>
                  <a:pt x="1239" y="124"/>
                  <a:pt x="1160" y="165"/>
                </a:cubicBezTo>
                <a:cubicBezTo>
                  <a:pt x="659" y="153"/>
                  <a:pt x="213" y="238"/>
                  <a:pt x="163" y="354"/>
                </a:cubicBezTo>
                <a:cubicBezTo>
                  <a:pt x="145" y="396"/>
                  <a:pt x="181" y="438"/>
                  <a:pt x="266" y="475"/>
                </a:cubicBezTo>
              </a:path>
            </a:pathLst>
          </a:custGeom>
          <a:solidFill>
            <a:srgbClr val="FFCCC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tIns="0" anchor="ctr"/>
          <a:lstStyle/>
          <a:p>
            <a:pPr algn="ctr">
              <a:defRPr/>
            </a:pPr>
            <a:r>
              <a:rPr lang="de-DE" sz="1050" dirty="0" smtClean="0"/>
              <a:t>Communication</a:t>
            </a:r>
            <a:br>
              <a:rPr lang="de-DE" sz="1050" dirty="0" smtClean="0"/>
            </a:br>
            <a:r>
              <a:rPr lang="de-DE" sz="1050" dirty="0" smtClean="0"/>
              <a:t>Network </a:t>
            </a:r>
            <a:r>
              <a:rPr lang="de-DE" sz="1050" dirty="0"/>
              <a:t>(mobile, fixed, Powerline ..)</a:t>
            </a:r>
          </a:p>
        </p:txBody>
      </p:sp>
      <p:sp>
        <p:nvSpPr>
          <p:cNvPr id="15" name="TextBox 80"/>
          <p:cNvSpPr txBox="1"/>
          <p:nvPr/>
        </p:nvSpPr>
        <p:spPr bwMode="auto">
          <a:xfrm>
            <a:off x="723206" y="5068183"/>
            <a:ext cx="896466" cy="246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>
                <a:latin typeface="+mn-lt"/>
              </a:rPr>
              <a:t>Gateway</a:t>
            </a: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3983038" y="1352298"/>
            <a:ext cx="4778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Futura Bk"/>
              </a:rPr>
              <a:t>Horizontal (based on common Layer)</a:t>
            </a:r>
          </a:p>
          <a:p>
            <a:pPr algn="ctr"/>
            <a:r>
              <a:rPr lang="en-US" sz="1100" dirty="0">
                <a:solidFill>
                  <a:srgbClr val="000000"/>
                </a:solidFill>
                <a:latin typeface="Futura Bk"/>
              </a:rPr>
              <a:t>Applications share common infrastructure, environments and network elements</a:t>
            </a:r>
          </a:p>
        </p:txBody>
      </p:sp>
      <p:sp>
        <p:nvSpPr>
          <p:cNvPr id="18" name="Freeform 47"/>
          <p:cNvSpPr>
            <a:spLocks/>
          </p:cNvSpPr>
          <p:nvPr/>
        </p:nvSpPr>
        <p:spPr bwMode="auto">
          <a:xfrm>
            <a:off x="4511473" y="3788679"/>
            <a:ext cx="3179763" cy="1603375"/>
          </a:xfrm>
          <a:custGeom>
            <a:avLst/>
            <a:gdLst>
              <a:gd name="T0" fmla="*/ 2147483647 w 2003"/>
              <a:gd name="T1" fmla="*/ 2147483647 h 383"/>
              <a:gd name="T2" fmla="*/ 2147483647 w 2003"/>
              <a:gd name="T3" fmla="*/ 2147483647 h 383"/>
              <a:gd name="T4" fmla="*/ 2147483647 w 2003"/>
              <a:gd name="T5" fmla="*/ 2147483647 h 383"/>
              <a:gd name="T6" fmla="*/ 2147483647 w 2003"/>
              <a:gd name="T7" fmla="*/ 2147483647 h 383"/>
              <a:gd name="T8" fmla="*/ 2147483647 w 2003"/>
              <a:gd name="T9" fmla="*/ 2147483647 h 383"/>
              <a:gd name="T10" fmla="*/ 2147483647 w 2003"/>
              <a:gd name="T11" fmla="*/ 2147483647 h 383"/>
              <a:gd name="T12" fmla="*/ 2147483647 w 2003"/>
              <a:gd name="T13" fmla="*/ 2147483647 h 383"/>
              <a:gd name="T14" fmla="*/ 2147483647 w 2003"/>
              <a:gd name="T15" fmla="*/ 2147483647 h 383"/>
              <a:gd name="T16" fmla="*/ 2147483647 w 2003"/>
              <a:gd name="T17" fmla="*/ 2147483647 h 383"/>
              <a:gd name="T18" fmla="*/ 2147483647 w 2003"/>
              <a:gd name="T19" fmla="*/ 2147483647 h 383"/>
              <a:gd name="T20" fmla="*/ 2147483647 w 2003"/>
              <a:gd name="T21" fmla="*/ 2147483647 h 383"/>
              <a:gd name="T22" fmla="*/ 2147483647 w 2003"/>
              <a:gd name="T23" fmla="*/ 2147483647 h 383"/>
              <a:gd name="T24" fmla="*/ 2147483647 w 2003"/>
              <a:gd name="T25" fmla="*/ 2147483647 h 383"/>
              <a:gd name="T26" fmla="*/ 2147483647 w 2003"/>
              <a:gd name="T27" fmla="*/ 2147483647 h 383"/>
              <a:gd name="T28" fmla="*/ 2147483647 w 2003"/>
              <a:gd name="T29" fmla="*/ 2147483647 h 383"/>
              <a:gd name="T30" fmla="*/ 2147483647 w 2003"/>
              <a:gd name="T31" fmla="*/ 2147483647 h 383"/>
              <a:gd name="T32" fmla="*/ 2147483647 w 2003"/>
              <a:gd name="T33" fmla="*/ 2147483647 h 383"/>
              <a:gd name="T34" fmla="*/ 2147483647 w 2003"/>
              <a:gd name="T35" fmla="*/ 2147483647 h 383"/>
              <a:gd name="T36" fmla="*/ 2147483647 w 2003"/>
              <a:gd name="T37" fmla="*/ 2147483647 h 38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003"/>
              <a:gd name="T58" fmla="*/ 0 h 383"/>
              <a:gd name="T59" fmla="*/ 2003 w 2003"/>
              <a:gd name="T60" fmla="*/ 383 h 38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003" h="383">
                <a:moveTo>
                  <a:pt x="100" y="178"/>
                </a:moveTo>
                <a:cubicBezTo>
                  <a:pt x="3" y="199"/>
                  <a:pt x="0" y="235"/>
                  <a:pt x="93" y="258"/>
                </a:cubicBezTo>
                <a:cubicBezTo>
                  <a:pt x="127" y="266"/>
                  <a:pt x="170" y="271"/>
                  <a:pt x="217" y="274"/>
                </a:cubicBezTo>
                <a:cubicBezTo>
                  <a:pt x="213" y="312"/>
                  <a:pt x="343" y="343"/>
                  <a:pt x="507" y="344"/>
                </a:cubicBezTo>
                <a:cubicBezTo>
                  <a:pt x="566" y="345"/>
                  <a:pt x="624" y="341"/>
                  <a:pt x="674" y="334"/>
                </a:cubicBezTo>
                <a:cubicBezTo>
                  <a:pt x="745" y="368"/>
                  <a:pt x="925" y="383"/>
                  <a:pt x="1075" y="367"/>
                </a:cubicBezTo>
                <a:cubicBezTo>
                  <a:pt x="1129" y="361"/>
                  <a:pt x="1174" y="352"/>
                  <a:pt x="1205" y="340"/>
                </a:cubicBezTo>
                <a:cubicBezTo>
                  <a:pt x="1369" y="365"/>
                  <a:pt x="1592" y="355"/>
                  <a:pt x="1701" y="316"/>
                </a:cubicBezTo>
                <a:cubicBezTo>
                  <a:pt x="1740" y="303"/>
                  <a:pt x="1761" y="287"/>
                  <a:pt x="1761" y="270"/>
                </a:cubicBezTo>
                <a:cubicBezTo>
                  <a:pt x="1910" y="262"/>
                  <a:pt x="2003" y="228"/>
                  <a:pt x="1969" y="193"/>
                </a:cubicBezTo>
                <a:cubicBezTo>
                  <a:pt x="1957" y="181"/>
                  <a:pt x="1929" y="170"/>
                  <a:pt x="1889" y="161"/>
                </a:cubicBezTo>
                <a:cubicBezTo>
                  <a:pt x="1959" y="138"/>
                  <a:pt x="1936" y="107"/>
                  <a:pt x="1838" y="91"/>
                </a:cubicBezTo>
                <a:cubicBezTo>
                  <a:pt x="1803" y="85"/>
                  <a:pt x="1761" y="82"/>
                  <a:pt x="1718" y="82"/>
                </a:cubicBezTo>
                <a:cubicBezTo>
                  <a:pt x="1659" y="36"/>
                  <a:pt x="1452" y="10"/>
                  <a:pt x="1256" y="24"/>
                </a:cubicBezTo>
                <a:cubicBezTo>
                  <a:pt x="1186" y="29"/>
                  <a:pt x="1123" y="39"/>
                  <a:pt x="1077" y="52"/>
                </a:cubicBezTo>
                <a:cubicBezTo>
                  <a:pt x="970" y="12"/>
                  <a:pt x="745" y="0"/>
                  <a:pt x="575" y="24"/>
                </a:cubicBezTo>
                <a:cubicBezTo>
                  <a:pt x="513" y="33"/>
                  <a:pt x="464" y="47"/>
                  <a:pt x="435" y="62"/>
                </a:cubicBezTo>
                <a:cubicBezTo>
                  <a:pt x="247" y="57"/>
                  <a:pt x="80" y="89"/>
                  <a:pt x="61" y="132"/>
                </a:cubicBezTo>
                <a:cubicBezTo>
                  <a:pt x="54" y="148"/>
                  <a:pt x="68" y="164"/>
                  <a:pt x="100" y="178"/>
                </a:cubicBezTo>
              </a:path>
            </a:pathLst>
          </a:custGeom>
          <a:solidFill>
            <a:srgbClr val="DDFFF6"/>
          </a:solidFill>
          <a:ln w="26988" cap="rnd">
            <a:solidFill>
              <a:srgbClr val="29FFC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Freeform 46"/>
          <p:cNvSpPr>
            <a:spLocks/>
          </p:cNvSpPr>
          <p:nvPr/>
        </p:nvSpPr>
        <p:spPr bwMode="auto">
          <a:xfrm>
            <a:off x="4695623" y="4420504"/>
            <a:ext cx="1338263" cy="666750"/>
          </a:xfrm>
          <a:custGeom>
            <a:avLst/>
            <a:gdLst>
              <a:gd name="T0" fmla="*/ 266 w 5344"/>
              <a:gd name="T1" fmla="*/ 475 h 1025"/>
              <a:gd name="T2" fmla="*/ 249 w 5344"/>
              <a:gd name="T3" fmla="*/ 689 h 1025"/>
              <a:gd name="T4" fmla="*/ 580 w 5344"/>
              <a:gd name="T5" fmla="*/ 732 h 1025"/>
              <a:gd name="T6" fmla="*/ 1354 w 5344"/>
              <a:gd name="T7" fmla="*/ 921 h 1025"/>
              <a:gd name="T8" fmla="*/ 1799 w 5344"/>
              <a:gd name="T9" fmla="*/ 892 h 1025"/>
              <a:gd name="T10" fmla="*/ 2868 w 5344"/>
              <a:gd name="T11" fmla="*/ 981 h 1025"/>
              <a:gd name="T12" fmla="*/ 3214 w 5344"/>
              <a:gd name="T13" fmla="*/ 908 h 1025"/>
              <a:gd name="T14" fmla="*/ 4538 w 5344"/>
              <a:gd name="T15" fmla="*/ 846 h 1025"/>
              <a:gd name="T16" fmla="*/ 4698 w 5344"/>
              <a:gd name="T17" fmla="*/ 722 h 1025"/>
              <a:gd name="T18" fmla="*/ 5253 w 5344"/>
              <a:gd name="T19" fmla="*/ 517 h 1025"/>
              <a:gd name="T20" fmla="*/ 5040 w 5344"/>
              <a:gd name="T21" fmla="*/ 430 h 1025"/>
              <a:gd name="T22" fmla="*/ 4903 w 5344"/>
              <a:gd name="T23" fmla="*/ 242 h 1025"/>
              <a:gd name="T24" fmla="*/ 4584 w 5344"/>
              <a:gd name="T25" fmla="*/ 218 h 1025"/>
              <a:gd name="T26" fmla="*/ 3351 w 5344"/>
              <a:gd name="T27" fmla="*/ 64 h 1025"/>
              <a:gd name="T28" fmla="*/ 2872 w 5344"/>
              <a:gd name="T29" fmla="*/ 138 h 1025"/>
              <a:gd name="T30" fmla="*/ 1533 w 5344"/>
              <a:gd name="T31" fmla="*/ 65 h 1025"/>
              <a:gd name="T32" fmla="*/ 1160 w 5344"/>
              <a:gd name="T33" fmla="*/ 165 h 1025"/>
              <a:gd name="T34" fmla="*/ 163 w 5344"/>
              <a:gd name="T35" fmla="*/ 354 h 1025"/>
              <a:gd name="T36" fmla="*/ 266 w 5344"/>
              <a:gd name="T37" fmla="*/ 475 h 10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344"/>
              <a:gd name="T58" fmla="*/ 0 h 1025"/>
              <a:gd name="T59" fmla="*/ 5344 w 5344"/>
              <a:gd name="T60" fmla="*/ 1025 h 10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344" h="1025">
                <a:moveTo>
                  <a:pt x="266" y="475"/>
                </a:moveTo>
                <a:cubicBezTo>
                  <a:pt x="8" y="533"/>
                  <a:pt x="0" y="629"/>
                  <a:pt x="249" y="689"/>
                </a:cubicBezTo>
                <a:cubicBezTo>
                  <a:pt x="339" y="710"/>
                  <a:pt x="454" y="725"/>
                  <a:pt x="580" y="732"/>
                </a:cubicBezTo>
                <a:cubicBezTo>
                  <a:pt x="569" y="834"/>
                  <a:pt x="915" y="918"/>
                  <a:pt x="1354" y="921"/>
                </a:cubicBezTo>
                <a:cubicBezTo>
                  <a:pt x="1511" y="922"/>
                  <a:pt x="1666" y="912"/>
                  <a:pt x="1799" y="892"/>
                </a:cubicBezTo>
                <a:cubicBezTo>
                  <a:pt x="1989" y="985"/>
                  <a:pt x="2467" y="1025"/>
                  <a:pt x="2868" y="981"/>
                </a:cubicBezTo>
                <a:cubicBezTo>
                  <a:pt x="3012" y="965"/>
                  <a:pt x="3133" y="940"/>
                  <a:pt x="3214" y="908"/>
                </a:cubicBezTo>
                <a:cubicBezTo>
                  <a:pt x="3653" y="976"/>
                  <a:pt x="4246" y="948"/>
                  <a:pt x="4538" y="846"/>
                </a:cubicBezTo>
                <a:cubicBezTo>
                  <a:pt x="4643" y="809"/>
                  <a:pt x="4699" y="766"/>
                  <a:pt x="4698" y="722"/>
                </a:cubicBezTo>
                <a:cubicBezTo>
                  <a:pt x="5095" y="701"/>
                  <a:pt x="5344" y="609"/>
                  <a:pt x="5253" y="517"/>
                </a:cubicBezTo>
                <a:cubicBezTo>
                  <a:pt x="5221" y="484"/>
                  <a:pt x="5147" y="453"/>
                  <a:pt x="5040" y="430"/>
                </a:cubicBezTo>
                <a:cubicBezTo>
                  <a:pt x="5225" y="369"/>
                  <a:pt x="5164" y="285"/>
                  <a:pt x="4903" y="242"/>
                </a:cubicBezTo>
                <a:cubicBezTo>
                  <a:pt x="4810" y="227"/>
                  <a:pt x="4699" y="218"/>
                  <a:pt x="4584" y="218"/>
                </a:cubicBezTo>
                <a:cubicBezTo>
                  <a:pt x="4426" y="96"/>
                  <a:pt x="3874" y="27"/>
                  <a:pt x="3351" y="64"/>
                </a:cubicBezTo>
                <a:cubicBezTo>
                  <a:pt x="3163" y="77"/>
                  <a:pt x="2996" y="103"/>
                  <a:pt x="2872" y="138"/>
                </a:cubicBezTo>
                <a:cubicBezTo>
                  <a:pt x="2588" y="32"/>
                  <a:pt x="1989" y="0"/>
                  <a:pt x="1533" y="65"/>
                </a:cubicBezTo>
                <a:cubicBezTo>
                  <a:pt x="1369" y="89"/>
                  <a:pt x="1239" y="124"/>
                  <a:pt x="1160" y="165"/>
                </a:cubicBezTo>
                <a:cubicBezTo>
                  <a:pt x="659" y="153"/>
                  <a:pt x="213" y="238"/>
                  <a:pt x="163" y="354"/>
                </a:cubicBezTo>
                <a:cubicBezTo>
                  <a:pt x="145" y="396"/>
                  <a:pt x="181" y="438"/>
                  <a:pt x="266" y="475"/>
                </a:cubicBezTo>
              </a:path>
            </a:pathLst>
          </a:custGeom>
          <a:solidFill>
            <a:srgbClr val="FFCCC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1050" dirty="0" smtClean="0"/>
              <a:t>Communication</a:t>
            </a:r>
            <a:br>
              <a:rPr lang="de-DE" sz="1050" dirty="0" smtClean="0"/>
            </a:br>
            <a:r>
              <a:rPr lang="de-DE" sz="1050" dirty="0" smtClean="0"/>
              <a:t>Network </a:t>
            </a:r>
            <a:r>
              <a:rPr lang="de-DE" sz="1050" dirty="0"/>
              <a:t>1</a:t>
            </a:r>
          </a:p>
        </p:txBody>
      </p:sp>
      <p:sp>
        <p:nvSpPr>
          <p:cNvPr id="29" name="Freeform 46"/>
          <p:cNvSpPr>
            <a:spLocks/>
          </p:cNvSpPr>
          <p:nvPr/>
        </p:nvSpPr>
        <p:spPr bwMode="auto">
          <a:xfrm>
            <a:off x="6100560" y="4409391"/>
            <a:ext cx="1336675" cy="666750"/>
          </a:xfrm>
          <a:custGeom>
            <a:avLst/>
            <a:gdLst>
              <a:gd name="T0" fmla="*/ 266 w 5344"/>
              <a:gd name="T1" fmla="*/ 475 h 1025"/>
              <a:gd name="T2" fmla="*/ 249 w 5344"/>
              <a:gd name="T3" fmla="*/ 689 h 1025"/>
              <a:gd name="T4" fmla="*/ 580 w 5344"/>
              <a:gd name="T5" fmla="*/ 732 h 1025"/>
              <a:gd name="T6" fmla="*/ 1354 w 5344"/>
              <a:gd name="T7" fmla="*/ 921 h 1025"/>
              <a:gd name="T8" fmla="*/ 1799 w 5344"/>
              <a:gd name="T9" fmla="*/ 892 h 1025"/>
              <a:gd name="T10" fmla="*/ 2868 w 5344"/>
              <a:gd name="T11" fmla="*/ 981 h 1025"/>
              <a:gd name="T12" fmla="*/ 3214 w 5344"/>
              <a:gd name="T13" fmla="*/ 908 h 1025"/>
              <a:gd name="T14" fmla="*/ 4538 w 5344"/>
              <a:gd name="T15" fmla="*/ 846 h 1025"/>
              <a:gd name="T16" fmla="*/ 4698 w 5344"/>
              <a:gd name="T17" fmla="*/ 722 h 1025"/>
              <a:gd name="T18" fmla="*/ 5253 w 5344"/>
              <a:gd name="T19" fmla="*/ 517 h 1025"/>
              <a:gd name="T20" fmla="*/ 5040 w 5344"/>
              <a:gd name="T21" fmla="*/ 430 h 1025"/>
              <a:gd name="T22" fmla="*/ 4903 w 5344"/>
              <a:gd name="T23" fmla="*/ 242 h 1025"/>
              <a:gd name="T24" fmla="*/ 4584 w 5344"/>
              <a:gd name="T25" fmla="*/ 218 h 1025"/>
              <a:gd name="T26" fmla="*/ 3351 w 5344"/>
              <a:gd name="T27" fmla="*/ 64 h 1025"/>
              <a:gd name="T28" fmla="*/ 2872 w 5344"/>
              <a:gd name="T29" fmla="*/ 138 h 1025"/>
              <a:gd name="T30" fmla="*/ 1533 w 5344"/>
              <a:gd name="T31" fmla="*/ 65 h 1025"/>
              <a:gd name="T32" fmla="*/ 1160 w 5344"/>
              <a:gd name="T33" fmla="*/ 165 h 1025"/>
              <a:gd name="T34" fmla="*/ 163 w 5344"/>
              <a:gd name="T35" fmla="*/ 354 h 1025"/>
              <a:gd name="T36" fmla="*/ 266 w 5344"/>
              <a:gd name="T37" fmla="*/ 475 h 10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344"/>
              <a:gd name="T58" fmla="*/ 0 h 1025"/>
              <a:gd name="T59" fmla="*/ 5344 w 5344"/>
              <a:gd name="T60" fmla="*/ 1025 h 10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344" h="1025">
                <a:moveTo>
                  <a:pt x="266" y="475"/>
                </a:moveTo>
                <a:cubicBezTo>
                  <a:pt x="8" y="533"/>
                  <a:pt x="0" y="629"/>
                  <a:pt x="249" y="689"/>
                </a:cubicBezTo>
                <a:cubicBezTo>
                  <a:pt x="339" y="710"/>
                  <a:pt x="454" y="725"/>
                  <a:pt x="580" y="732"/>
                </a:cubicBezTo>
                <a:cubicBezTo>
                  <a:pt x="569" y="834"/>
                  <a:pt x="915" y="918"/>
                  <a:pt x="1354" y="921"/>
                </a:cubicBezTo>
                <a:cubicBezTo>
                  <a:pt x="1511" y="922"/>
                  <a:pt x="1666" y="912"/>
                  <a:pt x="1799" y="892"/>
                </a:cubicBezTo>
                <a:cubicBezTo>
                  <a:pt x="1989" y="985"/>
                  <a:pt x="2467" y="1025"/>
                  <a:pt x="2868" y="981"/>
                </a:cubicBezTo>
                <a:cubicBezTo>
                  <a:pt x="3012" y="965"/>
                  <a:pt x="3133" y="940"/>
                  <a:pt x="3214" y="908"/>
                </a:cubicBezTo>
                <a:cubicBezTo>
                  <a:pt x="3653" y="976"/>
                  <a:pt x="4246" y="948"/>
                  <a:pt x="4538" y="846"/>
                </a:cubicBezTo>
                <a:cubicBezTo>
                  <a:pt x="4643" y="809"/>
                  <a:pt x="4699" y="766"/>
                  <a:pt x="4698" y="722"/>
                </a:cubicBezTo>
                <a:cubicBezTo>
                  <a:pt x="5095" y="701"/>
                  <a:pt x="5344" y="609"/>
                  <a:pt x="5253" y="517"/>
                </a:cubicBezTo>
                <a:cubicBezTo>
                  <a:pt x="5221" y="484"/>
                  <a:pt x="5147" y="453"/>
                  <a:pt x="5040" y="430"/>
                </a:cubicBezTo>
                <a:cubicBezTo>
                  <a:pt x="5225" y="369"/>
                  <a:pt x="5164" y="285"/>
                  <a:pt x="4903" y="242"/>
                </a:cubicBezTo>
                <a:cubicBezTo>
                  <a:pt x="4810" y="227"/>
                  <a:pt x="4699" y="218"/>
                  <a:pt x="4584" y="218"/>
                </a:cubicBezTo>
                <a:cubicBezTo>
                  <a:pt x="4426" y="96"/>
                  <a:pt x="3874" y="27"/>
                  <a:pt x="3351" y="64"/>
                </a:cubicBezTo>
                <a:cubicBezTo>
                  <a:pt x="3163" y="77"/>
                  <a:pt x="2996" y="103"/>
                  <a:pt x="2872" y="138"/>
                </a:cubicBezTo>
                <a:cubicBezTo>
                  <a:pt x="2588" y="32"/>
                  <a:pt x="1989" y="0"/>
                  <a:pt x="1533" y="65"/>
                </a:cubicBezTo>
                <a:cubicBezTo>
                  <a:pt x="1369" y="89"/>
                  <a:pt x="1239" y="124"/>
                  <a:pt x="1160" y="165"/>
                </a:cubicBezTo>
                <a:cubicBezTo>
                  <a:pt x="659" y="153"/>
                  <a:pt x="213" y="238"/>
                  <a:pt x="163" y="354"/>
                </a:cubicBezTo>
                <a:cubicBezTo>
                  <a:pt x="145" y="396"/>
                  <a:pt x="181" y="438"/>
                  <a:pt x="266" y="475"/>
                </a:cubicBezTo>
              </a:path>
            </a:pathLst>
          </a:custGeom>
          <a:solidFill>
            <a:srgbClr val="FFCCC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1050" dirty="0" smtClean="0"/>
              <a:t>Communication</a:t>
            </a:r>
            <a:br>
              <a:rPr lang="de-DE" sz="1050" dirty="0" smtClean="0"/>
            </a:br>
            <a:r>
              <a:rPr lang="de-DE" sz="1050" dirty="0" smtClean="0"/>
              <a:t>Network </a:t>
            </a:r>
            <a:r>
              <a:rPr lang="de-DE" sz="1050" dirty="0"/>
              <a:t>2</a:t>
            </a:r>
          </a:p>
        </p:txBody>
      </p:sp>
      <p:sp>
        <p:nvSpPr>
          <p:cNvPr id="30" name="Freeform 54"/>
          <p:cNvSpPr>
            <a:spLocks/>
          </p:cNvSpPr>
          <p:nvPr/>
        </p:nvSpPr>
        <p:spPr bwMode="auto">
          <a:xfrm>
            <a:off x="4762298" y="5368241"/>
            <a:ext cx="923925" cy="609600"/>
          </a:xfrm>
          <a:custGeom>
            <a:avLst/>
            <a:gdLst>
              <a:gd name="T0" fmla="*/ 2147483647 w 1552"/>
              <a:gd name="T1" fmla="*/ 2147483647 h 1025"/>
              <a:gd name="T2" fmla="*/ 2147483647 w 1552"/>
              <a:gd name="T3" fmla="*/ 2147483647 h 1025"/>
              <a:gd name="T4" fmla="*/ 2147483647 w 1552"/>
              <a:gd name="T5" fmla="*/ 2147483647 h 1025"/>
              <a:gd name="T6" fmla="*/ 2147483647 w 1552"/>
              <a:gd name="T7" fmla="*/ 2147483647 h 1025"/>
              <a:gd name="T8" fmla="*/ 2147483647 w 1552"/>
              <a:gd name="T9" fmla="*/ 2147483647 h 1025"/>
              <a:gd name="T10" fmla="*/ 2147483647 w 1552"/>
              <a:gd name="T11" fmla="*/ 2147483647 h 1025"/>
              <a:gd name="T12" fmla="*/ 2147483647 w 1552"/>
              <a:gd name="T13" fmla="*/ 2147483647 h 1025"/>
              <a:gd name="T14" fmla="*/ 2147483647 w 1552"/>
              <a:gd name="T15" fmla="*/ 2147483647 h 1025"/>
              <a:gd name="T16" fmla="*/ 2147483647 w 1552"/>
              <a:gd name="T17" fmla="*/ 2147483647 h 1025"/>
              <a:gd name="T18" fmla="*/ 2147483647 w 1552"/>
              <a:gd name="T19" fmla="*/ 2147483647 h 1025"/>
              <a:gd name="T20" fmla="*/ 2147483647 w 1552"/>
              <a:gd name="T21" fmla="*/ 2147483647 h 1025"/>
              <a:gd name="T22" fmla="*/ 2147483647 w 1552"/>
              <a:gd name="T23" fmla="*/ 2147483647 h 1025"/>
              <a:gd name="T24" fmla="*/ 2147483647 w 1552"/>
              <a:gd name="T25" fmla="*/ 2147483647 h 1025"/>
              <a:gd name="T26" fmla="*/ 2147483647 w 1552"/>
              <a:gd name="T27" fmla="*/ 2147483647 h 1025"/>
              <a:gd name="T28" fmla="*/ 2147483647 w 1552"/>
              <a:gd name="T29" fmla="*/ 2147483647 h 1025"/>
              <a:gd name="T30" fmla="*/ 2147483647 w 1552"/>
              <a:gd name="T31" fmla="*/ 2147483647 h 1025"/>
              <a:gd name="T32" fmla="*/ 2147483647 w 1552"/>
              <a:gd name="T33" fmla="*/ 2147483647 h 1025"/>
              <a:gd name="T34" fmla="*/ 2147483647 w 1552"/>
              <a:gd name="T35" fmla="*/ 2147483647 h 1025"/>
              <a:gd name="T36" fmla="*/ 2147483647 w 1552"/>
              <a:gd name="T37" fmla="*/ 2147483647 h 10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52"/>
              <a:gd name="T58" fmla="*/ 0 h 1025"/>
              <a:gd name="T59" fmla="*/ 1552 w 1552"/>
              <a:gd name="T60" fmla="*/ 1025 h 10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52" h="1025">
                <a:moveTo>
                  <a:pt x="77" y="476"/>
                </a:moveTo>
                <a:cubicBezTo>
                  <a:pt x="2" y="533"/>
                  <a:pt x="0" y="629"/>
                  <a:pt x="72" y="689"/>
                </a:cubicBezTo>
                <a:cubicBezTo>
                  <a:pt x="98" y="711"/>
                  <a:pt x="132" y="726"/>
                  <a:pt x="168" y="732"/>
                </a:cubicBezTo>
                <a:cubicBezTo>
                  <a:pt x="165" y="834"/>
                  <a:pt x="266" y="919"/>
                  <a:pt x="393" y="921"/>
                </a:cubicBezTo>
                <a:cubicBezTo>
                  <a:pt x="439" y="922"/>
                  <a:pt x="484" y="912"/>
                  <a:pt x="522" y="892"/>
                </a:cubicBezTo>
                <a:cubicBezTo>
                  <a:pt x="578" y="986"/>
                  <a:pt x="717" y="1025"/>
                  <a:pt x="833" y="981"/>
                </a:cubicBezTo>
                <a:cubicBezTo>
                  <a:pt x="875" y="965"/>
                  <a:pt x="910" y="940"/>
                  <a:pt x="934" y="908"/>
                </a:cubicBezTo>
                <a:cubicBezTo>
                  <a:pt x="1061" y="976"/>
                  <a:pt x="1233" y="948"/>
                  <a:pt x="1318" y="846"/>
                </a:cubicBezTo>
                <a:cubicBezTo>
                  <a:pt x="1349" y="810"/>
                  <a:pt x="1365" y="766"/>
                  <a:pt x="1365" y="722"/>
                </a:cubicBezTo>
                <a:cubicBezTo>
                  <a:pt x="1480" y="701"/>
                  <a:pt x="1552" y="609"/>
                  <a:pt x="1526" y="517"/>
                </a:cubicBezTo>
                <a:cubicBezTo>
                  <a:pt x="1517" y="484"/>
                  <a:pt x="1495" y="454"/>
                  <a:pt x="1464" y="430"/>
                </a:cubicBezTo>
                <a:cubicBezTo>
                  <a:pt x="1518" y="370"/>
                  <a:pt x="1500" y="286"/>
                  <a:pt x="1424" y="243"/>
                </a:cubicBezTo>
                <a:cubicBezTo>
                  <a:pt x="1397" y="227"/>
                  <a:pt x="1365" y="219"/>
                  <a:pt x="1332" y="218"/>
                </a:cubicBezTo>
                <a:cubicBezTo>
                  <a:pt x="1286" y="96"/>
                  <a:pt x="1125" y="27"/>
                  <a:pt x="973" y="64"/>
                </a:cubicBezTo>
                <a:cubicBezTo>
                  <a:pt x="919" y="77"/>
                  <a:pt x="870" y="103"/>
                  <a:pt x="834" y="138"/>
                </a:cubicBezTo>
                <a:cubicBezTo>
                  <a:pt x="752" y="32"/>
                  <a:pt x="578" y="0"/>
                  <a:pt x="445" y="66"/>
                </a:cubicBezTo>
                <a:cubicBezTo>
                  <a:pt x="398" y="90"/>
                  <a:pt x="360" y="124"/>
                  <a:pt x="337" y="165"/>
                </a:cubicBezTo>
                <a:cubicBezTo>
                  <a:pt x="192" y="153"/>
                  <a:pt x="62" y="238"/>
                  <a:pt x="47" y="355"/>
                </a:cubicBezTo>
                <a:cubicBezTo>
                  <a:pt x="42" y="396"/>
                  <a:pt x="53" y="439"/>
                  <a:pt x="77" y="476"/>
                </a:cubicBezTo>
              </a:path>
            </a:pathLst>
          </a:custGeom>
          <a:solidFill>
            <a:srgbClr val="AABADE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r>
              <a:rPr lang="de-DE" sz="1200"/>
              <a:t>Local NW</a:t>
            </a:r>
          </a:p>
        </p:txBody>
      </p:sp>
      <p:sp>
        <p:nvSpPr>
          <p:cNvPr id="31" name="Isosceles Triangle 82"/>
          <p:cNvSpPr/>
          <p:nvPr/>
        </p:nvSpPr>
        <p:spPr bwMode="auto">
          <a:xfrm>
            <a:off x="5063923" y="5204729"/>
            <a:ext cx="349250" cy="381000"/>
          </a:xfrm>
          <a:prstGeom prst="triangle">
            <a:avLst/>
          </a:prstGeom>
          <a:gradFill flip="none" rotWithShape="1">
            <a:gsLst>
              <a:gs pos="0">
                <a:srgbClr val="14C67A"/>
              </a:gs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Oval 83"/>
          <p:cNvSpPr/>
          <p:nvPr/>
        </p:nvSpPr>
        <p:spPr bwMode="auto">
          <a:xfrm>
            <a:off x="4597198" y="5792104"/>
            <a:ext cx="598488" cy="500063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de-DE" sz="900" b="1" dirty="0">
                <a:solidFill>
                  <a:srgbClr val="FFFFFF"/>
                </a:solidFill>
              </a:rPr>
              <a:t>Device</a:t>
            </a:r>
          </a:p>
        </p:txBody>
      </p:sp>
      <p:sp>
        <p:nvSpPr>
          <p:cNvPr id="33" name="Oval 84"/>
          <p:cNvSpPr/>
          <p:nvPr/>
        </p:nvSpPr>
        <p:spPr bwMode="auto">
          <a:xfrm>
            <a:off x="5314748" y="5794639"/>
            <a:ext cx="598488" cy="500063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de-DE" sz="900" b="1" dirty="0">
                <a:solidFill>
                  <a:srgbClr val="FFFFFF"/>
                </a:solidFill>
              </a:rPr>
              <a:t>Device</a:t>
            </a:r>
          </a:p>
        </p:txBody>
      </p:sp>
      <p:cxnSp>
        <p:nvCxnSpPr>
          <p:cNvPr id="34" name="Straight Connector 85"/>
          <p:cNvCxnSpPr>
            <a:endCxn id="31" idx="0"/>
          </p:cNvCxnSpPr>
          <p:nvPr/>
        </p:nvCxnSpPr>
        <p:spPr bwMode="auto">
          <a:xfrm rot="16200000" flipH="1">
            <a:off x="4089197" y="4056966"/>
            <a:ext cx="2087563" cy="20955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149"/>
          <p:cNvCxnSpPr>
            <a:endCxn id="18" idx="3"/>
          </p:cNvCxnSpPr>
          <p:nvPr/>
        </p:nvCxnSpPr>
        <p:spPr bwMode="auto">
          <a:xfrm rot="16200000" flipH="1">
            <a:off x="4117772" y="4028391"/>
            <a:ext cx="2111375" cy="287338"/>
          </a:xfrm>
          <a:prstGeom prst="curvedConnector4">
            <a:avLst>
              <a:gd name="adj1" fmla="val 56116"/>
              <a:gd name="adj2" fmla="val 415076"/>
            </a:avLst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87"/>
          <p:cNvSpPr/>
          <p:nvPr/>
        </p:nvSpPr>
        <p:spPr bwMode="auto">
          <a:xfrm>
            <a:off x="6273598" y="5800681"/>
            <a:ext cx="598488" cy="500063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de-DE" sz="900" b="1" dirty="0">
                <a:solidFill>
                  <a:srgbClr val="FFFFFF"/>
                </a:solidFill>
              </a:rPr>
              <a:t>Device</a:t>
            </a:r>
          </a:p>
        </p:txBody>
      </p:sp>
      <p:sp>
        <p:nvSpPr>
          <p:cNvPr id="37" name="Oval 88"/>
          <p:cNvSpPr/>
          <p:nvPr/>
        </p:nvSpPr>
        <p:spPr bwMode="auto">
          <a:xfrm>
            <a:off x="7219748" y="5807670"/>
            <a:ext cx="598488" cy="50165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de-DE" sz="900" b="1" dirty="0">
                <a:solidFill>
                  <a:srgbClr val="FFFFFF"/>
                </a:solidFill>
              </a:rPr>
              <a:t>Device</a:t>
            </a:r>
          </a:p>
        </p:txBody>
      </p:sp>
      <p:cxnSp>
        <p:nvCxnSpPr>
          <p:cNvPr id="38" name="Straight Connector 89"/>
          <p:cNvCxnSpPr>
            <a:cxnSpLocks noChangeShapeType="1"/>
            <a:endCxn id="36" idx="0"/>
          </p:cNvCxnSpPr>
          <p:nvPr/>
        </p:nvCxnSpPr>
        <p:spPr bwMode="auto">
          <a:xfrm>
            <a:off x="6108498" y="3104466"/>
            <a:ext cx="464344" cy="2696215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</p:spPr>
      </p:cxnSp>
      <p:cxnSp>
        <p:nvCxnSpPr>
          <p:cNvPr id="39" name="Straight Connector 90"/>
          <p:cNvCxnSpPr>
            <a:endCxn id="18" idx="3"/>
          </p:cNvCxnSpPr>
          <p:nvPr/>
        </p:nvCxnSpPr>
        <p:spPr bwMode="auto">
          <a:xfrm rot="5400000">
            <a:off x="5217910" y="3256866"/>
            <a:ext cx="2070100" cy="1871663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91"/>
          <p:cNvCxnSpPr>
            <a:endCxn id="37" idx="0"/>
          </p:cNvCxnSpPr>
          <p:nvPr/>
        </p:nvCxnSpPr>
        <p:spPr bwMode="auto">
          <a:xfrm>
            <a:off x="7187998" y="3158442"/>
            <a:ext cx="330994" cy="264922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63"/>
          <p:cNvSpPr>
            <a:spLocks noChangeArrowheads="1"/>
          </p:cNvSpPr>
          <p:nvPr/>
        </p:nvSpPr>
        <p:spPr bwMode="auto">
          <a:xfrm>
            <a:off x="4579735" y="3625166"/>
            <a:ext cx="3057525" cy="465138"/>
          </a:xfrm>
          <a:prstGeom prst="rect">
            <a:avLst/>
          </a:prstGeom>
          <a:solidFill>
            <a:srgbClr val="8FFFE2"/>
          </a:solidFill>
          <a:ln w="41275" cap="rnd">
            <a:solidFill>
              <a:srgbClr val="00B05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400" smtClean="0">
                <a:latin typeface="+mj-lt"/>
              </a:rPr>
              <a:t>Common Application Infrastructure/Service layer</a:t>
            </a:r>
            <a:endParaRPr lang="en-GB" sz="1400">
              <a:latin typeface="+mj-lt"/>
            </a:endParaRPr>
          </a:p>
        </p:txBody>
      </p:sp>
      <p:sp>
        <p:nvSpPr>
          <p:cNvPr id="42" name="TextBox 93"/>
          <p:cNvSpPr txBox="1"/>
          <p:nvPr/>
        </p:nvSpPr>
        <p:spPr bwMode="auto">
          <a:xfrm>
            <a:off x="4355976" y="5236479"/>
            <a:ext cx="893685" cy="246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>
                <a:latin typeface="+mn-lt"/>
              </a:rPr>
              <a:t>Gateway</a:t>
            </a:r>
          </a:p>
        </p:txBody>
      </p:sp>
      <p:sp>
        <p:nvSpPr>
          <p:cNvPr id="43" name="TextBox 187"/>
          <p:cNvSpPr txBox="1">
            <a:spLocks noChangeArrowheads="1"/>
          </p:cNvSpPr>
          <p:nvPr/>
        </p:nvSpPr>
        <p:spPr bwMode="auto">
          <a:xfrm>
            <a:off x="5760835" y="4942791"/>
            <a:ext cx="631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/>
              <a:t>IP</a:t>
            </a:r>
            <a:endParaRPr lang="de-DE"/>
          </a:p>
        </p:txBody>
      </p:sp>
      <p:sp>
        <p:nvSpPr>
          <p:cNvPr id="44" name="Notched Right Arrow 15"/>
          <p:cNvSpPr>
            <a:spLocks noChangeArrowheads="1"/>
          </p:cNvSpPr>
          <p:nvPr/>
        </p:nvSpPr>
        <p:spPr bwMode="auto">
          <a:xfrm>
            <a:off x="2704988" y="4006166"/>
            <a:ext cx="1368425" cy="730250"/>
          </a:xfrm>
          <a:prstGeom prst="notchedRightArrow">
            <a:avLst>
              <a:gd name="adj1" fmla="val 50000"/>
              <a:gd name="adj2" fmla="val 49902"/>
            </a:avLst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b"/>
          <a:lstStyle/>
          <a:p>
            <a:pPr algn="ctr">
              <a:spcBef>
                <a:spcPct val="50000"/>
              </a:spcBef>
            </a:pPr>
            <a:endParaRPr lang="de-DE" sz="4800">
              <a:solidFill>
                <a:srgbClr val="000000"/>
              </a:solidFill>
              <a:latin typeface="Futura Bk"/>
            </a:endParaRPr>
          </a:p>
        </p:txBody>
      </p:sp>
      <p:sp>
        <p:nvSpPr>
          <p:cNvPr id="45" name="Rectangle 74"/>
          <p:cNvSpPr/>
          <p:nvPr/>
        </p:nvSpPr>
        <p:spPr bwMode="auto">
          <a:xfrm>
            <a:off x="4427984" y="2636912"/>
            <a:ext cx="1044575" cy="434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smtClean="0">
                <a:solidFill>
                  <a:schemeClr val="tx1"/>
                </a:solidFill>
              </a:rPr>
              <a:t>Business</a:t>
            </a:r>
            <a:br>
              <a:rPr lang="en-GB" sz="900" smtClean="0">
                <a:solidFill>
                  <a:schemeClr val="tx1"/>
                </a:solidFill>
              </a:rPr>
            </a:br>
            <a:r>
              <a:rPr lang="en-GB" sz="900" smtClean="0">
                <a:solidFill>
                  <a:schemeClr val="tx1"/>
                </a:solidFill>
              </a:rPr>
              <a:t>Application #1</a:t>
            </a:r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46" name="Rectangle 74"/>
          <p:cNvSpPr/>
          <p:nvPr/>
        </p:nvSpPr>
        <p:spPr bwMode="auto">
          <a:xfrm>
            <a:off x="5580112" y="2636912"/>
            <a:ext cx="1044575" cy="434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smtClean="0">
                <a:solidFill>
                  <a:schemeClr val="tx1"/>
                </a:solidFill>
              </a:rPr>
              <a:t>Business</a:t>
            </a:r>
            <a:br>
              <a:rPr lang="en-GB" sz="900" smtClean="0">
                <a:solidFill>
                  <a:schemeClr val="tx1"/>
                </a:solidFill>
              </a:rPr>
            </a:br>
            <a:r>
              <a:rPr lang="en-GB" sz="900" smtClean="0">
                <a:solidFill>
                  <a:schemeClr val="tx1"/>
                </a:solidFill>
              </a:rPr>
              <a:t>Application #2</a:t>
            </a:r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47" name="Rectangle 74"/>
          <p:cNvSpPr/>
          <p:nvPr/>
        </p:nvSpPr>
        <p:spPr bwMode="auto">
          <a:xfrm>
            <a:off x="6732240" y="2636912"/>
            <a:ext cx="1044575" cy="434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smtClean="0">
                <a:solidFill>
                  <a:schemeClr val="tx1"/>
                </a:solidFill>
              </a:rPr>
              <a:t>Business</a:t>
            </a:r>
            <a:br>
              <a:rPr lang="en-GB" sz="900" smtClean="0">
                <a:solidFill>
                  <a:schemeClr val="tx1"/>
                </a:solidFill>
              </a:rPr>
            </a:br>
            <a:r>
              <a:rPr lang="en-GB" sz="900" smtClean="0">
                <a:solidFill>
                  <a:schemeClr val="tx1"/>
                </a:solidFill>
              </a:rPr>
              <a:t>Application #n</a:t>
            </a:r>
            <a:endParaRPr lang="en-GB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9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4" grpId="0" animBg="1"/>
      <p:bldP spid="15" grpId="0"/>
      <p:bldP spid="17" grpId="0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41" grpId="0" animBg="1"/>
      <p:bldP spid="42" grpId="0"/>
      <p:bldP spid="43" grpId="0"/>
      <p:bldP spid="44" grpId="0" animBg="1"/>
      <p:bldP spid="45" grpId="0" animBg="1"/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oneM2M simplified Architecture</a:t>
            </a:r>
            <a:endParaRPr lang="en-GB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294967295"/>
          </p:nvPr>
        </p:nvSpPr>
        <p:spPr>
          <a:xfrm>
            <a:off x="8575188" y="6415864"/>
            <a:ext cx="507564" cy="365125"/>
          </a:xfrm>
          <a:prstGeom prst="rect">
            <a:avLst/>
          </a:prstGeom>
        </p:spPr>
        <p:txBody>
          <a:bodyPr/>
          <a:lstStyle/>
          <a:p>
            <a:fld id="{3891687C-80DE-C24C-B102-F2BC64ECD97B}" type="slidenum">
              <a:rPr lang="en-US" sz="900" smtClean="0"/>
              <a:pPr/>
              <a:t>8</a:t>
            </a:fld>
            <a:endParaRPr lang="en-US" sz="900"/>
          </a:p>
        </p:txBody>
      </p:sp>
      <p:sp>
        <p:nvSpPr>
          <p:cNvPr id="3" name="Abgerundetes Rechteck 2"/>
          <p:cNvSpPr/>
          <p:nvPr/>
        </p:nvSpPr>
        <p:spPr>
          <a:xfrm>
            <a:off x="4271714" y="1918197"/>
            <a:ext cx="612783" cy="5683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" name="Abgerundetes Rechteck 5"/>
          <p:cNvSpPr/>
          <p:nvPr/>
        </p:nvSpPr>
        <p:spPr>
          <a:xfrm>
            <a:off x="4379709" y="2017311"/>
            <a:ext cx="612783" cy="5683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Abgerundetes Rechteck 8"/>
          <p:cNvSpPr/>
          <p:nvPr/>
        </p:nvSpPr>
        <p:spPr>
          <a:xfrm>
            <a:off x="4523228" y="2149088"/>
            <a:ext cx="612783" cy="5683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AE</a:t>
            </a:r>
            <a:endParaRPr lang="en-GB" sz="18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5738488" y="1918197"/>
            <a:ext cx="612783" cy="5683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4" name="Abgerundetes Rechteck 13"/>
          <p:cNvSpPr/>
          <p:nvPr/>
        </p:nvSpPr>
        <p:spPr>
          <a:xfrm>
            <a:off x="5846483" y="2017311"/>
            <a:ext cx="612783" cy="5683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5" name="Abgerundetes Rechteck 14"/>
          <p:cNvSpPr/>
          <p:nvPr/>
        </p:nvSpPr>
        <p:spPr>
          <a:xfrm>
            <a:off x="5990002" y="2149088"/>
            <a:ext cx="612783" cy="5683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AE</a:t>
            </a:r>
            <a:endParaRPr lang="en-GB" sz="1800" dirty="0"/>
          </a:p>
        </p:txBody>
      </p:sp>
      <p:sp>
        <p:nvSpPr>
          <p:cNvPr id="16" name="Abgerundetes Rechteck 15"/>
          <p:cNvSpPr/>
          <p:nvPr/>
        </p:nvSpPr>
        <p:spPr>
          <a:xfrm>
            <a:off x="7310407" y="1918197"/>
            <a:ext cx="612783" cy="5683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7" name="Abgerundetes Rechteck 16"/>
          <p:cNvSpPr/>
          <p:nvPr/>
        </p:nvSpPr>
        <p:spPr>
          <a:xfrm>
            <a:off x="7418402" y="2017311"/>
            <a:ext cx="612783" cy="5683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Abgerundetes Rechteck 17"/>
          <p:cNvSpPr/>
          <p:nvPr/>
        </p:nvSpPr>
        <p:spPr>
          <a:xfrm>
            <a:off x="7561921" y="2149088"/>
            <a:ext cx="612783" cy="5683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AE</a:t>
            </a:r>
            <a:endParaRPr lang="en-GB" sz="1800" dirty="0"/>
          </a:p>
        </p:txBody>
      </p:sp>
      <p:sp>
        <p:nvSpPr>
          <p:cNvPr id="23" name="Abgerundetes Rechteck 22"/>
          <p:cNvSpPr/>
          <p:nvPr/>
        </p:nvSpPr>
        <p:spPr>
          <a:xfrm>
            <a:off x="4451220" y="3298564"/>
            <a:ext cx="754495" cy="568355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CSE</a:t>
            </a:r>
            <a:endParaRPr lang="en-GB" sz="1800" dirty="0"/>
          </a:p>
        </p:txBody>
      </p:sp>
      <p:sp>
        <p:nvSpPr>
          <p:cNvPr id="24" name="Abgerundetes Rechteck 23"/>
          <p:cNvSpPr/>
          <p:nvPr/>
        </p:nvSpPr>
        <p:spPr>
          <a:xfrm>
            <a:off x="5911963" y="3298564"/>
            <a:ext cx="754495" cy="568355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CSE</a:t>
            </a:r>
            <a:endParaRPr lang="en-GB" sz="1800" dirty="0"/>
          </a:p>
        </p:txBody>
      </p:sp>
      <p:sp>
        <p:nvSpPr>
          <p:cNvPr id="25" name="Abgerundetes Rechteck 24"/>
          <p:cNvSpPr/>
          <p:nvPr/>
        </p:nvSpPr>
        <p:spPr>
          <a:xfrm>
            <a:off x="7489913" y="3298564"/>
            <a:ext cx="754495" cy="568355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CSE</a:t>
            </a:r>
            <a:endParaRPr lang="en-GB" sz="1800" dirty="0"/>
          </a:p>
        </p:txBody>
      </p:sp>
      <p:sp>
        <p:nvSpPr>
          <p:cNvPr id="5" name="Textfeld 4"/>
          <p:cNvSpPr txBox="1"/>
          <p:nvPr/>
        </p:nvSpPr>
        <p:spPr>
          <a:xfrm>
            <a:off x="932495" y="2149088"/>
            <a:ext cx="2193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M2M Applications</a:t>
            </a:r>
            <a:endParaRPr lang="en-GB" sz="1800" dirty="0"/>
          </a:p>
        </p:txBody>
      </p:sp>
      <p:sp>
        <p:nvSpPr>
          <p:cNvPr id="26" name="Textfeld 25"/>
          <p:cNvSpPr txBox="1"/>
          <p:nvPr/>
        </p:nvSpPr>
        <p:spPr>
          <a:xfrm>
            <a:off x="932495" y="3381112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M2M Service layer</a:t>
            </a:r>
            <a:endParaRPr lang="en-GB" sz="1800" dirty="0"/>
          </a:p>
        </p:txBody>
      </p:sp>
      <p:sp>
        <p:nvSpPr>
          <p:cNvPr id="27" name="Textfeld 26"/>
          <p:cNvSpPr txBox="1"/>
          <p:nvPr/>
        </p:nvSpPr>
        <p:spPr>
          <a:xfrm>
            <a:off x="932495" y="5504599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Underlying Transport</a:t>
            </a:r>
            <a:endParaRPr lang="en-GB" sz="1800" dirty="0"/>
          </a:p>
        </p:txBody>
      </p:sp>
      <p:cxnSp>
        <p:nvCxnSpPr>
          <p:cNvPr id="29" name="Gerade Verbindung mit Pfeil 28"/>
          <p:cNvCxnSpPr>
            <a:stCxn id="9" idx="2"/>
            <a:endCxn id="23" idx="0"/>
          </p:cNvCxnSpPr>
          <p:nvPr/>
        </p:nvCxnSpPr>
        <p:spPr>
          <a:xfrm flipH="1">
            <a:off x="4828468" y="2717443"/>
            <a:ext cx="1152" cy="58112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15" idx="2"/>
            <a:endCxn id="24" idx="0"/>
          </p:cNvCxnSpPr>
          <p:nvPr/>
        </p:nvCxnSpPr>
        <p:spPr>
          <a:xfrm flipH="1">
            <a:off x="6289211" y="2717443"/>
            <a:ext cx="7183" cy="581121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18" idx="2"/>
            <a:endCxn id="25" idx="0"/>
          </p:cNvCxnSpPr>
          <p:nvPr/>
        </p:nvCxnSpPr>
        <p:spPr>
          <a:xfrm flipH="1">
            <a:off x="7867161" y="2717443"/>
            <a:ext cx="1152" cy="581121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23" idx="3"/>
            <a:endCxn id="24" idx="1"/>
          </p:cNvCxnSpPr>
          <p:nvPr/>
        </p:nvCxnSpPr>
        <p:spPr>
          <a:xfrm>
            <a:off x="5205715" y="3582742"/>
            <a:ext cx="706248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24" idx="3"/>
            <a:endCxn id="25" idx="1"/>
          </p:cNvCxnSpPr>
          <p:nvPr/>
        </p:nvCxnSpPr>
        <p:spPr>
          <a:xfrm>
            <a:off x="6666458" y="3582742"/>
            <a:ext cx="823455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23" idx="2"/>
            <a:endCxn id="71" idx="0"/>
          </p:cNvCxnSpPr>
          <p:nvPr/>
        </p:nvCxnSpPr>
        <p:spPr>
          <a:xfrm>
            <a:off x="4828468" y="3866919"/>
            <a:ext cx="355601" cy="52329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71" idx="0"/>
            <a:endCxn id="24" idx="2"/>
          </p:cNvCxnSpPr>
          <p:nvPr/>
        </p:nvCxnSpPr>
        <p:spPr>
          <a:xfrm flipV="1">
            <a:off x="5184069" y="3866919"/>
            <a:ext cx="1105142" cy="52329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75" idx="0"/>
          </p:cNvCxnSpPr>
          <p:nvPr/>
        </p:nvCxnSpPr>
        <p:spPr>
          <a:xfrm>
            <a:off x="6289211" y="3866919"/>
            <a:ext cx="1307125" cy="55726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25" idx="2"/>
            <a:endCxn id="75" idx="0"/>
          </p:cNvCxnSpPr>
          <p:nvPr/>
        </p:nvCxnSpPr>
        <p:spPr>
          <a:xfrm flipH="1">
            <a:off x="7596336" y="3866919"/>
            <a:ext cx="270825" cy="55726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4879567" y="2816950"/>
            <a:ext cx="537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Mca</a:t>
            </a:r>
            <a:endParaRPr lang="en-GB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6355705" y="2816950"/>
            <a:ext cx="537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Mca</a:t>
            </a:r>
            <a:endParaRPr lang="en-GB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7932517" y="2816950"/>
            <a:ext cx="537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Mca</a:t>
            </a:r>
            <a:endParaRPr lang="en-GB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5279973" y="3235368"/>
            <a:ext cx="52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Mcc</a:t>
            </a:r>
            <a:endParaRPr lang="en-GB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6832705" y="3220864"/>
            <a:ext cx="52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Mcc</a:t>
            </a:r>
            <a:endParaRPr lang="en-GB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4369997" y="3977144"/>
            <a:ext cx="5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Mcn</a:t>
            </a:r>
            <a:endParaRPr lang="en-GB" sz="1400" dirty="0"/>
          </a:p>
        </p:txBody>
      </p:sp>
      <p:sp>
        <p:nvSpPr>
          <p:cNvPr id="55" name="Textfeld 54"/>
          <p:cNvSpPr txBox="1"/>
          <p:nvPr/>
        </p:nvSpPr>
        <p:spPr>
          <a:xfrm>
            <a:off x="7755709" y="4010446"/>
            <a:ext cx="5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Mcn</a:t>
            </a:r>
            <a:endParaRPr lang="en-GB" sz="1400" dirty="0"/>
          </a:p>
        </p:txBody>
      </p:sp>
      <p:sp>
        <p:nvSpPr>
          <p:cNvPr id="56" name="Textfeld 55"/>
          <p:cNvSpPr txBox="1"/>
          <p:nvPr/>
        </p:nvSpPr>
        <p:spPr>
          <a:xfrm>
            <a:off x="5691215" y="4027967"/>
            <a:ext cx="5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Mcn</a:t>
            </a:r>
            <a:endParaRPr lang="en-GB" sz="1400" dirty="0"/>
          </a:p>
        </p:txBody>
      </p:sp>
      <p:sp>
        <p:nvSpPr>
          <p:cNvPr id="57" name="Textfeld 56"/>
          <p:cNvSpPr txBox="1"/>
          <p:nvPr/>
        </p:nvSpPr>
        <p:spPr>
          <a:xfrm>
            <a:off x="6485313" y="4026379"/>
            <a:ext cx="5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Mcn</a:t>
            </a:r>
            <a:endParaRPr lang="en-GB" sz="1400" dirty="0"/>
          </a:p>
        </p:txBody>
      </p:sp>
      <p:sp>
        <p:nvSpPr>
          <p:cNvPr id="64" name="Wolke 63"/>
          <p:cNvSpPr/>
          <p:nvPr/>
        </p:nvSpPr>
        <p:spPr>
          <a:xfrm>
            <a:off x="4336630" y="5214945"/>
            <a:ext cx="1694829" cy="843652"/>
          </a:xfrm>
          <a:prstGeom prst="cloud">
            <a:avLst/>
          </a:prstGeom>
          <a:solidFill>
            <a:srgbClr val="26F73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70" name="Wolke 69"/>
          <p:cNvSpPr/>
          <p:nvPr/>
        </p:nvSpPr>
        <p:spPr>
          <a:xfrm>
            <a:off x="6714507" y="5273945"/>
            <a:ext cx="1694829" cy="843652"/>
          </a:xfrm>
          <a:prstGeom prst="cloud">
            <a:avLst/>
          </a:prstGeom>
          <a:solidFill>
            <a:srgbClr val="26F73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71" name="Abgerundetes Rechteck 70"/>
          <p:cNvSpPr/>
          <p:nvPr/>
        </p:nvSpPr>
        <p:spPr>
          <a:xfrm>
            <a:off x="4788025" y="4390216"/>
            <a:ext cx="792088" cy="56835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chemeClr val="tx1"/>
                </a:solidFill>
              </a:rPr>
              <a:t>NSE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75" name="Abgerundetes Rechteck 74"/>
          <p:cNvSpPr/>
          <p:nvPr/>
        </p:nvSpPr>
        <p:spPr>
          <a:xfrm>
            <a:off x="7164288" y="4424183"/>
            <a:ext cx="864096" cy="56835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chemeClr val="tx1"/>
                </a:solidFill>
              </a:rPr>
              <a:t>NSE</a:t>
            </a:r>
            <a:endParaRPr lang="en-GB" sz="1800" dirty="0">
              <a:solidFill>
                <a:schemeClr val="tx1"/>
              </a:solidFill>
            </a:endParaRPr>
          </a:p>
        </p:txBody>
      </p:sp>
      <p:cxnSp>
        <p:nvCxnSpPr>
          <p:cNvPr id="84" name="Gerade Verbindung mit Pfeil 83"/>
          <p:cNvCxnSpPr>
            <a:stCxn id="71" idx="2"/>
            <a:endCxn id="64" idx="3"/>
          </p:cNvCxnSpPr>
          <p:nvPr/>
        </p:nvCxnSpPr>
        <p:spPr>
          <a:xfrm flipH="1">
            <a:off x="5184045" y="4958571"/>
            <a:ext cx="24" cy="3046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>
            <a:stCxn id="75" idx="2"/>
            <a:endCxn id="70" idx="3"/>
          </p:cNvCxnSpPr>
          <p:nvPr/>
        </p:nvCxnSpPr>
        <p:spPr>
          <a:xfrm flipH="1">
            <a:off x="7561922" y="4992538"/>
            <a:ext cx="34414" cy="3296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feld 88"/>
          <p:cNvSpPr txBox="1"/>
          <p:nvPr/>
        </p:nvSpPr>
        <p:spPr>
          <a:xfrm>
            <a:off x="932495" y="4513142"/>
            <a:ext cx="2836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Network Service Entity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6544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2684" y="46038"/>
            <a:ext cx="8993852" cy="1143000"/>
          </a:xfrm>
        </p:spPr>
        <p:txBody>
          <a:bodyPr/>
          <a:lstStyle/>
          <a:p>
            <a:r>
              <a:rPr lang="en-GB" dirty="0" smtClean="0"/>
              <a:t>oneM2M Common Service Functions</a:t>
            </a:r>
            <a:endParaRPr lang="en-GB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294967295"/>
          </p:nvPr>
        </p:nvSpPr>
        <p:spPr>
          <a:xfrm>
            <a:off x="8575188" y="6415864"/>
            <a:ext cx="507564" cy="365125"/>
          </a:xfrm>
          <a:prstGeom prst="rect">
            <a:avLst/>
          </a:prstGeom>
        </p:spPr>
        <p:txBody>
          <a:bodyPr/>
          <a:lstStyle/>
          <a:p>
            <a:fld id="{3891687C-80DE-C24C-B102-F2BC64ECD97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feld 11"/>
          <p:cNvSpPr txBox="1"/>
          <p:nvPr/>
        </p:nvSpPr>
        <p:spPr>
          <a:xfrm>
            <a:off x="186499" y="5980716"/>
            <a:ext cx="2775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Ref: oneM2M TS: Functional Architecture </a:t>
            </a:r>
            <a:endParaRPr lang="en-GB" sz="1200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4800"/>
            <a:ext cx="9144000" cy="428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1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027F10E8836F4A9AC82A2900E37657" ma:contentTypeVersion="1" ma:contentTypeDescription="Create a new document." ma:contentTypeScope="" ma:versionID="49fa252c4c1c3ce99caa807d10f4f7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597FC1C-6D50-4BD7-B59C-68E5EE4F5E4F}"/>
</file>

<file path=customXml/itemProps2.xml><?xml version="1.0" encoding="utf-8"?>
<ds:datastoreItem xmlns:ds="http://schemas.openxmlformats.org/officeDocument/2006/customXml" ds:itemID="{33A2B6E1-03E3-4D0A-B7E1-FA35E026E822}"/>
</file>

<file path=customXml/itemProps3.xml><?xml version="1.0" encoding="utf-8"?>
<ds:datastoreItem xmlns:ds="http://schemas.openxmlformats.org/officeDocument/2006/customXml" ds:itemID="{37FA6CAC-C599-4610-B44C-54507CA3703F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0</TotalTime>
  <Words>782</Words>
  <Application>Microsoft Macintosh PowerPoint</Application>
  <PresentationFormat>Bildschirmpräsentation (4:3)</PresentationFormat>
  <Paragraphs>155</Paragraphs>
  <Slides>16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ITU-e</vt:lpstr>
      <vt:lpstr>   A global Service layer platform for M2M communications </vt:lpstr>
      <vt:lpstr>Mission</vt:lpstr>
      <vt:lpstr>Global Partners</vt:lpstr>
      <vt:lpstr>Scope &amp; Objectives</vt:lpstr>
      <vt:lpstr>M2M Service Layer</vt:lpstr>
      <vt:lpstr>Vision:</vt:lpstr>
      <vt:lpstr>Horizontal Platform Vision</vt:lpstr>
      <vt:lpstr>oneM2M simplified Architecture</vt:lpstr>
      <vt:lpstr>oneM2M Common Service Functions</vt:lpstr>
      <vt:lpstr>OneM2M architecture entities</vt:lpstr>
      <vt:lpstr>OneM2M architecture Reference points</vt:lpstr>
      <vt:lpstr>oneM2M Organization</vt:lpstr>
      <vt:lpstr>Work Areas</vt:lpstr>
      <vt:lpstr>Schedule towards Release 1</vt:lpstr>
      <vt:lpstr>Participation</vt:lpstr>
      <vt:lpstr>www.oneM2M.org 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Friedbert Berens</cp:lastModifiedBy>
  <cp:revision>368</cp:revision>
  <cp:lastPrinted>2014-01-16T10:03:22Z</cp:lastPrinted>
  <dcterms:created xsi:type="dcterms:W3CDTF">2007-02-20T15:47:31Z</dcterms:created>
  <dcterms:modified xsi:type="dcterms:W3CDTF">2014-02-07T10:43:08Z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0x0101006E027F10E8836F4A9AC82A2900E37657</vt:lpwstr>
  </property>
</Properties>
</file>