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Override5.xml" ContentType="application/vnd.openxmlformats-officedocument.themeOverride+xml"/>
  <Override PartName="/ppt/theme/themeOverride4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10.xml" ContentType="application/vnd.openxmlformats-officedocument.themeOverride+xml"/>
  <Override PartName="/ppt/theme/themeOverride9.xml" ContentType="application/vnd.openxmlformats-officedocument.themeOverride+xml"/>
  <Override PartName="/ppt/theme/themeOverride11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15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7"/>
  </p:notesMasterIdLst>
  <p:sldIdLst>
    <p:sldId id="257" r:id="rId3"/>
    <p:sldId id="287" r:id="rId4"/>
    <p:sldId id="291" r:id="rId5"/>
    <p:sldId id="264" r:id="rId6"/>
    <p:sldId id="293" r:id="rId7"/>
    <p:sldId id="294" r:id="rId8"/>
    <p:sldId id="289" r:id="rId9"/>
    <p:sldId id="295" r:id="rId10"/>
    <p:sldId id="300" r:id="rId11"/>
    <p:sldId id="296" r:id="rId12"/>
    <p:sldId id="290" r:id="rId13"/>
    <p:sldId id="297" r:id="rId14"/>
    <p:sldId id="298" r:id="rId15"/>
    <p:sldId id="299" r:id="rId16"/>
    <p:sldId id="301" r:id="rId17"/>
    <p:sldId id="302" r:id="rId18"/>
    <p:sldId id="304" r:id="rId19"/>
    <p:sldId id="306" r:id="rId20"/>
    <p:sldId id="305" r:id="rId21"/>
    <p:sldId id="307" r:id="rId22"/>
    <p:sldId id="308" r:id="rId23"/>
    <p:sldId id="309" r:id="rId24"/>
    <p:sldId id="310" r:id="rId25"/>
    <p:sldId id="303" r:id="rId2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8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F2F5-AFB9-45EB-8C95-31EAB42ED61A}" type="datetimeFigureOut">
              <a:rPr lang="es-ES" smtClean="0"/>
              <a:t>07/09/2016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A4BFB-A736-4F0C-9AB9-D7D9E539F5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80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36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11787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98494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42113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07965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1491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70465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20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8733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21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886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22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6704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23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6505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765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807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0267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9999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8797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95801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5288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B3B5E-31C7-4CD0-A561-A46D180D2527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6606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6842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7002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156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268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A852018-3450-46E6-902A-460371C7FEC6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UY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  <p:sp>
        <p:nvSpPr>
          <p:cNvPr id="8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7610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UY" sz="3200" b="1"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750817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9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0B9AB-E50D-4754-B30C-F7AF26B6B2A7}" type="datetimeFigureOut">
              <a:rPr lang="es-ES" smtClean="0">
                <a:solidFill>
                  <a:prstClr val="black"/>
                </a:solidFill>
              </a:rPr>
              <a:pPr/>
              <a:t>07/09/2016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52018-3450-46E6-902A-460371C7FEC6}" type="slidenum">
              <a:rPr lang="es-ES" smtClean="0">
                <a:solidFill>
                  <a:prstClr val="black"/>
                </a:solidFill>
              </a:rPr>
              <a:pPr/>
              <a:t>‹Nº›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89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161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866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74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09558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38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7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040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203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83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419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75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772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iagonal"/>
          <p:cNvSpPr/>
          <p:nvPr userDrawn="1"/>
        </p:nvSpPr>
        <p:spPr>
          <a:xfrm>
            <a:off x="381000" y="333375"/>
            <a:ext cx="6207125" cy="658813"/>
          </a:xfrm>
          <a:prstGeom prst="round2DiagRect">
            <a:avLst/>
          </a:prstGeom>
          <a:solidFill>
            <a:srgbClr val="FFC000">
              <a:alpha val="60000"/>
            </a:srgbClr>
          </a:solidFill>
          <a:ln w="3175" cap="rnd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3200" b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17 Título"/>
          <p:cNvSpPr>
            <a:spLocks noGrp="1"/>
          </p:cNvSpPr>
          <p:nvPr>
            <p:ph type="title"/>
          </p:nvPr>
        </p:nvSpPr>
        <p:spPr>
          <a:xfrm>
            <a:off x="381720" y="332656"/>
            <a:ext cx="6206504" cy="65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70648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66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6485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7962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51662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1695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85084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457200" y="1602000"/>
            <a:ext cx="8229600" cy="45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defRPr lang="es-E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s-E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7802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7295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5014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7317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5928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206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5694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F381-53AB-4CFE-ACFE-2B9294108158}" type="datetimeFigureOut">
              <a:rPr lang="es-UY" smtClean="0"/>
              <a:t>07/09/2016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EBFF-F12E-4071-95F9-E5C024088FC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6735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6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5.jp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1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2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hyperlink" Target="https://en.wikipedia.org/wiki/The_Tempest" TargetMode="External"/><Relationship Id="rId5" Type="http://schemas.openxmlformats.org/officeDocument/2006/relationships/hyperlink" Target="https://en.wikipedia.org/wiki/William_Shakespeare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0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064911"/>
            <a:ext cx="83529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s-ES" sz="3600" b="1" cap="small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¿Ciudades Inteligentes para quiénes?</a:t>
            </a:r>
          </a:p>
          <a:p>
            <a:pPr algn="ctr">
              <a:spcAft>
                <a:spcPts val="2400"/>
              </a:spcAft>
            </a:pPr>
            <a:endParaRPr lang="es-ES" sz="3600" b="1" cap="small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230" y="4869160"/>
            <a:ext cx="8935789" cy="1440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1200"/>
              </a:spcAft>
            </a:pPr>
            <a:r>
              <a:rPr lang="es-UY" sz="20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Dr. Ing. Guillermo Moncecchi                                                       @gmonce</a:t>
            </a:r>
          </a:p>
          <a:p>
            <a:pPr>
              <a:spcAft>
                <a:spcPts val="1200"/>
              </a:spcAft>
            </a:pPr>
            <a:r>
              <a:rPr lang="es-UY" sz="20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Ministerio </a:t>
            </a:r>
            <a:r>
              <a:rPr lang="es-UY" sz="20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de Industria, Energía y Minería</a:t>
            </a:r>
          </a:p>
          <a:p>
            <a:pPr>
              <a:spcAft>
                <a:spcPts val="1200"/>
              </a:spcAft>
            </a:pPr>
            <a:r>
              <a:rPr lang="en-US" sz="2000" b="1" smtClean="0">
                <a:solidFill>
                  <a:schemeClr val="bg1"/>
                </a:solidFill>
              </a:rPr>
              <a:t>XVII </a:t>
            </a:r>
            <a:r>
              <a:rPr lang="en-US" sz="2000" b="1" err="1" smtClean="0">
                <a:solidFill>
                  <a:schemeClr val="bg1"/>
                </a:solidFill>
              </a:rPr>
              <a:t>Encuentro</a:t>
            </a:r>
            <a:r>
              <a:rPr lang="en-US" sz="2000" b="1" smtClean="0">
                <a:solidFill>
                  <a:schemeClr val="bg1"/>
                </a:solidFill>
              </a:rPr>
              <a:t> de </a:t>
            </a:r>
            <a:r>
              <a:rPr lang="en-US" sz="2000" b="1" err="1" smtClean="0">
                <a:solidFill>
                  <a:schemeClr val="bg1"/>
                </a:solidFill>
              </a:rPr>
              <a:t>Ciudades</a:t>
            </a:r>
            <a:r>
              <a:rPr lang="en-US" sz="2000" b="1" smtClean="0">
                <a:solidFill>
                  <a:schemeClr val="bg1"/>
                </a:solidFill>
              </a:rPr>
              <a:t> </a:t>
            </a:r>
            <a:r>
              <a:rPr lang="en-US" sz="2000" b="1" err="1" smtClean="0">
                <a:solidFill>
                  <a:schemeClr val="bg1"/>
                </a:solidFill>
              </a:rPr>
              <a:t>Digitales</a:t>
            </a:r>
            <a:endParaRPr lang="en-US" sz="2000" b="1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000" b="1" smtClean="0">
                <a:solidFill>
                  <a:schemeClr val="bg1"/>
                </a:solidFill>
              </a:rPr>
              <a:t>Montevideo, Uruguay</a:t>
            </a:r>
            <a:r>
              <a:rPr lang="en-US" sz="2000" b="1">
                <a:solidFill>
                  <a:schemeClr val="bg1"/>
                </a:solidFill>
              </a:rPr>
              <a:t> </a:t>
            </a:r>
          </a:p>
          <a:p>
            <a:pPr>
              <a:spcAft>
                <a:spcPts val="1200"/>
              </a:spcAft>
            </a:pPr>
            <a:endParaRPr lang="es-UY" sz="2000" b="1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Big Data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mtClean="0"/>
              <a:t>I was into data before it was big.                                                  @ml_hipster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913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91264" cy="388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UY" sz="2400" smtClean="0"/>
              <a:t>“Big Data, n.: la creencia de que una pila suficientemente grande de basura contiene un pony, con probabilidad tendiente a 1”.  (James Grimmelmann)</a:t>
            </a:r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8720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91264" cy="580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UY" sz="2400" smtClean="0"/>
              <a:t>“Big Data, n.: la creencia de que una pila suficientemente grande de basura contiene un pony, con probabilidad tendiente a 1”.  (James Grimmelmann)</a:t>
            </a:r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UY" sz="2400" smtClean="0"/>
              <a:t>Sin embargo…</a:t>
            </a:r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s-UY" sz="2400" smtClean="0"/>
              <a:t>En 1998 un jugador profesional de Go le ganaba a una computadora, incluso con un hándicap de 30 piedras</a:t>
            </a:r>
            <a:endParaRPr lang="es-UY" sz="240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162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584280" cy="493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6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620000" cy="32099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9552" y="40466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Google unleashes DeepMind on energy-hungry data center, cutting cooling bill by 40</a:t>
            </a:r>
            <a:r>
              <a:rPr lang="en-US" sz="2400" b="1" smtClean="0"/>
              <a:t>%</a:t>
            </a:r>
          </a:p>
          <a:p>
            <a:endParaRPr lang="en-US" b="1"/>
          </a:p>
          <a:p>
            <a:r>
              <a:rPr lang="en-US" b="1" smtClean="0"/>
              <a:t>(Techcrunch – 20/07/2016)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4508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91264" cy="715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2400" b="1"/>
              <a:t>Objetivo 7: Garantizar el acceso a una energía asequible, segura, sostenible y moderna para todos</a:t>
            </a:r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r>
              <a:rPr lang="es-UY" sz="2400" i="1" smtClean="0"/>
              <a:t>(Para </a:t>
            </a:r>
            <a:r>
              <a:rPr lang="es-UY" sz="2400" i="1"/>
              <a:t>2030, duplicar la tasa mundial de mejora de la eficiencia </a:t>
            </a:r>
            <a:r>
              <a:rPr lang="es-UY" sz="2400" i="1" smtClean="0"/>
              <a:t>energética)</a:t>
            </a:r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r>
              <a:rPr lang="es-UY" sz="1200" b="1" smtClean="0"/>
              <a:t>(*)</a:t>
            </a:r>
            <a:endParaRPr lang="es-UY" sz="1200" b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21088"/>
            <a:ext cx="1420368" cy="14203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65" y="4221088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10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Inteligencia Artificial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mtClean="0"/>
              <a:t>I’m sorry, Dave, I’m afraid I can’t do that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92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119461" cy="444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4524375" cy="1943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48880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19256" cy="5453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2400" b="1"/>
              <a:t>Objetivo </a:t>
            </a:r>
            <a:r>
              <a:rPr lang="es-UY" sz="2400" b="1" smtClean="0"/>
              <a:t>2: Poner fin al hambre, lograr la seguridad alimentaria y la mejora de la nutrición y promover la agricultura sostenible</a:t>
            </a:r>
            <a:endParaRPr lang="es-UY" sz="2400" b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r>
              <a:rPr lang="es-UY" sz="2400" i="1" smtClean="0"/>
              <a:t>(De aquí a 2030, duplicar la productividad agrícola y los ingresos de los productores de alimentos en pequeña escala)</a:t>
            </a:r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1200" b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917" y="4365104"/>
            <a:ext cx="1420368" cy="14203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44" y="4365104"/>
            <a:ext cx="1420368" cy="14203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93" y="4365104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16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223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3200" b="1" cap="sm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Brave New World</a:t>
            </a:r>
            <a:endParaRPr lang="es-UY" sz="32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19" y="1160702"/>
            <a:ext cx="7392161" cy="388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0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19256" cy="4903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2400" b="1"/>
              <a:t>Objetivo 11: Lograr que las ciudades y los asentamientos humanos sean inclusivos, seguros, resilientes y sostenibles</a:t>
            </a:r>
          </a:p>
          <a:p>
            <a:endParaRPr lang="es-UY" sz="2400" b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1200" b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4" y="2564904"/>
            <a:ext cx="3086448" cy="308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20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6408712" cy="52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96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7"/>
            <a:ext cx="7931224" cy="536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3000" b="1" smtClean="0"/>
              <a:t>Entonces…</a:t>
            </a:r>
            <a:endParaRPr lang="es-UY" sz="3000" b="1" smtClean="0"/>
          </a:p>
          <a:p>
            <a:pPr marL="800100" lvl="1" indent="-342900">
              <a:buFontTx/>
              <a:buChar char="-"/>
            </a:pPr>
            <a:endParaRPr lang="es-UY" sz="2400" b="1" smtClean="0"/>
          </a:p>
          <a:p>
            <a:pPr marL="800100" lvl="1" indent="-342900">
              <a:buFontTx/>
              <a:buChar char="-"/>
            </a:pPr>
            <a:r>
              <a:rPr lang="es-UY" sz="2400" b="1" smtClean="0"/>
              <a:t>¿Qué Montevideo queremos en 2030?</a:t>
            </a:r>
          </a:p>
          <a:p>
            <a:endParaRPr lang="es-UY" sz="2400" b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1200" b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7648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19256" cy="758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3000" b="1" smtClean="0"/>
              <a:t>Entonces…</a:t>
            </a:r>
            <a:endParaRPr lang="es-UY" sz="3000" b="1" smtClean="0"/>
          </a:p>
          <a:p>
            <a:pPr marL="800100" lvl="1" indent="-342900">
              <a:buFontTx/>
              <a:buChar char="-"/>
            </a:pPr>
            <a:endParaRPr lang="es-UY" sz="2400" b="1" smtClean="0"/>
          </a:p>
          <a:p>
            <a:pPr marL="800100" lvl="1" indent="-342900">
              <a:buFontTx/>
              <a:buChar char="-"/>
            </a:pPr>
            <a:r>
              <a:rPr lang="es-UY" sz="2400" b="1" smtClean="0"/>
              <a:t>¿Qué Montevideo queremos en 2030?</a:t>
            </a:r>
          </a:p>
          <a:p>
            <a:pPr marL="800100" lvl="1" indent="-342900">
              <a:buFontTx/>
              <a:buChar char="-"/>
            </a:pPr>
            <a:endParaRPr lang="es-UY" sz="2400" b="1"/>
          </a:p>
          <a:p>
            <a:pPr marL="800100" lvl="1" indent="-342900">
              <a:buFontTx/>
              <a:buChar char="-"/>
            </a:pPr>
            <a:endParaRPr lang="es-UY" sz="2400" b="1" smtClean="0"/>
          </a:p>
          <a:p>
            <a:pPr marL="800100" lvl="1" indent="-342900">
              <a:buFontTx/>
              <a:buChar char="-"/>
            </a:pPr>
            <a:r>
              <a:rPr lang="es-UY" sz="2400" b="1" smtClean="0"/>
              <a:t>¿Qué medimos?</a:t>
            </a:r>
          </a:p>
          <a:p>
            <a:pPr marL="800100" lvl="1" indent="-342900">
              <a:buFontTx/>
              <a:buChar char="-"/>
            </a:pPr>
            <a:r>
              <a:rPr lang="es-UY" sz="2400" b="1"/>
              <a:t>¿Qué tecnología utilizamos?</a:t>
            </a:r>
          </a:p>
          <a:p>
            <a:pPr marL="800100" lvl="1" indent="-342900">
              <a:buFontTx/>
              <a:buChar char="-"/>
            </a:pPr>
            <a:r>
              <a:rPr lang="es-UY" sz="2400" b="1" smtClean="0"/>
              <a:t>¿Qué capacidades de análisis necesitamos?</a:t>
            </a:r>
          </a:p>
          <a:p>
            <a:pPr marL="800100" lvl="1" indent="-342900">
              <a:buFontTx/>
              <a:buChar char="-"/>
            </a:pPr>
            <a:r>
              <a:rPr lang="es-UY" sz="2400" b="1" smtClean="0"/>
              <a:t>¿Cómo democratizamos nuestro conocimiento?</a:t>
            </a:r>
          </a:p>
          <a:p>
            <a:pPr marL="342900" indent="-342900">
              <a:buFontTx/>
              <a:buChar char="-"/>
            </a:pPr>
            <a:endParaRPr lang="es-UY" sz="2400" b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1200" b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1728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Gracias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mtClean="0"/>
              <a:t>Guillermo Moncecchi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161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223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UY" sz="3200" b="1" cap="sm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Brave New World</a:t>
            </a:r>
            <a:endParaRPr lang="es-UY" sz="3200" b="1" cap="sm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7784" y="3789040"/>
            <a:ext cx="8291264" cy="270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n-US" sz="2200"/>
              <a:t>O wonder!</a:t>
            </a:r>
            <a:br>
              <a:rPr lang="en-US" sz="2200"/>
            </a:br>
            <a:r>
              <a:rPr lang="en-US" sz="2200"/>
              <a:t>How many goodly creatures are there here!</a:t>
            </a:r>
            <a:br>
              <a:rPr lang="en-US" sz="2200"/>
            </a:br>
            <a:r>
              <a:rPr lang="en-US" sz="2200"/>
              <a:t>How beauteous mankind is! O brave new world,</a:t>
            </a:r>
            <a:br>
              <a:rPr lang="en-US" sz="2200"/>
            </a:br>
            <a:r>
              <a:rPr lang="en-US" sz="2200"/>
              <a:t>That has such people in't.</a:t>
            </a:r>
          </a:p>
          <a:p>
            <a:r>
              <a:rPr lang="en-US" i="1" smtClean="0"/>
              <a:t>		</a:t>
            </a:r>
          </a:p>
          <a:p>
            <a:r>
              <a:rPr lang="en-US" i="1" smtClean="0"/>
              <a:t>	—</a:t>
            </a:r>
            <a:r>
              <a:rPr lang="en-US" i="1"/>
              <a:t> </a:t>
            </a:r>
            <a:r>
              <a:rPr lang="en-US" i="1">
                <a:hlinkClick r:id="rId5" tooltip="William Shakespeare"/>
              </a:rPr>
              <a:t>William Shakespeare</a:t>
            </a:r>
            <a:r>
              <a:rPr lang="en-US" i="1"/>
              <a:t>, </a:t>
            </a:r>
            <a:r>
              <a:rPr lang="en-US" i="1">
                <a:hlinkClick r:id="rId6" tooltip="The Tempest"/>
              </a:rPr>
              <a:t>The Tempest</a:t>
            </a:r>
            <a:r>
              <a:rPr lang="en-US" i="1"/>
              <a:t>, Act V, Scene I, ll</a:t>
            </a:r>
            <a:endParaRPr lang="en-US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0729"/>
            <a:ext cx="448775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55715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Internet de las cosas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smtClean="0"/>
              <a:t>Definitivamente, esto tiene que servir para algo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641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800225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4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795886" cy="50611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04248" y="486916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mtClean="0"/>
              <a:t>@internetofshit</a:t>
            </a:r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88026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76672"/>
            <a:ext cx="6453535" cy="48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25146"/>
            <a:ext cx="8291264" cy="5621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 smtClean="0"/>
          </a:p>
          <a:p>
            <a:r>
              <a:rPr lang="es-UY" sz="2400" b="1"/>
              <a:t>Objetivo 6: Garantizar la disponibilidad de agua y su gestión sostenible y el saneamiento para todos</a:t>
            </a:r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 smtClean="0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Aft>
                <a:spcPts val="600"/>
              </a:spcAft>
            </a:pPr>
            <a:r>
              <a:rPr lang="es-UY" sz="2200" i="1" smtClean="0"/>
              <a:t>(</a:t>
            </a:r>
            <a:r>
              <a:rPr lang="es-UY" sz="2200" i="1"/>
              <a:t>Para 2020, proteger y restablecer los ecosistemas relacionados con el agua, incluidos los bosques, las montañas, los humedales, los ríos, los acuíferos y los </a:t>
            </a:r>
            <a:r>
              <a:rPr lang="es-UY" sz="2200" i="1" smtClean="0"/>
              <a:t>lagos)</a:t>
            </a:r>
            <a:endParaRPr lang="es-UY" sz="22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400" i="1"/>
          </a:p>
          <a:p>
            <a:pPr marL="1778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endParaRPr lang="es-UY" sz="2200" i="1"/>
          </a:p>
          <a:p>
            <a:pPr marL="901700" lvl="1" indent="-26670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  <a:p>
            <a:pPr marL="635000" lvl="1">
              <a:lnSpc>
                <a:spcPct val="114000"/>
              </a:lnSpc>
              <a:spcAft>
                <a:spcPts val="600"/>
              </a:spcAft>
            </a:pPr>
            <a:endParaRPr lang="es-UY" smtClean="0"/>
          </a:p>
          <a:p>
            <a:pPr marL="444500" indent="-2667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96" y="4437112"/>
            <a:ext cx="1420368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85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8AD760-20D9-41CC-9694-B8597EA9E554}"/>
</file>

<file path=customXml/itemProps2.xml><?xml version="1.0" encoding="utf-8"?>
<ds:datastoreItem xmlns:ds="http://schemas.openxmlformats.org/officeDocument/2006/customXml" ds:itemID="{6313CFCC-D906-4DC0-9773-9DE75915DD57}"/>
</file>

<file path=customXml/itemProps3.xml><?xml version="1.0" encoding="utf-8"?>
<ds:datastoreItem xmlns:ds="http://schemas.openxmlformats.org/officeDocument/2006/customXml" ds:itemID="{A9AF9F76-F51C-474E-A605-0FC40C4A4E5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392</Words>
  <Application>Microsoft Office PowerPoint</Application>
  <PresentationFormat>Presentación en pantalla (4:3)</PresentationFormat>
  <Paragraphs>121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Tema de Office</vt:lpstr>
      <vt:lpstr>1_Tema de Office</vt:lpstr>
      <vt:lpstr>Presentación de PowerPoint</vt:lpstr>
      <vt:lpstr>A Brave New World</vt:lpstr>
      <vt:lpstr>A Brave New World</vt:lpstr>
      <vt:lpstr>Presentación de PowerPoint</vt:lpstr>
      <vt:lpstr>Internet de las cosas</vt:lpstr>
      <vt:lpstr>Presentación de PowerPoint</vt:lpstr>
      <vt:lpstr>Presentación de PowerPoint</vt:lpstr>
      <vt:lpstr>Presentación de PowerPoint</vt:lpstr>
      <vt:lpstr>Presentación de PowerPoint</vt:lpstr>
      <vt:lpstr>Big Data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Inteligencia Artificial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Malcuori</dc:creator>
  <cp:lastModifiedBy>Guillermo Moncecchi</cp:lastModifiedBy>
  <cp:revision>66</cp:revision>
  <dcterms:created xsi:type="dcterms:W3CDTF">2012-11-29T12:36:31Z</dcterms:created>
  <dcterms:modified xsi:type="dcterms:W3CDTF">2016-09-07T15:24:21Z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