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75" r:id="rId12"/>
    <p:sldId id="277" r:id="rId13"/>
  </p:sldIdLst>
  <p:sldSz cx="18291175" cy="10290175"/>
  <p:notesSz cx="6735763" cy="9866313"/>
  <p:custDataLst>
    <p:tags r:id="rId16"/>
  </p:custDataLst>
  <p:defaultTextStyle>
    <a:defPPr>
      <a:defRPr lang="es-ES"/>
    </a:defPPr>
    <a:lvl1pPr marL="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60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321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81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642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302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78" y="210"/>
      </p:cViewPr>
      <p:guideLst>
        <p:guide orient="horz" pos="2288"/>
        <p:guide orient="horz" pos="2969"/>
        <p:guide pos="5761"/>
        <p:guide pos="5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idor2\Asimelec\Comun\2012_MEDIOAMBIENTE\RELAC_INSTITUC\Informes%20Anuales_11\KGS.%20GESTIONADOS\ECOASIMELEC\ECOASIMELEC%20kgs%20gestionados\EA%20NACIONAL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idor2\Asimelec\Comun\2012_MEDIOAMBIENTE\COMUNICACION\ECOENCUENTRO%202012\DATOS\RAEES%20gestionados2011_cat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42144554511331245"/>
          <c:y val="9.9398066421299322E-2"/>
          <c:w val="0.57855445488668755"/>
          <c:h val="0.89691211967315854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7030A0"/>
              </a:solidFill>
              <a:ln>
                <a:solidFill>
                  <a:srgbClr val="4F81BD"/>
                </a:solidFill>
              </a:ln>
            </c:spPr>
          </c:dPt>
          <c:dPt>
            <c:idx val="3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15560692010272958"/>
                  <c:y val="-0.11390728127545367"/>
                </c:manualLayout>
              </c:layout>
              <c:showPercent val="1"/>
            </c:dLbl>
            <c:dLbl>
              <c:idx val="4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Percent val="1"/>
            <c:showLeaderLines val="1"/>
          </c:dLbls>
          <c:cat>
            <c:strRef>
              <c:f>TD!$A$21:$A$29</c:f>
              <c:strCache>
                <c:ptCount val="9"/>
                <c:pt idx="0">
                  <c:v>01. Grandes electrodomésticos</c:v>
                </c:pt>
                <c:pt idx="1">
                  <c:v>02. Pequeño electrodoméstico</c:v>
                </c:pt>
                <c:pt idx="2">
                  <c:v>03. Informática y telecomunicaciones</c:v>
                </c:pt>
                <c:pt idx="3">
                  <c:v>04. Electrónica de consumo</c:v>
                </c:pt>
                <c:pt idx="4">
                  <c:v>06. Herramientas eléctricas</c:v>
                </c:pt>
                <c:pt idx="5">
                  <c:v>07. Juguetes o equipos deportivos</c:v>
                </c:pt>
                <c:pt idx="6">
                  <c:v>08. Aparatos médicos</c:v>
                </c:pt>
                <c:pt idx="7">
                  <c:v>09. Instrumentos de vigilancia y control</c:v>
                </c:pt>
                <c:pt idx="8">
                  <c:v>10. Máquinas expendedoras</c:v>
                </c:pt>
              </c:strCache>
            </c:strRef>
          </c:cat>
          <c:val>
            <c:numRef>
              <c:f>TD!$B$21:$B$29</c:f>
              <c:numCache>
                <c:formatCode>#,##0</c:formatCode>
                <c:ptCount val="9"/>
                <c:pt idx="0">
                  <c:v>138917.19213094574</c:v>
                </c:pt>
                <c:pt idx="1">
                  <c:v>169803.00613312755</c:v>
                </c:pt>
                <c:pt idx="2">
                  <c:v>9080073.6552891918</c:v>
                </c:pt>
                <c:pt idx="3">
                  <c:v>1646516.447702687</c:v>
                </c:pt>
                <c:pt idx="4">
                  <c:v>21436.716913698918</c:v>
                </c:pt>
                <c:pt idx="5">
                  <c:v>2498400.9234127053</c:v>
                </c:pt>
                <c:pt idx="6">
                  <c:v>390069</c:v>
                </c:pt>
                <c:pt idx="7">
                  <c:v>96357.092015091199</c:v>
                </c:pt>
                <c:pt idx="8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s-ES"/>
          </a:p>
        </c:txPr>
      </c:legendEntry>
      <c:legendEntry>
        <c:idx val="4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s-ES"/>
          </a:p>
        </c:txPr>
      </c:legendEntry>
      <c:legendEntry>
        <c:idx val="5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s-ES"/>
          </a:p>
        </c:txPr>
      </c:legendEntry>
      <c:legendEntry>
        <c:idx val="6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s-ES"/>
          </a:p>
        </c:txPr>
      </c:legendEntry>
      <c:legendEntry>
        <c:idx val="7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s-ES"/>
          </a:p>
        </c:txPr>
      </c:legendEntry>
      <c:legendEntry>
        <c:idx val="8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s-ES"/>
          </a:p>
        </c:txPr>
      </c:legendEntry>
      <c:layout>
        <c:manualLayout>
          <c:xMode val="edge"/>
          <c:yMode val="edge"/>
          <c:x val="0"/>
          <c:y val="4.8450256751265276E-2"/>
          <c:w val="0.40730486646158481"/>
          <c:h val="0.81790268229064511"/>
        </c:manualLayout>
      </c:layout>
      <c:txPr>
        <a:bodyPr/>
        <a:lstStyle/>
        <a:p>
          <a:pPr>
            <a:defRPr sz="900"/>
          </a:pPr>
          <a:endParaRPr lang="es-ES"/>
        </a:p>
      </c:txPr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551559786370353E-2"/>
          <c:y val="0.12451529589645677"/>
          <c:w val="0.51817448192110316"/>
          <c:h val="0.69459168992432507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6600"/>
              </a:solidFill>
            </c:spPr>
          </c:dPt>
          <c:dPt>
            <c:idx val="1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Pt>
            <c:idx val="2"/>
            <c:spPr>
              <a:solidFill>
                <a:srgbClr val="9BBB59"/>
              </a:solidFill>
            </c:spPr>
          </c:dPt>
          <c:dLbls>
            <c:dLbl>
              <c:idx val="0"/>
              <c:layout>
                <c:manualLayout>
                  <c:x val="-0.1853357392825897"/>
                  <c:y val="-6.9955161854768411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Percent val="1"/>
            </c:dLbl>
            <c:dLbl>
              <c:idx val="1"/>
              <c:layout>
                <c:manualLayout>
                  <c:x val="0.12956477455243526"/>
                  <c:y val="-4.826287820237647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showPercent val="1"/>
            </c:dLbl>
            <c:dLbl>
              <c:idx val="2"/>
              <c:layout>
                <c:manualLayout>
                  <c:x val="3.2838520759884478E-2"/>
                  <c:y val="0.10337968629688597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Percent val="1"/>
            <c:showLeaderLines val="1"/>
          </c:dLbls>
          <c:cat>
            <c:strRef>
              <c:f>TD!$G$23:$G$25</c:f>
              <c:strCache>
                <c:ptCount val="3"/>
                <c:pt idx="0">
                  <c:v>Ecoasimelec</c:v>
                </c:pt>
                <c:pt idx="1">
                  <c:v>Ecofimática</c:v>
                </c:pt>
                <c:pt idx="2">
                  <c:v>Tragamóvil</c:v>
                </c:pt>
              </c:strCache>
            </c:strRef>
          </c:cat>
          <c:val>
            <c:numRef>
              <c:f>TD!$H$23:$H$25</c:f>
              <c:numCache>
                <c:formatCode>#,##0</c:formatCode>
                <c:ptCount val="3"/>
                <c:pt idx="0">
                  <c:v>5278131.9952891525</c:v>
                </c:pt>
                <c:pt idx="1">
                  <c:v>3012801.6599999997</c:v>
                </c:pt>
                <c:pt idx="2">
                  <c:v>789140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8051807549543299"/>
          <c:y val="0.19463704494488879"/>
          <c:w val="0.25902090596884558"/>
          <c:h val="0.30500567550494889"/>
        </c:manualLayout>
      </c:layout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s-ES"/>
        </a:p>
      </c:txPr>
    </c:legend>
    <c:plotVisOnly val="1"/>
    <c:dispBlanksAs val="zero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91F07-B1EB-4B2F-A24E-6C7BBB805135}" type="datetimeFigureOut">
              <a:rPr lang="en-GB" smtClean="0"/>
              <a:pPr/>
              <a:t>09/09/2013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42285-25D8-4F8A-862B-71D7BE7EFF8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CC980-0B7C-4A28-86BB-EFF4E5CBD084}" type="datetimeFigureOut">
              <a:rPr lang="en-GB" smtClean="0"/>
              <a:pPr/>
              <a:t>09/09/2013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5143F-E6E2-48A3-874B-E839DF8862F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14943-B34B-488C-B0B8-E8F6ADFBAED5}" type="slidenum">
              <a:rPr lang="en-US" altLang="es-ES" smtClean="0"/>
              <a:pPr/>
              <a:t>4</a:t>
            </a:fld>
            <a:endParaRPr lang="en-US" altLang="es-E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alt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50F77-4B19-4C2C-9C94-FAF9DECCDEC9}" type="slidenum">
              <a:rPr lang="en-US" altLang="es-ES" smtClean="0"/>
              <a:pPr/>
              <a:t>9</a:t>
            </a:fld>
            <a:endParaRPr lang="en-U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838" y="3196625"/>
            <a:ext cx="15547499" cy="220571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elefonica Tex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4746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670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6528555" y="619317"/>
            <a:ext cx="8231029" cy="131723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829119" y="619317"/>
            <a:ext cx="24394584" cy="131723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690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696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4877" y="6612391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44877" y="4361416"/>
            <a:ext cx="15547499" cy="225097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321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8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64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30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963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62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28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3284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29117" y="3601562"/>
            <a:ext cx="16312808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8446779" y="3601562"/>
            <a:ext cx="16312806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8902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4559" y="3263320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9291664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291664" y="3263320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629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4418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4136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60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51341" y="409702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560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482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5198" y="7203123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6605" indent="0">
              <a:buNone/>
              <a:defRPr sz="5000"/>
            </a:lvl2pPr>
            <a:lvl3pPr marL="1633210" indent="0">
              <a:buNone/>
              <a:defRPr sz="4300"/>
            </a:lvl3pPr>
            <a:lvl4pPr marL="2449815" indent="0">
              <a:buNone/>
              <a:defRPr sz="3600"/>
            </a:lvl4pPr>
            <a:lvl5pPr marL="3266420" indent="0">
              <a:buNone/>
              <a:defRPr sz="3600"/>
            </a:lvl5pPr>
            <a:lvl6pPr marL="4083025" indent="0">
              <a:buNone/>
              <a:defRPr sz="3600"/>
            </a:lvl6pPr>
            <a:lvl7pPr marL="4899630" indent="0">
              <a:buNone/>
              <a:defRPr sz="3600"/>
            </a:lvl7pPr>
            <a:lvl8pPr marL="5716234" indent="0">
              <a:buNone/>
              <a:defRPr sz="3600"/>
            </a:lvl8pPr>
            <a:lvl9pPr marL="6532839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2965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401042"/>
            <a:ext cx="16462058" cy="6791040"/>
          </a:xfrm>
          <a:prstGeom prst="rect">
            <a:avLst/>
          </a:prstGeom>
        </p:spPr>
        <p:txBody>
          <a:bodyPr vert="horz" lIns="163321" tIns="81660" rIns="163321" bIns="8166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14559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249485" y="9537468"/>
            <a:ext cx="5792205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3108675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7" name="6 Grupo"/>
          <p:cNvGrpSpPr/>
          <p:nvPr userDrawn="1"/>
        </p:nvGrpSpPr>
        <p:grpSpPr>
          <a:xfrm>
            <a:off x="0" y="0"/>
            <a:ext cx="18291175" cy="10290175"/>
            <a:chOff x="-1" y="-1"/>
            <a:chExt cx="18291175" cy="10290175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" y="-1"/>
              <a:ext cx="18291175" cy="10290175"/>
            </a:xfrm>
            <a:prstGeom prst="rect">
              <a:avLst/>
            </a:prstGeom>
          </p:spPr>
        </p:pic>
        <p:pic>
          <p:nvPicPr>
            <p:cNvPr id="9" name="8 Imagen" descr="banda_baja.png"/>
            <p:cNvPicPr>
              <a:picLocks noChangeAspect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2729" y="6801271"/>
              <a:ext cx="18285716" cy="3486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4873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321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454" indent="-612454" algn="l" defTabSz="163321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983" indent="-510378" algn="l" defTabSz="163321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51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8117" indent="-408302" algn="l" defTabSz="163321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4722" indent="-408302" algn="l" defTabSz="163321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132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5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0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503485" y="0"/>
            <a:ext cx="18291175" cy="10290175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10147117" y="1832719"/>
            <a:ext cx="8144058" cy="8138144"/>
            <a:chOff x="10884627" y="1035408"/>
            <a:chExt cx="7353134" cy="7347794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2899" t="2781" r="23249" b="1553"/>
            <a:stretch/>
          </p:blipFill>
          <p:spPr>
            <a:xfrm>
              <a:off x="10884627" y="1035408"/>
              <a:ext cx="7353134" cy="734779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11034" y="1356330"/>
              <a:ext cx="7300320" cy="670595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648643" y="7953399"/>
            <a:ext cx="813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13"/>
            <a:endParaRPr lang="es-ES" sz="4400" dirty="0" smtClean="0">
              <a:solidFill>
                <a:schemeClr val="bg1"/>
              </a:solidFill>
              <a:latin typeface="Telefonica Text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76635" y="5505127"/>
            <a:ext cx="10054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smtClean="0">
                <a:solidFill>
                  <a:schemeClr val="bg1"/>
                </a:solidFill>
              </a:rPr>
              <a:t>WEEE </a:t>
            </a:r>
            <a:r>
              <a:rPr lang="en-US" sz="4800" i="1" smtClean="0">
                <a:solidFill>
                  <a:schemeClr val="bg1"/>
                </a:solidFill>
              </a:rPr>
              <a:t>Management </a:t>
            </a:r>
            <a:r>
              <a:rPr lang="en-US" sz="4800" i="1" smtClean="0">
                <a:solidFill>
                  <a:schemeClr val="bg1"/>
                </a:solidFill>
              </a:rPr>
              <a:t>Model</a:t>
            </a:r>
            <a:r>
              <a:rPr lang="en-US" sz="4800" i="1" smtClean="0">
                <a:solidFill>
                  <a:schemeClr val="bg1"/>
                </a:solidFill>
              </a:rPr>
              <a:t>: </a:t>
            </a:r>
            <a:endParaRPr lang="en-US" sz="4800" i="1" smtClean="0">
              <a:solidFill>
                <a:schemeClr val="bg1"/>
              </a:solidFill>
            </a:endParaRPr>
          </a:p>
          <a:p>
            <a:r>
              <a:rPr lang="en-US" sz="4800" i="1" smtClean="0">
                <a:solidFill>
                  <a:schemeClr val="bg1"/>
                </a:solidFill>
              </a:rPr>
              <a:t>a Challenge / a Reality  </a:t>
            </a:r>
            <a:endParaRPr lang="en-US" sz="4800" i="1" smtClean="0">
              <a:solidFill>
                <a:schemeClr val="bg1"/>
              </a:solidFill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575865" y="618847"/>
            <a:ext cx="9793088" cy="4094441"/>
            <a:chOff x="8285993" y="1622117"/>
            <a:chExt cx="10602200" cy="4432727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26684" y="1789144"/>
              <a:ext cx="3224612" cy="1095250"/>
            </a:xfrm>
            <a:prstGeom prst="rect">
              <a:avLst/>
            </a:prstGeom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7443" y="1622117"/>
              <a:ext cx="2006026" cy="1185379"/>
            </a:xfrm>
            <a:prstGeom prst="rect">
              <a:avLst/>
            </a:prstGeom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5389" b="35610"/>
            <a:stretch/>
          </p:blipFill>
          <p:spPr>
            <a:xfrm>
              <a:off x="8285993" y="3132594"/>
              <a:ext cx="10602200" cy="2922250"/>
            </a:xfrm>
            <a:prstGeom prst="rect">
              <a:avLst/>
            </a:prstGeom>
          </p:spPr>
        </p:pic>
      </p:grpSp>
      <p:sp>
        <p:nvSpPr>
          <p:cNvPr id="13" name="12 CuadroTexto"/>
          <p:cNvSpPr txBox="1"/>
          <p:nvPr/>
        </p:nvSpPr>
        <p:spPr>
          <a:xfrm>
            <a:off x="648643" y="7665367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José Pérez García 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CEO Recyclia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76635" y="9249543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Madrid, 16 </a:t>
            </a:r>
            <a:r>
              <a:rPr lang="en-GB" sz="1600" dirty="0" smtClean="0">
                <a:solidFill>
                  <a:schemeClr val="bg1"/>
                </a:solidFill>
              </a:rPr>
              <a:t>September </a:t>
            </a:r>
            <a:r>
              <a:rPr lang="en-GB" sz="1600" dirty="0" smtClean="0">
                <a:solidFill>
                  <a:schemeClr val="bg1"/>
                </a:solidFill>
              </a:rPr>
              <a:t>2013</a:t>
            </a:r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="" xmlns:p14="http://schemas.microsoft.com/office/powerpoint/2010/main" val="40424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301665" y="3527254"/>
            <a:ext cx="4005789" cy="2272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4579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s-ES" sz="6000" dirty="0" smtClean="0">
                <a:solidFill>
                  <a:schemeClr val="bg1"/>
                </a:solidFill>
              </a:rPr>
              <a:t>Communication and awareness actions </a:t>
            </a:r>
          </a:p>
        </p:txBody>
      </p:sp>
      <p:sp>
        <p:nvSpPr>
          <p:cNvPr id="24580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s-ES" smtClean="0"/>
              <a:t>Quito, Ecuador, 13 August 2013</a:t>
            </a:r>
          </a:p>
        </p:txBody>
      </p:sp>
      <p:sp>
        <p:nvSpPr>
          <p:cNvPr id="24581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D8EA6C2-6428-4AE0-B458-FF66ADC40B6F}" type="slidenum">
              <a:rPr lang="en-US" altLang="es-ES" smtClean="0"/>
              <a:pPr/>
              <a:t>10</a:t>
            </a:fld>
            <a:endParaRPr lang="en-US" altLang="es-ES" smtClean="0"/>
          </a:p>
        </p:txBody>
      </p:sp>
      <p:sp>
        <p:nvSpPr>
          <p:cNvPr id="6" name="18 CuadroTexto"/>
          <p:cNvSpPr txBox="1">
            <a:spLocks noChangeArrowheads="1"/>
          </p:cNvSpPr>
          <p:nvPr/>
        </p:nvSpPr>
        <p:spPr bwMode="auto">
          <a:xfrm>
            <a:off x="10009834" y="1903728"/>
            <a:ext cx="6625886" cy="38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321" tIns="81660" rIns="163321" bIns="81660">
            <a:spAutoFit/>
          </a:bodyPr>
          <a:lstStyle>
            <a:defPPr>
              <a:defRPr lang="es-ES_tradnl"/>
            </a:defPPr>
            <a:lvl1pPr algn="ctr" fontAlgn="auto">
              <a:spcBef>
                <a:spcPct val="50000"/>
              </a:spcBef>
              <a:spcAft>
                <a:spcPts val="0"/>
              </a:spcAft>
              <a:defRPr sz="1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aiandra GD" pitchFamily="34" charset="0"/>
                <a:cs typeface="MV Boli" pitchFamily="2" charset="0"/>
              </a:defRPr>
            </a:lvl1pPr>
          </a:lstStyle>
          <a:p>
            <a:pPr>
              <a:defRPr/>
            </a:pP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RECYCLING SCHOOL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8" descr="\\servidor2\Asimelec\Comun\2012_MEDIOAMBIENTE\COMUNICACION\ROADSHOW_AMBILAMP\LATERAL EXTERIOR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r="4546"/>
          <a:stretch/>
        </p:blipFill>
        <p:spPr bwMode="auto">
          <a:xfrm>
            <a:off x="11865715" y="2794939"/>
            <a:ext cx="5634252" cy="2490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511414" y="1982147"/>
            <a:ext cx="6625886" cy="54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THE TOUR OF SPAIN (LA VUELTA) 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iandra GD" pitchFamily="34" charset="0"/>
              <a:cs typeface="MV Boli" pitchFamily="2" charset="0"/>
            </a:endParaRPr>
          </a:p>
        </p:txBody>
      </p:sp>
      <p:pic>
        <p:nvPicPr>
          <p:cNvPr id="24585" name="Picture 7" descr="logo ECOPILAS VUELTA 2012 COMPRIMI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9257" y="2446300"/>
            <a:ext cx="6436843" cy="8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898941" y="7418759"/>
            <a:ext cx="2304656" cy="228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3" name="28 CuadroTexto"/>
          <p:cNvSpPr txBox="1">
            <a:spLocks noChangeArrowheads="1"/>
          </p:cNvSpPr>
          <p:nvPr/>
        </p:nvSpPr>
        <p:spPr bwMode="auto">
          <a:xfrm>
            <a:off x="4248194" y="9466902"/>
            <a:ext cx="9938829" cy="54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Guide CETMAR and industrial batteries brochure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iandra GD" pitchFamily="34" charset="0"/>
              <a:cs typeface="MV Boli" pitchFamily="2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78722" y="6225541"/>
            <a:ext cx="2722825" cy="28146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/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/>
            </a:extLst>
          </a:blip>
          <a:srcRect b="14879"/>
          <a:stretch/>
        </p:blipFill>
        <p:spPr bwMode="auto">
          <a:xfrm>
            <a:off x="9577710" y="6192675"/>
            <a:ext cx="2296003" cy="2842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81375" y="3632453"/>
            <a:ext cx="4500393" cy="2061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-2199" y="6008579"/>
            <a:ext cx="4607726" cy="93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ECO Awards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Ecofimática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 Distributors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iandra GD" pitchFamily="34" charset="0"/>
              <a:cs typeface="MV Boli" pitchFamily="2" charset="0"/>
            </a:endParaRPr>
          </a:p>
        </p:txBody>
      </p:sp>
      <p:pic>
        <p:nvPicPr>
          <p:cNvPr id="18" name="Picture 4" descr="\\servidor2\Asimelec\Comun\2012_MEDIOAMBIENTE\COMUNICACION\PREMIOS ECO VALENCIA_EF\ECO_sobre-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51161" y="7305994"/>
            <a:ext cx="3860386" cy="2083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BBB59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1" name="18 CuadroTexto"/>
          <p:cNvSpPr txBox="1">
            <a:spLocks noChangeArrowheads="1"/>
          </p:cNvSpPr>
          <p:nvPr/>
        </p:nvSpPr>
        <p:spPr bwMode="auto">
          <a:xfrm>
            <a:off x="12026408" y="5685314"/>
            <a:ext cx="5185476" cy="131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Agreement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Tragamovil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 and ADENA for the recovery of autochthonous forests 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iandra GD" pitchFamily="34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</a:rPr>
              <a:t>Conclusions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The challenge of WEEE management has a solution </a:t>
            </a:r>
            <a:endParaRPr lang="en-GB" sz="3200" dirty="0" smtClean="0">
              <a:solidFill>
                <a:schemeClr val="bg1"/>
              </a:solidFill>
            </a:endParaRP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The IMS has been proven as the most effective </a:t>
            </a:r>
            <a:r>
              <a:rPr lang="en-US" sz="3200" dirty="0" smtClean="0">
                <a:solidFill>
                  <a:schemeClr val="bg1"/>
                </a:solidFill>
              </a:rPr>
              <a:t>solution</a:t>
            </a:r>
            <a:endParaRPr lang="en-GB" sz="3200" dirty="0" smtClean="0">
              <a:solidFill>
                <a:schemeClr val="bg1"/>
              </a:solidFill>
            </a:endParaRP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The future challenge is to control all flows 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endParaRPr lang="en-GB" sz="3200" dirty="0" smtClean="0">
              <a:solidFill>
                <a:schemeClr val="bg1"/>
              </a:solidFill>
            </a:endParaRP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 err="1" smtClean="0">
                <a:solidFill>
                  <a:schemeClr val="bg1"/>
                </a:solidFill>
              </a:rPr>
              <a:t>Ecodesign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will be a good ally in the cost optimization 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790713" y="283457"/>
            <a:ext cx="16462058" cy="1715029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</a:rPr>
              <a:t>Thanks for your attention!</a:t>
            </a:r>
          </a:p>
        </p:txBody>
      </p:sp>
      <p:grpSp>
        <p:nvGrpSpPr>
          <p:cNvPr id="2" name="21 Grupo"/>
          <p:cNvGrpSpPr>
            <a:grpSpLocks/>
          </p:cNvGrpSpPr>
          <p:nvPr/>
        </p:nvGrpSpPr>
        <p:grpSpPr bwMode="auto">
          <a:xfrm>
            <a:off x="1079687" y="3849287"/>
            <a:ext cx="15410951" cy="1439883"/>
            <a:chOff x="539552" y="2204864"/>
            <a:chExt cx="7704857" cy="959770"/>
          </a:xfrm>
        </p:grpSpPr>
        <p:grpSp>
          <p:nvGrpSpPr>
            <p:cNvPr id="3" name="12 Grupo"/>
            <p:cNvGrpSpPr>
              <a:grpSpLocks/>
            </p:cNvGrpSpPr>
            <p:nvPr/>
          </p:nvGrpSpPr>
          <p:grpSpPr bwMode="auto">
            <a:xfrm>
              <a:off x="539552" y="2204864"/>
              <a:ext cx="7704857" cy="953956"/>
              <a:chOff x="539552" y="1556791"/>
              <a:chExt cx="7704857" cy="953956"/>
            </a:xfrm>
          </p:grpSpPr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1763629" y="1556791"/>
                <a:ext cx="6480780" cy="9539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2900" dirty="0">
                    <a:solidFill>
                      <a:schemeClr val="bg1"/>
                    </a:solidFill>
                  </a:rPr>
                  <a:t>              </a:t>
                </a:r>
                <a:r>
                  <a:rPr lang="en-GB" sz="2900" dirty="0" smtClean="0">
                    <a:solidFill>
                      <a:schemeClr val="bg1"/>
                    </a:solidFill>
                  </a:rPr>
                  <a:t>                  </a:t>
                </a:r>
                <a:r>
                  <a:rPr lang="en-GB" sz="2900" dirty="0">
                    <a:solidFill>
                      <a:schemeClr val="bg1"/>
                    </a:solidFill>
                  </a:rPr>
                  <a:t>www.ecopilas.es	</a:t>
                </a:r>
              </a:p>
              <a:p>
                <a:pPr>
                  <a:defRPr/>
                </a:pPr>
                <a:r>
                  <a:rPr lang="en-GB" sz="2900" dirty="0" smtClean="0">
                    <a:solidFill>
                      <a:schemeClr val="bg1"/>
                    </a:solidFill>
                  </a:rPr>
                  <a:t>                               @</a:t>
                </a:r>
                <a:r>
                  <a:rPr lang="en-GB" sz="2900" dirty="0" err="1">
                    <a:solidFill>
                      <a:schemeClr val="bg1"/>
                    </a:solidFill>
                  </a:rPr>
                  <a:t>ecopilas</a:t>
                </a:r>
                <a:r>
                  <a:rPr lang="en-GB" sz="2900" dirty="0">
                    <a:solidFill>
                      <a:schemeClr val="bg1"/>
                    </a:solidFill>
                  </a:rPr>
                  <a:t> </a:t>
                </a:r>
              </a:p>
              <a:p>
                <a:pPr>
                  <a:defRPr/>
                </a:pPr>
                <a:r>
                  <a:rPr lang="en-GB" sz="2900" dirty="0">
                    <a:solidFill>
                      <a:schemeClr val="bg1"/>
                    </a:solidFill>
                  </a:rPr>
                  <a:t> 	 </a:t>
                </a:r>
                <a:r>
                  <a:rPr lang="en-GB" sz="2900" dirty="0" smtClean="0">
                    <a:solidFill>
                      <a:schemeClr val="bg1"/>
                    </a:solidFill>
                  </a:rPr>
                  <a:t>           https</a:t>
                </a:r>
                <a:r>
                  <a:rPr lang="en-GB" sz="2900" dirty="0">
                    <a:solidFill>
                      <a:schemeClr val="bg1"/>
                    </a:solidFill>
                  </a:rPr>
                  <a:t>://www.facebook.com/EcopilasFundacion</a:t>
                </a:r>
                <a:endParaRPr lang="en-GB" sz="18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27670" name="16 Imagen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39552" y="1700808"/>
                <a:ext cx="1368425" cy="490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667" name="9 Imagen" descr="Twitterjpg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2492896"/>
              <a:ext cx="432048" cy="241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8" name="10 Imagen" descr="facebook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40109" y="2876602"/>
              <a:ext cx="28803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22 Grupo"/>
          <p:cNvGrpSpPr>
            <a:grpSpLocks/>
          </p:cNvGrpSpPr>
          <p:nvPr/>
        </p:nvGrpSpPr>
        <p:grpSpPr bwMode="auto">
          <a:xfrm>
            <a:off x="1079689" y="5576232"/>
            <a:ext cx="15557026" cy="984885"/>
            <a:chOff x="539552" y="4149080"/>
            <a:chExt cx="7776864" cy="655964"/>
          </a:xfrm>
        </p:grpSpPr>
        <p:grpSp>
          <p:nvGrpSpPr>
            <p:cNvPr id="6" name="17 Grupo"/>
            <p:cNvGrpSpPr>
              <a:grpSpLocks/>
            </p:cNvGrpSpPr>
            <p:nvPr/>
          </p:nvGrpSpPr>
          <p:grpSpPr bwMode="auto">
            <a:xfrm>
              <a:off x="539552" y="4149080"/>
              <a:ext cx="7776864" cy="655964"/>
              <a:chOff x="539552" y="2852936"/>
              <a:chExt cx="7776864" cy="655964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1836490" y="2852936"/>
                <a:ext cx="6479926" cy="655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2900" dirty="0">
                    <a:solidFill>
                      <a:schemeClr val="bg1"/>
                    </a:solidFill>
                  </a:rPr>
                  <a:t>               </a:t>
                </a:r>
                <a:r>
                  <a:rPr lang="en-GB" sz="2900" dirty="0" smtClean="0">
                    <a:solidFill>
                      <a:schemeClr val="bg1"/>
                    </a:solidFill>
                  </a:rPr>
                  <a:t>                www.ecofimatica.es</a:t>
                </a:r>
                <a:r>
                  <a:rPr lang="en-GB" sz="2900" dirty="0">
                    <a:solidFill>
                      <a:schemeClr val="bg1"/>
                    </a:solidFill>
                  </a:rPr>
                  <a:t>	</a:t>
                </a:r>
              </a:p>
              <a:p>
                <a:pPr>
                  <a:defRPr/>
                </a:pPr>
                <a:r>
                  <a:rPr lang="en-GB" sz="2900" dirty="0">
                    <a:solidFill>
                      <a:schemeClr val="bg1"/>
                    </a:solidFill>
                  </a:rPr>
                  <a:t>	</a:t>
                </a:r>
                <a:r>
                  <a:rPr lang="en-GB" sz="2900" dirty="0" smtClean="0">
                    <a:solidFill>
                      <a:schemeClr val="bg1"/>
                    </a:solidFill>
                  </a:rPr>
                  <a:t>           https</a:t>
                </a:r>
                <a:r>
                  <a:rPr lang="en-GB" sz="2900" dirty="0">
                    <a:solidFill>
                      <a:schemeClr val="bg1"/>
                    </a:solidFill>
                  </a:rPr>
                  <a:t>://www.facebook.com/EcofimaticaFundacion</a:t>
                </a:r>
                <a:endParaRPr lang="en-GB" sz="18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27665" name="17 Imagen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9552" y="2924945"/>
                <a:ext cx="1368425" cy="5520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663" name="16 Imagen" descr="facebook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3875" y="4437439"/>
              <a:ext cx="28803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26 Grupo"/>
          <p:cNvGrpSpPr>
            <a:grpSpLocks/>
          </p:cNvGrpSpPr>
          <p:nvPr/>
        </p:nvGrpSpPr>
        <p:grpSpPr bwMode="auto">
          <a:xfrm>
            <a:off x="1080691" y="2012778"/>
            <a:ext cx="15409947" cy="1569660"/>
            <a:chOff x="611560" y="1556791"/>
            <a:chExt cx="7632849" cy="1047243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1764107" y="1556791"/>
              <a:ext cx="6480302" cy="1047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chemeClr val="bg1"/>
                  </a:solidFill>
                </a:rPr>
                <a:t>              </a:t>
              </a:r>
              <a:r>
                <a:rPr lang="en-GB" dirty="0" smtClean="0">
                  <a:solidFill>
                    <a:schemeClr val="bg1"/>
                  </a:solidFill>
                </a:rPr>
                <a:t>                </a:t>
              </a:r>
              <a:r>
                <a:rPr lang="en-GB" dirty="0">
                  <a:solidFill>
                    <a:schemeClr val="bg1"/>
                  </a:solidFill>
                </a:rPr>
                <a:t>www.recyclia.es</a:t>
              </a:r>
            </a:p>
            <a:p>
              <a:pPr>
                <a:defRPr/>
              </a:pPr>
              <a:r>
                <a:rPr lang="en-GB" dirty="0" smtClean="0">
                  <a:solidFill>
                    <a:schemeClr val="bg1"/>
                  </a:solidFill>
                </a:rPr>
                <a:t>                             @</a:t>
              </a:r>
              <a:r>
                <a:rPr lang="en-GB" dirty="0" err="1">
                  <a:solidFill>
                    <a:schemeClr val="bg1"/>
                  </a:solidFill>
                </a:rPr>
                <a:t>recyclia</a:t>
              </a:r>
              <a:endParaRPr lang="en-GB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en-GB" dirty="0" smtClean="0">
                  <a:solidFill>
                    <a:schemeClr val="bg1"/>
                  </a:solidFill>
                </a:rPr>
                <a:t>                             </a:t>
              </a:r>
              <a:r>
                <a:rPr lang="en-GB" dirty="0">
                  <a:solidFill>
                    <a:schemeClr val="bg1"/>
                  </a:solidFill>
                </a:rPr>
                <a:t>https://www.facebook.com/Recyclia.es</a:t>
              </a:r>
              <a:endParaRPr lang="en-GB" sz="19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pic>
          <p:nvPicPr>
            <p:cNvPr id="27659" name="23 Imagen" descr="facebook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2542" y="2301419"/>
              <a:ext cx="28803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0" name="24 Imagen" descr="Twitterjpg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40545" y="1965123"/>
              <a:ext cx="432048" cy="241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1" name="25 Imagen" descr="logo recyclia baja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560" y="1772816"/>
              <a:ext cx="1355345" cy="59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4033019" y="7017295"/>
            <a:ext cx="12962600" cy="11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         </a:t>
            </a:r>
            <a:r>
              <a:rPr lang="en-GB" dirty="0" smtClean="0">
                <a:solidFill>
                  <a:schemeClr val="bg1"/>
                </a:solidFill>
              </a:rPr>
              <a:t>              www.ecoasimelec.es</a:t>
            </a:r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	  </a:t>
            </a:r>
            <a:endParaRPr lang="en-GB" sz="19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7655" name="15 Imagen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0691" y="7089304"/>
            <a:ext cx="281353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3670938" y="8063020"/>
            <a:ext cx="12965777" cy="11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                </a:t>
            </a:r>
            <a:r>
              <a:rPr lang="en-GB" dirty="0" smtClean="0">
                <a:solidFill>
                  <a:schemeClr val="bg1"/>
                </a:solidFill>
              </a:rPr>
              <a:t>           </a:t>
            </a:r>
            <a:r>
              <a:rPr lang="en-GB" dirty="0">
                <a:solidFill>
                  <a:schemeClr val="bg1"/>
                </a:solidFill>
              </a:rPr>
              <a:t>www.tragamovil.es</a:t>
            </a:r>
          </a:p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	  </a:t>
            </a:r>
            <a:endParaRPr lang="en-GB" sz="19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7657" name="18 Imagen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0691" y="8241431"/>
            <a:ext cx="2737325" cy="8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</a:rPr>
              <a:t>Scheme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Presentation of Recyclia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The management challenge  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Management model  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Advantages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Conclusions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6C2EC1-7B8D-4698-891E-4637F263CA11}" type="slidenum">
              <a:rPr lang="en-US" altLang="es-ES" smtClean="0"/>
              <a:pPr>
                <a:defRPr/>
              </a:pPr>
              <a:t>2</a:t>
            </a:fld>
            <a:endParaRPr lang="en-US" alt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"/>
          <p:cNvSpPr>
            <a:spLocks noChangeArrowheads="1"/>
          </p:cNvSpPr>
          <p:nvPr/>
        </p:nvSpPr>
        <p:spPr bwMode="auto">
          <a:xfrm>
            <a:off x="1019354" y="1472067"/>
            <a:ext cx="16481111" cy="619731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63301" tIns="81652" rIns="163301" bIns="81652">
            <a:spAutoFit/>
          </a:bodyPr>
          <a:lstStyle/>
          <a:p>
            <a:pPr algn="just">
              <a:buFont typeface="Wingdings" pitchFamily="2" charset="2"/>
              <a:buChar char="§"/>
              <a:tabLst>
                <a:tab pos="813770" algn="l"/>
              </a:tabLst>
            </a:pPr>
            <a:r>
              <a:rPr lang="en-US" sz="2400" dirty="0" smtClean="0">
                <a:solidFill>
                  <a:schemeClr val="bg2"/>
                </a:solidFill>
              </a:rPr>
              <a:t>    </a:t>
            </a:r>
            <a:r>
              <a:rPr lang="en-US" sz="2400" dirty="0">
                <a:solidFill>
                  <a:schemeClr val="bg2"/>
                </a:solidFill>
              </a:rPr>
              <a:t>RECYCLIA is the environmental Platform that brings together the </a:t>
            </a:r>
            <a:r>
              <a:rPr lang="en-US" sz="2400" dirty="0" smtClean="0">
                <a:solidFill>
                  <a:schemeClr val="bg2"/>
                </a:solidFill>
              </a:rPr>
              <a:t>experience, knowledge </a:t>
            </a:r>
            <a:r>
              <a:rPr lang="en-US" sz="2400" dirty="0">
                <a:solidFill>
                  <a:schemeClr val="bg2"/>
                </a:solidFill>
              </a:rPr>
              <a:t>and human team of Integrated Management Systems. </a:t>
            </a:r>
            <a:endParaRPr lang="es-ES" sz="2400" dirty="0">
              <a:solidFill>
                <a:schemeClr val="bg2"/>
              </a:solidFill>
            </a:endParaRPr>
          </a:p>
          <a:p>
            <a:pPr algn="just">
              <a:tabLst>
                <a:tab pos="813770" algn="l"/>
              </a:tabLst>
            </a:pPr>
            <a:endParaRPr lang="es-ES_tradnl" altLang="es-ES" sz="2400" dirty="0">
              <a:solidFill>
                <a:schemeClr val="bg2"/>
              </a:solidFill>
            </a:endParaRPr>
          </a:p>
          <a:p>
            <a:pPr algn="just">
              <a:buFont typeface="Wingdings" pitchFamily="2" charset="2"/>
              <a:buChar char="§"/>
              <a:tabLst>
                <a:tab pos="813770" algn="l"/>
              </a:tabLst>
            </a:pPr>
            <a:r>
              <a:rPr lang="es-ES_tradnl" altLang="es-ES" sz="2400" dirty="0">
                <a:solidFill>
                  <a:schemeClr val="bg2"/>
                </a:solidFill>
              </a:rPr>
              <a:t>    </a:t>
            </a:r>
            <a:r>
              <a:rPr lang="en-US" sz="2400" dirty="0">
                <a:solidFill>
                  <a:schemeClr val="bg2"/>
                </a:solidFill>
              </a:rPr>
              <a:t>Under the legal form of Economic Interest Grouping (EIG), Recyclia is a </a:t>
            </a:r>
            <a:r>
              <a:rPr lang="en-US" sz="2400" dirty="0" smtClean="0">
                <a:solidFill>
                  <a:schemeClr val="bg2"/>
                </a:solidFill>
              </a:rPr>
              <a:t>non profit </a:t>
            </a:r>
            <a:r>
              <a:rPr lang="en-US" sz="2400" dirty="0">
                <a:solidFill>
                  <a:schemeClr val="bg2"/>
                </a:solidFill>
              </a:rPr>
              <a:t>organization that encompasses the following foundations:</a:t>
            </a:r>
            <a:endParaRPr lang="es-ES_tradnl" sz="2400" dirty="0">
              <a:solidFill>
                <a:schemeClr val="bg2"/>
              </a:solidFill>
            </a:endParaRPr>
          </a:p>
          <a:p>
            <a:pPr algn="just">
              <a:tabLst>
                <a:tab pos="813770" algn="l"/>
              </a:tabLst>
            </a:pPr>
            <a:endParaRPr lang="es-ES_tradnl" sz="2800" dirty="0">
              <a:solidFill>
                <a:srgbClr val="00415D"/>
              </a:solidFill>
              <a:latin typeface="Calibri" pitchFamily="34" charset="0"/>
            </a:endParaRPr>
          </a:p>
          <a:p>
            <a:pPr algn="just">
              <a:tabLst>
                <a:tab pos="813770" algn="l"/>
              </a:tabLst>
            </a:pPr>
            <a:endParaRPr lang="es-ES_tradnl" sz="2800" dirty="0">
              <a:solidFill>
                <a:srgbClr val="00415D"/>
              </a:solidFill>
              <a:latin typeface="Calibri" pitchFamily="34" charset="0"/>
            </a:endParaRPr>
          </a:p>
          <a:p>
            <a:pPr algn="just">
              <a:tabLst>
                <a:tab pos="813770" algn="l"/>
              </a:tabLst>
            </a:pPr>
            <a:endParaRPr lang="es-ES_tradnl" sz="1200" dirty="0">
              <a:solidFill>
                <a:srgbClr val="00415D"/>
              </a:solidFill>
              <a:latin typeface="Calibri" pitchFamily="34" charset="0"/>
            </a:endParaRPr>
          </a:p>
          <a:p>
            <a:pPr algn="just">
              <a:tabLst>
                <a:tab pos="813770" algn="l"/>
              </a:tabLst>
            </a:pPr>
            <a:endParaRPr lang="es-ES_tradnl" sz="1200" dirty="0">
              <a:solidFill>
                <a:srgbClr val="00415D"/>
              </a:solidFill>
              <a:latin typeface="Calibri" pitchFamily="34" charset="0"/>
            </a:endParaRPr>
          </a:p>
          <a:p>
            <a:pPr marL="1094477" lvl="1" algn="just">
              <a:lnSpc>
                <a:spcPct val="150000"/>
              </a:lnSpc>
              <a:tabLst>
                <a:tab pos="813770" algn="l"/>
              </a:tabLst>
            </a:pPr>
            <a:endParaRPr lang="es-ES_tradnl" b="1" dirty="0">
              <a:solidFill>
                <a:srgbClr val="00415D"/>
              </a:solidFill>
              <a:latin typeface="Calibri" pitchFamily="34" charset="0"/>
            </a:endParaRPr>
          </a:p>
          <a:p>
            <a:pPr marL="1094477" lvl="1" algn="just">
              <a:lnSpc>
                <a:spcPct val="150000"/>
              </a:lnSpc>
              <a:tabLst>
                <a:tab pos="813770" algn="l"/>
              </a:tabLst>
            </a:pPr>
            <a:endParaRPr lang="es-ES_tradnl" sz="1200" b="1" dirty="0">
              <a:solidFill>
                <a:srgbClr val="00415D"/>
              </a:solidFill>
              <a:latin typeface="Calibri" pitchFamily="34" charset="0"/>
            </a:endParaRPr>
          </a:p>
          <a:p>
            <a:pPr marL="1094477" lvl="1" algn="just">
              <a:lnSpc>
                <a:spcPct val="150000"/>
              </a:lnSpc>
              <a:tabLst>
                <a:tab pos="813770" algn="l"/>
              </a:tabLst>
            </a:pPr>
            <a:endParaRPr lang="es-ES_tradnl" sz="1200" b="1" dirty="0">
              <a:solidFill>
                <a:srgbClr val="00415D"/>
              </a:solidFill>
              <a:latin typeface="Calibri" pitchFamily="34" charset="0"/>
            </a:endParaRPr>
          </a:p>
          <a:p>
            <a:pPr algn="just">
              <a:tabLst>
                <a:tab pos="813770" algn="l"/>
              </a:tabLst>
            </a:pPr>
            <a:endParaRPr lang="es-ES_tradnl" sz="2800" dirty="0">
              <a:solidFill>
                <a:srgbClr val="00415D"/>
              </a:solidFill>
              <a:latin typeface="Calibri" pitchFamily="34" charset="0"/>
            </a:endParaRPr>
          </a:p>
          <a:p>
            <a:pPr algn="just">
              <a:tabLst>
                <a:tab pos="813770" algn="l"/>
              </a:tabLst>
            </a:pPr>
            <a:endParaRPr lang="es-ES_tradnl" sz="2800" dirty="0">
              <a:solidFill>
                <a:srgbClr val="00415D"/>
              </a:solidFill>
              <a:latin typeface="Calibri" pitchFamily="34" charset="0"/>
            </a:endParaRPr>
          </a:p>
          <a:p>
            <a:pPr algn="just">
              <a:tabLst>
                <a:tab pos="813770" algn="l"/>
              </a:tabLst>
            </a:pPr>
            <a:endParaRPr lang="es-ES_tradnl" sz="1200" dirty="0">
              <a:solidFill>
                <a:srgbClr val="00415D"/>
              </a:solidFill>
              <a:latin typeface="Calibri" pitchFamily="34" charset="0"/>
            </a:endParaRPr>
          </a:p>
          <a:p>
            <a:pPr algn="just">
              <a:tabLst>
                <a:tab pos="813770" algn="l"/>
              </a:tabLst>
            </a:pPr>
            <a:endParaRPr lang="es-ES_tradnl" sz="1200" dirty="0">
              <a:solidFill>
                <a:srgbClr val="00415D"/>
              </a:solidFill>
              <a:latin typeface="Calibri" pitchFamily="34" charset="0"/>
            </a:endParaRPr>
          </a:p>
          <a:p>
            <a:pPr algn="just">
              <a:tabLst>
                <a:tab pos="813770" algn="l"/>
              </a:tabLst>
            </a:pPr>
            <a:endParaRPr lang="es-ES_tradnl" sz="2800" dirty="0">
              <a:solidFill>
                <a:srgbClr val="00415D"/>
              </a:solidFill>
              <a:latin typeface="Calibri" pitchFamily="34" charset="0"/>
            </a:endParaRPr>
          </a:p>
        </p:txBody>
      </p:sp>
      <p:grpSp>
        <p:nvGrpSpPr>
          <p:cNvPr id="2" name="8 Grupo"/>
          <p:cNvGrpSpPr>
            <a:grpSpLocks/>
          </p:cNvGrpSpPr>
          <p:nvPr/>
        </p:nvGrpSpPr>
        <p:grpSpPr bwMode="auto">
          <a:xfrm>
            <a:off x="1152699" y="3632919"/>
            <a:ext cx="16201800" cy="844682"/>
            <a:chOff x="611560" y="3501009"/>
            <a:chExt cx="7518400" cy="561975"/>
          </a:xfrm>
        </p:grpSpPr>
        <p:sp>
          <p:nvSpPr>
            <p:cNvPr id="6152" name="Rectangle 4"/>
            <p:cNvSpPr>
              <a:spLocks noChangeArrowheads="1"/>
            </p:cNvSpPr>
            <p:nvPr/>
          </p:nvSpPr>
          <p:spPr bwMode="auto">
            <a:xfrm>
              <a:off x="1548185" y="3501009"/>
              <a:ext cx="6581775" cy="552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algn="just"/>
              <a:r>
                <a:rPr lang="en-GB" sz="2400" dirty="0">
                  <a:solidFill>
                    <a:schemeClr val="bg1"/>
                  </a:solidFill>
                  <a:latin typeface="Calibri" pitchFamily="34" charset="0"/>
                </a:rPr>
                <a:t>Founded in 1998. The responsible response from the batteries and accumulators sector to the need to adequately manage used batteries and accumulators. </a:t>
              </a:r>
            </a:p>
          </p:txBody>
        </p:sp>
        <p:pic>
          <p:nvPicPr>
            <p:cNvPr id="6153" name="16 Imagen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3572447"/>
              <a:ext cx="1202944" cy="49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9 Grupo"/>
          <p:cNvGrpSpPr>
            <a:grpSpLocks/>
          </p:cNvGrpSpPr>
          <p:nvPr/>
        </p:nvGrpSpPr>
        <p:grpSpPr bwMode="auto">
          <a:xfrm>
            <a:off x="1152699" y="4785046"/>
            <a:ext cx="16397723" cy="903006"/>
            <a:chOff x="611560" y="4294756"/>
            <a:chExt cx="7542275" cy="601905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1572060" y="4342754"/>
              <a:ext cx="6581775" cy="553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algn="just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Founded </a:t>
              </a: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in 1999.  Pioneering initiative of telephone and communications equipment financed by the major manufacturers.</a:t>
              </a:r>
              <a:endParaRPr lang="es-E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6151" name="18 Imagen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4294756"/>
              <a:ext cx="1192345" cy="47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5" name="Rectangle 2"/>
          <p:cNvSpPr>
            <a:spLocks noChangeArrowheads="1"/>
          </p:cNvSpPr>
          <p:nvPr/>
        </p:nvSpPr>
        <p:spPr bwMode="auto">
          <a:xfrm>
            <a:off x="0" y="0"/>
            <a:ext cx="18291175" cy="17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 anchor="ctr"/>
          <a:lstStyle/>
          <a:p>
            <a:pPr algn="ctr"/>
            <a:r>
              <a:rPr lang="en-US" altLang="es-ES" sz="6000" b="1" dirty="0" smtClean="0">
                <a:solidFill>
                  <a:schemeClr val="bg2"/>
                </a:solidFill>
              </a:rPr>
              <a:t>Who is Recyclia?</a:t>
            </a:r>
            <a:endParaRPr lang="en-US" altLang="es-ES" sz="6000" b="1" dirty="0">
              <a:solidFill>
                <a:schemeClr val="bg2"/>
              </a:solidFill>
            </a:endParaRPr>
          </a:p>
        </p:txBody>
      </p:sp>
      <p:grpSp>
        <p:nvGrpSpPr>
          <p:cNvPr id="10" name="8 Grupo"/>
          <p:cNvGrpSpPr>
            <a:grpSpLocks/>
          </p:cNvGrpSpPr>
          <p:nvPr/>
        </p:nvGrpSpPr>
        <p:grpSpPr bwMode="auto">
          <a:xfrm>
            <a:off x="1152699" y="5721150"/>
            <a:ext cx="14936513" cy="894573"/>
            <a:chOff x="486595" y="2042394"/>
            <a:chExt cx="7466960" cy="595548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530530" y="2084719"/>
              <a:ext cx="6423025" cy="553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algn="just"/>
              <a:r>
                <a:rPr lang="en-GB" sz="2400" dirty="0">
                  <a:solidFill>
                    <a:schemeClr val="bg1"/>
                  </a:solidFill>
                  <a:latin typeface="Calibri" pitchFamily="34" charset="0"/>
                </a:rPr>
                <a:t>Founded in 2002. Custom solution for computer equipments promoted by the main manufacturers of the sector. </a:t>
              </a:r>
              <a:endParaRPr lang="es-ES" sz="1800" dirty="0">
                <a:solidFill>
                  <a:schemeClr val="bg1"/>
                </a:solidFill>
              </a:endParaRPr>
            </a:p>
          </p:txBody>
        </p:sp>
        <p:pic>
          <p:nvPicPr>
            <p:cNvPr id="12" name="17 Imagen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595" y="2042394"/>
              <a:ext cx="1295919" cy="473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9 Grupo"/>
          <p:cNvGrpSpPr>
            <a:grpSpLocks/>
          </p:cNvGrpSpPr>
          <p:nvPr/>
        </p:nvGrpSpPr>
        <p:grpSpPr bwMode="auto">
          <a:xfrm>
            <a:off x="1152699" y="6657255"/>
            <a:ext cx="15511287" cy="1200329"/>
            <a:chOff x="467545" y="3108991"/>
            <a:chExt cx="7754298" cy="79992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511480" y="3108991"/>
              <a:ext cx="6710363" cy="799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algn="just"/>
              <a:r>
                <a:rPr lang="en-GB" sz="2400" dirty="0">
                  <a:solidFill>
                    <a:schemeClr val="bg1"/>
                  </a:solidFill>
                  <a:latin typeface="Calibri" pitchFamily="34" charset="0"/>
                </a:rPr>
                <a:t>Founded in 2005. It allows the rest of manufacturers of electrical and electronic equipments (IT, photography, healthcare, gaming machines, surveillance and control, etc..) to comply with Royal Decree 208/2005</a:t>
              </a:r>
              <a:endParaRPr lang="es-ES" sz="24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15" name="15 Imagen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5" y="3149090"/>
              <a:ext cx="1295919" cy="439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15 Rectángulo"/>
          <p:cNvSpPr/>
          <p:nvPr/>
        </p:nvSpPr>
        <p:spPr>
          <a:xfrm>
            <a:off x="1080691" y="7809383"/>
            <a:ext cx="14905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813770" algn="l"/>
              </a:tabLst>
            </a:pPr>
            <a:r>
              <a:rPr lang="en-US" sz="2400" dirty="0" smtClean="0">
                <a:solidFill>
                  <a:schemeClr val="bg2"/>
                </a:solidFill>
              </a:rPr>
              <a:t>For over </a:t>
            </a:r>
            <a:r>
              <a:rPr lang="en-US" sz="2400" dirty="0" smtClean="0">
                <a:solidFill>
                  <a:schemeClr val="bg2"/>
                </a:solidFill>
              </a:rPr>
              <a:t>14 years</a:t>
            </a:r>
            <a:r>
              <a:rPr lang="en-US" sz="2400" dirty="0" smtClean="0">
                <a:solidFill>
                  <a:schemeClr val="bg2"/>
                </a:solidFill>
              </a:rPr>
              <a:t>, we contribute to the collection and responsible recycling of WEEE and used batteries in Spain.</a:t>
            </a:r>
            <a:endParaRPr lang="es-ES_tradnl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s-ES" sz="2500" dirty="0" smtClean="0"/>
              <a:t>Quito, Ecuador, 13 August 2013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103295-0F1D-4183-8288-B5A508E44B12}" type="slidenum">
              <a:rPr lang="en-US" altLang="es-ES" sz="2500" smtClean="0"/>
              <a:pPr/>
              <a:t>4</a:t>
            </a:fld>
            <a:endParaRPr lang="en-US" altLang="es-ES" sz="2500" dirty="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ES" sz="6000" dirty="0" err="1" smtClean="0">
                <a:solidFill>
                  <a:schemeClr val="bg1"/>
                </a:solidFill>
              </a:rPr>
              <a:t>The</a:t>
            </a:r>
            <a:r>
              <a:rPr lang="es-ES" altLang="es-ES" sz="6000" dirty="0" smtClean="0">
                <a:solidFill>
                  <a:schemeClr val="bg1"/>
                </a:solidFill>
              </a:rPr>
              <a:t> WEEE </a:t>
            </a:r>
            <a:r>
              <a:rPr lang="es-ES" altLang="es-ES" sz="6000" dirty="0" err="1" smtClean="0">
                <a:solidFill>
                  <a:schemeClr val="bg1"/>
                </a:solidFill>
              </a:rPr>
              <a:t>management</a:t>
            </a:r>
            <a:r>
              <a:rPr lang="es-ES" altLang="es-ES" sz="6000" dirty="0" smtClean="0">
                <a:solidFill>
                  <a:schemeClr val="bg1"/>
                </a:solidFill>
              </a:rPr>
              <a:t> </a:t>
            </a:r>
            <a:r>
              <a:rPr lang="es-ES" altLang="es-ES" sz="6000" dirty="0" err="1" smtClean="0">
                <a:solidFill>
                  <a:schemeClr val="bg1"/>
                </a:solidFill>
              </a:rPr>
              <a:t>challenge</a:t>
            </a:r>
            <a:endParaRPr lang="en-US" altLang="es-ES" sz="6000" dirty="0" smtClean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59" y="1903207"/>
            <a:ext cx="16462058" cy="679103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altLang="es-ES" sz="3200" dirty="0" smtClean="0">
                <a:solidFill>
                  <a:schemeClr val="bg1"/>
                </a:solidFill>
              </a:rPr>
              <a:t>Electrical and electronic devices are used more and more and their obsolescent rhythms are increasingly fast:</a:t>
            </a:r>
          </a:p>
          <a:p>
            <a:pPr algn="just">
              <a:lnSpc>
                <a:spcPct val="90000"/>
              </a:lnSpc>
            </a:pPr>
            <a:endParaRPr lang="en-US" altLang="es-ES" sz="3200" dirty="0" smtClean="0">
              <a:solidFill>
                <a:schemeClr val="bg1"/>
              </a:solidFill>
            </a:endParaRPr>
          </a:p>
          <a:p>
            <a:pPr lvl="1" algn="just">
              <a:lnSpc>
                <a:spcPct val="90000"/>
              </a:lnSpc>
            </a:pPr>
            <a:r>
              <a:rPr lang="en-US" altLang="es-ES" sz="3200" dirty="0" smtClean="0">
                <a:solidFill>
                  <a:schemeClr val="bg1"/>
                </a:solidFill>
              </a:rPr>
              <a:t>A European citizen generates 14 kilos of "technological trash" and this amount will double in </a:t>
            </a:r>
            <a:r>
              <a:rPr lang="en-US" altLang="es-ES" sz="3200" dirty="0" smtClean="0">
                <a:solidFill>
                  <a:schemeClr val="bg1"/>
                </a:solidFill>
              </a:rPr>
              <a:t>2017</a:t>
            </a:r>
          </a:p>
          <a:p>
            <a:pPr lvl="1" algn="just">
              <a:lnSpc>
                <a:spcPct val="90000"/>
              </a:lnSpc>
              <a:buNone/>
            </a:pPr>
            <a:endParaRPr lang="en-US" altLang="es-ES" sz="3200" dirty="0" smtClean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altLang="es-ES" sz="4000" dirty="0" smtClean="0">
                <a:solidFill>
                  <a:schemeClr val="bg1"/>
                </a:solidFill>
              </a:rPr>
              <a:t>Benefits </a:t>
            </a:r>
            <a:r>
              <a:rPr lang="en-US" altLang="es-ES" sz="4000" dirty="0" smtClean="0">
                <a:solidFill>
                  <a:schemeClr val="bg1"/>
                </a:solidFill>
              </a:rPr>
              <a:t>derived from WEEE recycling:  </a:t>
            </a:r>
          </a:p>
          <a:p>
            <a:pPr lvl="1" algn="just">
              <a:lnSpc>
                <a:spcPct val="90000"/>
              </a:lnSpc>
              <a:buSzPct val="75000"/>
              <a:buFont typeface="ZapfDingbats BT" pitchFamily="18" charset="2"/>
              <a:buBlip>
                <a:blip r:embed="rId3"/>
              </a:buBlip>
            </a:pPr>
            <a:endParaRPr lang="en-US" altLang="es-ES" sz="2000" dirty="0" smtClean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s-ES" sz="2800" dirty="0" smtClean="0">
                <a:solidFill>
                  <a:schemeClr val="bg1"/>
                </a:solidFill>
              </a:rPr>
              <a:t>Recovery of scarce and valuable raw </a:t>
            </a:r>
            <a:r>
              <a:rPr lang="en-US" altLang="es-ES" sz="2800" dirty="0" smtClean="0">
                <a:solidFill>
                  <a:schemeClr val="bg1"/>
                </a:solidFill>
              </a:rPr>
              <a:t>material. </a:t>
            </a:r>
            <a:r>
              <a:rPr lang="en-US" altLang="es-ES" sz="2800" b="1" u="sng" dirty="0" smtClean="0">
                <a:solidFill>
                  <a:schemeClr val="bg1"/>
                </a:solidFill>
              </a:rPr>
              <a:t>URBAN MINING.</a:t>
            </a:r>
            <a:endParaRPr lang="en-US" altLang="es-ES" sz="2800" b="1" u="sng" dirty="0" smtClean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s-ES" sz="2800" dirty="0" smtClean="0">
                <a:solidFill>
                  <a:schemeClr val="bg1"/>
                </a:solidFill>
              </a:rPr>
              <a:t>Saving energetic and natural resources </a:t>
            </a:r>
          </a:p>
          <a:p>
            <a:pPr lvl="2" algn="just">
              <a:lnSpc>
                <a:spcPct val="90000"/>
              </a:lnSpc>
            </a:pPr>
            <a:r>
              <a:rPr lang="en-US" altLang="es-ES" sz="2800" dirty="0" smtClean="0">
                <a:solidFill>
                  <a:schemeClr val="bg1"/>
                </a:solidFill>
              </a:rPr>
              <a:t>Waste management to minimize the potential impact on the environment and health, by adequately closing a life cycle of these products.</a:t>
            </a:r>
          </a:p>
          <a:p>
            <a:pPr lvl="1">
              <a:lnSpc>
                <a:spcPct val="90000"/>
              </a:lnSpc>
            </a:pPr>
            <a:endParaRPr lang="en-US" altLang="es-E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864667" y="248543"/>
            <a:ext cx="16462058" cy="1374514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Change of approach</a:t>
            </a:r>
          </a:p>
        </p:txBody>
      </p:sp>
      <p:sp>
        <p:nvSpPr>
          <p:cNvPr id="9219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Quito, Ecuador, 13 August 2013</a:t>
            </a:r>
          </a:p>
        </p:txBody>
      </p:sp>
      <p:sp>
        <p:nvSpPr>
          <p:cNvPr id="9220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5D8E6CC-87BD-44E0-84B3-2477CC5A02D9}" type="slidenum">
              <a:rPr lang="en-US" altLang="es-ES" smtClean="0">
                <a:solidFill>
                  <a:srgbClr val="000000"/>
                </a:solidFill>
              </a:rPr>
              <a:pPr/>
              <a:t>5</a:t>
            </a:fld>
            <a:endParaRPr lang="en-US" altLang="es-ES" smtClean="0">
              <a:solidFill>
                <a:srgbClr val="000000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664288" y="2443917"/>
            <a:ext cx="6681360" cy="571676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61621" tIns="79392" rIns="161621" bIns="79392" anchor="ctr"/>
          <a:lstStyle/>
          <a:p>
            <a:pPr algn="ctr">
              <a:defRPr/>
            </a:pPr>
            <a:r>
              <a:rPr lang="en-US" altLang="es-ES" sz="2500" b="1" dirty="0" smtClean="0">
                <a:latin typeface="Arial Narrow" pitchFamily="34" charset="0"/>
              </a:rPr>
              <a:t>Shared responsibility</a:t>
            </a:r>
            <a:endParaRPr lang="en-US" altLang="es-ES" sz="2500" b="1" dirty="0">
              <a:latin typeface="Arial Narrow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230135" y="1579257"/>
            <a:ext cx="9390104" cy="686012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61621" tIns="79392" rIns="161621" bIns="79392" anchor="ctr"/>
          <a:lstStyle/>
          <a:p>
            <a:pPr algn="ctr">
              <a:defRPr/>
            </a:pPr>
            <a:r>
              <a:rPr lang="en-US" altLang="es-ES" sz="2500" b="1" dirty="0" smtClean="0">
                <a:latin typeface="+mj-lt"/>
              </a:rPr>
              <a:t>“Polluter pays” principle</a:t>
            </a:r>
          </a:p>
          <a:p>
            <a:pPr algn="ctr">
              <a:defRPr/>
            </a:pPr>
            <a:r>
              <a:rPr lang="en-US" altLang="es-ES" sz="2500" b="1" dirty="0" smtClean="0">
                <a:latin typeface="+mj-lt"/>
              </a:rPr>
              <a:t> Extended producer responsibility</a:t>
            </a:r>
            <a:endParaRPr lang="en-US" altLang="es-ES" sz="2500" b="1" dirty="0">
              <a:latin typeface="+mj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2828166">
            <a:off x="10539594" y="2151026"/>
            <a:ext cx="914682" cy="1371838"/>
            <a:chOff x="1109" y="1171"/>
            <a:chExt cx="1645" cy="924"/>
          </a:xfrm>
        </p:grpSpPr>
        <p:sp>
          <p:nvSpPr>
            <p:cNvPr id="9237" name="Freeform 5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38" name="Freeform 6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39" name="Freeform 7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0" name="Freeform 8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921507" y="3415767"/>
            <a:ext cx="6249485" cy="87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s-ES" sz="2300" dirty="0" smtClean="0">
                <a:latin typeface="+mj-lt"/>
              </a:rPr>
              <a:t>Transfer of responsibility from the </a:t>
            </a:r>
            <a:r>
              <a:rPr lang="en-US" altLang="es-ES" sz="2300" dirty="0" smtClean="0">
                <a:solidFill>
                  <a:srgbClr val="FF6699"/>
                </a:solidFill>
                <a:latin typeface="+mj-lt"/>
              </a:rPr>
              <a:t>Holder</a:t>
            </a:r>
            <a:r>
              <a:rPr lang="en-US" altLang="es-ES" sz="2300" dirty="0" smtClean="0">
                <a:latin typeface="+mj-lt"/>
              </a:rPr>
              <a:t> or the Administration</a:t>
            </a:r>
            <a:endParaRPr lang="es-ES_tradnl" altLang="es-ES" sz="2300" dirty="0">
              <a:latin typeface="+mj-lt"/>
            </a:endParaRP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4102812" y="4821138"/>
            <a:ext cx="3429595" cy="158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s-ES" sz="2300" dirty="0" smtClean="0"/>
              <a:t>to the “Producer” of the </a:t>
            </a:r>
            <a:r>
              <a:rPr lang="en-US" altLang="es-ES" sz="2300" dirty="0" smtClean="0">
                <a:solidFill>
                  <a:srgbClr val="FF6699"/>
                </a:solidFill>
                <a:latin typeface="+mj-lt"/>
              </a:rPr>
              <a:t>product</a:t>
            </a:r>
            <a:r>
              <a:rPr lang="en-US" altLang="es-ES" sz="2300" dirty="0" smtClean="0"/>
              <a:t> that becomes waste at the end of its useful life</a:t>
            </a:r>
            <a:endParaRPr lang="en-US" altLang="es-ES" sz="2300" dirty="0"/>
          </a:p>
        </p:txBody>
      </p:sp>
      <p:sp>
        <p:nvSpPr>
          <p:cNvPr id="9226" name="AutoShape 12"/>
          <p:cNvSpPr>
            <a:spLocks noChangeArrowheads="1"/>
          </p:cNvSpPr>
          <p:nvPr/>
        </p:nvSpPr>
        <p:spPr bwMode="auto">
          <a:xfrm rot="5400000">
            <a:off x="5573055" y="3970831"/>
            <a:ext cx="571676" cy="91455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321" tIns="81660" rIns="163321" bIns="81660" anchor="ctr"/>
          <a:lstStyle/>
          <a:p>
            <a:endParaRPr lang="es-E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145589" y="3522960"/>
            <a:ext cx="3626479" cy="2726151"/>
            <a:chOff x="1152" y="2976"/>
            <a:chExt cx="1296" cy="1104"/>
          </a:xfrm>
        </p:grpSpPr>
        <p:sp>
          <p:nvSpPr>
            <p:cNvPr id="9233" name="Text Box 14"/>
            <p:cNvSpPr txBox="1">
              <a:spLocks noChangeArrowheads="1"/>
            </p:cNvSpPr>
            <p:nvPr/>
          </p:nvSpPr>
          <p:spPr bwMode="auto">
            <a:xfrm>
              <a:off x="1248" y="3072"/>
              <a:ext cx="1104" cy="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s-ES" sz="2300" dirty="0" smtClean="0">
                  <a:latin typeface="Arial Narrow" pitchFamily="34" charset="0"/>
                </a:rPr>
                <a:t>Consumers</a:t>
              </a:r>
            </a:p>
            <a:p>
              <a:pPr>
                <a:spcBef>
                  <a:spcPct val="50000"/>
                </a:spcBef>
              </a:pPr>
              <a:r>
                <a:rPr lang="en-US" altLang="es-ES" sz="2300" dirty="0" smtClean="0">
                  <a:latin typeface="Arial Narrow" pitchFamily="34" charset="0"/>
                </a:rPr>
                <a:t>Economic agents responsible for placing products on the market  </a:t>
              </a:r>
            </a:p>
            <a:p>
              <a:pPr>
                <a:spcBef>
                  <a:spcPct val="50000"/>
                </a:spcBef>
              </a:pPr>
              <a:r>
                <a:rPr lang="en-US" altLang="es-ES" sz="2300" dirty="0" smtClean="0">
                  <a:latin typeface="Arial Narrow" pitchFamily="34" charset="0"/>
                </a:rPr>
                <a:t>Public Administrations</a:t>
              </a:r>
              <a:endParaRPr lang="en-US" altLang="es-ES" sz="2300" dirty="0">
                <a:latin typeface="Arial Narrow" pitchFamily="34" charset="0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152" y="2976"/>
              <a:ext cx="1296" cy="1104"/>
              <a:chOff x="480" y="1248"/>
              <a:chExt cx="2592" cy="624"/>
            </a:xfrm>
          </p:grpSpPr>
          <p:sp>
            <p:nvSpPr>
              <p:cNvPr id="9235" name="Text Box 16"/>
              <p:cNvSpPr txBox="1">
                <a:spLocks noChangeArrowheads="1"/>
              </p:cNvSpPr>
              <p:nvPr/>
            </p:nvSpPr>
            <p:spPr bwMode="auto">
              <a:xfrm>
                <a:off x="530" y="1277"/>
                <a:ext cx="254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s-ES" sz="2300" b="1" dirty="0">
                  <a:solidFill>
                    <a:srgbClr val="898975"/>
                  </a:solidFill>
                </a:endParaRPr>
              </a:p>
            </p:txBody>
          </p:sp>
          <p:sp>
            <p:nvSpPr>
              <p:cNvPr id="9236" name="Rectangle 17"/>
              <p:cNvSpPr>
                <a:spLocks noChangeArrowheads="1"/>
              </p:cNvSpPr>
              <p:nvPr/>
            </p:nvSpPr>
            <p:spPr bwMode="auto">
              <a:xfrm>
                <a:off x="480" y="1248"/>
                <a:ext cx="2592" cy="624"/>
              </a:xfrm>
              <a:prstGeom prst="rect">
                <a:avLst/>
              </a:prstGeom>
              <a:noFill/>
              <a:ln w="9525" cap="rnd">
                <a:solidFill>
                  <a:srgbClr val="00306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28" name="AutoShape 18"/>
          <p:cNvSpPr>
            <a:spLocks noChangeArrowheads="1"/>
          </p:cNvSpPr>
          <p:nvPr/>
        </p:nvSpPr>
        <p:spPr bwMode="auto">
          <a:xfrm>
            <a:off x="13061043" y="4459076"/>
            <a:ext cx="762132" cy="6860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321" tIns="81660" rIns="163321" bIns="81660" anchor="ctr"/>
          <a:lstStyle/>
          <a:p>
            <a:endParaRPr lang="es-E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4086745" y="4599614"/>
            <a:ext cx="2286397" cy="51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63321" tIns="81660" rIns="163321" bIns="8166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altLang="es-ES" sz="2300" dirty="0" smtClean="0">
                <a:latin typeface="+mj-lt"/>
              </a:rPr>
              <a:t>New Role</a:t>
            </a:r>
            <a:endParaRPr lang="es-ES_tradnl" altLang="es-ES" sz="2300" dirty="0">
              <a:latin typeface="+mj-lt"/>
            </a:endParaRPr>
          </a:p>
        </p:txBody>
      </p:sp>
      <p:pic>
        <p:nvPicPr>
          <p:cNvPr id="9230" name="Picture 21"/>
          <p:cNvPicPr>
            <a:picLocks noChangeAspect="1" noChangeArrowheads="1"/>
          </p:cNvPicPr>
          <p:nvPr/>
        </p:nvPicPr>
        <p:blipFill>
          <a:blip r:embed="rId2" cstate="print"/>
          <a:srcRect r="4222" b="13872"/>
          <a:stretch>
            <a:fillRect/>
          </a:stretch>
        </p:blipFill>
        <p:spPr bwMode="auto">
          <a:xfrm>
            <a:off x="10587288" y="6009749"/>
            <a:ext cx="6554338" cy="388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3245413" y="8063020"/>
            <a:ext cx="6681360" cy="571676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61621" tIns="79392" rIns="161621" bIns="79392" anchor="ctr"/>
          <a:lstStyle/>
          <a:p>
            <a:pPr algn="ctr">
              <a:defRPr/>
            </a:pPr>
            <a:r>
              <a:rPr lang="es-ES_tradnl" altLang="es-ES" sz="2500" b="1" dirty="0">
                <a:latin typeface="Arial Narrow" pitchFamily="34" charset="0"/>
              </a:rPr>
              <a:t>‘</a:t>
            </a:r>
            <a:r>
              <a:rPr lang="es-ES_tradnl" altLang="es-ES" sz="2500" b="1" dirty="0" err="1">
                <a:latin typeface="Arial Narrow" pitchFamily="34" charset="0"/>
              </a:rPr>
              <a:t>Life</a:t>
            </a:r>
            <a:r>
              <a:rPr lang="es-ES_tradnl" altLang="es-ES" sz="2500" b="1" dirty="0">
                <a:latin typeface="Arial Narrow" pitchFamily="34" charset="0"/>
              </a:rPr>
              <a:t> </a:t>
            </a:r>
            <a:r>
              <a:rPr lang="es-ES_tradnl" altLang="es-ES" sz="2500" b="1" dirty="0" err="1">
                <a:latin typeface="Arial Narrow" pitchFamily="34" charset="0"/>
              </a:rPr>
              <a:t>Cycle</a:t>
            </a:r>
            <a:r>
              <a:rPr lang="es-ES_tradnl" altLang="es-ES" sz="2500" b="1" dirty="0">
                <a:latin typeface="Arial Narrow" pitchFamily="34" charset="0"/>
              </a:rPr>
              <a:t> </a:t>
            </a:r>
            <a:r>
              <a:rPr lang="es-ES_tradnl" altLang="es-ES" sz="2500" b="1" dirty="0" err="1">
                <a:latin typeface="Arial Narrow" pitchFamily="34" charset="0"/>
              </a:rPr>
              <a:t>Thinking</a:t>
            </a:r>
            <a:r>
              <a:rPr lang="es-ES_tradnl" altLang="es-ES" sz="2500" b="1" dirty="0">
                <a:latin typeface="Arial Narrow" pitchFamily="34" charset="0"/>
              </a:rPr>
              <a:t>’</a:t>
            </a:r>
          </a:p>
        </p:txBody>
      </p:sp>
      <p:sp>
        <p:nvSpPr>
          <p:cNvPr id="9232" name="Text Box 23"/>
          <p:cNvSpPr txBox="1">
            <a:spLocks noChangeArrowheads="1"/>
          </p:cNvSpPr>
          <p:nvPr/>
        </p:nvSpPr>
        <p:spPr bwMode="auto">
          <a:xfrm>
            <a:off x="3385137" y="6657649"/>
            <a:ext cx="4779206" cy="78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s-ES" sz="2000" dirty="0" smtClean="0"/>
              <a:t>“Producer”= First commercial agent (manufacturer, importer, distributor)</a:t>
            </a:r>
            <a:endParaRPr lang="en-US" alt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936675" y="1688703"/>
            <a:ext cx="16777749" cy="685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301" tIns="81652" rIns="163301" bIns="81652">
            <a:spAutoFit/>
          </a:bodyPr>
          <a:lstStyle/>
          <a:p>
            <a:pPr marL="683340" indent="-331747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Several producers decide to </a:t>
            </a:r>
            <a:r>
              <a:rPr lang="en-US" dirty="0" smtClean="0">
                <a:solidFill>
                  <a:schemeClr val="bg2"/>
                </a:solidFill>
              </a:rPr>
              <a:t>join </a:t>
            </a:r>
            <a:r>
              <a:rPr lang="en-US" dirty="0">
                <a:solidFill>
                  <a:schemeClr val="bg2"/>
                </a:solidFill>
              </a:rPr>
              <a:t>efforts to organize waste management</a:t>
            </a:r>
            <a:r>
              <a:rPr lang="en-US" dirty="0" smtClean="0">
                <a:solidFill>
                  <a:schemeClr val="bg2"/>
                </a:solidFill>
              </a:rPr>
              <a:t>.  Collective System.</a:t>
            </a:r>
            <a:endParaRPr lang="en-US" dirty="0">
              <a:solidFill>
                <a:schemeClr val="bg2"/>
              </a:solidFill>
            </a:endParaRPr>
          </a:p>
          <a:p>
            <a:pPr marL="683340" indent="-331747" algn="just">
              <a:lnSpc>
                <a:spcPct val="150000"/>
              </a:lnSpc>
              <a:buFont typeface="Arial" pitchFamily="34" charset="0"/>
              <a:buChar char="•"/>
            </a:pPr>
            <a:endParaRPr lang="en-US" sz="1200" dirty="0">
              <a:solidFill>
                <a:schemeClr val="bg2"/>
              </a:solidFill>
            </a:endParaRPr>
          </a:p>
          <a:p>
            <a:pPr marL="683340" indent="-331747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Facilitates delivery </a:t>
            </a:r>
            <a:r>
              <a:rPr lang="en-US" dirty="0">
                <a:solidFill>
                  <a:schemeClr val="bg2"/>
                </a:solidFill>
              </a:rPr>
              <a:t>of waste by users in collection points for that </a:t>
            </a:r>
            <a:r>
              <a:rPr lang="en-US" dirty="0" smtClean="0">
                <a:solidFill>
                  <a:schemeClr val="bg2"/>
                </a:solidFill>
              </a:rPr>
              <a:t>purpose,  </a:t>
            </a:r>
            <a:r>
              <a:rPr lang="en-US" dirty="0">
                <a:solidFill>
                  <a:schemeClr val="bg2"/>
                </a:solidFill>
              </a:rPr>
              <a:t>regardless of brands.</a:t>
            </a:r>
          </a:p>
          <a:p>
            <a:pPr marL="683340" indent="-331747" algn="just">
              <a:lnSpc>
                <a:spcPct val="150000"/>
              </a:lnSpc>
              <a:buFont typeface="Arial" pitchFamily="34" charset="0"/>
              <a:buChar char="•"/>
            </a:pPr>
            <a:endParaRPr lang="en-US" sz="1200" dirty="0">
              <a:solidFill>
                <a:schemeClr val="bg2"/>
              </a:solidFill>
            </a:endParaRPr>
          </a:p>
          <a:p>
            <a:pPr marL="683340" indent="-331747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All economical agents </a:t>
            </a:r>
            <a:r>
              <a:rPr lang="en-US" dirty="0" smtClean="0">
                <a:solidFill>
                  <a:schemeClr val="bg2"/>
                </a:solidFill>
              </a:rPr>
              <a:t>involved (producers</a:t>
            </a:r>
            <a:r>
              <a:rPr lang="en-US" dirty="0">
                <a:solidFill>
                  <a:schemeClr val="bg2"/>
                </a:solidFill>
              </a:rPr>
              <a:t>, distributors, recyclers, users and Administration) take part in the System. </a:t>
            </a:r>
          </a:p>
          <a:p>
            <a:pPr marL="683340" indent="-331747" algn="just">
              <a:lnSpc>
                <a:spcPct val="150000"/>
              </a:lnSpc>
              <a:buFont typeface="Arial" pitchFamily="34" charset="0"/>
              <a:buChar char="•"/>
            </a:pPr>
            <a:endParaRPr lang="en-US" sz="1200" dirty="0">
              <a:solidFill>
                <a:schemeClr val="bg2"/>
              </a:solidFill>
            </a:endParaRPr>
          </a:p>
          <a:p>
            <a:pPr marL="683340" indent="-331747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Costs optimization.</a:t>
            </a:r>
          </a:p>
          <a:p>
            <a:pPr marL="683340" indent="-331747" algn="just">
              <a:lnSpc>
                <a:spcPct val="150000"/>
              </a:lnSpc>
              <a:buFont typeface="Arial" pitchFamily="34" charset="0"/>
              <a:buChar char="•"/>
            </a:pPr>
            <a:endParaRPr lang="en-US" sz="1200" dirty="0">
              <a:solidFill>
                <a:schemeClr val="bg2"/>
              </a:solidFill>
            </a:endParaRPr>
          </a:p>
          <a:p>
            <a:pPr marL="683340" indent="-331747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Ec</a:t>
            </a:r>
            <a:r>
              <a:rPr lang="en-US" sz="2900" dirty="0">
                <a:solidFill>
                  <a:schemeClr val="bg2"/>
                </a:solidFill>
              </a:rPr>
              <a:t>onomies of scale thanks to the volume of waste management. </a:t>
            </a:r>
          </a:p>
          <a:p>
            <a:pPr marL="683340" indent="-331747" algn="just">
              <a:lnSpc>
                <a:spcPct val="150000"/>
              </a:lnSpc>
              <a:buBlip>
                <a:blip r:embed="rId2"/>
              </a:buBlip>
            </a:pPr>
            <a:endParaRPr lang="en-US" sz="1200" dirty="0">
              <a:solidFill>
                <a:schemeClr val="bg2"/>
              </a:solidFill>
            </a:endParaRPr>
          </a:p>
          <a:p>
            <a:pPr marL="683340" indent="-331747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900" dirty="0">
                <a:solidFill>
                  <a:schemeClr val="bg2"/>
                </a:solidFill>
              </a:rPr>
              <a:t>Unique voice before Administrations.</a:t>
            </a:r>
          </a:p>
          <a:p>
            <a:pPr marL="683340" indent="-331747" algn="just">
              <a:lnSpc>
                <a:spcPct val="150000"/>
              </a:lnSpc>
              <a:buBlip>
                <a:blip r:embed="rId2"/>
              </a:buBlip>
            </a:pPr>
            <a:endParaRPr lang="en-US" sz="900" dirty="0">
              <a:solidFill>
                <a:srgbClr val="00415D"/>
              </a:solidFill>
              <a:latin typeface="Calibri" pitchFamily="34" charset="0"/>
            </a:endParaRPr>
          </a:p>
        </p:txBody>
      </p:sp>
      <p:sp>
        <p:nvSpPr>
          <p:cNvPr id="14341" name="1 Título"/>
          <p:cNvSpPr>
            <a:spLocks/>
          </p:cNvSpPr>
          <p:nvPr/>
        </p:nvSpPr>
        <p:spPr bwMode="auto">
          <a:xfrm>
            <a:off x="0" y="0"/>
            <a:ext cx="18291175" cy="17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 anchor="ctr"/>
          <a:lstStyle/>
          <a:p>
            <a:pPr algn="ctr"/>
            <a:r>
              <a:rPr lang="en-US" sz="6000" b="1" dirty="0" smtClean="0">
                <a:solidFill>
                  <a:schemeClr val="bg2"/>
                </a:solidFill>
              </a:rPr>
              <a:t>Challenge/ Reality: IMS. Characteristics</a:t>
            </a:r>
            <a:endParaRPr lang="en-US" sz="6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0" y="80988"/>
            <a:ext cx="18291175" cy="1715029"/>
          </a:xfrm>
        </p:spPr>
        <p:txBody>
          <a:bodyPr>
            <a:normAutofit/>
          </a:bodyPr>
          <a:lstStyle/>
          <a:p>
            <a:r>
              <a:rPr lang="en-US" altLang="es-ES" sz="6000" b="1" dirty="0" smtClean="0">
                <a:solidFill>
                  <a:schemeClr val="bg1"/>
                </a:solidFill>
              </a:rPr>
              <a:t>Our operational model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36788" y="1688828"/>
            <a:ext cx="16462058" cy="6791038"/>
          </a:xfrm>
        </p:spPr>
        <p:txBody>
          <a:bodyPr/>
          <a:lstStyle/>
          <a:p>
            <a:pPr algn="just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National coverage for WEEE and used batteries collection from domestic, industrial and professional origin.</a:t>
            </a:r>
          </a:p>
          <a:p>
            <a:pPr algn="just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Custom collection in areas with significant stockpiles of waste</a:t>
            </a:r>
          </a:p>
          <a:p>
            <a:pPr algn="just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Network of Temporary Waste Storage Facilities (TWSF) for the delivery and consolidation of small stockpiles of waste.</a:t>
            </a:r>
          </a:p>
          <a:p>
            <a:pPr algn="just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Collaboration agreements with logistic agents as well as treatment plants specialized in WEEE and batteries recycling.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32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s-ES" smtClean="0"/>
              <a:t>Quito, Ecuador, 13 August 2013</a:t>
            </a:r>
          </a:p>
        </p:txBody>
      </p:sp>
      <p:sp>
        <p:nvSpPr>
          <p:cNvPr id="22533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F72DB6-7550-4942-B599-90E380DF6BBA}" type="slidenum">
              <a:rPr lang="en-US" altLang="es-ES" smtClean="0"/>
              <a:pPr/>
              <a:t>7</a:t>
            </a:fld>
            <a:endParaRPr lang="en-US" altLang="es-ES" smtClean="0"/>
          </a:p>
        </p:txBody>
      </p:sp>
      <p:pic>
        <p:nvPicPr>
          <p:cNvPr id="7" name="6 Imagen" descr="english ESQUEMA-PUNTOS-DE-RECOGIDA (1) co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9906" y="5458200"/>
            <a:ext cx="12403649" cy="4557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58838" y="5428544"/>
            <a:ext cx="4179025" cy="1703798"/>
          </a:xfrm>
          <a:prstGeom prst="rect">
            <a:avLst/>
          </a:prstGeom>
          <a:solidFill>
            <a:srgbClr val="EDFC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500" dirty="0">
                <a:latin typeface="Arial Narrow" pitchFamily="34" charset="0"/>
              </a:rPr>
              <a:t>Regional </a:t>
            </a:r>
            <a:r>
              <a:rPr lang="es-ES" sz="2500" dirty="0" err="1">
                <a:latin typeface="Arial Narrow" pitchFamily="34" charset="0"/>
              </a:rPr>
              <a:t>Governments</a:t>
            </a:r>
            <a:r>
              <a:rPr lang="es-ES" sz="2500" dirty="0">
                <a:latin typeface="Arial Narrow" pitchFamily="34" charset="0"/>
              </a:rPr>
              <a:t> (</a:t>
            </a:r>
            <a:r>
              <a:rPr lang="es-ES" sz="2500" dirty="0" err="1">
                <a:latin typeface="Arial Narrow" pitchFamily="34" charset="0"/>
              </a:rPr>
              <a:t>Autonomous</a:t>
            </a:r>
            <a:r>
              <a:rPr lang="es-ES" sz="2500" dirty="0">
                <a:latin typeface="Arial Narrow" pitchFamily="34" charset="0"/>
              </a:rPr>
              <a:t> </a:t>
            </a:r>
            <a:r>
              <a:rPr lang="es-ES" sz="2500" dirty="0" err="1">
                <a:latin typeface="Arial Narrow" pitchFamily="34" charset="0"/>
              </a:rPr>
              <a:t>Communities</a:t>
            </a:r>
            <a:r>
              <a:rPr lang="es-ES" sz="2500" dirty="0">
                <a:latin typeface="Arial Narrow" pitchFamily="34" charset="0"/>
              </a:rPr>
              <a:t>, </a:t>
            </a:r>
            <a:r>
              <a:rPr lang="es-ES" sz="2500" dirty="0" err="1">
                <a:latin typeface="Arial Narrow" pitchFamily="34" charset="0"/>
              </a:rPr>
              <a:t>competent</a:t>
            </a:r>
            <a:r>
              <a:rPr lang="es-ES" sz="2500" dirty="0">
                <a:latin typeface="Arial Narrow" pitchFamily="34" charset="0"/>
              </a:rPr>
              <a:t> </a:t>
            </a:r>
            <a:r>
              <a:rPr lang="es-ES" sz="2500" dirty="0" err="1">
                <a:latin typeface="Arial Narrow" pitchFamily="34" charset="0"/>
              </a:rPr>
              <a:t>bodies</a:t>
            </a:r>
            <a:r>
              <a:rPr lang="es-ES" sz="2500" dirty="0">
                <a:latin typeface="Arial Narrow" pitchFamily="34" charset="0"/>
              </a:rPr>
              <a:t> </a:t>
            </a:r>
            <a:r>
              <a:rPr lang="es-ES" sz="2500" dirty="0" err="1">
                <a:latin typeface="Arial Narrow" pitchFamily="34" charset="0"/>
              </a:rPr>
              <a:t>on</a:t>
            </a:r>
            <a:r>
              <a:rPr lang="es-ES" sz="2500" dirty="0">
                <a:latin typeface="Arial Narrow" pitchFamily="34" charset="0"/>
              </a:rPr>
              <a:t> </a:t>
            </a:r>
            <a:r>
              <a:rPr lang="es-ES" sz="2500" dirty="0" err="1">
                <a:latin typeface="Arial Narrow" pitchFamily="34" charset="0"/>
              </a:rPr>
              <a:t>waste</a:t>
            </a:r>
            <a:r>
              <a:rPr lang="es-ES" sz="2500" dirty="0">
                <a:latin typeface="Arial Narrow" pitchFamily="34" charset="0"/>
              </a:rPr>
              <a:t> </a:t>
            </a:r>
            <a:r>
              <a:rPr lang="es-ES" sz="2500" dirty="0" err="1">
                <a:latin typeface="Arial Narrow" pitchFamily="34" charset="0"/>
              </a:rPr>
              <a:t>management</a:t>
            </a:r>
            <a:r>
              <a:rPr lang="es-ES" sz="2500" dirty="0">
                <a:latin typeface="Arial Narrow" pitchFamily="34" charset="0"/>
              </a:rPr>
              <a:t>)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404788" y="2577308"/>
            <a:ext cx="6189150" cy="972828"/>
          </a:xfrm>
          <a:prstGeom prst="rect">
            <a:avLst/>
          </a:prstGeom>
          <a:solidFill>
            <a:srgbClr val="EDFC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dirty="0" err="1">
                <a:latin typeface="Arial Narrow" pitchFamily="34" charset="0"/>
              </a:rPr>
              <a:t>Spanish</a:t>
            </a:r>
            <a:r>
              <a:rPr lang="es-ES" sz="2100" dirty="0">
                <a:latin typeface="Arial Narrow" pitchFamily="34" charset="0"/>
              </a:rPr>
              <a:t> </a:t>
            </a:r>
            <a:r>
              <a:rPr lang="es-ES" sz="2100" dirty="0" err="1">
                <a:latin typeface="Arial Narrow" pitchFamily="34" charset="0"/>
              </a:rPr>
              <a:t>Register</a:t>
            </a:r>
            <a:r>
              <a:rPr lang="es-ES" sz="2100" dirty="0">
                <a:latin typeface="Arial Narrow" pitchFamily="34" charset="0"/>
              </a:rPr>
              <a:t> of EEE </a:t>
            </a:r>
            <a:r>
              <a:rPr lang="es-ES" sz="2100" dirty="0" err="1">
                <a:latin typeface="Arial Narrow" pitchFamily="34" charset="0"/>
              </a:rPr>
              <a:t>producers</a:t>
            </a:r>
            <a:r>
              <a:rPr lang="es-ES" sz="2100" dirty="0">
                <a:latin typeface="Arial Narrow" pitchFamily="34" charset="0"/>
              </a:rPr>
              <a:t> (REI-RAEE)</a:t>
            </a:r>
          </a:p>
          <a:p>
            <a:pPr algn="ctr">
              <a:spcBef>
                <a:spcPct val="50000"/>
              </a:spcBef>
            </a:pPr>
            <a:r>
              <a:rPr lang="es-ES" sz="2100" dirty="0" err="1">
                <a:latin typeface="Arial Narrow" pitchFamily="34" charset="0"/>
              </a:rPr>
              <a:t>Spanish</a:t>
            </a:r>
            <a:r>
              <a:rPr lang="es-ES" sz="2100" dirty="0">
                <a:latin typeface="Arial Narrow" pitchFamily="34" charset="0"/>
              </a:rPr>
              <a:t> </a:t>
            </a:r>
            <a:r>
              <a:rPr lang="es-ES" sz="2100" dirty="0" err="1">
                <a:latin typeface="Arial Narrow" pitchFamily="34" charset="0"/>
              </a:rPr>
              <a:t>Register</a:t>
            </a:r>
            <a:r>
              <a:rPr lang="es-ES" sz="2100" dirty="0">
                <a:latin typeface="Arial Narrow" pitchFamily="34" charset="0"/>
              </a:rPr>
              <a:t> of </a:t>
            </a:r>
            <a:r>
              <a:rPr lang="es-ES" sz="2100" dirty="0" err="1">
                <a:latin typeface="Arial Narrow" pitchFamily="34" charset="0"/>
              </a:rPr>
              <a:t>Batteries</a:t>
            </a:r>
            <a:r>
              <a:rPr lang="es-ES" sz="2100" dirty="0">
                <a:latin typeface="Arial Narrow" pitchFamily="34" charset="0"/>
              </a:rPr>
              <a:t> </a:t>
            </a:r>
            <a:r>
              <a:rPr lang="es-ES" sz="2100" dirty="0" err="1">
                <a:latin typeface="Arial Narrow" pitchFamily="34" charset="0"/>
              </a:rPr>
              <a:t>Producers</a:t>
            </a:r>
            <a:r>
              <a:rPr lang="es-ES" sz="2100" dirty="0">
                <a:latin typeface="Arial Narrow" pitchFamily="34" charset="0"/>
              </a:rPr>
              <a:t> (REI-RPA)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6697240" y="5859683"/>
            <a:ext cx="4032950" cy="518858"/>
          </a:xfrm>
          <a:prstGeom prst="rect">
            <a:avLst/>
          </a:prstGeom>
          <a:solidFill>
            <a:srgbClr val="EF745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300" dirty="0" err="1"/>
              <a:t>Compliance</a:t>
            </a:r>
            <a:r>
              <a:rPr lang="es-ES" sz="2300" dirty="0"/>
              <a:t> </a:t>
            </a:r>
            <a:r>
              <a:rPr lang="es-ES" sz="2300" dirty="0" err="1"/>
              <a:t>schemes</a:t>
            </a:r>
            <a:endParaRPr lang="es-ES" sz="2300" dirty="0"/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6697240" y="9535087"/>
            <a:ext cx="3601075" cy="54963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500" dirty="0" err="1">
                <a:latin typeface="Arial Narrow" pitchFamily="34" charset="0"/>
              </a:rPr>
              <a:t>Producers</a:t>
            </a:r>
            <a:endParaRPr lang="es-ES" sz="2500" dirty="0">
              <a:latin typeface="Arial Narrow" pitchFamily="34" charset="0"/>
            </a:endParaRP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9002690" y="7765272"/>
            <a:ext cx="4032950" cy="127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FINANCIAL FLOW:</a:t>
            </a:r>
          </a:p>
          <a:p>
            <a:pPr>
              <a:spcBef>
                <a:spcPct val="50000"/>
              </a:spcBef>
            </a:pP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-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Membership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fee</a:t>
            </a:r>
            <a:endParaRPr lang="es-ES" sz="18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-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Quarterly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contribution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(per kg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sold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11304963" y="5709619"/>
            <a:ext cx="4032950" cy="44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Contract</a:t>
            </a:r>
            <a:endParaRPr lang="es-ES" sz="1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13756489" y="5211784"/>
            <a:ext cx="3601075" cy="1703798"/>
          </a:xfrm>
          <a:prstGeom prst="rect">
            <a:avLst/>
          </a:prstGeom>
          <a:solidFill>
            <a:srgbClr val="EDFC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500" dirty="0" err="1">
                <a:latin typeface="Arial Narrow" pitchFamily="34" charset="0"/>
              </a:rPr>
              <a:t>Logistic</a:t>
            </a:r>
            <a:r>
              <a:rPr lang="es-ES" sz="2500" dirty="0">
                <a:latin typeface="Arial Narrow" pitchFamily="34" charset="0"/>
              </a:rPr>
              <a:t> </a:t>
            </a:r>
            <a:r>
              <a:rPr lang="es-ES" sz="2500" dirty="0" err="1">
                <a:latin typeface="Arial Narrow" pitchFamily="34" charset="0"/>
              </a:rPr>
              <a:t>partners</a:t>
            </a:r>
            <a:endParaRPr lang="es-ES" sz="2500" dirty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2500" dirty="0" err="1">
                <a:latin typeface="Arial Narrow" pitchFamily="34" charset="0"/>
              </a:rPr>
              <a:t>Treatment</a:t>
            </a:r>
            <a:r>
              <a:rPr lang="es-ES" sz="2500" dirty="0">
                <a:latin typeface="Arial Narrow" pitchFamily="34" charset="0"/>
              </a:rPr>
              <a:t> </a:t>
            </a:r>
            <a:r>
              <a:rPr lang="es-ES" sz="2500" dirty="0" err="1">
                <a:latin typeface="Arial Narrow" pitchFamily="34" charset="0"/>
              </a:rPr>
              <a:t>plants</a:t>
            </a:r>
            <a:endParaRPr lang="es-ES" sz="2500" dirty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2500" dirty="0">
                <a:latin typeface="Arial Narrow" pitchFamily="34" charset="0"/>
              </a:rPr>
              <a:t>Municipal </a:t>
            </a:r>
            <a:r>
              <a:rPr lang="es-ES" sz="2500" dirty="0" err="1">
                <a:latin typeface="Arial Narrow" pitchFamily="34" charset="0"/>
              </a:rPr>
              <a:t>collection</a:t>
            </a:r>
            <a:r>
              <a:rPr lang="es-ES" sz="2500" dirty="0">
                <a:latin typeface="Arial Narrow" pitchFamily="34" charset="0"/>
              </a:rPr>
              <a:t> </a:t>
            </a:r>
            <a:r>
              <a:rPr lang="es-ES" sz="2500" dirty="0" err="1">
                <a:latin typeface="Arial Narrow" pitchFamily="34" charset="0"/>
              </a:rPr>
              <a:t>points</a:t>
            </a:r>
            <a:endParaRPr lang="es-ES" sz="2500" dirty="0">
              <a:latin typeface="Arial Narrow" pitchFamily="34" charset="0"/>
            </a:endParaRP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4823664" y="5752495"/>
            <a:ext cx="4032950" cy="44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Authorise</a:t>
            </a:r>
            <a:endParaRPr lang="es-ES" sz="1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4105027" y="7377335"/>
            <a:ext cx="3601075" cy="182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QUARTERLY DECLARATIONS: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EEE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commercialised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in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kgs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per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category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and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type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of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equipment</a:t>
            </a:r>
            <a:endParaRPr lang="es-ES" sz="18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Batteries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sold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in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units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and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grams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per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type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of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battery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3959914" y="4132745"/>
            <a:ext cx="4032950" cy="113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- MEMBERS’ REGISTRATION</a:t>
            </a:r>
          </a:p>
          <a:p>
            <a:pPr>
              <a:spcBef>
                <a:spcPct val="50000"/>
              </a:spcBef>
            </a:pP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- QUARTERLY SUBMISSION OF INFORMATION</a:t>
            </a:r>
          </a:p>
        </p:txBody>
      </p:sp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12025907" y="7017295"/>
            <a:ext cx="4032950" cy="127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Entrusted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with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WEEE/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spent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batteries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management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under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collective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system’s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supervision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and Regional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Governments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authorisation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as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waste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managers</a:t>
            </a:r>
          </a:p>
        </p:txBody>
      </p:sp>
      <p:sp>
        <p:nvSpPr>
          <p:cNvPr id="18445" name="Text Box 16"/>
          <p:cNvSpPr txBox="1">
            <a:spLocks noChangeArrowheads="1"/>
          </p:cNvSpPr>
          <p:nvPr/>
        </p:nvSpPr>
        <p:spPr bwMode="auto">
          <a:xfrm>
            <a:off x="9434565" y="3482463"/>
            <a:ext cx="4032950" cy="44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Web-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based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platform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www.minetur.es</a:t>
            </a:r>
          </a:p>
        </p:txBody>
      </p:sp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8713714" y="6467090"/>
            <a:ext cx="4032950" cy="44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Web-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based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platform</a:t>
            </a:r>
            <a:endParaRPr lang="es-ES" sz="1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47" name="Text Box 18"/>
          <p:cNvSpPr txBox="1">
            <a:spLocks noChangeArrowheads="1"/>
          </p:cNvSpPr>
          <p:nvPr/>
        </p:nvSpPr>
        <p:spPr bwMode="auto">
          <a:xfrm>
            <a:off x="9002690" y="4158947"/>
            <a:ext cx="4032950" cy="9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QUARTERLY ALLOCATION OF MARKET SHARES FOR EACH PRODUCER ON B2C APPLIANCES COMMERCIALISED</a:t>
            </a:r>
          </a:p>
        </p:txBody>
      </p:sp>
      <p:sp>
        <p:nvSpPr>
          <p:cNvPr id="18448" name="Line 19"/>
          <p:cNvSpPr>
            <a:spLocks noChangeShapeType="1"/>
          </p:cNvSpPr>
          <p:nvPr/>
        </p:nvSpPr>
        <p:spPr bwMode="auto">
          <a:xfrm>
            <a:off x="8713713" y="7048295"/>
            <a:ext cx="0" cy="2270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63321" tIns="81660" rIns="163321" bIns="81660"/>
          <a:lstStyle/>
          <a:p>
            <a:endParaRPr lang="en-GB"/>
          </a:p>
        </p:txBody>
      </p:sp>
      <p:sp>
        <p:nvSpPr>
          <p:cNvPr id="18449" name="Line 20"/>
          <p:cNvSpPr>
            <a:spLocks noChangeShapeType="1"/>
          </p:cNvSpPr>
          <p:nvPr/>
        </p:nvSpPr>
        <p:spPr bwMode="auto">
          <a:xfrm flipV="1">
            <a:off x="7849963" y="6941105"/>
            <a:ext cx="0" cy="23772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63321" tIns="81660" rIns="163321" bIns="81660"/>
          <a:lstStyle/>
          <a:p>
            <a:endParaRPr lang="en-GB"/>
          </a:p>
        </p:txBody>
      </p:sp>
      <p:sp>
        <p:nvSpPr>
          <p:cNvPr id="18450" name="Line 21"/>
          <p:cNvSpPr>
            <a:spLocks noChangeShapeType="1"/>
          </p:cNvSpPr>
          <p:nvPr/>
        </p:nvSpPr>
        <p:spPr bwMode="auto">
          <a:xfrm>
            <a:off x="8713713" y="3525339"/>
            <a:ext cx="0" cy="2160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63321" tIns="81660" rIns="163321" bIns="81660"/>
          <a:lstStyle/>
          <a:p>
            <a:endParaRPr lang="en-GB"/>
          </a:p>
        </p:txBody>
      </p:sp>
      <p:sp>
        <p:nvSpPr>
          <p:cNvPr id="18451" name="Line 22"/>
          <p:cNvSpPr>
            <a:spLocks noChangeShapeType="1"/>
          </p:cNvSpPr>
          <p:nvPr/>
        </p:nvSpPr>
        <p:spPr bwMode="auto">
          <a:xfrm flipV="1">
            <a:off x="7849963" y="3592034"/>
            <a:ext cx="0" cy="20532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63321" tIns="81660" rIns="163321" bIns="81660"/>
          <a:lstStyle/>
          <a:p>
            <a:endParaRPr lang="en-GB"/>
          </a:p>
        </p:txBody>
      </p:sp>
      <p:sp>
        <p:nvSpPr>
          <p:cNvPr id="18452" name="Line 23"/>
          <p:cNvSpPr>
            <a:spLocks noChangeShapeType="1"/>
          </p:cNvSpPr>
          <p:nvPr/>
        </p:nvSpPr>
        <p:spPr bwMode="auto">
          <a:xfrm>
            <a:off x="4680762" y="6186016"/>
            <a:ext cx="172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63321" tIns="81660" rIns="163321" bIns="81660"/>
          <a:lstStyle/>
          <a:p>
            <a:endParaRPr lang="en-GB"/>
          </a:p>
        </p:txBody>
      </p:sp>
      <p:sp>
        <p:nvSpPr>
          <p:cNvPr id="18453" name="Line 24"/>
          <p:cNvSpPr>
            <a:spLocks noChangeShapeType="1"/>
          </p:cNvSpPr>
          <p:nvPr/>
        </p:nvSpPr>
        <p:spPr bwMode="auto">
          <a:xfrm>
            <a:off x="10587289" y="6186016"/>
            <a:ext cx="28802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63321" tIns="81660" rIns="163321" bIns="81660"/>
          <a:lstStyle/>
          <a:p>
            <a:endParaRPr lang="en-GB"/>
          </a:p>
        </p:txBody>
      </p:sp>
      <p:sp>
        <p:nvSpPr>
          <p:cNvPr id="18454" name="Line 25"/>
          <p:cNvSpPr>
            <a:spLocks noChangeShapeType="1"/>
          </p:cNvSpPr>
          <p:nvPr/>
        </p:nvSpPr>
        <p:spPr bwMode="auto">
          <a:xfrm flipH="1">
            <a:off x="4537865" y="6293204"/>
            <a:ext cx="18703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63321" tIns="81660" rIns="163321" bIns="81660"/>
          <a:lstStyle/>
          <a:p>
            <a:endParaRPr lang="en-GB"/>
          </a:p>
        </p:txBody>
      </p:sp>
      <p:sp>
        <p:nvSpPr>
          <p:cNvPr id="18455" name="Text Box 26"/>
          <p:cNvSpPr txBox="1">
            <a:spLocks noChangeArrowheads="1"/>
          </p:cNvSpPr>
          <p:nvPr/>
        </p:nvSpPr>
        <p:spPr bwMode="auto">
          <a:xfrm>
            <a:off x="4969740" y="6400395"/>
            <a:ext cx="1873575" cy="9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Annual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report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on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WEEE/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batteries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managed</a:t>
            </a:r>
            <a:endParaRPr lang="es-ES" sz="1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7130" name="Rectangle 2"/>
          <p:cNvSpPr>
            <a:spLocks noChangeArrowheads="1"/>
          </p:cNvSpPr>
          <p:nvPr/>
        </p:nvSpPr>
        <p:spPr bwMode="auto">
          <a:xfrm>
            <a:off x="1080691" y="1112639"/>
            <a:ext cx="15846001" cy="84708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  <a:buClr>
                <a:srgbClr val="000080"/>
              </a:buClr>
              <a:defRPr/>
            </a:pPr>
            <a:r>
              <a:rPr lang="es-ES" altLang="es-ES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s-ES" altLang="es-E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es-ES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context</a:t>
            </a:r>
            <a:r>
              <a:rPr lang="es-ES" altLang="es-E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of WEEE and </a:t>
            </a:r>
            <a:r>
              <a:rPr lang="es-ES" altLang="es-ES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spent</a:t>
            </a:r>
            <a:r>
              <a:rPr lang="es-ES" altLang="es-E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es-ES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batteries</a:t>
            </a:r>
            <a:r>
              <a:rPr lang="es-ES" altLang="es-E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es-ES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management</a:t>
            </a:r>
            <a:r>
              <a:rPr lang="es-ES" altLang="es-E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s-ES" altLang="es-ES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endParaRPr lang="es-ES" altLang="es-E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57" name="Rectangle 26"/>
          <p:cNvSpPr>
            <a:spLocks noChangeArrowheads="1"/>
          </p:cNvSpPr>
          <p:nvPr/>
        </p:nvSpPr>
        <p:spPr bwMode="auto">
          <a:xfrm>
            <a:off x="11593939" y="2393896"/>
            <a:ext cx="6627374" cy="110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just">
              <a:buFontTx/>
              <a:buChar char="-"/>
            </a:pPr>
            <a:endParaRPr lang="es-ES" sz="2500" b="1" dirty="0">
              <a:solidFill>
                <a:schemeClr val="bg1"/>
              </a:solidFill>
            </a:endParaRPr>
          </a:p>
          <a:p>
            <a:pPr algn="just"/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Public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consultation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of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registered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companies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(2.000) and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brands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algn="just"/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Information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on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invoices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on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registration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numbers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Arial Narrow" pitchFamily="34" charset="0"/>
              </a:rPr>
              <a:t>mandatory</a:t>
            </a: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9087" y="2443955"/>
            <a:ext cx="3877347" cy="2112821"/>
          </a:xfrm>
          <a:prstGeom prst="rect">
            <a:avLst/>
          </a:prstGeom>
          <a:noFill/>
          <a:ln>
            <a:noFill/>
          </a:ln>
          <a:effectLst/>
          <a:scene3d>
            <a:camera prst="perspectiveRight"/>
            <a:lightRig rig="threePt" dir="t"/>
          </a:scene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0" y="297749"/>
            <a:ext cx="18291175" cy="1715029"/>
          </a:xfrm>
        </p:spPr>
        <p:txBody>
          <a:bodyPr>
            <a:normAutofit/>
          </a:bodyPr>
          <a:lstStyle/>
          <a:p>
            <a:r>
              <a:rPr lang="es-ES" altLang="es-ES" sz="6000" b="1" dirty="0" err="1" smtClean="0">
                <a:solidFill>
                  <a:schemeClr val="bg1"/>
                </a:solidFill>
              </a:rPr>
              <a:t>Managed</a:t>
            </a:r>
            <a:r>
              <a:rPr lang="es-ES" altLang="es-ES" sz="6000" b="1" dirty="0" smtClean="0">
                <a:solidFill>
                  <a:schemeClr val="bg1"/>
                </a:solidFill>
              </a:rPr>
              <a:t> </a:t>
            </a:r>
            <a:r>
              <a:rPr lang="es-ES" altLang="es-ES" sz="6000" b="1" dirty="0" err="1" smtClean="0">
                <a:solidFill>
                  <a:schemeClr val="bg1"/>
                </a:solidFill>
              </a:rPr>
              <a:t>Waste</a:t>
            </a:r>
            <a:r>
              <a:rPr lang="es-ES" altLang="es-ES" sz="6000" b="1" dirty="0" smtClean="0">
                <a:solidFill>
                  <a:schemeClr val="bg1"/>
                </a:solidFill>
              </a:rPr>
              <a:t> : WEEE</a:t>
            </a:r>
          </a:p>
        </p:txBody>
      </p:sp>
      <p:sp>
        <p:nvSpPr>
          <p:cNvPr id="20483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s-ES" smtClean="0"/>
              <a:t>Quito, Ecuador, 13 August 2013</a:t>
            </a:r>
          </a:p>
        </p:txBody>
      </p:sp>
      <p:sp>
        <p:nvSpPr>
          <p:cNvPr id="20484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3E78A35-EC19-4778-8CE4-8DD7977D11FE}" type="slidenum">
              <a:rPr lang="en-US" altLang="es-ES" smtClean="0"/>
              <a:pPr/>
              <a:t>9</a:t>
            </a:fld>
            <a:endParaRPr lang="en-US" altLang="es-ES" smtClean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217078" y="1781468"/>
            <a:ext cx="16852797" cy="482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3321" tIns="81660" rIns="163321" bIns="81660" anchor="ctr">
            <a:spAutoFit/>
          </a:bodyPr>
          <a:lstStyle/>
          <a:p>
            <a:pPr marL="321498" lvl="1" algn="just">
              <a:tabLst>
                <a:tab pos="816605" algn="l"/>
              </a:tabLst>
              <a:defRPr/>
            </a:pPr>
            <a:endParaRPr lang="es-ES" sz="2900" dirty="0">
              <a:solidFill>
                <a:srgbClr val="00415D"/>
              </a:solidFill>
              <a:latin typeface="Calibri" pitchFamily="34" charset="0"/>
              <a:cs typeface="Calibri" pitchFamily="34" charset="0"/>
            </a:endParaRPr>
          </a:p>
          <a:p>
            <a:pPr marL="964494" lvl="2" algn="just">
              <a:tabLst>
                <a:tab pos="816605" algn="l"/>
              </a:tabLst>
              <a:defRPr/>
            </a:pPr>
            <a:endParaRPr lang="es-ES" sz="2900" dirty="0">
              <a:solidFill>
                <a:srgbClr val="00415D"/>
              </a:solidFill>
              <a:latin typeface="Calibri" pitchFamily="34" charset="0"/>
              <a:cs typeface="Calibri" pitchFamily="34" charset="0"/>
            </a:endParaRPr>
          </a:p>
          <a:p>
            <a:pPr marL="964494" lvl="2" algn="just">
              <a:tabLst>
                <a:tab pos="816605" algn="l"/>
              </a:tabLst>
              <a:defRPr/>
            </a:pPr>
            <a:endParaRPr lang="es-ES" sz="3600" b="1" dirty="0">
              <a:solidFill>
                <a:srgbClr val="00415D"/>
              </a:solidFill>
              <a:latin typeface="Bradley Hand ITC" pitchFamily="66" charset="0"/>
              <a:cs typeface="Arabic Typesetting" pitchFamily="66" charset="-78"/>
            </a:endParaRPr>
          </a:p>
          <a:p>
            <a:pPr marL="816605" lvl="2" algn="just">
              <a:buFont typeface="Arial" pitchFamily="34" charset="0"/>
              <a:buChar char="•"/>
              <a:tabLst>
                <a:tab pos="816605" algn="l"/>
              </a:tabLst>
              <a:defRPr/>
            </a:pPr>
            <a:endParaRPr lang="es-ES" sz="3600" b="1" dirty="0">
              <a:solidFill>
                <a:srgbClr val="00415D"/>
              </a:solidFill>
              <a:latin typeface="Bradley Hand ITC" pitchFamily="66" charset="0"/>
              <a:cs typeface="Arabic Typesetting" pitchFamily="66" charset="-78"/>
            </a:endParaRPr>
          </a:p>
          <a:p>
            <a:pPr marL="816605" lvl="2" algn="just">
              <a:buFont typeface="Arial" pitchFamily="34" charset="0"/>
              <a:buChar char="•"/>
              <a:tabLst>
                <a:tab pos="816605" algn="l"/>
              </a:tabLst>
              <a:defRPr/>
            </a:pPr>
            <a:endParaRPr lang="es-ES" sz="2900" b="1" dirty="0">
              <a:solidFill>
                <a:srgbClr val="00415D"/>
              </a:solidFill>
              <a:latin typeface="Bradley Hand ITC" pitchFamily="66" charset="0"/>
              <a:cs typeface="Arabic Typesetting" pitchFamily="66" charset="-78"/>
            </a:endParaRPr>
          </a:p>
          <a:p>
            <a:pPr marL="4899630" lvl="7" algn="just">
              <a:buFont typeface="Arial" pitchFamily="34" charset="0"/>
              <a:buChar char="•"/>
              <a:tabLst>
                <a:tab pos="816605" algn="l"/>
              </a:tabLst>
              <a:defRPr/>
            </a:pPr>
            <a:endParaRPr lang="es-ES" sz="3600" b="1" dirty="0">
              <a:solidFill>
                <a:srgbClr val="00415D"/>
              </a:solidFill>
              <a:latin typeface="Bradley Hand ITC" pitchFamily="66" charset="0"/>
              <a:cs typeface="Arabic Typesetting" pitchFamily="66" charset="-78"/>
            </a:endParaRPr>
          </a:p>
          <a:p>
            <a:pPr marL="816605" lvl="2" algn="just">
              <a:buFont typeface="Arial" pitchFamily="34" charset="0"/>
              <a:buChar char="•"/>
              <a:tabLst>
                <a:tab pos="816605" algn="l"/>
              </a:tabLst>
              <a:defRPr/>
            </a:pPr>
            <a:endParaRPr lang="es-ES" sz="3600" b="1" dirty="0">
              <a:solidFill>
                <a:srgbClr val="00415D"/>
              </a:solidFill>
              <a:latin typeface="Bradley Hand ITC" pitchFamily="66" charset="0"/>
              <a:cs typeface="Arabic Typesetting" pitchFamily="66" charset="-78"/>
            </a:endParaRPr>
          </a:p>
          <a:p>
            <a:pPr marL="0" lvl="1" algn="just">
              <a:tabLst>
                <a:tab pos="816605" algn="l"/>
              </a:tabLst>
              <a:defRPr/>
            </a:pPr>
            <a:r>
              <a:rPr lang="es-ES" sz="3600" b="1" dirty="0">
                <a:solidFill>
                  <a:srgbClr val="00415D"/>
                </a:solidFill>
                <a:latin typeface="Bradley Hand ITC" pitchFamily="66" charset="0"/>
                <a:cs typeface="Arabic Typesetting" pitchFamily="66" charset="-78"/>
              </a:rPr>
              <a:t> </a:t>
            </a:r>
          </a:p>
          <a:p>
            <a:pPr algn="just">
              <a:tabLst>
                <a:tab pos="816605" algn="l"/>
              </a:tabLst>
              <a:defRPr/>
            </a:pPr>
            <a:endParaRPr lang="es-ES" sz="3600" b="1" dirty="0">
              <a:solidFill>
                <a:srgbClr val="00415D"/>
              </a:solidFill>
              <a:latin typeface="Bradley Hand ITC" pitchFamily="66" charset="0"/>
              <a:cs typeface="MV Boli" pitchFamily="2" charset="0"/>
            </a:endParaRPr>
          </a:p>
        </p:txBody>
      </p:sp>
      <p:grpSp>
        <p:nvGrpSpPr>
          <p:cNvPr id="2" name="17 Grupo"/>
          <p:cNvGrpSpPr>
            <a:grpSpLocks/>
          </p:cNvGrpSpPr>
          <p:nvPr/>
        </p:nvGrpSpPr>
        <p:grpSpPr bwMode="auto">
          <a:xfrm>
            <a:off x="1368664" y="3889782"/>
            <a:ext cx="15985725" cy="6333697"/>
            <a:chOff x="251520" y="1700808"/>
            <a:chExt cx="9095087" cy="4376899"/>
          </a:xfrm>
        </p:grpSpPr>
        <p:graphicFrame>
          <p:nvGraphicFramePr>
            <p:cNvPr id="13" name="3 Gráfico"/>
            <p:cNvGraphicFramePr>
              <a:graphicFrameLocks/>
            </p:cNvGraphicFramePr>
            <p:nvPr/>
          </p:nvGraphicFramePr>
          <p:xfrm>
            <a:off x="251520" y="1700808"/>
            <a:ext cx="5314950" cy="3441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4" name="4 Gráfico"/>
            <p:cNvGraphicFramePr>
              <a:graphicFrameLocks/>
            </p:cNvGraphicFramePr>
            <p:nvPr/>
          </p:nvGraphicFramePr>
          <p:xfrm>
            <a:off x="5440480" y="3825044"/>
            <a:ext cx="3829050" cy="2252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6" name="15 Conector angular"/>
            <p:cNvCxnSpPr/>
            <p:nvPr/>
          </p:nvCxnSpPr>
          <p:spPr>
            <a:xfrm>
              <a:off x="4612388" y="3717032"/>
              <a:ext cx="1224136" cy="792088"/>
            </a:xfrm>
            <a:prstGeom prst="bentConnector3">
              <a:avLst>
                <a:gd name="adj1" fmla="val 5415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isometricLeftDown"/>
              <a:lightRig rig="threePt" dir="t"/>
            </a:scene3d>
            <a:sp3d>
              <a:bevelT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CuadroTexto"/>
            <p:cNvSpPr txBox="1"/>
            <p:nvPr/>
          </p:nvSpPr>
          <p:spPr>
            <a:xfrm>
              <a:off x="5566470" y="3579101"/>
              <a:ext cx="3780137" cy="59552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s-ES" sz="2500" b="1" spc="89" dirty="0">
                  <a:ln w="11430"/>
                  <a:solidFill>
                    <a:srgbClr val="00415D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Distribución de equipos de informática y telecomunicaciones  por fundaciones</a:t>
              </a:r>
            </a:p>
          </p:txBody>
        </p:sp>
      </p:grpSp>
      <p:sp>
        <p:nvSpPr>
          <p:cNvPr id="20" name="2 Marcador de contenido"/>
          <p:cNvSpPr>
            <a:spLocks noGrp="1"/>
          </p:cNvSpPr>
          <p:nvPr>
            <p:ph idx="1"/>
          </p:nvPr>
        </p:nvSpPr>
        <p:spPr>
          <a:xfrm>
            <a:off x="790714" y="1472067"/>
            <a:ext cx="16185784" cy="6683850"/>
          </a:xfrm>
        </p:spPr>
        <p:txBody>
          <a:bodyPr/>
          <a:lstStyle/>
          <a:p>
            <a:pPr marL="555745" lvl="2" indent="0" algn="just">
              <a:buNone/>
              <a:tabLst>
                <a:tab pos="816605" algn="l"/>
              </a:tabLst>
            </a:pPr>
            <a:endParaRPr lang="es-ES" sz="1800" dirty="0" smtClean="0">
              <a:solidFill>
                <a:schemeClr val="bg1"/>
              </a:solidFill>
            </a:endParaRPr>
          </a:p>
          <a:p>
            <a:pPr marL="555745" lvl="2" indent="0" algn="just">
              <a:tabLst>
                <a:tab pos="816605" algn="l"/>
              </a:tabLst>
            </a:pPr>
            <a:r>
              <a:rPr lang="en-US" altLang="es-ES" sz="2500" dirty="0" smtClean="0">
                <a:solidFill>
                  <a:schemeClr val="bg1"/>
                </a:solidFill>
              </a:rPr>
              <a:t>During 2012, the WEEE Foundations managed more than 15 million kilograms; 10% more than in 2011.</a:t>
            </a:r>
            <a:endParaRPr lang="es-ES" altLang="es-ES" sz="2500" dirty="0" smtClean="0">
              <a:solidFill>
                <a:schemeClr val="bg1"/>
              </a:solidFill>
            </a:endParaRPr>
          </a:p>
          <a:p>
            <a:pPr marL="555745" lvl="2" indent="0" algn="just">
              <a:tabLst>
                <a:tab pos="816605" algn="l"/>
              </a:tabLst>
            </a:pPr>
            <a:endParaRPr lang="es-ES" altLang="es-ES" sz="1300" dirty="0" smtClean="0">
              <a:solidFill>
                <a:schemeClr val="bg1"/>
              </a:solidFill>
            </a:endParaRPr>
          </a:p>
          <a:p>
            <a:pPr marL="555745" lvl="2" indent="0" algn="just">
              <a:tabLst>
                <a:tab pos="816605" algn="l"/>
              </a:tabLst>
            </a:pPr>
            <a:r>
              <a:rPr lang="en-US" altLang="es-ES" sz="2500" dirty="0" smtClean="0">
                <a:solidFill>
                  <a:schemeClr val="bg1"/>
                </a:solidFill>
              </a:rPr>
              <a:t>Reaching collection and valorization ratios much higher than those established by the law.</a:t>
            </a:r>
            <a:endParaRPr lang="es-ES" altLang="es-ES" sz="2500" dirty="0" smtClean="0">
              <a:solidFill>
                <a:schemeClr val="bg1"/>
              </a:solidFill>
            </a:endParaRPr>
          </a:p>
          <a:p>
            <a:pPr marL="555745" lvl="2" indent="0" algn="just">
              <a:buNone/>
              <a:tabLst>
                <a:tab pos="816605" algn="l"/>
              </a:tabLst>
            </a:pPr>
            <a:endParaRPr lang="es-ES" altLang="es-ES" sz="2900" dirty="0" smtClean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816605" algn="l"/>
              </a:tabLst>
            </a:pP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9409160" y="4699657"/>
            <a:ext cx="7945229" cy="611191"/>
          </a:xfrm>
          <a:prstGeom prst="rect">
            <a:avLst/>
          </a:prstGeom>
          <a:noFill/>
        </p:spPr>
        <p:txBody>
          <a:bodyPr lIns="163321" tIns="81660" rIns="163321" bIns="81660">
            <a:spAutoFit/>
          </a:bodyPr>
          <a:lstStyle/>
          <a:p>
            <a:pPr lvl="1" algn="ctr">
              <a:defRPr/>
            </a:pPr>
            <a:r>
              <a:rPr lang="en-US" sz="2900" b="1" dirty="0">
                <a:solidFill>
                  <a:schemeClr val="bg2"/>
                </a:solidFill>
              </a:rPr>
              <a:t>More than 90,000 tons managed from 2001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088803" y="4136975"/>
            <a:ext cx="3168352" cy="398570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Large household appliances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Small </a:t>
            </a:r>
            <a:r>
              <a:rPr lang="en-US" sz="1600" dirty="0" smtClean="0">
                <a:solidFill>
                  <a:schemeClr val="bg1"/>
                </a:solidFill>
              </a:rPr>
              <a:t>household </a:t>
            </a:r>
            <a:r>
              <a:rPr lang="en-US" sz="1600" dirty="0" smtClean="0">
                <a:solidFill>
                  <a:schemeClr val="bg1"/>
                </a:solidFill>
              </a:rPr>
              <a:t>appliances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IT and </a:t>
            </a:r>
            <a:r>
              <a:rPr lang="en-US" sz="1600" dirty="0" smtClean="0">
                <a:solidFill>
                  <a:schemeClr val="bg1"/>
                </a:solidFill>
              </a:rPr>
              <a:t>telecomm equipment</a:t>
            </a: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Consumer </a:t>
            </a:r>
            <a:r>
              <a:rPr lang="en-US" sz="1600" dirty="0" smtClean="0">
                <a:solidFill>
                  <a:schemeClr val="bg1"/>
                </a:solidFill>
              </a:rPr>
              <a:t>equipment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Electrical </a:t>
            </a:r>
            <a:r>
              <a:rPr lang="en-US" sz="1600" dirty="0" smtClean="0">
                <a:solidFill>
                  <a:schemeClr val="bg1"/>
                </a:solidFill>
              </a:rPr>
              <a:t>and electronic  tools 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Toys</a:t>
            </a:r>
            <a:r>
              <a:rPr lang="en-US" sz="1600" dirty="0" smtClean="0">
                <a:solidFill>
                  <a:schemeClr val="bg1"/>
                </a:solidFill>
              </a:rPr>
              <a:t>, leisure and sports </a:t>
            </a:r>
            <a:r>
              <a:rPr lang="en-US" sz="1600" dirty="0" smtClean="0">
                <a:solidFill>
                  <a:schemeClr val="bg1"/>
                </a:solidFill>
              </a:rPr>
              <a:t>equipment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Medical devices 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Monitoring and control </a:t>
            </a:r>
            <a:r>
              <a:rPr lang="en-US" sz="1600" dirty="0" smtClean="0">
                <a:solidFill>
                  <a:schemeClr val="bg1"/>
                </a:solidFill>
              </a:rPr>
              <a:t>instruments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Automatic dispensers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118&quot;&gt;&lt;property id=&quot;20148&quot; value=&quot;5&quot;/&gt;&lt;property id=&quot;20300&quot; value=&quot;Slide 2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C488B902C4D4385B7704CD2E51C82" ma:contentTypeVersion="3" ma:contentTypeDescription="Create a new document." ma:contentTypeScope="" ma:versionID="87879ae58a221fc8f71e5c5e8230f3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7931C7-3928-4673-A550-227F42CA1018}"/>
</file>

<file path=customXml/itemProps2.xml><?xml version="1.0" encoding="utf-8"?>
<ds:datastoreItem xmlns:ds="http://schemas.openxmlformats.org/officeDocument/2006/customXml" ds:itemID="{A3B732AE-DFCC-422A-A32B-B03109279A24}"/>
</file>

<file path=customXml/itemProps3.xml><?xml version="1.0" encoding="utf-8"?>
<ds:datastoreItem xmlns:ds="http://schemas.openxmlformats.org/officeDocument/2006/customXml" ds:itemID="{E559609E-DDA8-45F2-85EF-B34927F409DF}"/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865</Words>
  <Application>Microsoft Office PowerPoint</Application>
  <PresentationFormat>Personalizado</PresentationFormat>
  <Paragraphs>176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Scheme</vt:lpstr>
      <vt:lpstr>Diapositiva 3</vt:lpstr>
      <vt:lpstr>The WEEE management challenge</vt:lpstr>
      <vt:lpstr>Change of approach</vt:lpstr>
      <vt:lpstr>Diapositiva 6</vt:lpstr>
      <vt:lpstr>Our operational model</vt:lpstr>
      <vt:lpstr>Diapositiva 8</vt:lpstr>
      <vt:lpstr>Managed Waste : WEEE</vt:lpstr>
      <vt:lpstr>Communication and awareness actions </vt:lpstr>
      <vt:lpstr>Conclusions</vt:lpstr>
      <vt:lpstr>Thanks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cdelcaz</dc:creator>
  <cp:lastModifiedBy>Susana García - Recyclia</cp:lastModifiedBy>
  <cp:revision>66</cp:revision>
  <dcterms:created xsi:type="dcterms:W3CDTF">2013-08-21T15:33:30Z</dcterms:created>
  <dcterms:modified xsi:type="dcterms:W3CDTF">2013-09-09T10:21:05Z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0x010100162C488B902C4D4385B7704CD2E51C82</vt:lpwstr>
  </property>
</Properties>
</file>