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9" r:id="rId11"/>
  </p:sldIdLst>
  <p:sldSz cx="18291175" cy="10290175"/>
  <p:notesSz cx="6858000" cy="9144000"/>
  <p:custDataLst>
    <p:tags r:id="rId13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0" autoAdjust="0"/>
  </p:normalViewPr>
  <p:slideViewPr>
    <p:cSldViewPr showGuides="1">
      <p:cViewPr>
        <p:scale>
          <a:sx n="50" d="100"/>
          <a:sy n="50" d="100"/>
        </p:scale>
        <p:origin x="1182" y="-1122"/>
      </p:cViewPr>
      <p:guideLst>
        <p:guide orient="horz" pos="2288"/>
        <p:guide orient="horz" pos="2969"/>
        <p:guide pos="5761"/>
        <p:guide pos="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E1321-996C-4545-A0E3-CBEBA0157FDE}" type="datetimeFigureOut">
              <a:rPr lang="en-GB" smtClean="0"/>
              <a:t>16/09/2013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B8A-8C83-48FA-86D0-7D4F49A83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2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2F66-67A7-4D3E-B996-6C3BE6FDC12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3644" y="8684122"/>
            <a:ext cx="2972724" cy="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7D8CAD5C-F6D8-4752-9B5E-F938E5C937FE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8FB6B-4693-4A30-951D-AF399933C35A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3644" y="8684122"/>
            <a:ext cx="2972724" cy="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86A0106-6A86-4796-A533-CCC594A8F12E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47333" indent="-247333"/>
            <a:r>
              <a:rPr lang="en-US" dirty="0" smtClean="0">
                <a:latin typeface="Times"/>
              </a:rPr>
              <a:t>This initiative set up by </a:t>
            </a:r>
            <a:r>
              <a:rPr lang="en-US" dirty="0" err="1" smtClean="0">
                <a:latin typeface="Times"/>
              </a:rPr>
              <a:t>Eurocities</a:t>
            </a:r>
            <a:r>
              <a:rPr lang="en-US" dirty="0" smtClean="0">
                <a:latin typeface="Times"/>
              </a:rPr>
              <a:t> and the city of Manchester has put the EU’s energy and climate targets at the </a:t>
            </a:r>
            <a:r>
              <a:rPr lang="en-US" dirty="0" err="1" smtClean="0">
                <a:latin typeface="Times"/>
              </a:rPr>
              <a:t>centre</a:t>
            </a:r>
            <a:r>
              <a:rPr lang="en-US" dirty="0" smtClean="0">
                <a:latin typeface="Times"/>
              </a:rPr>
              <a:t> of its activities.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r>
              <a:rPr lang="en-US" dirty="0" smtClean="0">
                <a:latin typeface="Times"/>
              </a:rPr>
              <a:t>It is hooked into the bigger and broader Covenant of Mayors Initiative, but: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r>
              <a:rPr lang="en-US" dirty="0" smtClean="0">
                <a:latin typeface="Times"/>
              </a:rPr>
              <a:t>- It focuses specifically on the use of ICT to help achieve these targets (will say some more about this later when we come to address energy efficiency. ).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r>
              <a:rPr lang="en-US" dirty="0" smtClean="0">
                <a:latin typeface="Times"/>
              </a:rPr>
              <a:t>- It also focuses on reducing the footprint of ICT in cities (through consolidation of large data-</a:t>
            </a:r>
            <a:r>
              <a:rPr lang="en-US" dirty="0" err="1" smtClean="0">
                <a:latin typeface="Times"/>
              </a:rPr>
              <a:t>centres</a:t>
            </a:r>
            <a:r>
              <a:rPr lang="en-US" dirty="0" smtClean="0">
                <a:latin typeface="Times"/>
              </a:rPr>
              <a:t> for example).</a:t>
            </a:r>
          </a:p>
          <a:p>
            <a:pPr marL="247333" indent="-247333"/>
            <a:endParaRPr lang="en-US" dirty="0" smtClean="0">
              <a:latin typeface="Times"/>
            </a:endParaRPr>
          </a:p>
          <a:p>
            <a:pPr marL="247333" indent="-247333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F2BEF-1A4D-45DC-8F8A-5CF9E4A46689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3644" y="8684122"/>
            <a:ext cx="2972724" cy="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4CF5FB9C-1C42-4894-B08F-2CE4DB667F2D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/>
              </a:rPr>
              <a:t>As part of the Green Digital Charter, cities have made ambitious commitments. </a:t>
            </a:r>
          </a:p>
          <a:p>
            <a:endParaRPr lang="en-US" smtClean="0">
              <a:latin typeface="Times"/>
            </a:endParaRPr>
          </a:p>
          <a:p>
            <a:r>
              <a:rPr lang="en-US" smtClean="0">
                <a:latin typeface="Times"/>
              </a:rPr>
              <a:t>Nice should help stimulate action and make progress visible. It should enable cities to interact and share ideas, approaches,…</a:t>
            </a:r>
          </a:p>
          <a:p>
            <a:r>
              <a:rPr lang="en-US" smtClean="0">
                <a:latin typeface="Times"/>
              </a:rPr>
              <a:t>.</a:t>
            </a:r>
          </a:p>
          <a:p>
            <a:endParaRPr lang="en-US" smtClean="0">
              <a:latin typeface="Times"/>
            </a:endParaRPr>
          </a:p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E41AE-5CE2-4934-ABC3-64C64A3A452C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3644" y="8684122"/>
            <a:ext cx="2972724" cy="4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FEE68B9E-9AAD-4CA7-BFDC-0D3A1C173260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52990" indent="-289612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58447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21825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85203" indent="-23169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48582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3011961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75340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938718" indent="-23169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9FBF38C-6FE7-41EF-AEF3-B527A2C59060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B79B-9640-4A8E-8E10-C974B6584A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9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864666" y="6801271"/>
            <a:ext cx="813690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>
              <a:lnSpc>
                <a:spcPts val="3500"/>
              </a:lnSpc>
            </a:pPr>
            <a:r>
              <a:rPr lang="es-ES" sz="4400" dirty="0" err="1">
                <a:solidFill>
                  <a:schemeClr val="bg1"/>
                </a:solidFill>
                <a:latin typeface="Telefonica Text" pitchFamily="2" charset="0"/>
              </a:rPr>
              <a:t>Mercè</a:t>
            </a:r>
            <a:r>
              <a:rPr lang="es-ES" sz="4400" dirty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Telefonica Text" pitchFamily="2" charset="0"/>
              </a:rPr>
              <a:t>Griera</a:t>
            </a:r>
            <a:r>
              <a:rPr lang="es-ES" sz="4400" dirty="0">
                <a:solidFill>
                  <a:schemeClr val="bg1"/>
                </a:solidFill>
                <a:latin typeface="Telefonica Text" pitchFamily="2" charset="0"/>
              </a:rPr>
              <a:t> i </a:t>
            </a:r>
            <a:r>
              <a:rPr lang="es-ES" sz="4400" dirty="0" err="1">
                <a:solidFill>
                  <a:schemeClr val="bg1"/>
                </a:solidFill>
                <a:latin typeface="Telefonica Text" pitchFamily="2" charset="0"/>
              </a:rPr>
              <a:t>Fisa</a:t>
            </a:r>
            <a:endParaRPr lang="es-ES" sz="4400" dirty="0">
              <a:solidFill>
                <a:schemeClr val="bg1"/>
              </a:solidFill>
              <a:latin typeface="Telefonica Text" pitchFamily="2" charset="0"/>
            </a:endParaRPr>
          </a:p>
          <a:p>
            <a:pPr defTabSz="1217613">
              <a:lnSpc>
                <a:spcPts val="3500"/>
              </a:lnSpc>
            </a:pPr>
            <a:r>
              <a:rPr lang="es-ES" sz="4400" dirty="0">
                <a:solidFill>
                  <a:schemeClr val="bg1"/>
                </a:solidFill>
                <a:latin typeface="Telefonica Text" pitchFamily="2" charset="0"/>
              </a:rPr>
              <a:t>Smart </a:t>
            </a:r>
            <a:r>
              <a:rPr lang="es-ES" sz="4400" dirty="0" err="1">
                <a:solidFill>
                  <a:schemeClr val="bg1"/>
                </a:solidFill>
                <a:latin typeface="Telefonica Text" pitchFamily="2" charset="0"/>
              </a:rPr>
              <a:t>Cities</a:t>
            </a:r>
            <a:r>
              <a:rPr lang="es-ES" sz="4400" dirty="0">
                <a:solidFill>
                  <a:schemeClr val="bg1"/>
                </a:solidFill>
                <a:latin typeface="Telefonica Text" pitchFamily="2" charset="0"/>
              </a:rPr>
              <a:t> &amp; </a:t>
            </a:r>
            <a:r>
              <a:rPr lang="es-ES" sz="4400" dirty="0" err="1">
                <a:solidFill>
                  <a:schemeClr val="bg1"/>
                </a:solidFill>
                <a:latin typeface="Telefonica Text" pitchFamily="2" charset="0"/>
              </a:rPr>
              <a:t>Sustainability</a:t>
            </a:r>
            <a:r>
              <a:rPr lang="es-ES" sz="4400" dirty="0">
                <a:solidFill>
                  <a:schemeClr val="bg1"/>
                </a:solidFill>
                <a:latin typeface="Telefonica Text" pitchFamily="2" charset="0"/>
              </a:rPr>
              <a:t> </a:t>
            </a:r>
            <a:br>
              <a:rPr lang="es-ES" sz="4400" dirty="0">
                <a:solidFill>
                  <a:schemeClr val="bg1"/>
                </a:solidFill>
                <a:latin typeface="Telefonica Text" pitchFamily="2" charset="0"/>
              </a:rPr>
            </a:br>
            <a:r>
              <a:rPr lang="es-ES" sz="4400" dirty="0">
                <a:solidFill>
                  <a:schemeClr val="bg1"/>
                </a:solidFill>
                <a:latin typeface="Telefonica Text" pitchFamily="2" charset="0"/>
              </a:rPr>
              <a:t>DG CONNECT – European 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Commission</a:t>
            </a:r>
            <a:endParaRPr lang="es-ES" sz="4400" dirty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98188" y="5301986"/>
            <a:ext cx="10008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i="1" dirty="0">
                <a:solidFill>
                  <a:schemeClr val="bg1"/>
                </a:solidFill>
                <a:latin typeface="Telefonica Text" pitchFamily="2" charset="0"/>
              </a:rPr>
              <a:t>Smart </a:t>
            </a:r>
            <a:r>
              <a:rPr lang="es-ES" sz="6600" i="1" dirty="0" err="1">
                <a:solidFill>
                  <a:schemeClr val="bg1"/>
                </a:solidFill>
                <a:latin typeface="Telefonica Text" pitchFamily="2" charset="0"/>
              </a:rPr>
              <a:t>Cities</a:t>
            </a:r>
            <a:r>
              <a:rPr lang="es-ES" sz="6600" i="1" dirty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&amp; </a:t>
            </a:r>
            <a:r>
              <a:rPr lang="es-ES" sz="6600" i="1" dirty="0" err="1" smtClean="0">
                <a:solidFill>
                  <a:schemeClr val="bg1"/>
                </a:solidFill>
                <a:latin typeface="Telefonica Text" pitchFamily="2" charset="0"/>
              </a:rPr>
              <a:t>Communities</a:t>
            </a:r>
            <a:r>
              <a:rPr lang="es-ES" sz="6600" i="1" dirty="0">
                <a:solidFill>
                  <a:schemeClr val="bg1"/>
                </a:solidFill>
                <a:latin typeface="Telefonica Text" pitchFamily="2" charset="0"/>
              </a:rPr>
              <a:t/>
            </a:r>
            <a:br>
              <a:rPr lang="es-ES" sz="6600" i="1" dirty="0">
                <a:solidFill>
                  <a:schemeClr val="bg1"/>
                </a:solidFill>
                <a:latin typeface="Telefonica Text" pitchFamily="2" charset="0"/>
              </a:rPr>
            </a:br>
            <a:endParaRPr lang="es-ES" sz="66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3266738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smtClean="0">
                <a:solidFill>
                  <a:schemeClr val="bg1"/>
                </a:solidFill>
                <a:latin typeface="Telefonica Text" pitchFamily="2" charset="0"/>
              </a:rPr>
              <a:t>Thank 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1368665" y="1903208"/>
            <a:ext cx="15118798" cy="108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 anchor="ctr"/>
          <a:lstStyle/>
          <a:p>
            <a:pPr algn="ctr"/>
            <a:r>
              <a:rPr lang="en-GB" sz="5700" dirty="0">
                <a:solidFill>
                  <a:srgbClr val="0000CC"/>
                </a:solidFill>
                <a:latin typeface="Trebuchet MS" pitchFamily="34" charset="0"/>
              </a:rPr>
              <a:t>Outline</a:t>
            </a: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800540" y="3091817"/>
            <a:ext cx="14547199" cy="62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/>
          <a:lstStyle/>
          <a:p>
            <a:pPr marL="0" lvl="1" algn="ctr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tabLst>
                <a:tab pos="1769311" algn="l"/>
              </a:tabLst>
            </a:pPr>
            <a:endParaRPr lang="en-GB" sz="3600" dirty="0">
              <a:solidFill>
                <a:srgbClr val="0000CC"/>
              </a:solidFill>
              <a:latin typeface="Trebuchet MS" pitchFamily="34" charset="0"/>
            </a:endParaRPr>
          </a:p>
          <a:p>
            <a:pPr marL="0" lvl="1" algn="ctr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tabLst>
                <a:tab pos="1769311" algn="l"/>
              </a:tabLst>
            </a:pPr>
            <a:r>
              <a:rPr lang="en-GB" sz="3600" dirty="0">
                <a:solidFill>
                  <a:srgbClr val="0000CC"/>
                </a:solidFill>
                <a:latin typeface="Trebuchet MS" pitchFamily="34" charset="0"/>
              </a:rPr>
              <a:t>European Activities on Smart Cities </a:t>
            </a:r>
          </a:p>
          <a:p>
            <a:pPr marL="0" lvl="1" algn="ctr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tabLst>
                <a:tab pos="1769311" algn="l"/>
              </a:tabLst>
            </a:pPr>
            <a:endParaRPr lang="en-GB" sz="3600" dirty="0">
              <a:solidFill>
                <a:srgbClr val="0000CC"/>
              </a:solidFill>
              <a:latin typeface="Trebuchet MS" pitchFamily="34" charset="0"/>
            </a:endParaRPr>
          </a:p>
          <a:p>
            <a:pPr marL="612454" lvl="1" indent="-612454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1769311" algn="l"/>
              </a:tabLst>
            </a:pPr>
            <a:r>
              <a:rPr lang="en-GB" sz="3600" dirty="0">
                <a:solidFill>
                  <a:srgbClr val="0000CC"/>
                </a:solidFill>
                <a:latin typeface="Trebuchet MS" pitchFamily="34" charset="0"/>
              </a:rPr>
              <a:t>The Green Digital Charter</a:t>
            </a:r>
          </a:p>
          <a:p>
            <a:pPr marL="612454" indent="-612454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1769311" algn="l"/>
              </a:tabLst>
            </a:pPr>
            <a:r>
              <a:rPr lang="en-GB" sz="3600" dirty="0">
                <a:solidFill>
                  <a:srgbClr val="0000CC"/>
                </a:solidFill>
                <a:latin typeface="Trebuchet MS" pitchFamily="34" charset="0"/>
              </a:rPr>
              <a:t>European Innovation Partnership on Smart Cities and Communities</a:t>
            </a:r>
          </a:p>
          <a:p>
            <a:pPr marL="612454" indent="-612454" algn="just">
              <a:spcBef>
                <a:spcPct val="25000"/>
              </a:spcBef>
              <a:spcAft>
                <a:spcPct val="25000"/>
              </a:spcAft>
              <a:buClr>
                <a:srgbClr val="0000CC"/>
              </a:buClr>
              <a:buFont typeface="Arial" charset="0"/>
              <a:buChar char="•"/>
              <a:tabLst>
                <a:tab pos="1769311" algn="l"/>
              </a:tabLst>
            </a:pPr>
            <a:r>
              <a:rPr lang="en-GB" sz="3600" dirty="0">
                <a:solidFill>
                  <a:srgbClr val="0000CC"/>
                </a:solidFill>
                <a:latin typeface="Trebuchet MS" pitchFamily="34" charset="0"/>
              </a:rPr>
              <a:t>H2020</a:t>
            </a:r>
          </a:p>
        </p:txBody>
      </p:sp>
      <p:sp>
        <p:nvSpPr>
          <p:cNvPr id="72707" name="Line 5"/>
          <p:cNvSpPr>
            <a:spLocks noChangeShapeType="1"/>
          </p:cNvSpPr>
          <p:nvPr/>
        </p:nvSpPr>
        <p:spPr bwMode="auto">
          <a:xfrm flipV="1">
            <a:off x="1800539" y="2984629"/>
            <a:ext cx="14150256" cy="1429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173609" tIns="90019" rIns="173609" bIns="90019" anchor="ctr"/>
          <a:lstStyle/>
          <a:p>
            <a:endParaRPr lang="fr-FR"/>
          </a:p>
        </p:txBody>
      </p:sp>
      <p:sp>
        <p:nvSpPr>
          <p:cNvPr id="72708" name="Line 5"/>
          <p:cNvSpPr>
            <a:spLocks noChangeShapeType="1"/>
          </p:cNvSpPr>
          <p:nvPr/>
        </p:nvSpPr>
        <p:spPr bwMode="auto">
          <a:xfrm flipV="1">
            <a:off x="1800539" y="9466009"/>
            <a:ext cx="14150256" cy="1429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lIns="173609" tIns="90019" rIns="173609" bIns="90019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790715" y="4820951"/>
            <a:ext cx="9363161" cy="5073814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317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63321" tIns="81660" rIns="163321" bIns="81660" anchor="ctr"/>
          <a:lstStyle/>
          <a:p>
            <a:pPr>
              <a:defRPr/>
            </a:pPr>
            <a:endParaRPr lang="en-US" sz="2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2083162" y="1355350"/>
            <a:ext cx="329896" cy="8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321" tIns="81660" rIns="163321" bIns="81660">
            <a:spAutoFit/>
          </a:bodyPr>
          <a:lstStyle/>
          <a:p>
            <a:pPr eaLnBrk="0" hangingPunct="0"/>
            <a:endParaRPr lang="pt-PT" sz="4300">
              <a:latin typeface="Times"/>
              <a:ea typeface="ヒラギノ角ゴ Pro W3"/>
              <a:cs typeface="ヒラギノ角ゴ Pro W3"/>
            </a:endParaRPr>
          </a:p>
        </p:txBody>
      </p:sp>
      <p:sp>
        <p:nvSpPr>
          <p:cNvPr id="78853" name="Rectangle 16"/>
          <p:cNvSpPr>
            <a:spLocks noChangeArrowheads="1"/>
          </p:cNvSpPr>
          <p:nvPr/>
        </p:nvSpPr>
        <p:spPr bwMode="auto">
          <a:xfrm>
            <a:off x="2235588" y="3844524"/>
            <a:ext cx="15547499" cy="22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 anchor="ctr"/>
          <a:lstStyle/>
          <a:p>
            <a:pPr algn="ctr" eaLnBrk="0" hangingPunct="0"/>
            <a:endParaRPr lang="pt-PT" sz="7900">
              <a:solidFill>
                <a:schemeClr val="tx2"/>
              </a:solidFill>
              <a:latin typeface="Times"/>
              <a:ea typeface="ヒラギノ角ゴ Pro W3"/>
              <a:cs typeface="ヒラギノ角ゴ Pro W3"/>
            </a:endParaRP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215937" y="1796018"/>
            <a:ext cx="18075238" cy="19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0000CC"/>
                </a:solidFill>
                <a:latin typeface="Arial" charset="0"/>
              </a:rPr>
              <a:t>Connecting and enabling European cities: </a:t>
            </a:r>
          </a:p>
          <a:p>
            <a:pPr>
              <a:spcBef>
                <a:spcPct val="50000"/>
              </a:spcBef>
            </a:pPr>
            <a:r>
              <a:rPr lang="en-GB" i="1" dirty="0">
                <a:solidFill>
                  <a:srgbClr val="0000CC"/>
                </a:solidFill>
              </a:rPr>
              <a:t>The Green Digital Charter means political commitment and specific actions towards ICT-enabled sustainability targets and greening ICT itself.</a:t>
            </a:r>
          </a:p>
        </p:txBody>
      </p:sp>
      <p:sp>
        <p:nvSpPr>
          <p:cNvPr id="78856" name="Rectangle 20"/>
          <p:cNvSpPr>
            <a:spLocks noChangeArrowheads="1"/>
          </p:cNvSpPr>
          <p:nvPr/>
        </p:nvSpPr>
        <p:spPr bwMode="auto">
          <a:xfrm>
            <a:off x="790714" y="4387617"/>
            <a:ext cx="9237677" cy="24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/>
          <a:lstStyle/>
          <a:p>
            <a:pPr marL="476353" indent="-476353" eaLnBrk="0" hangingPunct="0">
              <a:lnSpc>
                <a:spcPct val="110000"/>
              </a:lnSpc>
            </a:pPr>
            <a:r>
              <a:rPr lang="en-US" sz="2500" dirty="0">
                <a:solidFill>
                  <a:srgbClr val="0000CC"/>
                </a:solidFill>
              </a:rPr>
              <a:t>Since November 2009, to encourage cities to:</a:t>
            </a:r>
          </a:p>
          <a:p>
            <a:pPr marL="476353" indent="-476353" eaLnBrk="0" hangingPunct="0">
              <a:lnSpc>
                <a:spcPct val="50000"/>
              </a:lnSpc>
            </a:pPr>
            <a:r>
              <a:rPr lang="en-US" sz="2500" dirty="0">
                <a:solidFill>
                  <a:srgbClr val="0000CC"/>
                </a:solidFill>
              </a:rPr>
              <a:t> </a:t>
            </a:r>
          </a:p>
          <a:p>
            <a:pPr marL="476353" indent="-476353" eaLnBrk="0" hangingPunct="0">
              <a:lnSpc>
                <a:spcPct val="110000"/>
              </a:lnSpc>
              <a:buFont typeface="Trebuchet MS" pitchFamily="34" charset="0"/>
              <a:buAutoNum type="romanLcParenBoth"/>
            </a:pPr>
            <a:r>
              <a:rPr lang="en-US" sz="2500" dirty="0">
                <a:solidFill>
                  <a:srgbClr val="0000CC"/>
                </a:solidFill>
              </a:rPr>
              <a:t>reduce the carbon footprint of their ICT and </a:t>
            </a:r>
          </a:p>
          <a:p>
            <a:pPr marL="476353" indent="-476353" eaLnBrk="0" hangingPunct="0">
              <a:lnSpc>
                <a:spcPct val="110000"/>
              </a:lnSpc>
              <a:buFont typeface="Trebuchet MS" pitchFamily="34" charset="0"/>
              <a:buAutoNum type="romanLcParenBoth"/>
            </a:pPr>
            <a:r>
              <a:rPr lang="en-US" sz="2500" dirty="0">
                <a:solidFill>
                  <a:srgbClr val="0000CC"/>
                </a:solidFill>
              </a:rPr>
              <a:t>roll-out ICT solutions leading to more energy and resource efficiency, carbon neutrality and further public policy goals</a:t>
            </a:r>
            <a:endParaRPr lang="en-US" sz="2500" dirty="0">
              <a:solidFill>
                <a:srgbClr val="0000C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936789" y="7415121"/>
            <a:ext cx="9691782" cy="17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marL="317569" indent="-317569"/>
            <a:endParaRPr lang="en-US" sz="2900">
              <a:solidFill>
                <a:srgbClr val="0000CC"/>
              </a:solidFill>
              <a:latin typeface="Arial" charset="0"/>
            </a:endParaRPr>
          </a:p>
          <a:p>
            <a:pPr marL="317569" indent="-317569">
              <a:buFont typeface="Wingdings" pitchFamily="2" charset="2"/>
              <a:buChar char="Ø"/>
            </a:pPr>
            <a:r>
              <a:rPr lang="en-US" sz="2500">
                <a:solidFill>
                  <a:srgbClr val="0000CC"/>
                </a:solidFill>
              </a:rPr>
              <a:t>Closely cooperate</a:t>
            </a:r>
            <a:r>
              <a:rPr lang="en-GB" sz="2500">
                <a:solidFill>
                  <a:srgbClr val="0000CC"/>
                </a:solidFill>
              </a:rPr>
              <a:t> on ICT deployment towards public policy goals</a:t>
            </a:r>
            <a:endParaRPr lang="en-GB" sz="2500"/>
          </a:p>
          <a:p>
            <a:pPr marL="317569" indent="-317569">
              <a:buFont typeface="Wingdings" pitchFamily="2" charset="2"/>
              <a:buChar char="Ø"/>
            </a:pPr>
            <a:r>
              <a:rPr lang="en-US" sz="2500">
                <a:solidFill>
                  <a:srgbClr val="0000CC"/>
                </a:solidFill>
              </a:rPr>
              <a:t>Deploy 5 large scale ICT projects within 5 years</a:t>
            </a:r>
          </a:p>
          <a:p>
            <a:pPr marL="317569" indent="-317569">
              <a:buFont typeface="Wingdings" pitchFamily="2" charset="2"/>
              <a:buChar char="Ø"/>
            </a:pPr>
            <a:r>
              <a:rPr lang="en-US" sz="2500">
                <a:solidFill>
                  <a:srgbClr val="0000CC"/>
                </a:solidFill>
              </a:rPr>
              <a:t>Decrease ICT’s direct carbon footprint by 30% within 10 years</a:t>
            </a:r>
            <a:endParaRPr lang="en-GB" sz="2500">
              <a:solidFill>
                <a:srgbClr val="0000CC"/>
              </a:solidFill>
            </a:endParaRP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1943438" y="4054622"/>
            <a:ext cx="7214852" cy="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0000CC"/>
                </a:solidFill>
              </a:rPr>
              <a:t>Overall Objectives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1222588" y="6657649"/>
            <a:ext cx="8586690" cy="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0000CC"/>
                </a:solidFill>
              </a:rPr>
              <a:t>Signatory Mayors’ Commitments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002987" y="1"/>
            <a:ext cx="7703887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The </a:t>
            </a:r>
            <a:r>
              <a:rPr lang="en-GB" sz="4000" dirty="0">
                <a:solidFill>
                  <a:srgbClr val="0000CC"/>
                </a:solidFill>
                <a:latin typeface="Trebuchet MS" pitchFamily="34" charset="0"/>
              </a:rPr>
              <a:t>Green Digital </a:t>
            </a: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Charter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U:\H5\8_Missions\GRIERA I FISA, Merce\2012\BARCELONE + LONDON Nov.'12\34 smart c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58" y="4318491"/>
            <a:ext cx="7541415" cy="47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501738" y="3739717"/>
            <a:ext cx="17040008" cy="5950198"/>
          </a:xfrm>
          <a:prstGeom prst="roundRect">
            <a:avLst>
              <a:gd name="adj" fmla="val 13917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254000" h="635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63321" tIns="81660" rIns="163321" bIns="81660" anchor="ctr"/>
          <a:lstStyle/>
          <a:p>
            <a:pPr>
              <a:defRPr/>
            </a:pPr>
            <a:endParaRPr lang="en-US" sz="2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900" name="Marcador de Posição de Conteúdo 8"/>
          <p:cNvSpPr>
            <a:spLocks noGrp="1"/>
          </p:cNvSpPr>
          <p:nvPr>
            <p:ph idx="4294967295"/>
          </p:nvPr>
        </p:nvSpPr>
        <p:spPr>
          <a:xfrm>
            <a:off x="501737" y="5361849"/>
            <a:ext cx="17287701" cy="1836510"/>
          </a:xfrm>
        </p:spPr>
        <p:txBody>
          <a:bodyPr>
            <a:normAutofit lnSpcReduction="10000"/>
          </a:bodyPr>
          <a:lstStyle/>
          <a:p>
            <a:pPr marL="1273111" lvl="1" indent="0">
              <a:lnSpc>
                <a:spcPct val="50000"/>
              </a:lnSpc>
              <a:buFont typeface="Wingdings" pitchFamily="2" charset="2"/>
              <a:buChar char="Ø"/>
            </a:pPr>
            <a:endParaRPr lang="en-US" sz="2100">
              <a:solidFill>
                <a:srgbClr val="0000CC"/>
              </a:solidFill>
            </a:endParaRPr>
          </a:p>
          <a:p>
            <a:pPr marL="635137" indent="-476353">
              <a:buClr>
                <a:srgbClr val="0000CC"/>
              </a:buClr>
              <a:buFont typeface="Wingdings" pitchFamily="2" charset="2"/>
              <a:buChar char="Ø"/>
            </a:pPr>
            <a:r>
              <a:rPr lang="en-GB" sz="2500">
                <a:solidFill>
                  <a:srgbClr val="0000CC"/>
                </a:solidFill>
              </a:rPr>
              <a:t>Objectives: establishing an ICT footprint Reporting Tool drawing on existing international standards to measure, compare and report ICT’s direct carbon footprint at city level</a:t>
            </a:r>
          </a:p>
          <a:p>
            <a:pPr marL="635137" indent="-476353">
              <a:lnSpc>
                <a:spcPct val="60000"/>
              </a:lnSpc>
              <a:buClr>
                <a:srgbClr val="0000CC"/>
              </a:buClr>
              <a:buFont typeface="Wingdings" pitchFamily="2" charset="2"/>
              <a:buChar char="Ø"/>
            </a:pPr>
            <a:endParaRPr lang="en-US" sz="2500">
              <a:solidFill>
                <a:srgbClr val="0000CC"/>
              </a:solidFill>
            </a:endParaRPr>
          </a:p>
          <a:p>
            <a:pPr marL="635137" indent="-476353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500">
                <a:solidFill>
                  <a:srgbClr val="0000CC"/>
                </a:solidFill>
              </a:rPr>
              <a:t>Supporting the Green Digital Charter in moving from political commitment to action:</a:t>
            </a:r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2987" y="-107189"/>
            <a:ext cx="7703887" cy="1512561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The Green Digital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Charter</a:t>
            </a: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13756488" y="9504121"/>
            <a:ext cx="1295625" cy="4419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marL="612454" indent="-612454" algn="ctr" eaLnBrk="0" hangingPunct="0">
              <a:spcBef>
                <a:spcPct val="50000"/>
              </a:spcBef>
            </a:pPr>
            <a:endParaRPr lang="en-GB" sz="1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2642239" y="3718279"/>
            <a:ext cx="329895" cy="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321" tIns="81660" rIns="163321" bIns="81660">
            <a:spAutoFit/>
          </a:bodyPr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80904" name="TextBox 3"/>
          <p:cNvSpPr txBox="1">
            <a:spLocks noChangeArrowheads="1"/>
          </p:cNvSpPr>
          <p:nvPr/>
        </p:nvSpPr>
        <p:spPr bwMode="auto">
          <a:xfrm>
            <a:off x="1511563" y="8063020"/>
            <a:ext cx="3747150" cy="9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/>
            <a:r>
              <a:rPr lang="en-GB" sz="2500">
                <a:solidFill>
                  <a:srgbClr val="0000CC"/>
                </a:solidFill>
              </a:rPr>
              <a:t>Define a set of monitoring and reporting tools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>
            <a:off x="9288489" y="8063020"/>
            <a:ext cx="3810661" cy="9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/>
            <a:r>
              <a:rPr lang="en-GB" sz="2500">
                <a:solidFill>
                  <a:srgbClr val="0000CC"/>
                </a:solidFill>
              </a:rPr>
              <a:t>Knowledge exchange</a:t>
            </a:r>
            <a:endParaRPr lang="fr-BE" sz="2500">
              <a:solidFill>
                <a:srgbClr val="0000CC"/>
              </a:solidFill>
            </a:endParaRPr>
          </a:p>
          <a:p>
            <a:pPr algn="ctr"/>
            <a:r>
              <a:rPr lang="en-GB" sz="2500">
                <a:solidFill>
                  <a:srgbClr val="0000CC"/>
                </a:solidFill>
              </a:rPr>
              <a:t>beyond GDC</a:t>
            </a:r>
          </a:p>
        </p:txBody>
      </p:sp>
      <p:sp>
        <p:nvSpPr>
          <p:cNvPr id="80906" name="TextBox 9"/>
          <p:cNvSpPr txBox="1">
            <a:spLocks noChangeArrowheads="1"/>
          </p:cNvSpPr>
          <p:nvPr/>
        </p:nvSpPr>
        <p:spPr bwMode="auto">
          <a:xfrm>
            <a:off x="5401614" y="8063020"/>
            <a:ext cx="3670937" cy="9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/>
            <a:r>
              <a:rPr lang="en-GB" sz="2500">
                <a:solidFill>
                  <a:srgbClr val="0000CC"/>
                </a:solidFill>
              </a:rPr>
              <a:t>Deliver practical support to the signatory cities</a:t>
            </a:r>
          </a:p>
        </p:txBody>
      </p:sp>
      <p:pic>
        <p:nvPicPr>
          <p:cNvPr id="809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563" y="3956479"/>
            <a:ext cx="3537564" cy="15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8" name="ZoneTexte 16"/>
          <p:cNvSpPr txBox="1">
            <a:spLocks noChangeArrowheads="1"/>
          </p:cNvSpPr>
          <p:nvPr/>
        </p:nvSpPr>
        <p:spPr bwMode="auto">
          <a:xfrm>
            <a:off x="12603764" y="8170208"/>
            <a:ext cx="4610900" cy="131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marL="0" lvl="2" algn="ctr"/>
            <a:r>
              <a:rPr lang="en-GB" sz="2500">
                <a:solidFill>
                  <a:srgbClr val="0000CC"/>
                </a:solidFill>
              </a:rPr>
              <a:t>Cooperation </a:t>
            </a:r>
          </a:p>
          <a:p>
            <a:pPr marL="0" lvl="2" algn="ctr"/>
            <a:r>
              <a:rPr lang="en-GB" sz="2500">
                <a:solidFill>
                  <a:srgbClr val="0000CC"/>
                </a:solidFill>
              </a:rPr>
              <a:t>with China</a:t>
            </a:r>
          </a:p>
          <a:p>
            <a:pPr algn="ctr"/>
            <a:endParaRPr lang="fr-FR" sz="2500"/>
          </a:p>
        </p:txBody>
      </p:sp>
      <p:sp>
        <p:nvSpPr>
          <p:cNvPr id="80909" name="Text Box 11"/>
          <p:cNvSpPr txBox="1">
            <a:spLocks noChangeArrowheads="1"/>
          </p:cNvSpPr>
          <p:nvPr/>
        </p:nvSpPr>
        <p:spPr bwMode="auto">
          <a:xfrm>
            <a:off x="647812" y="1924645"/>
            <a:ext cx="17160679" cy="19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0000CC"/>
                </a:solidFill>
              </a:rPr>
              <a:t>Connecting and enabling European cities:</a:t>
            </a:r>
          </a:p>
          <a:p>
            <a:pPr>
              <a:spcBef>
                <a:spcPct val="50000"/>
              </a:spcBef>
            </a:pPr>
            <a:r>
              <a:rPr lang="en-GB" i="1" dirty="0">
                <a:solidFill>
                  <a:srgbClr val="0000CC"/>
                </a:solidFill>
              </a:rPr>
              <a:t>‘</a:t>
            </a:r>
            <a:r>
              <a:rPr lang="en-GB" i="1" dirty="0" err="1">
                <a:solidFill>
                  <a:srgbClr val="0000CC"/>
                </a:solidFill>
              </a:rPr>
              <a:t>NiCE</a:t>
            </a:r>
            <a:r>
              <a:rPr lang="en-GB" i="1" dirty="0">
                <a:solidFill>
                  <a:srgbClr val="0000CC"/>
                </a:solidFill>
              </a:rPr>
              <a:t> – Networking intelligent Cities for Energy Efficiency’ is the EC’s support action to promote and advance the Green Digital Charter.</a:t>
            </a:r>
          </a:p>
        </p:txBody>
      </p:sp>
      <p:sp>
        <p:nvSpPr>
          <p:cNvPr id="80910" name="Text Box 13"/>
          <p:cNvSpPr txBox="1">
            <a:spLocks noChangeArrowheads="1"/>
          </p:cNvSpPr>
          <p:nvPr/>
        </p:nvSpPr>
        <p:spPr bwMode="auto">
          <a:xfrm>
            <a:off x="6697239" y="4497188"/>
            <a:ext cx="7214852" cy="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CC"/>
                </a:solidFill>
              </a:rPr>
              <a:t>Key Objectives</a:t>
            </a:r>
          </a:p>
        </p:txBody>
      </p:sp>
      <p:sp>
        <p:nvSpPr>
          <p:cNvPr id="80911" name="AutoShape 14"/>
          <p:cNvSpPr>
            <a:spLocks noChangeArrowheads="1"/>
          </p:cNvSpPr>
          <p:nvPr/>
        </p:nvSpPr>
        <p:spPr bwMode="auto">
          <a:xfrm rot="10800000">
            <a:off x="1800539" y="7522309"/>
            <a:ext cx="3229535" cy="373972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32150" tIns="81660" rIns="32150" bIns="81660" anchor="ctr"/>
          <a:lstStyle/>
          <a:p>
            <a:endParaRPr lang="en-GB"/>
          </a:p>
        </p:txBody>
      </p:sp>
      <p:sp>
        <p:nvSpPr>
          <p:cNvPr id="80912" name="AutoShape 15"/>
          <p:cNvSpPr>
            <a:spLocks noChangeArrowheads="1"/>
          </p:cNvSpPr>
          <p:nvPr/>
        </p:nvSpPr>
        <p:spPr bwMode="auto">
          <a:xfrm rot="10800000">
            <a:off x="5687414" y="7522309"/>
            <a:ext cx="3229535" cy="373972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32150" tIns="81660" rIns="32150" bIns="81660" anchor="ctr"/>
          <a:lstStyle/>
          <a:p>
            <a:endParaRPr lang="en-GB"/>
          </a:p>
        </p:txBody>
      </p:sp>
      <p:sp>
        <p:nvSpPr>
          <p:cNvPr id="80913" name="AutoShape 16"/>
          <p:cNvSpPr>
            <a:spLocks noChangeArrowheads="1"/>
          </p:cNvSpPr>
          <p:nvPr/>
        </p:nvSpPr>
        <p:spPr bwMode="auto">
          <a:xfrm rot="10800000">
            <a:off x="9434564" y="7522309"/>
            <a:ext cx="3229535" cy="373972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32150" tIns="81660" rIns="32150" bIns="81660" anchor="ctr"/>
          <a:lstStyle/>
          <a:p>
            <a:endParaRPr lang="en-GB"/>
          </a:p>
        </p:txBody>
      </p:sp>
      <p:sp>
        <p:nvSpPr>
          <p:cNvPr id="80914" name="AutoShape 17"/>
          <p:cNvSpPr>
            <a:spLocks noChangeArrowheads="1"/>
          </p:cNvSpPr>
          <p:nvPr/>
        </p:nvSpPr>
        <p:spPr bwMode="auto">
          <a:xfrm rot="10800000">
            <a:off x="13321439" y="7522309"/>
            <a:ext cx="3229535" cy="373972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lIns="32150" tIns="81660" rIns="32150" bIns="81660" anchor="ctr"/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0002987" y="1"/>
            <a:ext cx="7703887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The </a:t>
            </a:r>
            <a:r>
              <a:rPr lang="en-GB" sz="4000" dirty="0">
                <a:solidFill>
                  <a:srgbClr val="0000CC"/>
                </a:solidFill>
                <a:latin typeface="Trebuchet MS" pitchFamily="34" charset="0"/>
              </a:rPr>
              <a:t>Green Digital </a:t>
            </a: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Charter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Image 5" descr="showimage.ash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952" y="3751617"/>
            <a:ext cx="12718172" cy="6002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2946" name="Espace réservé du numéro de diapositive 5"/>
          <p:cNvSpPr txBox="1">
            <a:spLocks noGrp="1"/>
          </p:cNvSpPr>
          <p:nvPr/>
        </p:nvSpPr>
        <p:spPr bwMode="auto">
          <a:xfrm>
            <a:off x="13108675" y="9370729"/>
            <a:ext cx="4267941" cy="71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/>
          <a:lstStyle/>
          <a:p>
            <a:pPr algn="r"/>
            <a:fld id="{06148AA1-A30D-44CA-BC83-4F9D99B9262E}" type="slidenum">
              <a:rPr lang="en-GB" sz="2500">
                <a:latin typeface="Arial" charset="0"/>
              </a:rPr>
              <a:pPr algn="r"/>
              <a:t>5</a:t>
            </a:fld>
            <a:endParaRPr lang="en-GB" sz="2500">
              <a:latin typeface="Arial" charset="0"/>
            </a:endParaRP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951077" y="1247600"/>
            <a:ext cx="16420776" cy="25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0000CC"/>
                </a:solidFill>
              </a:rPr>
              <a:t>European Innovation Partnership on Smart Cities and Communities - Moving beyond the silo:</a:t>
            </a:r>
          </a:p>
          <a:p>
            <a:pPr>
              <a:spcBef>
                <a:spcPct val="50000"/>
              </a:spcBef>
            </a:pPr>
            <a:r>
              <a:rPr lang="en-GB" i="1" dirty="0">
                <a:solidFill>
                  <a:srgbClr val="0000CC"/>
                </a:solidFill>
              </a:rPr>
              <a:t>The European Commission will focus its efforts on smart cities across portfolios to optimise outputs and ensure public policy coherence.</a:t>
            </a: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 rot="10800000">
            <a:off x="11635221" y="7750980"/>
            <a:ext cx="3042178" cy="1605458"/>
          </a:xfrm>
          <a:prstGeom prst="roundRect">
            <a:avLst>
              <a:gd name="adj" fmla="val 13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lIns="163321" tIns="81660" rIns="163321" bIns="81660" anchor="ctr"/>
          <a:lstStyle/>
          <a:p>
            <a:pPr algn="ctr">
              <a:defRPr/>
            </a:pPr>
            <a:r>
              <a:rPr lang="en-US">
                <a:solidFill>
                  <a:srgbClr val="0000CC"/>
                </a:solidFill>
                <a:latin typeface="Arial" pitchFamily="34" charset="0"/>
              </a:rPr>
              <a:t>Energy</a:t>
            </a:r>
            <a:endParaRPr lang="en-US" sz="290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10800000">
            <a:off x="3756679" y="7750980"/>
            <a:ext cx="3042178" cy="1605458"/>
          </a:xfrm>
          <a:prstGeom prst="roundRect">
            <a:avLst>
              <a:gd name="adj" fmla="val 13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lIns="163321" tIns="81660" rIns="163321" bIns="81660" anchor="ctr"/>
          <a:lstStyle/>
          <a:p>
            <a:pPr algn="ctr">
              <a:defRPr/>
            </a:pPr>
            <a:r>
              <a:rPr lang="en-US" sz="2900">
                <a:solidFill>
                  <a:srgbClr val="0000CC"/>
                </a:solidFill>
                <a:latin typeface="Trebuchet MS" pitchFamily="34" charset="0"/>
              </a:rPr>
              <a:t>Mobility and Transport</a:t>
            </a:r>
          </a:p>
        </p:txBody>
      </p:sp>
      <p:sp>
        <p:nvSpPr>
          <p:cNvPr id="109575" name="AutoShape 7"/>
          <p:cNvSpPr>
            <a:spLocks noChangeArrowheads="1"/>
          </p:cNvSpPr>
          <p:nvPr/>
        </p:nvSpPr>
        <p:spPr bwMode="auto">
          <a:xfrm rot="10800000">
            <a:off x="7640377" y="7770036"/>
            <a:ext cx="3042178" cy="1548290"/>
          </a:xfrm>
          <a:prstGeom prst="roundRect">
            <a:avLst>
              <a:gd name="adj" fmla="val 13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lIns="163321" tIns="81660" rIns="163321" bIns="81660" anchor="ctr"/>
          <a:lstStyle/>
          <a:p>
            <a:pPr algn="ctr">
              <a:defRPr/>
            </a:pPr>
            <a:r>
              <a:rPr lang="en-US" sz="2900">
                <a:solidFill>
                  <a:srgbClr val="0000CC"/>
                </a:solidFill>
                <a:latin typeface="Trebuchet MS" pitchFamily="34" charset="0"/>
              </a:rPr>
              <a:t>ICT</a:t>
            </a:r>
          </a:p>
        </p:txBody>
      </p:sp>
      <p:sp>
        <p:nvSpPr>
          <p:cNvPr id="82951" name="Text Box 9"/>
          <p:cNvSpPr txBox="1">
            <a:spLocks noChangeArrowheads="1"/>
          </p:cNvSpPr>
          <p:nvPr/>
        </p:nvSpPr>
        <p:spPr bwMode="auto">
          <a:xfrm>
            <a:off x="5043078" y="4287574"/>
            <a:ext cx="8166913" cy="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3321" tIns="81660" rIns="163321" bIns="81660">
            <a:spAutoFit/>
          </a:bodyPr>
          <a:lstStyle/>
          <a:p>
            <a:pPr algn="ctr"/>
            <a:r>
              <a:rPr lang="en-GB">
                <a:solidFill>
                  <a:srgbClr val="659B00"/>
                </a:solidFill>
                <a:latin typeface="TT21Ao00"/>
              </a:rPr>
              <a:t>EU Smart Cities and Communities Initiative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0002987" y="-107189"/>
            <a:ext cx="7703887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637973" indent="-637973" algn="r" eaLnBrk="0" hangingPunct="0">
              <a:defRPr/>
            </a:pPr>
            <a:r>
              <a:rPr lang="en-GB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EIP on Smart </a:t>
            </a:r>
            <a:br>
              <a:rPr lang="en-GB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Cities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2987" y="2"/>
            <a:ext cx="7703887" cy="89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EIP on Smart Cities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0" y="1924644"/>
            <a:ext cx="18291175" cy="488080"/>
          </a:xfrm>
          <a:prstGeom prst="rect">
            <a:avLst/>
          </a:prstGeom>
          <a:gradFill rotWithShape="0">
            <a:gsLst>
              <a:gs pos="0">
                <a:srgbClr val="BDDEFF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r>
              <a:rPr lang="de-DE" sz="2100" dirty="0">
                <a:solidFill>
                  <a:srgbClr val="0F5494"/>
                </a:solidFill>
              </a:rPr>
              <a:t> Implementation</a:t>
            </a:r>
            <a:endParaRPr lang="en-GB" sz="2100" dirty="0">
              <a:solidFill>
                <a:srgbClr val="0F5494"/>
              </a:solidFill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539844" y="2755957"/>
            <a:ext cx="17211488" cy="85133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63321" tIns="81660" rIns="163321" bIns="81660">
            <a:spAutoFit/>
          </a:bodyPr>
          <a:lstStyle/>
          <a:p>
            <a:pPr marL="642996" lvl="1">
              <a:spcAft>
                <a:spcPts val="1072"/>
              </a:spcAft>
              <a:defRPr/>
            </a:pPr>
            <a:endParaRPr lang="en-GB" sz="4300" dirty="0">
              <a:solidFill>
                <a:srgbClr val="0F5494"/>
              </a:solidFill>
            </a:endParaRPr>
          </a:p>
          <a:p>
            <a:pPr marL="642996" lvl="1">
              <a:spcAft>
                <a:spcPts val="1072"/>
              </a:spcAft>
              <a:defRPr/>
            </a:pPr>
            <a:r>
              <a:rPr lang="en-GB" sz="4300" dirty="0">
                <a:solidFill>
                  <a:srgbClr val="0F5494"/>
                </a:solidFill>
              </a:rPr>
              <a:t>Supply side: </a:t>
            </a:r>
          </a:p>
          <a:p>
            <a:pPr marL="1255450" lvl="1" indent="-612454">
              <a:spcAft>
                <a:spcPts val="1072"/>
              </a:spcAft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0F5494"/>
                </a:solidFill>
              </a:rPr>
              <a:t>Large-scale demo projects</a:t>
            </a:r>
            <a:br>
              <a:rPr lang="en-GB" sz="3600" dirty="0">
                <a:solidFill>
                  <a:srgbClr val="0F5494"/>
                </a:solidFill>
              </a:rPr>
            </a:br>
            <a:r>
              <a:rPr lang="en-GB" sz="3600" dirty="0">
                <a:solidFill>
                  <a:srgbClr val="0F5494"/>
                </a:solidFill>
              </a:rPr>
              <a:t>('lighthouse projects')</a:t>
            </a:r>
            <a:endParaRPr lang="fr-BE" sz="4300" dirty="0">
              <a:solidFill>
                <a:srgbClr val="0F5494"/>
              </a:solidFill>
            </a:endParaRPr>
          </a:p>
          <a:p>
            <a:pPr marL="642996" lvl="1">
              <a:spcAft>
                <a:spcPts val="1072"/>
              </a:spcAft>
              <a:buClr>
                <a:srgbClr val="0F5494"/>
              </a:buClr>
              <a:defRPr/>
            </a:pPr>
            <a:endParaRPr lang="en-GB" sz="4300" dirty="0">
              <a:solidFill>
                <a:srgbClr val="0F5494"/>
              </a:solidFill>
            </a:endParaRPr>
          </a:p>
          <a:p>
            <a:pPr marL="642996" lvl="1">
              <a:spcAft>
                <a:spcPts val="1072"/>
              </a:spcAft>
              <a:buClr>
                <a:srgbClr val="0F5494"/>
              </a:buClr>
              <a:defRPr/>
            </a:pPr>
            <a:r>
              <a:rPr lang="en-GB" sz="4300" dirty="0">
                <a:solidFill>
                  <a:srgbClr val="0F5494"/>
                </a:solidFill>
              </a:rPr>
              <a:t>Demand side: </a:t>
            </a:r>
          </a:p>
          <a:p>
            <a:pPr marL="1153374" lvl="1" indent="-510378">
              <a:spcAft>
                <a:spcPts val="1072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0F5494"/>
                </a:solidFill>
              </a:rPr>
              <a:t>Business models</a:t>
            </a:r>
          </a:p>
          <a:p>
            <a:pPr marL="1153374" lvl="1" indent="-510378">
              <a:spcAft>
                <a:spcPts val="1072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0F5494"/>
                </a:solidFill>
              </a:rPr>
              <a:t>Public procurement </a:t>
            </a:r>
          </a:p>
          <a:p>
            <a:pPr marL="1153374" lvl="1" indent="-510378">
              <a:spcAft>
                <a:spcPts val="1072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0F5494"/>
                </a:solidFill>
              </a:rPr>
              <a:t>Horizontal actions (e.g. regulatory measures, standards, common measurement frameworks)</a:t>
            </a:r>
          </a:p>
          <a:p>
            <a:pPr marL="642996" lvl="1">
              <a:spcAft>
                <a:spcPts val="1072"/>
              </a:spcAft>
              <a:buClr>
                <a:srgbClr val="0F5494"/>
              </a:buClr>
              <a:defRPr/>
            </a:pPr>
            <a:endParaRPr lang="en-GB" sz="3600" dirty="0">
              <a:solidFill>
                <a:srgbClr val="0F5494"/>
              </a:solidFill>
            </a:endParaRPr>
          </a:p>
          <a:p>
            <a:pPr marL="605488" lvl="1">
              <a:spcAft>
                <a:spcPts val="1072"/>
              </a:spcAft>
              <a:defRPr/>
            </a:pPr>
            <a:endParaRPr lang="en-GB" sz="3600" i="1" dirty="0">
              <a:solidFill>
                <a:srgbClr val="0F5494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881" y="2755957"/>
            <a:ext cx="8326295" cy="43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02987" y="-107189"/>
            <a:ext cx="7703887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637973" indent="-637973" algn="r" eaLnBrk="0" hangingPunct="0">
              <a:defRPr/>
            </a:pPr>
            <a:r>
              <a:rPr lang="en-GB" sz="36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EIP on Smart </a:t>
            </a:r>
            <a:br>
              <a:rPr lang="en-GB" sz="36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</a:br>
            <a:r>
              <a:rPr lang="en-GB" sz="36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Cities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02987" y="2"/>
            <a:ext cx="7703887" cy="89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EIP on Smart Cities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2012779"/>
            <a:ext cx="18291175" cy="488080"/>
          </a:xfrm>
          <a:prstGeom prst="rect">
            <a:avLst/>
          </a:prstGeom>
          <a:gradFill rotWithShape="0">
            <a:gsLst>
              <a:gs pos="0">
                <a:srgbClr val="BDDEFF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r>
              <a:rPr lang="en-GB" sz="2100" dirty="0">
                <a:solidFill>
                  <a:srgbClr val="0F5494"/>
                </a:solidFill>
              </a:rPr>
              <a:t> Horizon 2020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705410"/>
            <a:ext cx="18291175" cy="6754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63321" tIns="81660" rIns="163321" bIns="81660">
            <a:spAutoFit/>
          </a:bodyPr>
          <a:lstStyle/>
          <a:p>
            <a:pPr marL="606783" indent="-606783" defTabSz="799592" eaLnBrk="0" hangingPunct="0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4800" kern="0" dirty="0">
                <a:solidFill>
                  <a:srgbClr val="000000"/>
                </a:solidFill>
                <a:latin typeface="Calibri" pitchFamily="34" charset="0"/>
              </a:rPr>
              <a:t>A European Research &amp; Innovation funding programme (2014-20) with a considerable size (77 billion Euro)</a:t>
            </a:r>
          </a:p>
          <a:p>
            <a:pPr marL="606783" indent="-606783" defTabSz="799592" eaLnBrk="0" hangingPunct="0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4800" kern="0" dirty="0">
                <a:solidFill>
                  <a:srgbClr val="000000"/>
                </a:solidFill>
                <a:latin typeface="Calibri" pitchFamily="34" charset="0"/>
              </a:rPr>
              <a:t>Part of proposals for next EU budget, complementing Structural Funds, education, etc.</a:t>
            </a:r>
          </a:p>
          <a:p>
            <a:pPr marL="606783" indent="-606783" defTabSz="799592" eaLnBrk="0" hangingPunct="0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4800" kern="0" dirty="0">
                <a:solidFill>
                  <a:srgbClr val="000000"/>
                </a:solidFill>
                <a:latin typeface="Calibri" pitchFamily="34" charset="0"/>
              </a:rPr>
              <a:t>A core part of Europe 2020, Innovation Union &amp; European Research Area.</a:t>
            </a:r>
          </a:p>
          <a:p>
            <a:pPr marL="606783" indent="-606783" defTabSz="799592" eaLnBrk="0" hangingPunct="0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4800" kern="0" dirty="0">
                <a:solidFill>
                  <a:srgbClr val="000000"/>
                </a:solidFill>
                <a:latin typeface="Calibri" pitchFamily="34" charset="0"/>
              </a:rPr>
              <a:t>Funds will be used to support a set of the Smart Cities and Communities SIP.</a:t>
            </a:r>
          </a:p>
          <a:p>
            <a:pPr marL="1459601" lvl="1">
              <a:defRPr/>
            </a:pPr>
            <a:endParaRPr lang="en-GB" sz="3600" dirty="0">
              <a:solidFill>
                <a:srgbClr val="0F5494"/>
              </a:solidFill>
            </a:endParaRPr>
          </a:p>
          <a:p>
            <a:pPr marL="1561677" indent="-918681">
              <a:buFont typeface="+mj-lt"/>
              <a:buAutoNum type="arabicPeriod"/>
              <a:defRPr/>
            </a:pPr>
            <a:endParaRPr lang="en-GB" sz="5000" dirty="0">
              <a:solidFill>
                <a:srgbClr val="0F5494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02987" y="-107189"/>
            <a:ext cx="7703887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637973" indent="-637973" algn="r" eaLnBrk="0" hangingPunct="0">
              <a:defRPr/>
            </a:pPr>
            <a:r>
              <a:rPr lang="en-GB" sz="36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H2020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02987" y="2"/>
            <a:ext cx="7703887" cy="89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H2020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7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541149" y="7667611"/>
            <a:ext cx="2750027" cy="8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>
            <a:spAutoFit/>
          </a:bodyPr>
          <a:lstStyle>
            <a:lvl1pPr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43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1" name="AutoShape 4"/>
          <p:cNvSpPr>
            <a:spLocks noChangeAspect="1" noChangeArrowheads="1"/>
          </p:cNvSpPr>
          <p:nvPr/>
        </p:nvSpPr>
        <p:spPr bwMode="auto">
          <a:xfrm>
            <a:off x="1666501" y="1938936"/>
            <a:ext cx="14559903" cy="743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2292" name="Oval 5"/>
          <p:cNvGrpSpPr>
            <a:grpSpLocks/>
          </p:cNvGrpSpPr>
          <p:nvPr/>
        </p:nvGrpSpPr>
        <p:grpSpPr bwMode="auto">
          <a:xfrm>
            <a:off x="1575167" y="1237000"/>
            <a:ext cx="14607536" cy="6810094"/>
            <a:chOff x="472" y="895"/>
            <a:chExt cx="5380" cy="3152"/>
          </a:xfrm>
        </p:grpSpPr>
        <p:pic>
          <p:nvPicPr>
            <p:cNvPr id="12322" name="Oval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895"/>
              <a:ext cx="53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3" name="Text Box 7"/>
            <p:cNvSpPr txBox="1">
              <a:spLocks noChangeArrowheads="1"/>
            </p:cNvSpPr>
            <p:nvPr/>
          </p:nvSpPr>
          <p:spPr bwMode="auto">
            <a:xfrm>
              <a:off x="1266" y="1362"/>
              <a:ext cx="3792" cy="2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147" tIns="40074" rIns="80147" bIns="40074"/>
            <a:lstStyle>
              <a:lvl1pPr defTabSz="449263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449263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449263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449263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449263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2626183" y="2627330"/>
            <a:ext cx="6039898" cy="2839326"/>
          </a:xfrm>
          <a:prstGeom prst="roundRect">
            <a:avLst>
              <a:gd name="adj" fmla="val 16667"/>
            </a:avLst>
          </a:prstGeom>
          <a:solidFill>
            <a:srgbClr val="00FF00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8666080" y="2627330"/>
            <a:ext cx="6046250" cy="2839326"/>
          </a:xfrm>
          <a:prstGeom prst="roundRect">
            <a:avLst>
              <a:gd name="adj" fmla="val 16667"/>
            </a:avLst>
          </a:prstGeom>
          <a:solidFill>
            <a:srgbClr val="CC99FF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4274292" y="5466657"/>
            <a:ext cx="8789926" cy="1748377"/>
          </a:xfrm>
          <a:prstGeom prst="roundRect">
            <a:avLst>
              <a:gd name="adj" fmla="val 16667"/>
            </a:avLst>
          </a:prstGeom>
          <a:solidFill>
            <a:srgbClr val="FF99CC">
              <a:alpha val="2509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8666080" y="2677351"/>
            <a:ext cx="6046250" cy="25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315913" indent="80963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Creating Industrial Leadership and Competitive Frameworks</a:t>
            </a:r>
            <a:endParaRPr lang="en-GB" sz="2000" b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fr-BE" sz="2000" b="0">
                <a:solidFill>
                  <a:srgbClr val="000000"/>
                </a:solidFill>
                <a:latin typeface="Times New Roman" pitchFamily="18" charset="0"/>
              </a:rPr>
              <a:t>Leadership in enabling and industrial technologies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ICT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Nanotech., Materials, Manuf. and Processing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Biotechnology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Space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Access to risk finance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Innovation in SMEs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31513" y="5747731"/>
            <a:ext cx="8240554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</a:pPr>
            <a:r>
              <a:rPr lang="en-GB" sz="2000">
                <a:solidFill>
                  <a:srgbClr val="000000"/>
                </a:solidFill>
                <a:latin typeface="Times New Roman" pitchFamily="18" charset="0"/>
              </a:rPr>
              <a:t>Excellence in the Science Base</a:t>
            </a:r>
          </a:p>
          <a:p>
            <a:pPr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Frontier research (ERC)</a:t>
            </a:r>
          </a:p>
          <a:p>
            <a:pPr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fr-BE" sz="2000" b="0">
                <a:solidFill>
                  <a:srgbClr val="000000"/>
                </a:solidFill>
                <a:latin typeface="Times New Roman" pitchFamily="18" charset="0"/>
              </a:rPr>
              <a:t>Future and Emerging Technologies (FET)</a:t>
            </a:r>
            <a:endParaRPr lang="en-GB" sz="2000" b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Skills and career development (Marie Curie)</a:t>
            </a:r>
          </a:p>
          <a:p>
            <a:pPr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>
                <a:solidFill>
                  <a:srgbClr val="000000"/>
                </a:solidFill>
                <a:latin typeface="Times New Roman" pitchFamily="18" charset="0"/>
              </a:rPr>
              <a:t>Research infrastructures</a:t>
            </a:r>
            <a:endParaRPr lang="en-GB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4559127" y="1866757"/>
            <a:ext cx="7967459" cy="65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100" i="1">
                <a:solidFill>
                  <a:srgbClr val="000000"/>
                </a:solidFill>
                <a:latin typeface="Times New Roman" pitchFamily="18" charset="0"/>
              </a:rPr>
              <a:t>Shared objectives and principles </a:t>
            </a:r>
          </a:p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4601376" y="7565185"/>
            <a:ext cx="7967457" cy="2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100" i="1">
                <a:solidFill>
                  <a:srgbClr val="000000"/>
                </a:solidFill>
                <a:latin typeface="Times New Roman" pitchFamily="18" charset="0"/>
              </a:rPr>
              <a:t>Common rules, toolkit of funding schemes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405183" y="766999"/>
            <a:ext cx="4947509" cy="65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100" i="1">
                <a:solidFill>
                  <a:srgbClr val="000000"/>
                </a:solidFill>
                <a:latin typeface="Times New Roman" pitchFamily="18" charset="0"/>
              </a:rPr>
              <a:t>Europe 2020 priorities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11689205" y="1314856"/>
            <a:ext cx="4394963" cy="65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000" i="1">
                <a:solidFill>
                  <a:srgbClr val="0000FF"/>
                </a:solidFill>
                <a:latin typeface="Times New Roman" pitchFamily="18" charset="0"/>
              </a:rPr>
              <a:t>European Research Area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901856" y="7417502"/>
            <a:ext cx="4394963" cy="45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000" i="1">
                <a:solidFill>
                  <a:srgbClr val="0000FF"/>
                </a:solidFill>
                <a:latin typeface="Times New Roman" pitchFamily="18" charset="0"/>
              </a:rPr>
              <a:t>Simplified access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1654464" y="1505415"/>
            <a:ext cx="4398137" cy="4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000" i="1">
                <a:solidFill>
                  <a:srgbClr val="0000FF"/>
                </a:solidFill>
                <a:latin typeface="Times New Roman" pitchFamily="18" charset="0"/>
              </a:rPr>
              <a:t>International cooperation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12651396" y="7431794"/>
            <a:ext cx="4944334" cy="87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marL="158750" indent="-158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429"/>
              </a:spcBef>
              <a:buClr>
                <a:srgbClr val="000000"/>
              </a:buClr>
              <a:buSzPct val="100000"/>
            </a:pPr>
            <a:r>
              <a:rPr lang="en-GB" sz="2000" i="1">
                <a:solidFill>
                  <a:srgbClr val="0000FF"/>
                </a:solidFill>
                <a:latin typeface="Times New Roman" pitchFamily="18" charset="0"/>
              </a:rPr>
              <a:t>Dissemination &amp; knowledge tranfer</a:t>
            </a:r>
            <a:endParaRPr lang="en-GB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05" name="AutoShape 18"/>
          <p:cNvSpPr>
            <a:spLocks noChangeArrowheads="1"/>
          </p:cNvSpPr>
          <p:nvPr/>
        </p:nvSpPr>
        <p:spPr bwMode="auto">
          <a:xfrm>
            <a:off x="3207307" y="1969903"/>
            <a:ext cx="1375015" cy="435902"/>
          </a:xfrm>
          <a:prstGeom prst="leftRightArrow">
            <a:avLst>
              <a:gd name="adj1" fmla="val 50000"/>
              <a:gd name="adj2" fmla="val 4732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6" name="AutoShape 19"/>
          <p:cNvSpPr>
            <a:spLocks noChangeArrowheads="1"/>
          </p:cNvSpPr>
          <p:nvPr/>
        </p:nvSpPr>
        <p:spPr bwMode="auto">
          <a:xfrm>
            <a:off x="13064218" y="1969903"/>
            <a:ext cx="1371838" cy="435902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7" name="AutoShape 20"/>
          <p:cNvSpPr>
            <a:spLocks noChangeArrowheads="1"/>
          </p:cNvSpPr>
          <p:nvPr/>
        </p:nvSpPr>
        <p:spPr bwMode="auto">
          <a:xfrm>
            <a:off x="13464337" y="6762456"/>
            <a:ext cx="1375015" cy="438285"/>
          </a:xfrm>
          <a:prstGeom prst="leftRightArrow">
            <a:avLst>
              <a:gd name="adj1" fmla="val 50000"/>
              <a:gd name="adj2" fmla="val 47065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8" name="AutoShape 21"/>
          <p:cNvSpPr>
            <a:spLocks noChangeArrowheads="1"/>
          </p:cNvSpPr>
          <p:nvPr/>
        </p:nvSpPr>
        <p:spPr bwMode="auto">
          <a:xfrm>
            <a:off x="2349908" y="6779130"/>
            <a:ext cx="1371838" cy="435904"/>
          </a:xfrm>
          <a:prstGeom prst="leftRightArrow">
            <a:avLst>
              <a:gd name="adj1" fmla="val 50000"/>
              <a:gd name="adj2" fmla="val 47213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09" name="AutoShape 22"/>
          <p:cNvSpPr>
            <a:spLocks noChangeArrowheads="1"/>
          </p:cNvSpPr>
          <p:nvPr/>
        </p:nvSpPr>
        <p:spPr bwMode="auto">
          <a:xfrm>
            <a:off x="8392983" y="1095714"/>
            <a:ext cx="825643" cy="874189"/>
          </a:xfrm>
          <a:prstGeom prst="upDownArrow">
            <a:avLst>
              <a:gd name="adj1" fmla="val 50000"/>
              <a:gd name="adj2" fmla="val 28231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43101" tIns="71551" rIns="143101" bIns="71551"/>
          <a:lstStyle/>
          <a:p>
            <a:pPr defTabSz="1429059" eaLnBrk="0" hangingPunct="0">
              <a:buClr>
                <a:srgbClr val="000000"/>
              </a:buClr>
              <a:buSzPct val="100000"/>
            </a:pPr>
            <a:endParaRPr lang="fr-BE" sz="4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2565846" y="2389133"/>
            <a:ext cx="6043075" cy="28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101" tIns="71551" rIns="143101" bIns="71551"/>
          <a:lstStyle>
            <a:lvl1pPr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396875" indent="-236538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8397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Tackling Societal Challenges</a:t>
            </a: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nl-NL" sz="2000" b="0" dirty="0">
                <a:solidFill>
                  <a:srgbClr val="000000"/>
                </a:solidFill>
                <a:latin typeface="Times New Roman" pitchFamily="18" charset="0"/>
              </a:rPr>
              <a:t>Health, </a:t>
            </a:r>
            <a:r>
              <a:rPr lang="nl-NL" sz="2000" b="0" dirty="0" err="1">
                <a:solidFill>
                  <a:srgbClr val="000000"/>
                </a:solidFill>
                <a:latin typeface="Times New Roman" pitchFamily="18" charset="0"/>
              </a:rPr>
              <a:t>demographic</a:t>
            </a:r>
            <a:r>
              <a:rPr lang="nl-NL" sz="2000" b="0" dirty="0">
                <a:solidFill>
                  <a:srgbClr val="000000"/>
                </a:solidFill>
                <a:latin typeface="Times New Roman" pitchFamily="18" charset="0"/>
              </a:rPr>
              <a:t> change </a:t>
            </a:r>
            <a:r>
              <a:rPr lang="nl-NL" sz="2000" b="0" dirty="0" err="1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nl-NL" sz="20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latin typeface="Times New Roman" pitchFamily="18" charset="0"/>
              </a:rPr>
              <a:t>wellbeing</a:t>
            </a: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Food security, sustainable agriculture and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	the bio-based economy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Secure, clean and efficient energy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Smart, green and integrated transport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Climate action, resource efficiency and raw 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	materials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GB" sz="2000" b="0" dirty="0">
                <a:solidFill>
                  <a:srgbClr val="000000"/>
                </a:solidFill>
                <a:latin typeface="Times New Roman" pitchFamily="18" charset="0"/>
              </a:rPr>
              <a:t>Inclusive, innovative and reflective societies</a:t>
            </a: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r>
              <a:rPr lang="en-IE" sz="2000" b="0" dirty="0">
                <a:solidFill>
                  <a:srgbClr val="000000"/>
                </a:solidFill>
                <a:latin typeface="Times New Roman" pitchFamily="18" charset="0"/>
              </a:rPr>
              <a:t>Secure Societies</a:t>
            </a: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</a:pPr>
            <a:endParaRPr lang="fr-BE" sz="400" b="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ctr">
              <a:lnSpc>
                <a:spcPct val="60000"/>
              </a:lnSpc>
              <a:spcBef>
                <a:spcPts val="1095"/>
              </a:spcBef>
              <a:buClr>
                <a:srgbClr val="000000"/>
              </a:buClr>
              <a:buSzPct val="100000"/>
            </a:pPr>
            <a:endParaRPr lang="en-GB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11" name="AutoShape 24"/>
          <p:cNvSpPr>
            <a:spLocks noChangeArrowheads="1"/>
          </p:cNvSpPr>
          <p:nvPr/>
        </p:nvSpPr>
        <p:spPr bwMode="auto">
          <a:xfrm rot="10800000">
            <a:off x="6471774" y="5380905"/>
            <a:ext cx="4671237" cy="37397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8640 w 21600"/>
              <a:gd name="T13" fmla="*/ 4245 h 21600"/>
              <a:gd name="T14" fmla="*/ 12960 w 21600"/>
              <a:gd name="T15" fmla="*/ 190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917" y="7631"/>
                </a:lnTo>
                <a:lnTo>
                  <a:pt x="8640" y="7631"/>
                </a:lnTo>
                <a:lnTo>
                  <a:pt x="8640" y="12710"/>
                </a:lnTo>
                <a:lnTo>
                  <a:pt x="5187" y="12710"/>
                </a:lnTo>
                <a:lnTo>
                  <a:pt x="5187" y="10176"/>
                </a:lnTo>
                <a:lnTo>
                  <a:pt x="0" y="15888"/>
                </a:lnTo>
                <a:lnTo>
                  <a:pt x="5187" y="21600"/>
                </a:lnTo>
                <a:lnTo>
                  <a:pt x="5187" y="19065"/>
                </a:lnTo>
                <a:lnTo>
                  <a:pt x="16413" y="19065"/>
                </a:lnTo>
                <a:lnTo>
                  <a:pt x="16413" y="21600"/>
                </a:lnTo>
                <a:lnTo>
                  <a:pt x="21600" y="15888"/>
                </a:lnTo>
                <a:lnTo>
                  <a:pt x="16413" y="10176"/>
                </a:lnTo>
                <a:lnTo>
                  <a:pt x="16413" y="12710"/>
                </a:lnTo>
                <a:lnTo>
                  <a:pt x="12960" y="12710"/>
                </a:lnTo>
                <a:lnTo>
                  <a:pt x="12960" y="7631"/>
                </a:lnTo>
                <a:lnTo>
                  <a:pt x="14683" y="763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lIns="143101" tIns="71551" rIns="143101" bIns="71551"/>
          <a:lstStyle/>
          <a:p>
            <a:endParaRPr lang="en-GB"/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2889751" y="5645304"/>
            <a:ext cx="832800" cy="10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101" tIns="71551" rIns="143101" bIns="71551">
            <a:spAutoFit/>
          </a:bodyPr>
          <a:lstStyle>
            <a:lvl1pPr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492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EIT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JRC</a:t>
            </a:r>
          </a:p>
        </p:txBody>
      </p:sp>
      <p:sp>
        <p:nvSpPr>
          <p:cNvPr id="2" name="Oval 26"/>
          <p:cNvSpPr>
            <a:spLocks noChangeArrowheads="1"/>
          </p:cNvSpPr>
          <p:nvPr/>
        </p:nvSpPr>
        <p:spPr bwMode="auto">
          <a:xfrm>
            <a:off x="1651287" y="2884585"/>
            <a:ext cx="1197184" cy="45019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5" name="Oval 27"/>
          <p:cNvSpPr>
            <a:spLocks noChangeArrowheads="1"/>
          </p:cNvSpPr>
          <p:nvPr/>
        </p:nvSpPr>
        <p:spPr bwMode="auto">
          <a:xfrm>
            <a:off x="1508389" y="3863580"/>
            <a:ext cx="1197182" cy="450196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6" name="Oval 28"/>
          <p:cNvSpPr>
            <a:spLocks noChangeArrowheads="1"/>
          </p:cNvSpPr>
          <p:nvPr/>
        </p:nvSpPr>
        <p:spPr bwMode="auto">
          <a:xfrm>
            <a:off x="1584602" y="4254225"/>
            <a:ext cx="1298799" cy="44781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7" name="Oval 29"/>
          <p:cNvSpPr>
            <a:spLocks noChangeArrowheads="1"/>
          </p:cNvSpPr>
          <p:nvPr/>
        </p:nvSpPr>
        <p:spPr bwMode="auto">
          <a:xfrm>
            <a:off x="1692571" y="4597231"/>
            <a:ext cx="1197182" cy="44781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8" name="Oval 30"/>
          <p:cNvSpPr>
            <a:spLocks noChangeArrowheads="1"/>
          </p:cNvSpPr>
          <p:nvPr/>
        </p:nvSpPr>
        <p:spPr bwMode="auto">
          <a:xfrm>
            <a:off x="1625882" y="5045044"/>
            <a:ext cx="1197184" cy="450196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19" name="Oval 31"/>
          <p:cNvSpPr>
            <a:spLocks noChangeArrowheads="1"/>
          </p:cNvSpPr>
          <p:nvPr/>
        </p:nvSpPr>
        <p:spPr bwMode="auto">
          <a:xfrm>
            <a:off x="13432582" y="3446734"/>
            <a:ext cx="1197184" cy="45019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20" name="Oval 32"/>
          <p:cNvSpPr>
            <a:spLocks noChangeArrowheads="1"/>
          </p:cNvSpPr>
          <p:nvPr/>
        </p:nvSpPr>
        <p:spPr bwMode="auto">
          <a:xfrm>
            <a:off x="10441214" y="6226509"/>
            <a:ext cx="1200358" cy="44781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217121" name="Oval 33"/>
          <p:cNvSpPr>
            <a:spLocks noChangeArrowheads="1"/>
          </p:cNvSpPr>
          <p:nvPr/>
        </p:nvSpPr>
        <p:spPr bwMode="auto">
          <a:xfrm>
            <a:off x="10476145" y="6729109"/>
            <a:ext cx="1197182" cy="45019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1508389" y="3599181"/>
            <a:ext cx="1197182" cy="450194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3101" tIns="71551" rIns="143101" bIns="71551" anchor="ctr"/>
          <a:lstStyle/>
          <a:p>
            <a:pPr algn="ctr" defTabSz="799592" eaLnBrk="0" hangingPunct="0">
              <a:buClr>
                <a:srgbClr val="000000"/>
              </a:buClr>
              <a:buSzPct val="100000"/>
            </a:pPr>
            <a:r>
              <a:rPr lang="en-GB" sz="4300">
                <a:solidFill>
                  <a:srgbClr val="FFFFFF"/>
                </a:solidFill>
                <a:latin typeface="Calibri" pitchFamily="34" charset="0"/>
              </a:rPr>
              <a:t>ICT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0002987" y="2"/>
            <a:ext cx="7703887" cy="89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H2020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7115" grpId="0" animBg="1"/>
      <p:bldP spid="217116" grpId="0" animBg="1"/>
      <p:bldP spid="217117" grpId="0" animBg="1"/>
      <p:bldP spid="217118" grpId="0" animBg="1"/>
      <p:bldP spid="217119" grpId="0" animBg="1"/>
      <p:bldP spid="217120" grpId="0" animBg="1"/>
      <p:bldP spid="217121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2012779"/>
            <a:ext cx="18291175" cy="488080"/>
          </a:xfrm>
          <a:prstGeom prst="rect">
            <a:avLst/>
          </a:prstGeom>
          <a:gradFill rotWithShape="0">
            <a:gsLst>
              <a:gs pos="0">
                <a:srgbClr val="BDDEFF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321" tIns="81660" rIns="163321" bIns="81660">
            <a:spAutoFit/>
          </a:bodyPr>
          <a:lstStyle/>
          <a:p>
            <a:r>
              <a:rPr lang="en-GB" sz="2100" dirty="0">
                <a:solidFill>
                  <a:srgbClr val="0F5494"/>
                </a:solidFill>
              </a:rPr>
              <a:t>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705410"/>
            <a:ext cx="18291175" cy="61050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63321" tIns="81660" rIns="163321" bIns="81660">
            <a:spAutoFit/>
          </a:bodyPr>
          <a:lstStyle/>
          <a:p>
            <a:pPr marL="1459601" lvl="1">
              <a:defRPr/>
            </a:pPr>
            <a:endParaRPr lang="en-GB" sz="3600" dirty="0">
              <a:solidFill>
                <a:srgbClr val="0F5494"/>
              </a:solidFill>
            </a:endParaRPr>
          </a:p>
          <a:p>
            <a:pPr marL="1459601" indent="-816605">
              <a:buFont typeface="Arial" pitchFamily="34" charset="0"/>
              <a:buChar char="•"/>
              <a:defRPr/>
            </a:pPr>
            <a:r>
              <a:rPr lang="en-GB" sz="5000" dirty="0">
                <a:solidFill>
                  <a:srgbClr val="0F5494"/>
                </a:solidFill>
              </a:rPr>
              <a:t>September-October: Consultations with national experts</a:t>
            </a:r>
          </a:p>
          <a:p>
            <a:pPr marL="1459601" indent="-816605">
              <a:buFont typeface="Arial" pitchFamily="34" charset="0"/>
              <a:buChar char="•"/>
              <a:defRPr/>
            </a:pPr>
            <a:r>
              <a:rPr lang="en-GB" sz="5000" dirty="0">
                <a:solidFill>
                  <a:srgbClr val="0F5494"/>
                </a:solidFill>
              </a:rPr>
              <a:t>October-November: Finalisations of WP2014-15</a:t>
            </a:r>
          </a:p>
          <a:p>
            <a:pPr marL="1459601" indent="-816605">
              <a:buFont typeface="Arial" pitchFamily="34" charset="0"/>
              <a:buChar char="•"/>
              <a:defRPr/>
            </a:pPr>
            <a:r>
              <a:rPr lang="en-GB" sz="5000" dirty="0">
                <a:solidFill>
                  <a:srgbClr val="0F5494"/>
                </a:solidFill>
              </a:rPr>
              <a:t>November 6-8: ICT 2013 in Vilnius </a:t>
            </a:r>
          </a:p>
          <a:p>
            <a:pPr marL="1459601" indent="-816605">
              <a:buFont typeface="Arial" pitchFamily="34" charset="0"/>
              <a:buChar char="•"/>
              <a:defRPr/>
            </a:pPr>
            <a:r>
              <a:rPr lang="en-GB" sz="5000" dirty="0">
                <a:solidFill>
                  <a:srgbClr val="0F5494"/>
                </a:solidFill>
              </a:rPr>
              <a:t>December 10: WP adoption</a:t>
            </a:r>
          </a:p>
          <a:p>
            <a:pPr marL="1459601" indent="-816605">
              <a:buFont typeface="Arial" pitchFamily="34" charset="0"/>
              <a:buChar char="•"/>
              <a:defRPr/>
            </a:pPr>
            <a:r>
              <a:rPr lang="en-GB" sz="5000" dirty="0">
                <a:solidFill>
                  <a:srgbClr val="0F5494"/>
                </a:solidFill>
              </a:rPr>
              <a:t>December 11: Publication of first calls</a:t>
            </a:r>
          </a:p>
          <a:p>
            <a:pPr marL="1459601" indent="-816605">
              <a:buFont typeface="Arial" pitchFamily="34" charset="0"/>
              <a:buChar char="•"/>
              <a:defRPr/>
            </a:pPr>
            <a:r>
              <a:rPr lang="en-GB" sz="5000" dirty="0">
                <a:solidFill>
                  <a:srgbClr val="0F5494"/>
                </a:solidFill>
              </a:rPr>
              <a:t>Spring 2014: closing of first call</a:t>
            </a:r>
          </a:p>
          <a:p>
            <a:pPr marL="1561677" indent="-918681">
              <a:buFont typeface="+mj-lt"/>
              <a:buAutoNum type="arabicPeriod"/>
              <a:defRPr/>
            </a:pPr>
            <a:endParaRPr lang="en-GB" sz="5000" dirty="0">
              <a:solidFill>
                <a:srgbClr val="0F5494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02987" y="-107189"/>
            <a:ext cx="7703887" cy="15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637973" indent="-637973" algn="r" eaLnBrk="0" hangingPunct="0">
              <a:defRPr/>
            </a:pPr>
            <a:r>
              <a:rPr lang="en-GB" sz="3600" kern="0" dirty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H2020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02987" y="2"/>
            <a:ext cx="7703887" cy="89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267" tIns="81635" rIns="163267" bIns="81635" anchor="ctr"/>
          <a:lstStyle/>
          <a:p>
            <a:pPr marL="357188" indent="-357188" algn="r" eaLnBrk="0" hangingPunct="0">
              <a:defRPr/>
            </a:pPr>
            <a: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en-GB" sz="5700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GB" sz="4000" dirty="0" smtClean="0">
                <a:solidFill>
                  <a:srgbClr val="0000CC"/>
                </a:solidFill>
                <a:latin typeface="Trebuchet MS" pitchFamily="34" charset="0"/>
              </a:rPr>
              <a:t>H2020</a:t>
            </a:r>
            <a:endParaRPr lang="en-GB" sz="4000" dirty="0">
              <a:solidFill>
                <a:srgbClr val="0000CC"/>
              </a:solidFill>
              <a:latin typeface="Trebuchet MS" pitchFamily="34" charset="0"/>
            </a:endParaRPr>
          </a:p>
          <a:p>
            <a:pPr marL="357188" indent="-357188" algn="r" eaLnBrk="0" hangingPunct="0">
              <a:defRPr/>
            </a:pPr>
            <a:r>
              <a:rPr lang="en-GB" sz="3600" kern="0" dirty="0" smtClean="0">
                <a:solidFill>
                  <a:schemeClr val="bg1"/>
                </a:solidFill>
              </a:rPr>
              <a:t>Charter</a:t>
            </a:r>
            <a:endParaRPr lang="en-GB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85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3BED09-997F-4316-9325-4705A2193DA3}"/>
</file>

<file path=customXml/itemProps2.xml><?xml version="1.0" encoding="utf-8"?>
<ds:datastoreItem xmlns:ds="http://schemas.openxmlformats.org/officeDocument/2006/customXml" ds:itemID="{6250D358-84B7-41EC-A5F2-DCDDAE187E4B}"/>
</file>

<file path=customXml/itemProps3.xml><?xml version="1.0" encoding="utf-8"?>
<ds:datastoreItem xmlns:ds="http://schemas.openxmlformats.org/officeDocument/2006/customXml" ds:itemID="{74DE6338-AB3C-48DD-8A5B-8D5A37969852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644</Words>
  <Application>Microsoft Office PowerPoint</Application>
  <PresentationFormat>Custom</PresentationFormat>
  <Paragraphs>150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The Green Digital  Charter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MENZIES Regine (CNECT)</cp:lastModifiedBy>
  <cp:revision>33</cp:revision>
  <dcterms:created xsi:type="dcterms:W3CDTF">2013-08-21T15:33:30Z</dcterms:created>
  <dcterms:modified xsi:type="dcterms:W3CDTF">2013-09-16T13:18:46Z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