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6" r:id="rId4"/>
    <p:sldId id="268" r:id="rId5"/>
    <p:sldId id="274" r:id="rId6"/>
    <p:sldId id="263" r:id="rId7"/>
    <p:sldId id="270" r:id="rId8"/>
    <p:sldId id="272" r:id="rId9"/>
    <p:sldId id="269" r:id="rId10"/>
    <p:sldId id="264" r:id="rId11"/>
    <p:sldId id="260" r:id="rId12"/>
  </p:sldIdLst>
  <p:sldSz cx="18291175" cy="10290175"/>
  <p:notesSz cx="6858000" cy="9144000"/>
  <p:custDataLst>
    <p:tags r:id="rId14"/>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p15:clr>
            <a:srgbClr val="A4A3A4"/>
          </p15:clr>
        </p15:guide>
        <p15:guide id="2" orient="horz" pos="2969">
          <p15:clr>
            <a:srgbClr val="A4A3A4"/>
          </p15:clr>
        </p15:guide>
        <p15:guide id="3" pos="5761">
          <p15:clr>
            <a:srgbClr val="A4A3A4"/>
          </p15:clr>
        </p15:guide>
        <p15:guide id="4" pos="5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70" autoAdjust="0"/>
  </p:normalViewPr>
  <p:slideViewPr>
    <p:cSldViewPr showGuides="1">
      <p:cViewPr varScale="1">
        <p:scale>
          <a:sx n="50" d="100"/>
          <a:sy n="50" d="100"/>
        </p:scale>
        <p:origin x="946" y="58"/>
      </p:cViewPr>
      <p:guideLst>
        <p:guide orient="horz" pos="2288"/>
        <p:guide orient="horz" pos="2969"/>
        <p:guide pos="5761"/>
        <p:guide pos="577"/>
      </p:guideLst>
    </p:cSldViewPr>
  </p:slideViewPr>
  <p:outlineViewPr>
    <p:cViewPr>
      <p:scale>
        <a:sx n="33" d="100"/>
        <a:sy n="33" d="100"/>
      </p:scale>
      <p:origin x="0" y="-2746"/>
    </p:cViewPr>
  </p:outlineViewPr>
  <p:notesTextViewPr>
    <p:cViewPr>
      <p:scale>
        <a:sx n="1" d="1"/>
        <a:sy n="1" d="1"/>
      </p:scale>
      <p:origin x="0" y="0"/>
    </p:cViewPr>
  </p:notesTextViewPr>
  <p:notesViewPr>
    <p:cSldViewPr>
      <p:cViewPr varScale="1">
        <p:scale>
          <a:sx n="62" d="100"/>
          <a:sy n="62" d="100"/>
        </p:scale>
        <p:origin x="322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B2BB7-8D2D-4AA1-8F66-B9B9816631DF}" type="datetimeFigureOut">
              <a:rPr lang="en-US" smtClean="0"/>
              <a:t>9/17/2013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C8E11-FD55-42E9-BBB5-EDD5A22A3230}" type="slidenum">
              <a:rPr lang="en-US" smtClean="0"/>
              <a:t>‹Nº›</a:t>
            </a:fld>
            <a:endParaRPr lang="en-US"/>
          </a:p>
        </p:txBody>
      </p:sp>
    </p:spTree>
    <p:extLst>
      <p:ext uri="{BB962C8B-B14F-4D97-AF65-F5344CB8AC3E}">
        <p14:creationId xmlns:p14="http://schemas.microsoft.com/office/powerpoint/2010/main" val="276658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2588" y="685800"/>
            <a:ext cx="6092825" cy="342900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s-ES" dirty="0" smtClean="0">
              <a:effectLst/>
            </a:endParaRPr>
          </a:p>
          <a:p>
            <a:pPr marL="0" lvl="1"/>
            <a:endParaRPr lang="es-ES" dirty="0"/>
          </a:p>
          <a:p>
            <a:pPr marL="0" lvl="1"/>
            <a:r>
              <a:rPr lang="es-ES" b="1" dirty="0" smtClean="0">
                <a:effectLst/>
              </a:rPr>
              <a:t>El FG-SSC voluntad de evaluar los requisitos de normalización </a:t>
            </a:r>
            <a:r>
              <a:rPr lang="es-ES" dirty="0" smtClean="0">
                <a:effectLst/>
              </a:rPr>
              <a:t>de las ciudades con el objetivo de impulsar su sostenibilidad social, económica y ambiental a través de la integración de las tecnologías de la información y la comunicación (TIC) en sus infraestructuras y operaciones.</a:t>
            </a:r>
            <a:br>
              <a:rPr lang="es-ES" dirty="0" smtClean="0">
                <a:effectLst/>
              </a:rPr>
            </a:br>
            <a:r>
              <a:rPr lang="es-ES" dirty="0" smtClean="0">
                <a:effectLst/>
              </a:rPr>
              <a:t/>
            </a:r>
            <a:br>
              <a:rPr lang="es-ES" dirty="0" smtClean="0">
                <a:effectLst/>
              </a:rPr>
            </a:br>
            <a:r>
              <a:rPr lang="es-ES" b="1" dirty="0" smtClean="0">
                <a:effectLst/>
              </a:rPr>
              <a:t>El FG-SSC analizará soluciones y proyectos que promuevan la sostenibilidad </a:t>
            </a:r>
            <a:r>
              <a:rPr lang="es-ES" dirty="0" smtClean="0">
                <a:effectLst/>
              </a:rPr>
              <a:t>ambiental de las ciudades inteligentes y se identificarán las mejores prácticas que puedan facilitar la ejecución de este tipo de soluciones TIC en las ciudades. Se desarrollará un plan de normalización, teniendo en cuenta las actividades realizadas actualmente por las distintas organizaciones de desarrollo de normas (SDO) y foros. </a:t>
            </a:r>
          </a:p>
          <a:p>
            <a:pPr marL="0" lvl="1"/>
            <a:endParaRPr lang="es-ES" dirty="0"/>
          </a:p>
          <a:p>
            <a:pPr marL="0" lvl="1"/>
            <a:r>
              <a:rPr lang="es-ES" b="1" dirty="0" smtClean="0">
                <a:effectLst/>
              </a:rPr>
              <a:t>Este "Grupo Temático sobre Ciudades </a:t>
            </a:r>
            <a:r>
              <a:rPr lang="es-ES" dirty="0" smtClean="0">
                <a:effectLst/>
              </a:rPr>
              <a:t>Inteligentes y Sostenibles (FG - SSC)" aprovechará el papel del sector de las TIC para fomentar el crecimiento de las ciudades inteligentes y sostenibles en todo el mundo.</a:t>
            </a:r>
          </a:p>
          <a:p>
            <a:pPr marL="0" lvl="1"/>
            <a:endParaRPr lang="es-ES" altLang="en-US" dirty="0"/>
          </a:p>
          <a:p>
            <a:pPr marL="0" lvl="1"/>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E49A3FBB-B053-467E-B773-6B49A16ACB03}"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44412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DCC8E11-FD55-42E9-BBB5-EDD5A22A3230}" type="slidenum">
              <a:rPr lang="en-US" smtClean="0"/>
              <a:t>11</a:t>
            </a:fld>
            <a:endParaRPr lang="en-US"/>
          </a:p>
        </p:txBody>
      </p:sp>
    </p:spTree>
    <p:extLst>
      <p:ext uri="{BB962C8B-B14F-4D97-AF65-F5344CB8AC3E}">
        <p14:creationId xmlns:p14="http://schemas.microsoft.com/office/powerpoint/2010/main" val="31294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2588" y="685800"/>
            <a:ext cx="6092825" cy="34290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2522FE38-1231-454B-9C79-4C1AB6E9F447}"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86051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2588" y="685800"/>
            <a:ext cx="6092825" cy="342900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pPr>
              <a:lnSpc>
                <a:spcPct val="90000"/>
              </a:lnSpc>
            </a:pPr>
            <a:r>
              <a:rPr lang="es-ES" altLang="en-US" dirty="0">
                <a:latin typeface="Verdana" panose="020B0604030504040204" pitchFamily="34" charset="0"/>
              </a:rPr>
              <a:t>Tareas y objetivos principales:</a:t>
            </a:r>
            <a:br>
              <a:rPr lang="es-ES" altLang="en-US" dirty="0">
                <a:latin typeface="Verdana" panose="020B0604030504040204" pitchFamily="34" charset="0"/>
              </a:rPr>
            </a:br>
            <a:endParaRPr lang="es-ES" altLang="en-US" dirty="0">
              <a:latin typeface="Verdana" panose="020B0604030504040204" pitchFamily="34" charset="0"/>
            </a:endParaRPr>
          </a:p>
          <a:p>
            <a:pPr lvl="1">
              <a:lnSpc>
                <a:spcPct val="90000"/>
              </a:lnSpc>
              <a:buFont typeface="Wingdings" panose="05000000000000000000" pitchFamily="2" charset="2"/>
              <a:buChar char="§"/>
            </a:pPr>
            <a:r>
              <a:rPr lang="es-ES" altLang="en-US" dirty="0">
                <a:latin typeface="Verdana" panose="020B0604030504040204" pitchFamily="34" charset="0"/>
              </a:rPr>
              <a:t>Definir el papel de las TIC en el desarrollo de ciudades inteligentes y ambientalmente sostenibles, e identificar los sistemas TIC necesarios para desarrollar una Ciudad Inteligente Sostenible.</a:t>
            </a:r>
          </a:p>
          <a:p>
            <a:pPr lvl="1">
              <a:lnSpc>
                <a:spcPct val="90000"/>
              </a:lnSpc>
              <a:buFont typeface="Wingdings" panose="05000000000000000000" pitchFamily="2" charset="2"/>
              <a:buChar char="§"/>
            </a:pPr>
            <a:r>
              <a:rPr lang="es-ES" altLang="en-US" dirty="0">
                <a:latin typeface="Verdana" panose="020B0604030504040204" pitchFamily="34" charset="0"/>
              </a:rPr>
              <a:t>Recopilar y documentar información sobre iniciativas y especificaciones técnicas ya existentes en materia de ciudades inteligentes, con especial atención a las carencias normativas.</a:t>
            </a:r>
          </a:p>
          <a:p>
            <a:pPr lvl="1">
              <a:lnSpc>
                <a:spcPct val="90000"/>
              </a:lnSpc>
              <a:buFont typeface="Wingdings" panose="05000000000000000000" pitchFamily="2" charset="2"/>
              <a:buChar char="§"/>
            </a:pPr>
            <a:r>
              <a:rPr lang="es-ES" altLang="en-US" dirty="0">
                <a:latin typeface="Verdana" panose="020B0604030504040204" pitchFamily="34" charset="0"/>
              </a:rPr>
              <a:t>Identificar o desarrollar una serie de indicadores clave del rendimiento (KPI) para medir el éxito de la implantación de TIC para ciudades inteligentes.</a:t>
            </a:r>
          </a:p>
          <a:p>
            <a:pPr lvl="1">
              <a:lnSpc>
                <a:spcPct val="90000"/>
              </a:lnSpc>
              <a:buFont typeface="Wingdings" panose="05000000000000000000" pitchFamily="2" charset="2"/>
              <a:buChar char="§"/>
            </a:pPr>
            <a:r>
              <a:rPr lang="es-ES" altLang="en-US" dirty="0">
                <a:latin typeface="Verdana" panose="020B0604030504040204" pitchFamily="34" charset="0"/>
              </a:rPr>
              <a:t>Establecer mecanismos de relación y coordinación con otras entidades dedicadas a los estudios y el desarrollo de las ciudades inteligentes.</a:t>
            </a:r>
          </a:p>
          <a:p>
            <a:pPr lvl="1">
              <a:lnSpc>
                <a:spcPct val="90000"/>
              </a:lnSpc>
              <a:buFont typeface="Wingdings" panose="05000000000000000000" pitchFamily="2" charset="2"/>
              <a:buChar char="§"/>
            </a:pPr>
            <a:r>
              <a:rPr lang="es-ES" altLang="en-US" dirty="0">
                <a:latin typeface="Verdana" panose="020B0604030504040204" pitchFamily="34" charset="0"/>
              </a:rPr>
              <a:t>Identificar los proyectos de normalización sobre ciudades inteligentes que tendrá que emprender en el futuro nuestro grupo matriz, la comisión de estudio 5 de la UIT-T.</a:t>
            </a:r>
          </a:p>
          <a:p>
            <a:pPr lvl="1">
              <a:lnSpc>
                <a:spcPct val="90000"/>
              </a:lnSpc>
              <a:buFont typeface="Wingdings" panose="05000000000000000000" pitchFamily="2" charset="2"/>
              <a:buChar char="§"/>
            </a:pPr>
            <a:r>
              <a:rPr lang="es-ES" altLang="en-US" dirty="0">
                <a:latin typeface="Verdana" panose="020B0604030504040204" pitchFamily="34" charset="0"/>
              </a:rPr>
              <a:t>Desarrollar un programa para la contribución del sector de las TIC a la creación de ciudades sostenibles e inteligentes, que aporte cohesión al desarrollo y aplicación de tecnologías y normas.</a:t>
            </a:r>
          </a:p>
          <a:p>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E49A3FBB-B053-467E-B773-6B49A16ACB03}"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99297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Courier New" panose="02070309020205020404" pitchFamily="49" charset="0"/>
              <a:buChar char="o"/>
            </a:pPr>
            <a:r>
              <a:rPr lang="es-ES" dirty="0"/>
              <a:t>El FG-SSC celebró su primera reunión el 8 de mayo de 2013 en Turín, Italia.</a:t>
            </a:r>
            <a:br>
              <a:rPr lang="es-ES" dirty="0"/>
            </a:br>
            <a:r>
              <a:rPr lang="es-ES" dirty="0"/>
              <a:t/>
            </a:r>
            <a:br>
              <a:rPr lang="es-ES" dirty="0"/>
            </a:br>
            <a:r>
              <a:rPr lang="es-ES" b="1" dirty="0"/>
              <a:t>El FG-SSC celebró una primera reunión fructífera</a:t>
            </a:r>
            <a:r>
              <a:rPr lang="es-ES" dirty="0"/>
              <a:t> y comenzó a planificar su trabajo.</a:t>
            </a:r>
            <a:br>
              <a:rPr lang="es-ES" dirty="0"/>
            </a:br>
            <a:r>
              <a:rPr lang="es-ES" dirty="0"/>
              <a:t>Se ha establecido la estructura y los entregables del FG-SSC.</a:t>
            </a:r>
            <a:br>
              <a:rPr lang="es-ES" dirty="0"/>
            </a:br>
            <a:r>
              <a:rPr lang="es-ES" dirty="0"/>
              <a:t>Cuatro grupos de trabajo se han creado para hacer frente a los siguientes temas: el desarrollo de una hoja de ruta para las Ciudades Sostenibles inteligentes, los estudios sobre la infraestructura de las TIC para construir ciudades sostenibles inteligentes, los estudios sobre las lagunas de normalización, KPI y métricas.</a:t>
            </a:r>
            <a:br>
              <a:rPr lang="es-ES" dirty="0"/>
            </a:br>
            <a:endParaRPr lang="es-ES" dirty="0" smtClean="0"/>
          </a:p>
          <a:p>
            <a:pPr marL="171450" indent="-171450">
              <a:buFont typeface="Courier New" panose="02070309020205020404" pitchFamily="49" charset="0"/>
              <a:buChar char="o"/>
            </a:pPr>
            <a:r>
              <a:rPr lang="es-ES" dirty="0" smtClean="0"/>
              <a:t>El </a:t>
            </a:r>
            <a:r>
              <a:rPr lang="es-ES" dirty="0"/>
              <a:t>FG-SSC ya han establecido un calendario de reuniones futuras, que está disponible en el sitio web del FG-SSC.</a:t>
            </a:r>
            <a:br>
              <a:rPr lang="es-ES" dirty="0"/>
            </a:br>
            <a:r>
              <a:rPr lang="es-ES" dirty="0"/>
              <a:t/>
            </a:r>
            <a:br>
              <a:rPr lang="es-ES" dirty="0"/>
            </a:br>
            <a:r>
              <a:rPr lang="es-ES" dirty="0"/>
              <a:t>Además, durante la primera reunión, las contribuciones recibidas se revisaron y declaraciones de coordinación para ser enviados a otros organismos que participan en los estudios inteligentes de la ciudad y se prepararon desarrollo.</a:t>
            </a:r>
            <a:endParaRPr lang="es-ES" dirty="0"/>
          </a:p>
        </p:txBody>
      </p:sp>
      <p:sp>
        <p:nvSpPr>
          <p:cNvPr id="4" name="3 Marcador de número de diapositiva"/>
          <p:cNvSpPr>
            <a:spLocks noGrp="1"/>
          </p:cNvSpPr>
          <p:nvPr>
            <p:ph type="sldNum" sz="quarter" idx="10"/>
          </p:nvPr>
        </p:nvSpPr>
        <p:spPr/>
        <p:txBody>
          <a:bodyPr/>
          <a:lstStyle/>
          <a:p>
            <a:fld id="{FE330307-1C86-410D-8356-FB0C8D28FE4F}" type="slidenum">
              <a:rPr lang="es-ES" smtClean="0"/>
              <a:t>5</a:t>
            </a:fld>
            <a:endParaRPr lang="es-ES"/>
          </a:p>
        </p:txBody>
      </p:sp>
    </p:spTree>
    <p:extLst>
      <p:ext uri="{BB962C8B-B14F-4D97-AF65-F5344CB8AC3E}">
        <p14:creationId xmlns:p14="http://schemas.microsoft.com/office/powerpoint/2010/main" val="306593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2588" y="685800"/>
            <a:ext cx="6092825" cy="34290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altLang="en-US" sz="1600" dirty="0" smtClean="0">
                <a:solidFill>
                  <a:srgbClr val="0070C0"/>
                </a:solidFill>
              </a:rPr>
              <a:t>1.</a:t>
            </a:r>
            <a:r>
              <a:rPr lang="es-ES" sz="1600" dirty="0" smtClean="0">
                <a:effectLst/>
              </a:rPr>
              <a:t>Incorporará las aportaciones de las contribuciones adicionales</a:t>
            </a:r>
            <a:br>
              <a:rPr lang="es-ES" sz="1600" dirty="0" smtClean="0">
                <a:effectLst/>
              </a:rPr>
            </a:br>
            <a:r>
              <a:rPr lang="es-ES" sz="1600" dirty="0" smtClean="0">
                <a:effectLst/>
              </a:rPr>
              <a:t>Plan para proveer de definición estándar y el informe técnico adjunto para el debate de los SG 5 sesiones plenarias en Lima, Perú - 12 2013Próximos Pasos (2014) serán para discutir los principales actores y grupos de interés, los desafíos y barreras e historias de éxito .</a:t>
            </a:r>
          </a:p>
          <a:p>
            <a:pPr>
              <a:lnSpc>
                <a:spcPct val="150000"/>
              </a:lnSpc>
            </a:pPr>
            <a:r>
              <a:rPr lang="es-ES" sz="1600" dirty="0" smtClean="0"/>
              <a:t>2.  </a:t>
            </a:r>
            <a:r>
              <a:rPr lang="es-ES" sz="1600" dirty="0"/>
              <a:t>Uso actual de las TIC en las ciudades.</a:t>
            </a:r>
            <a:br>
              <a:rPr lang="es-ES" sz="1600" dirty="0"/>
            </a:br>
            <a:r>
              <a:rPr lang="es-ES" sz="1600" dirty="0"/>
              <a:t>Saber cómo funciona el servicio en las zonas desarrolladas y en desarrollo, los problemas actuales, casos de éxito ...</a:t>
            </a:r>
            <a:br>
              <a:rPr lang="es-ES" sz="1600" dirty="0"/>
            </a:br>
            <a:r>
              <a:rPr lang="es-ES" sz="1600" dirty="0"/>
              <a:t>Estimación de las necesidades futuras - desafíos, el uso de TIC en la cooperación Sur-Sur, las opciones de tecnología ...</a:t>
            </a:r>
            <a:br>
              <a:rPr lang="es-ES" sz="1600" dirty="0"/>
            </a:br>
            <a:r>
              <a:rPr lang="es-ES" sz="1600" dirty="0"/>
              <a:t>estandarización</a:t>
            </a:r>
            <a:br>
              <a:rPr lang="es-ES" sz="1600" dirty="0"/>
            </a:br>
            <a:endParaRPr lang="en-US" altLang="en-US" sz="1600" dirty="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6</a:t>
            </a:fld>
            <a:endParaRPr lang="en-US" dirty="0"/>
          </a:p>
        </p:txBody>
      </p:sp>
    </p:spTree>
    <p:extLst>
      <p:ext uri="{BB962C8B-B14F-4D97-AF65-F5344CB8AC3E}">
        <p14:creationId xmlns:p14="http://schemas.microsoft.com/office/powerpoint/2010/main" val="149950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2588" y="685800"/>
            <a:ext cx="6092825" cy="34290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s-ES" sz="1600" dirty="0"/>
              <a:t>Actividades de Normalización y lagunas para la CSS y las sugerencias a SG5 entrega: estandarización hoja de ruta de la CSS</a:t>
            </a:r>
            <a:br>
              <a:rPr lang="es-ES" sz="1600" dirty="0"/>
            </a:br>
            <a:r>
              <a:rPr lang="es-ES" sz="1600" dirty="0" err="1"/>
              <a:t>KPIs</a:t>
            </a:r>
            <a:r>
              <a:rPr lang="es-ES" sz="1600" dirty="0"/>
              <a:t> / métricas para SSC entrega: KPI y métricas de la </a:t>
            </a:r>
            <a:r>
              <a:rPr lang="es-ES" sz="1600" dirty="0" smtClean="0"/>
              <a:t>CSS</a:t>
            </a:r>
          </a:p>
          <a:p>
            <a:pPr>
              <a:lnSpc>
                <a:spcPct val="150000"/>
              </a:lnSpc>
            </a:pPr>
            <a:endParaRPr lang="es-ES" altLang="en-US" sz="1600" dirty="0" smtClean="0">
              <a:solidFill>
                <a:srgbClr val="0070C0"/>
              </a:solidFill>
            </a:endParaRPr>
          </a:p>
          <a:p>
            <a:pPr>
              <a:lnSpc>
                <a:spcPct val="150000"/>
              </a:lnSpc>
            </a:pPr>
            <a:r>
              <a:rPr lang="es-ES" altLang="en-US" sz="1600" dirty="0" smtClean="0">
                <a:solidFill>
                  <a:srgbClr val="0070C0"/>
                </a:solidFill>
              </a:rPr>
              <a:t>Y finalmente el grupo 4, que </a:t>
            </a:r>
            <a:r>
              <a:rPr lang="es-ES" sz="1600" dirty="0" smtClean="0">
                <a:effectLst/>
              </a:rPr>
              <a:t>Los interesados ​​Mapa incluidos los organismos de normalización y organismos no estandarización</a:t>
            </a:r>
            <a:br>
              <a:rPr lang="es-ES" sz="1600" dirty="0" smtClean="0">
                <a:effectLst/>
              </a:rPr>
            </a:br>
            <a:r>
              <a:rPr lang="es-ES" sz="1600" dirty="0" smtClean="0">
                <a:effectLst/>
              </a:rPr>
              <a:t/>
            </a:r>
            <a:br>
              <a:rPr lang="es-ES" sz="1600" dirty="0" smtClean="0">
                <a:effectLst/>
              </a:rPr>
            </a:br>
            <a:r>
              <a:rPr lang="es-ES" sz="1600" dirty="0" smtClean="0">
                <a:effectLst/>
              </a:rPr>
              <a:t>Plan de Compromiso de Ciudad basado en las contribuciones técnicas de los grupos de trabajo</a:t>
            </a:r>
            <a:br>
              <a:rPr lang="es-ES" sz="1600" dirty="0" smtClean="0">
                <a:effectLst/>
              </a:rPr>
            </a:br>
            <a:r>
              <a:rPr lang="es-ES" sz="1600" dirty="0" smtClean="0">
                <a:effectLst/>
              </a:rPr>
              <a:t/>
            </a:r>
            <a:br>
              <a:rPr lang="es-ES" sz="1600" dirty="0" smtClean="0">
                <a:effectLst/>
              </a:rPr>
            </a:br>
            <a:r>
              <a:rPr lang="es-ES" sz="1600" dirty="0" smtClean="0">
                <a:effectLst/>
              </a:rPr>
              <a:t>Enfoque del Grupo de Comunicaciones.</a:t>
            </a:r>
            <a:endParaRPr lang="en-US" altLang="en-US" sz="1600" dirty="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7</a:t>
            </a:fld>
            <a:endParaRPr lang="en-US" dirty="0"/>
          </a:p>
        </p:txBody>
      </p:sp>
    </p:spTree>
    <p:extLst>
      <p:ext uri="{BB962C8B-B14F-4D97-AF65-F5344CB8AC3E}">
        <p14:creationId xmlns:p14="http://schemas.microsoft.com/office/powerpoint/2010/main" val="420142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2588" y="685800"/>
            <a:ext cx="6092825" cy="34290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endParaRPr lang="en-US" altLang="en-US" sz="1600" dirty="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8</a:t>
            </a:fld>
            <a:endParaRPr lang="en-US" dirty="0"/>
          </a:p>
        </p:txBody>
      </p:sp>
    </p:spTree>
    <p:extLst>
      <p:ext uri="{BB962C8B-B14F-4D97-AF65-F5344CB8AC3E}">
        <p14:creationId xmlns:p14="http://schemas.microsoft.com/office/powerpoint/2010/main" val="216063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2588" y="685800"/>
            <a:ext cx="6092825" cy="34290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endParaRPr lang="en-US" altLang="en-US" sz="1600" smtClean="0">
              <a:solidFill>
                <a:srgbClr val="0070C0"/>
              </a:solidFill>
            </a:endParaRPr>
          </a:p>
        </p:txBody>
      </p:sp>
      <p:sp>
        <p:nvSpPr>
          <p:cNvPr id="4" name="Slide Number Placeholder 3"/>
          <p:cNvSpPr>
            <a:spLocks noGrp="1"/>
          </p:cNvSpPr>
          <p:nvPr>
            <p:ph type="sldNum" sz="quarter" idx="5"/>
          </p:nvPr>
        </p:nvSpPr>
        <p:spPr/>
        <p:txBody>
          <a:bodyPr/>
          <a:lstStyle/>
          <a:p>
            <a:pPr>
              <a:defRPr/>
            </a:pPr>
            <a:fld id="{53AE0A8B-B450-4BE6-99CE-3544E3C36C07}" type="slidenum">
              <a:rPr lang="en-US" smtClean="0"/>
              <a:pPr>
                <a:defRPr/>
              </a:pPr>
              <a:t>9</a:t>
            </a:fld>
            <a:endParaRPr lang="en-US" dirty="0"/>
          </a:p>
        </p:txBody>
      </p:sp>
    </p:spTree>
    <p:extLst>
      <p:ext uri="{BB962C8B-B14F-4D97-AF65-F5344CB8AC3E}">
        <p14:creationId xmlns:p14="http://schemas.microsoft.com/office/powerpoint/2010/main" val="400247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itchFamily="34" charset="0"/>
                <a:cs typeface="Arial" pitchFamily="34" charset="0"/>
              </a:defRPr>
            </a:lvl1pPr>
            <a:lvl2pPr marL="742950" indent="-285750" eaLnBrk="0" hangingPunct="0">
              <a:spcBef>
                <a:spcPct val="30000"/>
              </a:spcBef>
              <a:defRPr sz="1200">
                <a:solidFill>
                  <a:schemeClr val="tx1"/>
                </a:solidFill>
                <a:latin typeface="Verdana" pitchFamily="34" charset="0"/>
                <a:cs typeface="Arial" pitchFamily="34" charset="0"/>
              </a:defRPr>
            </a:lvl2pPr>
            <a:lvl3pPr marL="1143000" indent="-228600" eaLnBrk="0" hangingPunct="0">
              <a:spcBef>
                <a:spcPct val="30000"/>
              </a:spcBef>
              <a:defRPr sz="1200">
                <a:solidFill>
                  <a:schemeClr val="tx1"/>
                </a:solidFill>
                <a:latin typeface="Verdana" pitchFamily="34" charset="0"/>
                <a:cs typeface="Arial" pitchFamily="34" charset="0"/>
              </a:defRPr>
            </a:lvl3pPr>
            <a:lvl4pPr marL="1600200" indent="-228600" eaLnBrk="0" hangingPunct="0">
              <a:spcBef>
                <a:spcPct val="30000"/>
              </a:spcBef>
              <a:defRPr sz="1200">
                <a:solidFill>
                  <a:schemeClr val="tx1"/>
                </a:solidFill>
                <a:latin typeface="Verdana" pitchFamily="34" charset="0"/>
                <a:cs typeface="Arial" pitchFamily="34" charset="0"/>
              </a:defRPr>
            </a:lvl4pPr>
            <a:lvl5pPr marL="2057400" indent="-228600" eaLnBrk="0" hangingPunct="0">
              <a:spcBef>
                <a:spcPct val="30000"/>
              </a:spcBef>
              <a:defRPr sz="1200">
                <a:solidFill>
                  <a:schemeClr val="tx1"/>
                </a:solidFill>
                <a:latin typeface="Verdana"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Verdana"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Verdana"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Verdana"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Verdana" pitchFamily="34" charset="0"/>
                <a:cs typeface="Arial" pitchFamily="34" charset="0"/>
              </a:defRPr>
            </a:lvl9pPr>
          </a:lstStyle>
          <a:p>
            <a:pPr>
              <a:spcBef>
                <a:spcPct val="0"/>
              </a:spcBef>
            </a:pPr>
            <a:fld id="{50179507-292C-4CA8-BD0E-F497426ED9D0}" type="slidenum">
              <a:rPr lang="en-US" altLang="en-US" smtClean="0"/>
              <a:pPr>
                <a:spcBef>
                  <a:spcPct val="0"/>
                </a:spcBef>
              </a:pPr>
              <a:t>10</a:t>
            </a:fld>
            <a:endParaRPr lang="en-US" altLang="en-US" smtClean="0"/>
          </a:p>
        </p:txBody>
      </p:sp>
      <p:sp>
        <p:nvSpPr>
          <p:cNvPr id="13315" name="Rectangle 2"/>
          <p:cNvSpPr>
            <a:spLocks noGrp="1" noRot="1" noChangeAspect="1" noChangeArrowheads="1" noTextEdit="1"/>
          </p:cNvSpPr>
          <p:nvPr>
            <p:ph type="sldImg"/>
          </p:nvPr>
        </p:nvSpPr>
        <p:spPr>
          <a:xfrm>
            <a:off x="382588" y="685800"/>
            <a:ext cx="6092825" cy="34290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76472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86905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14331265" y="9744701"/>
            <a:ext cx="1556020" cy="371590"/>
          </a:xfrm>
        </p:spPr>
        <p:txBody>
          <a:bodyPr/>
          <a:lstStyle>
            <a:lvl1pPr>
              <a:defRPr/>
            </a:lvl1pPr>
          </a:lstStyle>
          <a:p>
            <a:pPr>
              <a:defRPr/>
            </a:pPr>
            <a:r>
              <a:rPr lang="en-US"/>
              <a:t>June 2011</a:t>
            </a:r>
          </a:p>
        </p:txBody>
      </p:sp>
    </p:spTree>
    <p:extLst>
      <p:ext uri="{BB962C8B-B14F-4D97-AF65-F5344CB8AC3E}">
        <p14:creationId xmlns:p14="http://schemas.microsoft.com/office/powerpoint/2010/main" val="21480471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17/09/2013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‹Nº›</a:t>
            </a:fld>
            <a:endParaRPr lang="es-ES"/>
          </a:p>
        </p:txBody>
      </p:sp>
    </p:spTree>
    <p:extLst>
      <p:ext uri="{BB962C8B-B14F-4D97-AF65-F5344CB8AC3E}">
        <p14:creationId xmlns:p14="http://schemas.microsoft.com/office/powerpoint/2010/main"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17/09/2013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‹Nº›</a:t>
            </a:fld>
            <a:endParaRPr lang="es-ES"/>
          </a:p>
        </p:txBody>
      </p:sp>
    </p:spTree>
    <p:extLst>
      <p:ext uri="{BB962C8B-B14F-4D97-AF65-F5344CB8AC3E}">
        <p14:creationId xmlns:p14="http://schemas.microsoft.com/office/powerpoint/2010/main"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mailto:tsbfgssc@itu.int" TargetMode="External"/><Relationship Id="rId5" Type="http://schemas.openxmlformats.org/officeDocument/2006/relationships/hyperlink" Target="http://www.itu.int/en/ITU-T/focusgroups/ssc/Pages/default.aspx" TargetMode="External"/><Relationship Id="rId4" Type="http://schemas.openxmlformats.org/officeDocument/2006/relationships/hyperlink" Target="http://www.itu.int/ITU-T/climatechan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7764073"/>
            <a:ext cx="8136905" cy="769441"/>
          </a:xfrm>
          <a:prstGeom prst="rect">
            <a:avLst/>
          </a:prstGeom>
          <a:noFill/>
        </p:spPr>
        <p:txBody>
          <a:bodyPr wrap="square" rtlCol="0">
            <a:spAutoFit/>
          </a:bodyPr>
          <a:lstStyle/>
          <a:p>
            <a:pPr defTabSz="1217613"/>
            <a:r>
              <a:rPr lang="es-ES" sz="4400" dirty="0">
                <a:solidFill>
                  <a:schemeClr val="bg1"/>
                </a:solidFill>
                <a:latin typeface="Telefonica Text" pitchFamily="2" charset="0"/>
              </a:rPr>
              <a:t>Silvia Guzmán </a:t>
            </a:r>
            <a:r>
              <a:rPr lang="es-ES" sz="4400" dirty="0" smtClean="0">
                <a:solidFill>
                  <a:schemeClr val="bg1"/>
                </a:solidFill>
                <a:latin typeface="Telefonica Text" pitchFamily="2" charset="0"/>
              </a:rPr>
              <a:t>Araña, Chairman </a:t>
            </a:r>
            <a:endParaRPr lang="es-ES" sz="4400" dirty="0">
              <a:solidFill>
                <a:schemeClr val="bg1"/>
              </a:solidFill>
              <a:latin typeface="Telefonica Text" pitchFamily="2" charset="0"/>
            </a:endParaRPr>
          </a:p>
        </p:txBody>
      </p:sp>
      <p:sp>
        <p:nvSpPr>
          <p:cNvPr id="11" name="10 CuadroTexto"/>
          <p:cNvSpPr txBox="1"/>
          <p:nvPr/>
        </p:nvSpPr>
        <p:spPr>
          <a:xfrm>
            <a:off x="714298" y="5505127"/>
            <a:ext cx="8136905" cy="2123658"/>
          </a:xfrm>
          <a:prstGeom prst="rect">
            <a:avLst/>
          </a:prstGeom>
          <a:noFill/>
        </p:spPr>
        <p:txBody>
          <a:bodyPr wrap="square" rtlCol="0">
            <a:spAutoFit/>
          </a:bodyPr>
          <a:lstStyle/>
          <a:p>
            <a:r>
              <a:rPr lang="en-US" sz="6600" i="1" dirty="0" smtClean="0">
                <a:solidFill>
                  <a:schemeClr val="bg1"/>
                </a:solidFill>
                <a:latin typeface="Telefonica Text" pitchFamily="2" charset="0"/>
              </a:rPr>
              <a:t>ITU-T Focus </a:t>
            </a:r>
            <a:r>
              <a:rPr lang="en-US" sz="6600" i="1" dirty="0">
                <a:solidFill>
                  <a:schemeClr val="bg1"/>
                </a:solidFill>
                <a:latin typeface="Telefonica Text" pitchFamily="2" charset="0"/>
              </a:rPr>
              <a:t>Group on</a:t>
            </a:r>
            <a:br>
              <a:rPr lang="en-US" sz="6600" i="1" dirty="0">
                <a:solidFill>
                  <a:schemeClr val="bg1"/>
                </a:solidFill>
                <a:latin typeface="Telefonica Text" pitchFamily="2" charset="0"/>
              </a:rPr>
            </a:br>
            <a:r>
              <a:rPr lang="en-US" sz="6600" i="1" dirty="0">
                <a:solidFill>
                  <a:schemeClr val="bg1"/>
                </a:solidFill>
                <a:latin typeface="Telefonica Text" pitchFamily="2" charset="0"/>
              </a:rPr>
              <a:t>Smart Sustainable Cities</a:t>
            </a: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7170" name="Rectangle 6"/>
          <p:cNvSpPr>
            <a:spLocks noGrp="1" noChangeArrowheads="1"/>
          </p:cNvSpPr>
          <p:nvPr>
            <p:ph type="title" idx="4294967295"/>
          </p:nvPr>
        </p:nvSpPr>
        <p:spPr>
          <a:xfrm>
            <a:off x="1916447" y="1760711"/>
            <a:ext cx="15547499" cy="786055"/>
          </a:xfrm>
        </p:spPr>
        <p:txBody>
          <a:bodyPr>
            <a:noAutofit/>
          </a:bodyPr>
          <a:lstStyle/>
          <a:p>
            <a:r>
              <a:rPr lang="en-GB" altLang="en-US" sz="4800" b="1" dirty="0">
                <a:solidFill>
                  <a:schemeClr val="bg1"/>
                </a:solidFill>
                <a:ea typeface="Verdana" panose="020B0604030504040204" pitchFamily="34" charset="0"/>
                <a:cs typeface="Verdana" panose="020B0604030504040204" pitchFamily="34" charset="0"/>
              </a:rPr>
              <a:t>Links</a:t>
            </a:r>
            <a:r>
              <a:rPr lang="en-GB" altLang="en-US" sz="4800" dirty="0">
                <a:solidFill>
                  <a:schemeClr val="bg1"/>
                </a:solidFill>
              </a:rPr>
              <a:t> </a:t>
            </a:r>
            <a:r>
              <a:rPr lang="en-GB" altLang="en-US" sz="4800" b="1" dirty="0">
                <a:solidFill>
                  <a:schemeClr val="bg1"/>
                </a:solidFill>
                <a:ea typeface="Verdana" panose="020B0604030504040204" pitchFamily="34" charset="0"/>
                <a:cs typeface="Verdana" panose="020B0604030504040204" pitchFamily="34" charset="0"/>
              </a:rPr>
              <a:t>&amp; Additional Information </a:t>
            </a:r>
            <a:endParaRPr lang="en-US" altLang="en-US" sz="4800" b="1" dirty="0">
              <a:solidFill>
                <a:schemeClr val="bg1"/>
              </a:solidFill>
              <a:ea typeface="Verdana" panose="020B0604030504040204" pitchFamily="34" charset="0"/>
              <a:cs typeface="Verdana" panose="020B0604030504040204" pitchFamily="34" charset="0"/>
            </a:endParaRPr>
          </a:p>
        </p:txBody>
      </p:sp>
      <p:sp>
        <p:nvSpPr>
          <p:cNvPr id="36868" name="Content Placeholder 2"/>
          <p:cNvSpPr>
            <a:spLocks noGrp="1"/>
          </p:cNvSpPr>
          <p:nvPr>
            <p:ph idx="1"/>
          </p:nvPr>
        </p:nvSpPr>
        <p:spPr>
          <a:xfrm>
            <a:off x="645913" y="3465961"/>
            <a:ext cx="16993888" cy="3458642"/>
          </a:xfrm>
        </p:spPr>
        <p:txBody>
          <a:bodyPr>
            <a:normAutofit/>
          </a:bodyPr>
          <a:lstStyle/>
          <a:p>
            <a:pPr>
              <a:defRPr/>
            </a:pPr>
            <a:r>
              <a:rPr lang="en-US" sz="3600" dirty="0" smtClean="0">
                <a:solidFill>
                  <a:schemeClr val="bg1"/>
                </a:solidFill>
                <a:ea typeface="Verdana" panose="020B0604030504040204" pitchFamily="34" charset="0"/>
                <a:cs typeface="Verdana" panose="020B0604030504040204" pitchFamily="34" charset="0"/>
              </a:rPr>
              <a:t>ITU-T and Climate Change</a:t>
            </a:r>
            <a:br>
              <a:rPr lang="en-US" sz="3600" dirty="0" smtClean="0">
                <a:solidFill>
                  <a:schemeClr val="bg1"/>
                </a:solidFill>
                <a:ea typeface="Verdana" panose="020B0604030504040204" pitchFamily="34" charset="0"/>
                <a:cs typeface="Verdana" panose="020B0604030504040204" pitchFamily="34" charset="0"/>
              </a:rPr>
            </a:br>
            <a:r>
              <a:rPr lang="en-US" sz="3600" dirty="0" smtClean="0">
                <a:solidFill>
                  <a:schemeClr val="accent1"/>
                </a:solidFill>
                <a:ea typeface="Verdana" panose="020B0604030504040204" pitchFamily="34" charset="0"/>
                <a:cs typeface="Verdana" panose="020B0604030504040204" pitchFamily="34" charset="0"/>
                <a:hlinkClick r:id="rId4"/>
              </a:rPr>
              <a:t>http://www.itu.int/ITU-T/climatechange</a:t>
            </a:r>
            <a:r>
              <a:rPr lang="en-US" sz="3600" dirty="0" smtClean="0">
                <a:solidFill>
                  <a:schemeClr val="accent1"/>
                </a:solidFill>
                <a:ea typeface="Verdana" panose="020B0604030504040204" pitchFamily="34" charset="0"/>
                <a:cs typeface="Verdana" panose="020B0604030504040204" pitchFamily="34" charset="0"/>
              </a:rPr>
              <a:t> </a:t>
            </a:r>
          </a:p>
          <a:p>
            <a:pPr>
              <a:defRPr/>
            </a:pPr>
            <a:r>
              <a:rPr lang="en-US" sz="3600" dirty="0" smtClean="0">
                <a:solidFill>
                  <a:schemeClr val="bg1"/>
                </a:solidFill>
                <a:ea typeface="Verdana" panose="020B0604030504040204" pitchFamily="34" charset="0"/>
                <a:cs typeface="Verdana" panose="020B0604030504040204" pitchFamily="34" charset="0"/>
              </a:rPr>
              <a:t>ITU Focus Group on Smart Sustainable Cities (FG SSC)</a:t>
            </a:r>
          </a:p>
          <a:p>
            <a:pPr marL="0" indent="0">
              <a:buNone/>
              <a:defRPr/>
            </a:pPr>
            <a:r>
              <a:rPr lang="en-US" sz="3600" dirty="0" smtClean="0">
                <a:solidFill>
                  <a:schemeClr val="bg1"/>
                </a:solidFill>
                <a:ea typeface="Verdana" panose="020B0604030504040204" pitchFamily="34" charset="0"/>
                <a:cs typeface="Verdana" panose="020B0604030504040204" pitchFamily="34" charset="0"/>
              </a:rPr>
              <a:t>    </a:t>
            </a:r>
            <a:r>
              <a:rPr lang="en-US" sz="3600" dirty="0" smtClean="0">
                <a:solidFill>
                  <a:schemeClr val="bg1"/>
                </a:solidFill>
                <a:ea typeface="Verdana" panose="020B0604030504040204" pitchFamily="34" charset="0"/>
                <a:cs typeface="Verdana" panose="020B0604030504040204" pitchFamily="34" charset="0"/>
                <a:hlinkClick r:id="rId5"/>
              </a:rPr>
              <a:t>http://www.itu.int/en/ITU-T/focusgroups/ssc/Pages/default.aspx</a:t>
            </a:r>
            <a:r>
              <a:rPr lang="en-US" sz="3600" dirty="0" smtClean="0">
                <a:solidFill>
                  <a:schemeClr val="bg1"/>
                </a:solidFill>
                <a:ea typeface="Verdana" panose="020B0604030504040204" pitchFamily="34" charset="0"/>
                <a:cs typeface="Verdana" panose="020B0604030504040204" pitchFamily="34" charset="0"/>
              </a:rPr>
              <a:t> </a:t>
            </a:r>
          </a:p>
          <a:p>
            <a:pPr>
              <a:defRPr/>
            </a:pPr>
            <a:r>
              <a:rPr lang="en-US" sz="3600" dirty="0" smtClean="0">
                <a:solidFill>
                  <a:schemeClr val="bg1"/>
                </a:solidFill>
                <a:ea typeface="Verdana" panose="020B0604030504040204" pitchFamily="34" charset="0"/>
                <a:cs typeface="Verdana" panose="020B0604030504040204" pitchFamily="34" charset="0"/>
              </a:rPr>
              <a:t>ITU FG SSC </a:t>
            </a:r>
            <a:r>
              <a:rPr lang="en-US" sz="3600" dirty="0">
                <a:solidFill>
                  <a:schemeClr val="bg1"/>
                </a:solidFill>
                <a:ea typeface="Verdana" panose="020B0604030504040204" pitchFamily="34" charset="0"/>
                <a:cs typeface="Verdana" panose="020B0604030504040204" pitchFamily="34" charset="0"/>
              </a:rPr>
              <a:t>Secretariat: </a:t>
            </a:r>
            <a:r>
              <a:rPr lang="en-US" sz="3600" dirty="0" smtClean="0">
                <a:solidFill>
                  <a:schemeClr val="bg1"/>
                </a:solidFill>
                <a:ea typeface="Verdana" panose="020B0604030504040204" pitchFamily="34" charset="0"/>
                <a:cs typeface="Verdana" panose="020B0604030504040204" pitchFamily="34" charset="0"/>
                <a:hlinkClick r:id="rId6"/>
              </a:rPr>
              <a:t>tsbfgssc@itu.int</a:t>
            </a:r>
            <a:r>
              <a:rPr lang="en-US" sz="3600" dirty="0" smtClean="0">
                <a:solidFill>
                  <a:schemeClr val="bg1"/>
                </a:solidFill>
                <a:ea typeface="Verdana" panose="020B0604030504040204" pitchFamily="34" charset="0"/>
                <a:cs typeface="Verdana" panose="020B0604030504040204" pitchFamily="34" charset="0"/>
              </a:rPr>
              <a:t> </a:t>
            </a:r>
            <a:endParaRPr lang="en-US" sz="3600" dirty="0">
              <a:solidFill>
                <a:schemeClr val="bg1"/>
              </a:solidFill>
              <a:ea typeface="Verdana" panose="020B0604030504040204" pitchFamily="34" charset="0"/>
              <a:cs typeface="Verdana" panose="020B0604030504040204" pitchFamily="34" charset="0"/>
            </a:endParaRPr>
          </a:p>
        </p:txBody>
      </p:sp>
      <p:pic>
        <p:nvPicPr>
          <p:cNvPr id="7172" name="Picture 1" descr="C:\Documents and Settings\campilon\Desktop\photos climate\shutterstock_319616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627" y="248543"/>
            <a:ext cx="3340488" cy="28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3"/>
          <p:cNvSpPr>
            <a:spLocks noGrp="1"/>
          </p:cNvSpPr>
          <p:nvPr>
            <p:ph type="sldNum" sz="quarter" idx="10"/>
          </p:nvPr>
        </p:nvSpPr>
        <p:spPr>
          <a:xfrm>
            <a:off x="17541746" y="9608928"/>
            <a:ext cx="679568" cy="366826"/>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E438A"/>
              </a:buClr>
              <a:buSzPct val="110000"/>
              <a:buFont typeface="Wingdings" pitchFamily="2" charset="2"/>
              <a:buChar char="§"/>
              <a:defRPr sz="5700">
                <a:solidFill>
                  <a:srgbClr val="5C5C5C"/>
                </a:solidFill>
                <a:latin typeface="Verdana" pitchFamily="34" charset="0"/>
              </a:defRPr>
            </a:lvl1pPr>
            <a:lvl2pPr marL="1326983" indent="-510378" eaLnBrk="0" hangingPunct="0">
              <a:spcBef>
                <a:spcPct val="20000"/>
              </a:spcBef>
              <a:buClr>
                <a:srgbClr val="0099CC"/>
              </a:buClr>
              <a:buFont typeface="Wingdings" pitchFamily="2" charset="2"/>
              <a:buChar char="Ø"/>
              <a:defRPr sz="5000">
                <a:solidFill>
                  <a:srgbClr val="5C5C5C"/>
                </a:solidFill>
                <a:latin typeface="Verdana" pitchFamily="34" charset="0"/>
              </a:defRPr>
            </a:lvl2pPr>
            <a:lvl3pPr marL="2041512" indent="-408302" eaLnBrk="0" hangingPunct="0">
              <a:spcBef>
                <a:spcPct val="20000"/>
              </a:spcBef>
              <a:buClr>
                <a:srgbClr val="0099CC"/>
              </a:buClr>
              <a:buFont typeface="Wingdings" pitchFamily="2" charset="2"/>
              <a:buChar char="§"/>
              <a:defRPr sz="4300">
                <a:solidFill>
                  <a:srgbClr val="5C5C5C"/>
                </a:solidFill>
                <a:latin typeface="Verdana" pitchFamily="34" charset="0"/>
              </a:defRPr>
            </a:lvl3pPr>
            <a:lvl4pPr marL="2858117" indent="-408302" eaLnBrk="0" hangingPunct="0">
              <a:spcBef>
                <a:spcPct val="20000"/>
              </a:spcBef>
              <a:buFont typeface="Verdana" pitchFamily="34" charset="0"/>
              <a:buChar char="–"/>
              <a:defRPr sz="3600">
                <a:solidFill>
                  <a:srgbClr val="5C5C5C"/>
                </a:solidFill>
                <a:latin typeface="Verdana" pitchFamily="34" charset="0"/>
              </a:defRPr>
            </a:lvl4pPr>
            <a:lvl5pPr marL="3674722" indent="-408302" eaLnBrk="0" hangingPunct="0">
              <a:spcBef>
                <a:spcPct val="20000"/>
              </a:spcBef>
              <a:buFont typeface="Verdana" pitchFamily="34" charset="0"/>
              <a:buChar char="–"/>
              <a:defRPr sz="3600">
                <a:solidFill>
                  <a:srgbClr val="5C5C5C"/>
                </a:solidFill>
                <a:latin typeface="Verdana" pitchFamily="34" charset="0"/>
              </a:defRPr>
            </a:lvl5pPr>
            <a:lvl6pPr marL="449132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6pPr>
            <a:lvl7pPr marL="530793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7pPr>
            <a:lvl8pPr marL="6124537"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8pPr>
            <a:lvl9pPr marL="6941142" indent="-408302" eaLnBrk="0" fontAlgn="base" hangingPunct="0">
              <a:spcBef>
                <a:spcPct val="20000"/>
              </a:spcBef>
              <a:spcAft>
                <a:spcPct val="0"/>
              </a:spcAft>
              <a:buFont typeface="Verdana" pitchFamily="34" charset="0"/>
              <a:buChar char="–"/>
              <a:defRPr sz="3600">
                <a:solidFill>
                  <a:srgbClr val="5C5C5C"/>
                </a:solidFill>
                <a:latin typeface="Verdana" pitchFamily="34" charset="0"/>
              </a:defRPr>
            </a:lvl9pPr>
          </a:lstStyle>
          <a:p>
            <a:pPr eaLnBrk="1" hangingPunct="1">
              <a:spcBef>
                <a:spcPct val="0"/>
              </a:spcBef>
              <a:buClrTx/>
              <a:buSzTx/>
              <a:buFontTx/>
              <a:buNone/>
            </a:pPr>
            <a:fld id="{23C5EF76-1BA6-41C6-B41A-452AE5A97769}" type="slidenum">
              <a:rPr lang="en-US" altLang="en-US" sz="1800">
                <a:solidFill>
                  <a:srgbClr val="0E438A"/>
                </a:solidFill>
                <a:latin typeface="Zurich BT"/>
              </a:rPr>
              <a:pPr eaLnBrk="1" hangingPunct="1">
                <a:spcBef>
                  <a:spcPct val="0"/>
                </a:spcBef>
                <a:buClrTx/>
                <a:buSzTx/>
                <a:buFontTx/>
                <a:buNone/>
              </a:pPr>
              <a:t>10</a:t>
            </a:fld>
            <a:endParaRPr lang="en-US" altLang="en-US" sz="1800">
              <a:solidFill>
                <a:srgbClr val="0E438A"/>
              </a:solidFill>
              <a:latin typeface="Zurich BT"/>
            </a:endParaRPr>
          </a:p>
        </p:txBody>
      </p:sp>
      <p:pic>
        <p:nvPicPr>
          <p:cNvPr id="7" name="11 Imagen" descr="banda_baja.png"/>
          <p:cNvPicPr>
            <a:picLocks noChangeAspect="1"/>
          </p:cNvPicPr>
          <p:nvPr/>
        </p:nvPicPr>
        <p:blipFill>
          <a:blip r:embed="rId8" cstate="print"/>
          <a:srcRect t="66102"/>
          <a:stretch>
            <a:fillRect/>
          </a:stretch>
        </p:blipFill>
        <p:spPr>
          <a:xfrm>
            <a:off x="-1" y="6801271"/>
            <a:ext cx="18285716" cy="3486674"/>
          </a:xfrm>
          <a:prstGeom prst="rect">
            <a:avLst/>
          </a:prstGeom>
        </p:spPr>
      </p:pic>
    </p:spTree>
    <p:extLst>
      <p:ext uri="{BB962C8B-B14F-4D97-AF65-F5344CB8AC3E}">
        <p14:creationId xmlns:p14="http://schemas.microsoft.com/office/powerpoint/2010/main" val="33224005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4" cstate="print"/>
          <a:srcRect t="66102"/>
          <a:stretch>
            <a:fillRect/>
          </a:stretch>
        </p:blipFill>
        <p:spPr>
          <a:xfrm>
            <a:off x="-1" y="6801271"/>
            <a:ext cx="18285716" cy="3486674"/>
          </a:xfrm>
          <a:prstGeom prst="rect">
            <a:avLst/>
          </a:prstGeom>
        </p:spPr>
      </p:pic>
      <p:sp>
        <p:nvSpPr>
          <p:cNvPr id="6" name="5 CuadroTexto"/>
          <p:cNvSpPr txBox="1"/>
          <p:nvPr/>
        </p:nvSpPr>
        <p:spPr>
          <a:xfrm>
            <a:off x="5077135" y="3266738"/>
            <a:ext cx="8136905" cy="1446550"/>
          </a:xfrm>
          <a:prstGeom prst="rect">
            <a:avLst/>
          </a:prstGeom>
          <a:noFill/>
        </p:spPr>
        <p:txBody>
          <a:bodyPr wrap="square" rtlCol="0">
            <a:spAutoFit/>
          </a:bodyPr>
          <a:lstStyle/>
          <a:p>
            <a:pPr algn="ctr"/>
            <a:r>
              <a:rPr lang="es-ES" sz="8800" i="1" dirty="0" err="1" smtClean="0">
                <a:solidFill>
                  <a:schemeClr val="bg1"/>
                </a:solidFill>
                <a:latin typeface="Telefonica Text" pitchFamily="2" charset="0"/>
              </a:rPr>
              <a:t>Thank</a:t>
            </a:r>
            <a:r>
              <a:rPr lang="es-ES" sz="8800" i="1" dirty="0" smtClean="0">
                <a:solidFill>
                  <a:schemeClr val="bg1"/>
                </a:solidFill>
                <a:latin typeface="Telefonica Text" pitchFamily="2" charset="0"/>
              </a:rPr>
              <a:t> </a:t>
            </a:r>
            <a:r>
              <a:rPr lang="es-ES" sz="8800" i="1" dirty="0" err="1" smtClean="0">
                <a:solidFill>
                  <a:schemeClr val="bg1"/>
                </a:solidFill>
                <a:latin typeface="Telefonica Text" pitchFamily="2" charset="0"/>
              </a:rPr>
              <a:t>you</a:t>
            </a:r>
            <a:endParaRPr lang="es-ES" sz="8800" i="1" dirty="0" smtClean="0">
              <a:solidFill>
                <a:schemeClr val="bg1"/>
              </a:solidFill>
              <a:latin typeface="Telefonica Text" pitchFamily="2" charset="0"/>
            </a:endParaRPr>
          </a:p>
        </p:txBody>
      </p:sp>
    </p:spTree>
    <p:extLst>
      <p:ext uri="{BB962C8B-B14F-4D97-AF65-F5344CB8AC3E}">
        <p14:creationId xmlns:p14="http://schemas.microsoft.com/office/powerpoint/2010/main"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5122" name="Title 1"/>
          <p:cNvSpPr>
            <a:spLocks noGrp="1"/>
          </p:cNvSpPr>
          <p:nvPr>
            <p:ph type="title"/>
          </p:nvPr>
        </p:nvSpPr>
        <p:spPr>
          <a:xfrm>
            <a:off x="1369107" y="1039023"/>
            <a:ext cx="15547499" cy="690776"/>
          </a:xfrm>
        </p:spPr>
        <p:txBody>
          <a:bodyPr>
            <a:noAutofit/>
          </a:bodyPr>
          <a:lstStyle/>
          <a:p>
            <a:r>
              <a:rPr lang="en-US" altLang="en-US" sz="4800" b="1" dirty="0">
                <a:solidFill>
                  <a:schemeClr val="bg1"/>
                </a:solidFill>
                <a:latin typeface="+mn-lt"/>
                <a:ea typeface="+mn-ea"/>
                <a:cs typeface="+mn-cs"/>
              </a:rPr>
              <a:t>Focus Group on Smart Sustainable Cities</a:t>
            </a:r>
          </a:p>
        </p:txBody>
      </p:sp>
      <p:sp>
        <p:nvSpPr>
          <p:cNvPr id="5123" name="Content Placeholder 2"/>
          <p:cNvSpPr>
            <a:spLocks noGrp="1"/>
          </p:cNvSpPr>
          <p:nvPr>
            <p:ph sz="half" idx="1"/>
          </p:nvPr>
        </p:nvSpPr>
        <p:spPr>
          <a:xfrm>
            <a:off x="2592859" y="2768823"/>
            <a:ext cx="13537504" cy="3673021"/>
          </a:xfrm>
        </p:spPr>
        <p:txBody>
          <a:bodyPr>
            <a:noAutofit/>
          </a:bodyPr>
          <a:lstStyle/>
          <a:p>
            <a:r>
              <a:rPr lang="en-US" altLang="en-US" sz="4800" dirty="0">
                <a:solidFill>
                  <a:schemeClr val="bg1"/>
                </a:solidFill>
                <a:latin typeface="Telefonica Text" pitchFamily="2" charset="0"/>
              </a:rPr>
              <a:t>Established at </a:t>
            </a:r>
            <a:r>
              <a:rPr lang="en-US" altLang="en-US" sz="4800" dirty="0" smtClean="0">
                <a:solidFill>
                  <a:schemeClr val="bg1"/>
                </a:solidFill>
                <a:latin typeface="Telefonica Text" pitchFamily="2" charset="0"/>
              </a:rPr>
              <a:t>ITU-T Study Group 5 </a:t>
            </a:r>
            <a:r>
              <a:rPr lang="en-US" altLang="en-US" sz="4800" dirty="0">
                <a:solidFill>
                  <a:schemeClr val="bg1"/>
                </a:solidFill>
                <a:latin typeface="Telefonica Text" pitchFamily="2" charset="0"/>
              </a:rPr>
              <a:t>meeting in Geneva, 29 January to 7 February </a:t>
            </a:r>
            <a:r>
              <a:rPr lang="en-US" altLang="en-US" sz="4800" dirty="0" smtClean="0">
                <a:solidFill>
                  <a:schemeClr val="bg1"/>
                </a:solidFill>
                <a:latin typeface="Telefonica Text" pitchFamily="2" charset="0"/>
              </a:rPr>
              <a:t>2013</a:t>
            </a:r>
            <a:endParaRPr lang="en-US" altLang="en-US" sz="4800" dirty="0">
              <a:solidFill>
                <a:schemeClr val="bg1"/>
              </a:solidFill>
              <a:latin typeface="Telefonica Text" pitchFamily="2" charset="0"/>
            </a:endParaRPr>
          </a:p>
          <a:p>
            <a:r>
              <a:rPr lang="en-US" altLang="en-US" sz="4800" dirty="0">
                <a:solidFill>
                  <a:schemeClr val="bg1"/>
                </a:solidFill>
                <a:latin typeface="Telefonica Text" pitchFamily="2" charset="0"/>
              </a:rPr>
              <a:t>As an open platform for smart-city stakeholders for smart-city stakeholders to exchange knowledge in the interests of identifying the standardized frameworks needed to support the integration of ICT services in smart cities.</a:t>
            </a:r>
          </a:p>
          <a:p>
            <a:r>
              <a:rPr lang="en-US" altLang="en-US" sz="4800" dirty="0">
                <a:solidFill>
                  <a:schemeClr val="bg1"/>
                </a:solidFill>
                <a:latin typeface="Telefonica Text" pitchFamily="2" charset="0"/>
              </a:rPr>
              <a:t>Open to all</a:t>
            </a:r>
          </a:p>
        </p:txBody>
      </p:sp>
      <p:pic>
        <p:nvPicPr>
          <p:cNvPr id="5" name="11 Imagen" descr="banda_baja.png"/>
          <p:cNvPicPr>
            <a:picLocks noChangeAspect="1"/>
          </p:cNvPicPr>
          <p:nvPr/>
        </p:nvPicPr>
        <p:blipFill>
          <a:blip r:embed="rId4" cstate="print"/>
          <a:srcRect t="66102"/>
          <a:stretch>
            <a:fillRect/>
          </a:stretch>
        </p:blipFill>
        <p:spPr>
          <a:xfrm>
            <a:off x="-1" y="6801271"/>
            <a:ext cx="18285716" cy="3486674"/>
          </a:xfrm>
          <a:prstGeom prst="rect">
            <a:avLst/>
          </a:prstGeom>
        </p:spPr>
      </p:pic>
    </p:spTree>
    <p:extLst>
      <p:ext uri="{BB962C8B-B14F-4D97-AF65-F5344CB8AC3E}">
        <p14:creationId xmlns:p14="http://schemas.microsoft.com/office/powerpoint/2010/main" val="89986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6146" name="Title 1"/>
          <p:cNvSpPr>
            <a:spLocks noGrp="1"/>
          </p:cNvSpPr>
          <p:nvPr>
            <p:ph type="title"/>
          </p:nvPr>
        </p:nvSpPr>
        <p:spPr>
          <a:xfrm>
            <a:off x="434188" y="1616695"/>
            <a:ext cx="6479151" cy="1743613"/>
          </a:xfrm>
        </p:spPr>
        <p:txBody>
          <a:bodyPr>
            <a:normAutofit fontScale="90000"/>
          </a:bodyPr>
          <a:lstStyle/>
          <a:p>
            <a:r>
              <a:rPr lang="en-US" altLang="en-US" sz="7200" i="1" dirty="0" smtClean="0">
                <a:solidFill>
                  <a:schemeClr val="bg1"/>
                </a:solidFill>
                <a:latin typeface="Telefonica Text" pitchFamily="2" charset="0"/>
                <a:ea typeface="+mn-ea"/>
                <a:cs typeface="+mn-cs"/>
              </a:rPr>
              <a:t>FG SSC </a:t>
            </a:r>
            <a:br>
              <a:rPr lang="en-US" altLang="en-US" sz="7200" i="1" dirty="0" smtClean="0">
                <a:solidFill>
                  <a:schemeClr val="bg1"/>
                </a:solidFill>
                <a:latin typeface="Telefonica Text" pitchFamily="2" charset="0"/>
                <a:ea typeface="+mn-ea"/>
                <a:cs typeface="+mn-cs"/>
              </a:rPr>
            </a:br>
            <a:r>
              <a:rPr lang="en-US" altLang="en-US" sz="7200" i="1" dirty="0" smtClean="0">
                <a:solidFill>
                  <a:schemeClr val="bg1"/>
                </a:solidFill>
                <a:latin typeface="Telefonica Text" pitchFamily="2" charset="0"/>
                <a:ea typeface="+mn-ea"/>
                <a:cs typeface="+mn-cs"/>
              </a:rPr>
              <a:t>Management </a:t>
            </a:r>
            <a:r>
              <a:rPr lang="en-US" altLang="en-US" sz="7200" i="1" dirty="0">
                <a:solidFill>
                  <a:schemeClr val="bg1"/>
                </a:solidFill>
                <a:latin typeface="Telefonica Text" pitchFamily="2" charset="0"/>
                <a:ea typeface="+mn-ea"/>
                <a:cs typeface="+mn-cs"/>
              </a:rPr>
              <a:t>Team</a:t>
            </a:r>
          </a:p>
        </p:txBody>
      </p:sp>
      <p:sp>
        <p:nvSpPr>
          <p:cNvPr id="2" name="Content Placeholder 1"/>
          <p:cNvSpPr>
            <a:spLocks noGrp="1"/>
          </p:cNvSpPr>
          <p:nvPr>
            <p:ph idx="1"/>
          </p:nvPr>
        </p:nvSpPr>
        <p:spPr>
          <a:xfrm>
            <a:off x="6265267" y="320551"/>
            <a:ext cx="10801200" cy="7992889"/>
          </a:xfrm>
          <a:noFill/>
        </p:spPr>
        <p:txBody>
          <a:bodyPr>
            <a:normAutofit fontScale="77500" lnSpcReduction="20000"/>
          </a:bodyPr>
          <a:lstStyle/>
          <a:p>
            <a:pPr marL="0" indent="0" fontAlgn="base">
              <a:buNone/>
            </a:pPr>
            <a:r>
              <a:rPr lang="en-US" sz="6200" b="1" dirty="0">
                <a:solidFill>
                  <a:schemeClr val="bg1"/>
                </a:solidFill>
                <a:latin typeface="Telefonica Text" pitchFamily="2" charset="0"/>
              </a:rPr>
              <a:t>Chairman:</a:t>
            </a:r>
          </a:p>
          <a:p>
            <a:pPr fontAlgn="base"/>
            <a:r>
              <a:rPr lang="en-US" sz="6200" dirty="0">
                <a:solidFill>
                  <a:schemeClr val="bg1"/>
                </a:solidFill>
                <a:latin typeface="Telefonica Text" pitchFamily="2" charset="0"/>
              </a:rPr>
              <a:t>Silvia Guzman, </a:t>
            </a:r>
            <a:r>
              <a:rPr lang="en-US" sz="6200" dirty="0" err="1">
                <a:solidFill>
                  <a:schemeClr val="bg1"/>
                </a:solidFill>
                <a:latin typeface="Telefonica Text" pitchFamily="2" charset="0"/>
              </a:rPr>
              <a:t>Telefónica</a:t>
            </a:r>
            <a:r>
              <a:rPr lang="en-US" sz="6200" dirty="0">
                <a:solidFill>
                  <a:schemeClr val="bg1"/>
                </a:solidFill>
                <a:latin typeface="Telefonica Text" pitchFamily="2" charset="0"/>
              </a:rPr>
              <a:t> </a:t>
            </a:r>
          </a:p>
          <a:p>
            <a:pPr marL="0" indent="0" fontAlgn="base">
              <a:buNone/>
            </a:pPr>
            <a:endParaRPr lang="en-US" sz="6200" dirty="0">
              <a:solidFill>
                <a:schemeClr val="bg1"/>
              </a:solidFill>
              <a:latin typeface="Telefonica Text" pitchFamily="2" charset="0"/>
            </a:endParaRPr>
          </a:p>
          <a:p>
            <a:pPr marL="0" indent="0" fontAlgn="base">
              <a:buNone/>
            </a:pPr>
            <a:r>
              <a:rPr lang="en-US" sz="6200" b="1" dirty="0">
                <a:solidFill>
                  <a:schemeClr val="bg1"/>
                </a:solidFill>
                <a:latin typeface="Telefonica Text" pitchFamily="2" charset="0"/>
              </a:rPr>
              <a:t>Vice-chairmen:</a:t>
            </a:r>
          </a:p>
          <a:p>
            <a:pPr fontAlgn="base"/>
            <a:r>
              <a:rPr lang="en-US" sz="6200" dirty="0">
                <a:solidFill>
                  <a:schemeClr val="bg1"/>
                </a:solidFill>
                <a:latin typeface="Telefonica Text" pitchFamily="2" charset="0"/>
              </a:rPr>
              <a:t>Flavio Cucchietti, Telecom Italia</a:t>
            </a:r>
          </a:p>
          <a:p>
            <a:pPr fontAlgn="base"/>
            <a:r>
              <a:rPr lang="en-US" sz="6200" dirty="0">
                <a:solidFill>
                  <a:schemeClr val="bg1"/>
                </a:solidFill>
                <a:latin typeface="Telefonica Text" pitchFamily="2" charset="0"/>
              </a:rPr>
              <a:t>Pablo Bilbao, Federation Argentina de </a:t>
            </a:r>
            <a:r>
              <a:rPr lang="en-US" sz="6200" dirty="0" err="1">
                <a:solidFill>
                  <a:schemeClr val="bg1"/>
                </a:solidFill>
                <a:latin typeface="Telefonica Text" pitchFamily="2" charset="0"/>
              </a:rPr>
              <a:t>Municipios</a:t>
            </a:r>
            <a:r>
              <a:rPr lang="en-US" sz="6200" dirty="0">
                <a:solidFill>
                  <a:schemeClr val="bg1"/>
                </a:solidFill>
                <a:latin typeface="Telefonica Text" pitchFamily="2" charset="0"/>
              </a:rPr>
              <a:t>, Argentina  </a:t>
            </a:r>
          </a:p>
          <a:p>
            <a:pPr fontAlgn="base"/>
            <a:r>
              <a:rPr lang="en-US" sz="6200" dirty="0">
                <a:solidFill>
                  <a:schemeClr val="bg1"/>
                </a:solidFill>
                <a:latin typeface="Telefonica Text" pitchFamily="2" charset="0"/>
              </a:rPr>
              <a:t>Franz Zichy, USA ​</a:t>
            </a:r>
          </a:p>
          <a:p>
            <a:pPr fontAlgn="base"/>
            <a:r>
              <a:rPr lang="en-US" sz="6200" dirty="0">
                <a:solidFill>
                  <a:schemeClr val="bg1"/>
                </a:solidFill>
                <a:latin typeface="Telefonica Text" pitchFamily="2" charset="0"/>
              </a:rPr>
              <a:t>Nasser </a:t>
            </a:r>
            <a:r>
              <a:rPr lang="en-US" sz="6200" dirty="0" err="1">
                <a:solidFill>
                  <a:schemeClr val="bg1"/>
                </a:solidFill>
                <a:latin typeface="Telefonica Text" pitchFamily="2" charset="0"/>
              </a:rPr>
              <a:t>Saleh</a:t>
            </a:r>
            <a:r>
              <a:rPr lang="en-US" sz="6200" dirty="0">
                <a:solidFill>
                  <a:schemeClr val="bg1"/>
                </a:solidFill>
                <a:latin typeface="Telefonica Text" pitchFamily="2" charset="0"/>
              </a:rPr>
              <a:t> Al </a:t>
            </a:r>
            <a:r>
              <a:rPr lang="en-US" sz="6200" dirty="0" err="1">
                <a:solidFill>
                  <a:schemeClr val="bg1"/>
                </a:solidFill>
                <a:latin typeface="Telefonica Text" pitchFamily="2" charset="0"/>
              </a:rPr>
              <a:t>Marzouqi</a:t>
            </a:r>
            <a:r>
              <a:rPr lang="en-US" sz="6200" dirty="0">
                <a:solidFill>
                  <a:schemeClr val="bg1"/>
                </a:solidFill>
                <a:latin typeface="Telefonica Text" pitchFamily="2" charset="0"/>
              </a:rPr>
              <a:t>, UAE​</a:t>
            </a:r>
          </a:p>
          <a:p>
            <a:pPr fontAlgn="base"/>
            <a:r>
              <a:rPr lang="en-US" sz="6200" dirty="0" err="1">
                <a:solidFill>
                  <a:schemeClr val="bg1"/>
                </a:solidFill>
                <a:latin typeface="Telefonica Text" pitchFamily="2" charset="0"/>
              </a:rPr>
              <a:t>Ziqin</a:t>
            </a:r>
            <a:r>
              <a:rPr lang="en-US" sz="6200" dirty="0">
                <a:solidFill>
                  <a:schemeClr val="bg1"/>
                </a:solidFill>
                <a:latin typeface="Telefonica Text" pitchFamily="2" charset="0"/>
              </a:rPr>
              <a:t> Sang, </a:t>
            </a:r>
            <a:r>
              <a:rPr lang="en-US" sz="6200" dirty="0" err="1">
                <a:solidFill>
                  <a:schemeClr val="bg1"/>
                </a:solidFill>
                <a:latin typeface="Telefonica Text" pitchFamily="2" charset="0"/>
              </a:rPr>
              <a:t>Fiberhome</a:t>
            </a:r>
            <a:r>
              <a:rPr lang="en-US" sz="6200" dirty="0">
                <a:solidFill>
                  <a:schemeClr val="bg1"/>
                </a:solidFill>
                <a:latin typeface="Telefonica Text" pitchFamily="2" charset="0"/>
              </a:rPr>
              <a:t> Technologies Group</a:t>
            </a:r>
          </a:p>
          <a:p>
            <a:pPr fontAlgn="base"/>
            <a:r>
              <a:rPr lang="en-US" sz="6200" dirty="0">
                <a:solidFill>
                  <a:schemeClr val="bg1"/>
                </a:solidFill>
                <a:latin typeface="Telefonica Text" pitchFamily="2" charset="0"/>
              </a:rPr>
              <a:t>Sekhar Kondepudi, National University of Singapore</a:t>
            </a:r>
            <a:r>
              <a:rPr lang="en-US" sz="5200" dirty="0">
                <a:solidFill>
                  <a:schemeClr val="bg1"/>
                </a:solidFill>
                <a:latin typeface="Telefonica Text" pitchFamily="2" charset="0"/>
              </a:rPr>
              <a:t> </a:t>
            </a:r>
          </a:p>
          <a:p>
            <a:pPr>
              <a:buFont typeface="Wingdings" panose="05000000000000000000" pitchFamily="2" charset="2"/>
              <a:buChar char="§"/>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sz="half" idx="2"/>
          </p:nvPr>
        </p:nvSpPr>
        <p:spPr>
          <a:xfrm>
            <a:off x="595798" y="4208983"/>
            <a:ext cx="6017671" cy="1512168"/>
          </a:xfrm>
        </p:spPr>
        <p:txBody>
          <a:bodyPr>
            <a:normAutofit fontScale="92500" lnSpcReduction="20000"/>
          </a:bodyPr>
          <a:lstStyle/>
          <a:p>
            <a:r>
              <a:rPr lang="en-US" sz="5200" b="1" dirty="0">
                <a:solidFill>
                  <a:schemeClr val="bg1"/>
                </a:solidFill>
                <a:latin typeface="Telefonica Text" pitchFamily="2" charset="0"/>
              </a:rPr>
              <a:t>Secretariat</a:t>
            </a:r>
          </a:p>
          <a:p>
            <a:r>
              <a:rPr lang="en-US" sz="5200" dirty="0">
                <a:solidFill>
                  <a:schemeClr val="bg1"/>
                </a:solidFill>
                <a:latin typeface="Telefonica Text" pitchFamily="2" charset="0"/>
              </a:rPr>
              <a:t>​Cristina Bueti, </a:t>
            </a:r>
            <a:r>
              <a:rPr lang="en-US" sz="5200" dirty="0" smtClean="0">
                <a:solidFill>
                  <a:schemeClr val="bg1"/>
                </a:solidFill>
                <a:latin typeface="Telefonica Text" pitchFamily="2" charset="0"/>
              </a:rPr>
              <a:t>Adviser, ITU</a:t>
            </a:r>
            <a:endParaRPr lang="en-US" sz="5200" dirty="0">
              <a:solidFill>
                <a:schemeClr val="bg1"/>
              </a:solidFill>
              <a:latin typeface="Telefonica Text" pitchFamily="2" charset="0"/>
            </a:endParaRPr>
          </a:p>
          <a:p>
            <a:endParaRPr lang="en-US" dirty="0"/>
          </a:p>
        </p:txBody>
      </p:sp>
      <p:pic>
        <p:nvPicPr>
          <p:cNvPr id="9" name="11 Imagen" descr="banda_baja.png"/>
          <p:cNvPicPr>
            <a:picLocks noChangeAspect="1"/>
          </p:cNvPicPr>
          <p:nvPr/>
        </p:nvPicPr>
        <p:blipFill>
          <a:blip r:embed="rId4" cstate="print"/>
          <a:srcRect t="66102"/>
          <a:stretch>
            <a:fillRect/>
          </a:stretch>
        </p:blipFill>
        <p:spPr>
          <a:xfrm>
            <a:off x="-1" y="6801271"/>
            <a:ext cx="18285716" cy="3486674"/>
          </a:xfrm>
          <a:prstGeom prst="rect">
            <a:avLst/>
          </a:prstGeom>
        </p:spPr>
      </p:pic>
    </p:spTree>
    <p:extLst>
      <p:ext uri="{BB962C8B-B14F-4D97-AF65-F5344CB8AC3E}">
        <p14:creationId xmlns:p14="http://schemas.microsoft.com/office/powerpoint/2010/main" val="9937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39488"/>
            <a:ext cx="18291175" cy="10290175"/>
          </a:xfrm>
          <a:prstGeom prst="rect">
            <a:avLst/>
          </a:prstGeom>
        </p:spPr>
      </p:pic>
      <p:sp>
        <p:nvSpPr>
          <p:cNvPr id="5122" name="Title 1"/>
          <p:cNvSpPr>
            <a:spLocks noGrp="1"/>
          </p:cNvSpPr>
          <p:nvPr>
            <p:ph type="title"/>
          </p:nvPr>
        </p:nvSpPr>
        <p:spPr>
          <a:xfrm>
            <a:off x="1872779" y="428544"/>
            <a:ext cx="15547499" cy="690776"/>
          </a:xfrm>
        </p:spPr>
        <p:txBody>
          <a:bodyPr vert="horz" lIns="163321" tIns="81660" rIns="163321" bIns="81660" rtlCol="0" anchor="ctr">
            <a:noAutofit/>
          </a:bodyPr>
          <a:lstStyle/>
          <a:p>
            <a:r>
              <a:rPr lang="en-US" altLang="en-US" sz="4800" b="1" dirty="0">
                <a:solidFill>
                  <a:schemeClr val="bg1"/>
                </a:solidFill>
                <a:latin typeface="+mn-lt"/>
                <a:ea typeface="+mn-ea"/>
                <a:cs typeface="+mn-cs"/>
              </a:rPr>
              <a:t>Terms of Reference: Main tasks and deliverables</a:t>
            </a:r>
          </a:p>
        </p:txBody>
      </p:sp>
      <p:sp>
        <p:nvSpPr>
          <p:cNvPr id="5124" name="Content Placeholder 4"/>
          <p:cNvSpPr>
            <a:spLocks noGrp="1"/>
          </p:cNvSpPr>
          <p:nvPr>
            <p:ph sz="half" idx="2"/>
          </p:nvPr>
        </p:nvSpPr>
        <p:spPr>
          <a:xfrm>
            <a:off x="1296715" y="1602023"/>
            <a:ext cx="15916498" cy="7165103"/>
          </a:xfrm>
          <a:noFill/>
        </p:spPr>
        <p:txBody>
          <a:bodyPr>
            <a:noAutofit/>
          </a:bodyPr>
          <a:lstStyle/>
          <a:p>
            <a:pPr lvl="1">
              <a:buClr>
                <a:schemeClr val="bg1"/>
              </a:buClr>
              <a:buSzPct val="110000"/>
              <a:buFont typeface="Courier New" panose="02070309020205020404" pitchFamily="49" charset="0"/>
              <a:buChar char="o"/>
            </a:pPr>
            <a:r>
              <a:rPr lang="en-US" altLang="en-US" sz="2800" b="1" dirty="0" smtClean="0">
                <a:solidFill>
                  <a:schemeClr val="bg1"/>
                </a:solidFill>
                <a:ea typeface="Verdana" panose="020B0604030504040204" pitchFamily="34" charset="0"/>
                <a:cs typeface="Verdana" panose="020B0604030504040204" pitchFamily="34" charset="0"/>
              </a:rPr>
              <a:t>Defining </a:t>
            </a:r>
            <a:r>
              <a:rPr lang="en-US" altLang="en-US" sz="2800" b="1" dirty="0">
                <a:solidFill>
                  <a:schemeClr val="bg1"/>
                </a:solidFill>
                <a:ea typeface="Verdana" panose="020B0604030504040204" pitchFamily="34" charset="0"/>
                <a:cs typeface="Verdana" panose="020B0604030504040204" pitchFamily="34" charset="0"/>
              </a:rPr>
              <a:t>the role of ICTs in </a:t>
            </a:r>
            <a:r>
              <a:rPr lang="en-US" altLang="en-US" sz="2800" b="1" dirty="0" smtClean="0">
                <a:solidFill>
                  <a:schemeClr val="bg1"/>
                </a:solidFill>
                <a:ea typeface="Verdana" panose="020B0604030504040204" pitchFamily="34" charset="0"/>
                <a:cs typeface="Verdana" panose="020B0604030504040204" pitchFamily="34" charset="0"/>
              </a:rPr>
              <a:t>smart sustainable</a:t>
            </a:r>
            <a:r>
              <a:rPr lang="en-US" altLang="en-US" sz="2800" dirty="0" smtClean="0">
                <a:solidFill>
                  <a:schemeClr val="bg1"/>
                </a:solidFill>
                <a:ea typeface="Verdana" panose="020B0604030504040204" pitchFamily="34" charset="0"/>
                <a:cs typeface="Verdana" panose="020B0604030504040204" pitchFamily="34" charset="0"/>
              </a:rPr>
              <a:t> cities </a:t>
            </a:r>
            <a:r>
              <a:rPr lang="en-US" altLang="en-US" sz="2800" dirty="0">
                <a:solidFill>
                  <a:schemeClr val="bg1"/>
                </a:solidFill>
                <a:ea typeface="Verdana" panose="020B0604030504040204" pitchFamily="34" charset="0"/>
                <a:cs typeface="Verdana" panose="020B0604030504040204" pitchFamily="34" charset="0"/>
              </a:rPr>
              <a:t>and identifying the ICT systems necessary to </a:t>
            </a:r>
            <a:r>
              <a:rPr lang="en-US" altLang="en-US" sz="2800" dirty="0" smtClean="0">
                <a:solidFill>
                  <a:schemeClr val="bg1"/>
                </a:solidFill>
                <a:ea typeface="Verdana" panose="020B0604030504040204" pitchFamily="34" charset="0"/>
                <a:cs typeface="Verdana" panose="020B0604030504040204" pitchFamily="34" charset="0"/>
              </a:rPr>
              <a:t>their development</a:t>
            </a:r>
            <a:r>
              <a:rPr lang="en-US" altLang="en-US" sz="2800" dirty="0" smtClean="0">
                <a:solidFill>
                  <a:schemeClr val="bg1"/>
                </a:solidFill>
                <a:ea typeface="Verdana" panose="020B0604030504040204" pitchFamily="34" charset="0"/>
                <a:cs typeface="Verdana" panose="020B0604030504040204" pitchFamily="34" charset="0"/>
              </a:rPr>
              <a:t>.</a:t>
            </a:r>
          </a:p>
          <a:p>
            <a:pPr marL="816605" lvl="1" indent="0">
              <a:buClr>
                <a:schemeClr val="bg1"/>
              </a:buClr>
              <a:buSzPct val="110000"/>
              <a:buNone/>
            </a:pPr>
            <a:endParaRPr lang="en-US" altLang="en-US" sz="2800" dirty="0">
              <a:solidFill>
                <a:schemeClr val="bg1"/>
              </a:solidFill>
              <a:ea typeface="Verdana" panose="020B0604030504040204" pitchFamily="34" charset="0"/>
              <a:cs typeface="Verdana" panose="020B0604030504040204" pitchFamily="34" charset="0"/>
            </a:endParaRPr>
          </a:p>
          <a:p>
            <a:pPr lvl="1">
              <a:buClr>
                <a:schemeClr val="bg1"/>
              </a:buClr>
              <a:buSzPct val="110000"/>
              <a:buFont typeface="Courier New" panose="02070309020205020404" pitchFamily="49" charset="0"/>
              <a:buChar char="o"/>
            </a:pPr>
            <a:r>
              <a:rPr lang="en-US" altLang="en-US" sz="2800" b="1" dirty="0">
                <a:solidFill>
                  <a:schemeClr val="bg1"/>
                </a:solidFill>
                <a:ea typeface="Verdana" panose="020B0604030504040204" pitchFamily="34" charset="0"/>
                <a:cs typeface="Verdana" panose="020B0604030504040204" pitchFamily="34" charset="0"/>
              </a:rPr>
              <a:t>Identifying or developing a set of Key Performance </a:t>
            </a:r>
            <a:r>
              <a:rPr lang="en-US" altLang="en-US" sz="2800" dirty="0">
                <a:solidFill>
                  <a:schemeClr val="bg1"/>
                </a:solidFill>
                <a:ea typeface="Verdana" panose="020B0604030504040204" pitchFamily="34" charset="0"/>
                <a:cs typeface="Verdana" panose="020B0604030504040204" pitchFamily="34" charset="0"/>
              </a:rPr>
              <a:t>Indicators (KPIs) to gauge the success of smart-city ICT deployments</a:t>
            </a:r>
            <a:r>
              <a:rPr lang="en-US" altLang="en-US" sz="2800" dirty="0" smtClean="0">
                <a:solidFill>
                  <a:schemeClr val="bg1"/>
                </a:solidFill>
                <a:ea typeface="Verdana" panose="020B0604030504040204" pitchFamily="34" charset="0"/>
                <a:cs typeface="Verdana" panose="020B0604030504040204" pitchFamily="34" charset="0"/>
              </a:rPr>
              <a:t>;</a:t>
            </a:r>
          </a:p>
          <a:p>
            <a:pPr marL="816605" lvl="1" indent="0">
              <a:buClr>
                <a:schemeClr val="bg1"/>
              </a:buClr>
              <a:buSzPct val="110000"/>
              <a:buNone/>
            </a:pPr>
            <a:endParaRPr lang="en-US" altLang="en-US" sz="2800" dirty="0">
              <a:solidFill>
                <a:schemeClr val="bg1"/>
              </a:solidFill>
              <a:ea typeface="Verdana" panose="020B0604030504040204" pitchFamily="34" charset="0"/>
              <a:cs typeface="Verdana" panose="020B0604030504040204" pitchFamily="34" charset="0"/>
            </a:endParaRPr>
          </a:p>
          <a:p>
            <a:pPr lvl="1">
              <a:buClr>
                <a:schemeClr val="bg1"/>
              </a:buClr>
              <a:buSzPct val="110000"/>
              <a:buFont typeface="Courier New" panose="02070309020205020404" pitchFamily="49" charset="0"/>
              <a:buChar char="o"/>
            </a:pPr>
            <a:r>
              <a:rPr lang="en-US" altLang="en-US" sz="2800" b="1" dirty="0">
                <a:solidFill>
                  <a:schemeClr val="bg1"/>
                </a:solidFill>
                <a:ea typeface="Verdana" panose="020B0604030504040204" pitchFamily="34" charset="0"/>
                <a:cs typeface="Verdana" panose="020B0604030504040204" pitchFamily="34" charset="0"/>
              </a:rPr>
              <a:t>Establishing relationships and liaison </a:t>
            </a:r>
            <a:r>
              <a:rPr lang="en-US" altLang="en-US" sz="2800" dirty="0">
                <a:solidFill>
                  <a:schemeClr val="bg1"/>
                </a:solidFill>
                <a:ea typeface="Verdana" panose="020B0604030504040204" pitchFamily="34" charset="0"/>
                <a:cs typeface="Verdana" panose="020B0604030504040204" pitchFamily="34" charset="0"/>
              </a:rPr>
              <a:t>mechanisms with other bodies engaged in smart-city studies and development</a:t>
            </a:r>
            <a:r>
              <a:rPr lang="en-US" altLang="en-US" sz="2800" dirty="0" smtClean="0">
                <a:solidFill>
                  <a:schemeClr val="bg1"/>
                </a:solidFill>
                <a:ea typeface="Verdana" panose="020B0604030504040204" pitchFamily="34" charset="0"/>
                <a:cs typeface="Verdana" panose="020B0604030504040204" pitchFamily="34" charset="0"/>
              </a:rPr>
              <a:t>;</a:t>
            </a:r>
          </a:p>
          <a:p>
            <a:pPr marL="816605" lvl="1" indent="0">
              <a:buClr>
                <a:schemeClr val="bg1"/>
              </a:buClr>
              <a:buSzPct val="110000"/>
              <a:buNone/>
            </a:pPr>
            <a:endParaRPr lang="en-US" altLang="en-US" sz="2800" dirty="0">
              <a:solidFill>
                <a:schemeClr val="bg1"/>
              </a:solidFill>
              <a:ea typeface="Verdana" panose="020B0604030504040204" pitchFamily="34" charset="0"/>
              <a:cs typeface="Verdana" panose="020B0604030504040204" pitchFamily="34" charset="0"/>
            </a:endParaRPr>
          </a:p>
          <a:p>
            <a:pPr lvl="1">
              <a:buClr>
                <a:schemeClr val="bg1"/>
              </a:buClr>
              <a:buSzPct val="110000"/>
              <a:buFont typeface="Courier New" panose="02070309020205020404" pitchFamily="49" charset="0"/>
              <a:buChar char="o"/>
            </a:pPr>
            <a:r>
              <a:rPr lang="en-US" altLang="en-US" sz="2800" b="1" dirty="0">
                <a:solidFill>
                  <a:schemeClr val="bg1"/>
                </a:solidFill>
                <a:ea typeface="Verdana" panose="020B0604030504040204" pitchFamily="34" charset="0"/>
                <a:cs typeface="Verdana" panose="020B0604030504040204" pitchFamily="34" charset="0"/>
              </a:rPr>
              <a:t>Identifying future smart-city standardizati</a:t>
            </a:r>
            <a:r>
              <a:rPr lang="en-US" altLang="en-US" sz="2800" dirty="0">
                <a:solidFill>
                  <a:schemeClr val="bg1"/>
                </a:solidFill>
                <a:ea typeface="Verdana" panose="020B0604030504040204" pitchFamily="34" charset="0"/>
                <a:cs typeface="Verdana" panose="020B0604030504040204" pitchFamily="34" charset="0"/>
              </a:rPr>
              <a:t>on projects to be undertaken by its parent group, ITU-T Study Group 5</a:t>
            </a:r>
            <a:r>
              <a:rPr lang="en-US" altLang="en-US" sz="2800" dirty="0" smtClean="0">
                <a:solidFill>
                  <a:schemeClr val="bg1"/>
                </a:solidFill>
                <a:ea typeface="Verdana" panose="020B0604030504040204" pitchFamily="34" charset="0"/>
                <a:cs typeface="Verdana" panose="020B0604030504040204" pitchFamily="34" charset="0"/>
              </a:rPr>
              <a:t>;</a:t>
            </a:r>
          </a:p>
          <a:p>
            <a:pPr marL="816605" lvl="1" indent="0">
              <a:buClr>
                <a:schemeClr val="bg1"/>
              </a:buClr>
              <a:buSzPct val="110000"/>
              <a:buNone/>
            </a:pPr>
            <a:endParaRPr lang="en-US" altLang="en-US" sz="2800" dirty="0">
              <a:solidFill>
                <a:schemeClr val="bg1"/>
              </a:solidFill>
              <a:ea typeface="Verdana" panose="020B0604030504040204" pitchFamily="34" charset="0"/>
              <a:cs typeface="Verdana" panose="020B0604030504040204" pitchFamily="34" charset="0"/>
            </a:endParaRPr>
          </a:p>
          <a:p>
            <a:pPr lvl="1">
              <a:buClr>
                <a:schemeClr val="bg1"/>
              </a:buClr>
              <a:buSzPct val="110000"/>
              <a:buFont typeface="Courier New" panose="02070309020205020404" pitchFamily="49" charset="0"/>
              <a:buChar char="o"/>
            </a:pPr>
            <a:r>
              <a:rPr lang="en-US" altLang="en-US" sz="2800" b="1" dirty="0">
                <a:solidFill>
                  <a:schemeClr val="bg1"/>
                </a:solidFill>
                <a:ea typeface="Verdana" panose="020B0604030504040204" pitchFamily="34" charset="0"/>
                <a:cs typeface="Verdana" panose="020B0604030504040204" pitchFamily="34" charset="0"/>
              </a:rPr>
              <a:t>Developing a roadmap for the ICT sector’s contribution to Smart Sustainable Cities</a:t>
            </a:r>
            <a:r>
              <a:rPr lang="en-US" altLang="en-US" sz="2800" dirty="0">
                <a:solidFill>
                  <a:schemeClr val="bg1"/>
                </a:solidFill>
                <a:ea typeface="Verdana" panose="020B0604030504040204" pitchFamily="34" charset="0"/>
                <a:cs typeface="Verdana" panose="020B0604030504040204" pitchFamily="34" charset="0"/>
              </a:rPr>
              <a:t>, providing cohesion to the development and application of technologies and standards</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Clr>
                <a:schemeClr val="accent1"/>
              </a:buClr>
              <a:buFont typeface="Wingdings" panose="05000000000000000000" pitchFamily="2" charset="2"/>
              <a:buChar char="ü"/>
            </a:pPr>
            <a:endParaRPr lang="en-US" altLang="en-US" sz="2800" dirty="0" smtClean="0">
              <a:solidFill>
                <a:schemeClr val="bg1"/>
              </a:solidFill>
            </a:endParaRPr>
          </a:p>
        </p:txBody>
      </p:sp>
      <p:pic>
        <p:nvPicPr>
          <p:cNvPr id="5" name="11 Imagen" descr="banda_baja.png"/>
          <p:cNvPicPr>
            <a:picLocks noChangeAspect="1"/>
          </p:cNvPicPr>
          <p:nvPr/>
        </p:nvPicPr>
        <p:blipFill>
          <a:blip r:embed="rId4" cstate="print"/>
          <a:srcRect t="66102"/>
          <a:stretch>
            <a:fillRect/>
          </a:stretch>
        </p:blipFill>
        <p:spPr>
          <a:xfrm>
            <a:off x="5459" y="6830924"/>
            <a:ext cx="18285716" cy="3486674"/>
          </a:xfrm>
          <a:prstGeom prst="rect">
            <a:avLst/>
          </a:prstGeom>
        </p:spPr>
      </p:pic>
    </p:spTree>
    <p:extLst>
      <p:ext uri="{BB962C8B-B14F-4D97-AF65-F5344CB8AC3E}">
        <p14:creationId xmlns:p14="http://schemas.microsoft.com/office/powerpoint/2010/main" val="241778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8609" y="0"/>
            <a:ext cx="18291175" cy="10290175"/>
          </a:xfrm>
          <a:prstGeom prst="rect">
            <a:avLst/>
          </a:prstGeom>
        </p:spPr>
      </p:pic>
      <p:pic>
        <p:nvPicPr>
          <p:cNvPr id="12" name="11 Imagen" descr="banda_baja.png"/>
          <p:cNvPicPr>
            <a:picLocks noChangeAspect="1"/>
          </p:cNvPicPr>
          <p:nvPr/>
        </p:nvPicPr>
        <p:blipFill>
          <a:blip r:embed="rId4" cstate="print"/>
          <a:srcRect t="66102"/>
          <a:stretch>
            <a:fillRect/>
          </a:stretch>
        </p:blipFill>
        <p:spPr>
          <a:xfrm>
            <a:off x="0" y="6738998"/>
            <a:ext cx="18285716" cy="3486674"/>
          </a:xfrm>
          <a:prstGeom prst="rect">
            <a:avLst/>
          </a:prstGeom>
        </p:spPr>
      </p:pic>
      <p:sp>
        <p:nvSpPr>
          <p:cNvPr id="2" name="1 Título"/>
          <p:cNvSpPr>
            <a:spLocks noGrp="1"/>
          </p:cNvSpPr>
          <p:nvPr>
            <p:ph type="title"/>
          </p:nvPr>
        </p:nvSpPr>
        <p:spPr>
          <a:xfrm>
            <a:off x="720651" y="464567"/>
            <a:ext cx="16462058" cy="971850"/>
          </a:xfrm>
        </p:spPr>
        <p:txBody>
          <a:bodyPr vert="horz" lIns="163321" tIns="81660" rIns="163321" bIns="81660" rtlCol="0" anchor="ctr">
            <a:normAutofit/>
          </a:bodyPr>
          <a:lstStyle/>
          <a:p>
            <a:r>
              <a:rPr lang="en-US" sz="4800" b="1" dirty="0">
                <a:solidFill>
                  <a:schemeClr val="bg1"/>
                </a:solidFill>
                <a:ea typeface="Verdana" panose="020B0604030504040204" pitchFamily="34" charset="0"/>
                <a:cs typeface="Verdana" panose="020B0604030504040204" pitchFamily="34" charset="0"/>
              </a:rPr>
              <a:t>ITU – T Focus Group – Smart Sustainable Cities Evolution</a:t>
            </a:r>
            <a:endParaRPr lang="en-US" sz="4800" b="1" dirty="0">
              <a:solidFill>
                <a:schemeClr val="bg1"/>
              </a:solidFill>
              <a:ea typeface="Verdana" panose="020B0604030504040204" pitchFamily="34" charset="0"/>
              <a:cs typeface="Verdana" panose="020B0604030504040204" pitchFamily="34" charset="0"/>
            </a:endParaRPr>
          </a:p>
        </p:txBody>
      </p:sp>
      <p:sp>
        <p:nvSpPr>
          <p:cNvPr id="16" name="AutoShape 2"/>
          <p:cNvSpPr>
            <a:spLocks noChangeArrowheads="1"/>
          </p:cNvSpPr>
          <p:nvPr/>
        </p:nvSpPr>
        <p:spPr bwMode="auto">
          <a:xfrm>
            <a:off x="936675" y="1741595"/>
            <a:ext cx="4808827" cy="1373000"/>
          </a:xfrm>
          <a:prstGeom prst="roundRect">
            <a:avLst>
              <a:gd name="adj" fmla="val 12264"/>
            </a:avLst>
          </a:prstGeom>
          <a:solidFill>
            <a:schemeClr val="bg1">
              <a:lumMod val="75000"/>
            </a:schemeClr>
          </a:solidFill>
          <a:ln w="9525" algn="ctr">
            <a:solidFill>
              <a:srgbClr val="F8F8F8"/>
            </a:solidFill>
            <a:round/>
            <a:headEnd/>
            <a:tailEnd/>
          </a:ln>
          <a:effectLst/>
        </p:spPr>
        <p:txBody>
          <a:bodyPr wrap="none" anchor="ctr"/>
          <a:lstStyle/>
          <a:p>
            <a:pPr algn="ctr" defTabSz="914400">
              <a:spcBef>
                <a:spcPct val="180000"/>
              </a:spcBef>
              <a:defRPr/>
            </a:pPr>
            <a:r>
              <a:rPr lang="en-US" altLang="en-US" sz="3600" dirty="0">
                <a:solidFill>
                  <a:schemeClr val="bg1"/>
                </a:solidFill>
                <a:latin typeface="+mj-lt"/>
              </a:rPr>
              <a:t>Geneva, </a:t>
            </a:r>
            <a:r>
              <a:rPr lang="en-US" altLang="en-US" sz="3600" dirty="0" smtClean="0">
                <a:solidFill>
                  <a:schemeClr val="bg1"/>
                </a:solidFill>
                <a:latin typeface="+mj-lt"/>
              </a:rPr>
              <a:t>29 January 2012</a:t>
            </a:r>
          </a:p>
        </p:txBody>
      </p:sp>
      <p:sp>
        <p:nvSpPr>
          <p:cNvPr id="25" name="AutoShape 2"/>
          <p:cNvSpPr>
            <a:spLocks noChangeArrowheads="1"/>
          </p:cNvSpPr>
          <p:nvPr/>
        </p:nvSpPr>
        <p:spPr bwMode="auto">
          <a:xfrm>
            <a:off x="936675" y="3597139"/>
            <a:ext cx="4813777" cy="1373000"/>
          </a:xfrm>
          <a:prstGeom prst="roundRect">
            <a:avLst>
              <a:gd name="adj" fmla="val 12264"/>
            </a:avLst>
          </a:prstGeom>
          <a:solidFill>
            <a:schemeClr val="bg1">
              <a:lumMod val="75000"/>
            </a:schemeClr>
          </a:solidFill>
          <a:ln w="9525" algn="ctr">
            <a:solidFill>
              <a:srgbClr val="F8F8F8"/>
            </a:solidFill>
            <a:round/>
            <a:headEnd/>
            <a:tailEnd/>
          </a:ln>
          <a:effectLst/>
        </p:spPr>
        <p:txBody>
          <a:bodyPr wrap="none" anchor="ctr"/>
          <a:lstStyle/>
          <a:p>
            <a:pPr algn="ctr" defTabSz="914400">
              <a:spcBef>
                <a:spcPct val="180000"/>
              </a:spcBef>
              <a:defRPr/>
            </a:pPr>
            <a:r>
              <a:rPr lang="en-US" altLang="en-US" sz="3600" dirty="0">
                <a:solidFill>
                  <a:schemeClr val="bg1"/>
                </a:solidFill>
                <a:latin typeface="+mj-lt"/>
              </a:rPr>
              <a:t>Turin, </a:t>
            </a:r>
            <a:r>
              <a:rPr lang="en-US" altLang="en-US" sz="3600" dirty="0">
                <a:solidFill>
                  <a:schemeClr val="bg1"/>
                </a:solidFill>
                <a:latin typeface="+mj-lt"/>
              </a:rPr>
              <a:t>8 </a:t>
            </a:r>
            <a:r>
              <a:rPr lang="en-US" altLang="en-US" sz="3600" dirty="0">
                <a:solidFill>
                  <a:schemeClr val="bg1"/>
                </a:solidFill>
                <a:latin typeface="+mj-lt"/>
              </a:rPr>
              <a:t>May 2013</a:t>
            </a:r>
            <a:endParaRPr lang="en-US" sz="3600" dirty="0">
              <a:solidFill>
                <a:schemeClr val="bg1"/>
              </a:solidFill>
              <a:latin typeface="+mj-lt"/>
            </a:endParaRPr>
          </a:p>
        </p:txBody>
      </p:sp>
      <p:sp>
        <p:nvSpPr>
          <p:cNvPr id="26" name="AutoShape 2"/>
          <p:cNvSpPr>
            <a:spLocks noChangeArrowheads="1"/>
          </p:cNvSpPr>
          <p:nvPr/>
        </p:nvSpPr>
        <p:spPr bwMode="auto">
          <a:xfrm>
            <a:off x="936675" y="5452683"/>
            <a:ext cx="4808826" cy="1373000"/>
          </a:xfrm>
          <a:prstGeom prst="roundRect">
            <a:avLst>
              <a:gd name="adj" fmla="val 12264"/>
            </a:avLst>
          </a:prstGeom>
          <a:solidFill>
            <a:schemeClr val="bg1">
              <a:lumMod val="75000"/>
            </a:schemeClr>
          </a:solidFill>
          <a:ln w="9525" algn="ctr">
            <a:solidFill>
              <a:srgbClr val="F8F8F8"/>
            </a:solidFill>
            <a:round/>
            <a:headEnd/>
            <a:tailEnd/>
          </a:ln>
          <a:effectLst/>
        </p:spPr>
        <p:txBody>
          <a:bodyPr wrap="none" anchor="ctr"/>
          <a:lstStyle/>
          <a:p>
            <a:pPr algn="ctr" defTabSz="914400">
              <a:spcBef>
                <a:spcPct val="180000"/>
              </a:spcBef>
              <a:defRPr/>
            </a:pPr>
            <a:r>
              <a:rPr lang="en-US" altLang="en-US" sz="3600" dirty="0" smtClean="0">
                <a:solidFill>
                  <a:schemeClr val="bg1"/>
                </a:solidFill>
              </a:rPr>
              <a:t>Madrid, 17 Sep </a:t>
            </a:r>
            <a:r>
              <a:rPr lang="en-US" altLang="en-US" sz="3600" dirty="0">
                <a:solidFill>
                  <a:schemeClr val="bg1"/>
                </a:solidFill>
              </a:rPr>
              <a:t>2013</a:t>
            </a:r>
            <a:endParaRPr lang="en-US" sz="3600" dirty="0">
              <a:solidFill>
                <a:schemeClr val="bg1"/>
              </a:solidFill>
            </a:endParaRPr>
          </a:p>
        </p:txBody>
      </p:sp>
      <p:sp>
        <p:nvSpPr>
          <p:cNvPr id="28" name="AutoShape 18"/>
          <p:cNvSpPr>
            <a:spLocks noChangeArrowheads="1"/>
          </p:cNvSpPr>
          <p:nvPr/>
        </p:nvSpPr>
        <p:spPr bwMode="auto">
          <a:xfrm>
            <a:off x="6409283" y="1741595"/>
            <a:ext cx="11089232" cy="1463681"/>
          </a:xfrm>
          <a:prstGeom prst="roundRect">
            <a:avLst>
              <a:gd name="adj" fmla="val 16667"/>
            </a:avLst>
          </a:prstGeom>
          <a:gradFill rotWithShape="1">
            <a:gsLst>
              <a:gs pos="0">
                <a:srgbClr val="043F52">
                  <a:satMod val="103000"/>
                  <a:lumMod val="102000"/>
                  <a:tint val="94000"/>
                </a:srgbClr>
              </a:gs>
              <a:gs pos="50000">
                <a:srgbClr val="043F52">
                  <a:satMod val="110000"/>
                  <a:lumMod val="100000"/>
                  <a:shade val="100000"/>
                </a:srgbClr>
              </a:gs>
              <a:gs pos="100000">
                <a:srgbClr val="043F52">
                  <a:lumMod val="99000"/>
                  <a:satMod val="120000"/>
                  <a:shade val="78000"/>
                </a:srgbClr>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57200" indent="-457200">
              <a:buFont typeface="Courier New" panose="02070309020205020404" pitchFamily="49" charset="0"/>
              <a:buChar char="o"/>
            </a:pPr>
            <a:r>
              <a:rPr lang="en-US" altLang="en-US" dirty="0">
                <a:solidFill>
                  <a:schemeClr val="bg1"/>
                </a:solidFill>
              </a:rPr>
              <a:t>Established at ITU-T Study Group 5</a:t>
            </a:r>
            <a:endParaRPr lang="en-US" dirty="0">
              <a:solidFill>
                <a:srgbClr val="FFFFFF"/>
              </a:solidFill>
            </a:endParaRPr>
          </a:p>
        </p:txBody>
      </p:sp>
      <p:sp>
        <p:nvSpPr>
          <p:cNvPr id="30" name="AutoShape 2"/>
          <p:cNvSpPr>
            <a:spLocks noChangeArrowheads="1"/>
          </p:cNvSpPr>
          <p:nvPr/>
        </p:nvSpPr>
        <p:spPr bwMode="auto">
          <a:xfrm>
            <a:off x="936675" y="7221542"/>
            <a:ext cx="4808826" cy="1373000"/>
          </a:xfrm>
          <a:prstGeom prst="roundRect">
            <a:avLst>
              <a:gd name="adj" fmla="val 12264"/>
            </a:avLst>
          </a:prstGeom>
          <a:solidFill>
            <a:schemeClr val="bg1">
              <a:lumMod val="75000"/>
            </a:schemeClr>
          </a:solidFill>
          <a:ln w="9525" algn="ctr">
            <a:solidFill>
              <a:srgbClr val="F8F8F8"/>
            </a:solidFill>
            <a:round/>
            <a:headEnd/>
            <a:tailEnd/>
          </a:ln>
          <a:effectLst/>
        </p:spPr>
        <p:txBody>
          <a:bodyPr wrap="none" anchor="ctr"/>
          <a:lstStyle/>
          <a:p>
            <a:pPr algn="ctr" defTabSz="914400">
              <a:spcBef>
                <a:spcPct val="180000"/>
              </a:spcBef>
              <a:defRPr/>
            </a:pPr>
            <a:r>
              <a:rPr lang="en-US" altLang="en-US" sz="3600" dirty="0" smtClean="0">
                <a:solidFill>
                  <a:schemeClr val="bg1"/>
                </a:solidFill>
              </a:rPr>
              <a:t>Lima, 6 </a:t>
            </a:r>
            <a:r>
              <a:rPr lang="en-US" altLang="en-US" sz="3600" dirty="0" err="1" smtClean="0">
                <a:solidFill>
                  <a:schemeClr val="bg1"/>
                </a:solidFill>
              </a:rPr>
              <a:t>Dic</a:t>
            </a:r>
            <a:r>
              <a:rPr lang="en-US" altLang="en-US" sz="3600" dirty="0" smtClean="0">
                <a:solidFill>
                  <a:schemeClr val="bg1"/>
                </a:solidFill>
              </a:rPr>
              <a:t> </a:t>
            </a:r>
            <a:r>
              <a:rPr lang="en-US" altLang="en-US" sz="3600" dirty="0">
                <a:solidFill>
                  <a:schemeClr val="bg1"/>
                </a:solidFill>
              </a:rPr>
              <a:t>2013</a:t>
            </a:r>
            <a:endParaRPr lang="en-US" sz="3600" dirty="0">
              <a:solidFill>
                <a:schemeClr val="bg1"/>
              </a:solidFill>
            </a:endParaRPr>
          </a:p>
        </p:txBody>
      </p:sp>
      <p:sp>
        <p:nvSpPr>
          <p:cNvPr id="31" name="AutoShape 18"/>
          <p:cNvSpPr>
            <a:spLocks noChangeArrowheads="1"/>
          </p:cNvSpPr>
          <p:nvPr/>
        </p:nvSpPr>
        <p:spPr bwMode="auto">
          <a:xfrm>
            <a:off x="6409283" y="3560911"/>
            <a:ext cx="11089232" cy="1463681"/>
          </a:xfrm>
          <a:prstGeom prst="roundRect">
            <a:avLst>
              <a:gd name="adj" fmla="val 16667"/>
            </a:avLst>
          </a:prstGeom>
          <a:gradFill rotWithShape="1">
            <a:gsLst>
              <a:gs pos="0">
                <a:srgbClr val="043F52">
                  <a:satMod val="103000"/>
                  <a:lumMod val="102000"/>
                  <a:tint val="94000"/>
                </a:srgbClr>
              </a:gs>
              <a:gs pos="50000">
                <a:srgbClr val="043F52">
                  <a:satMod val="110000"/>
                  <a:lumMod val="100000"/>
                  <a:shade val="100000"/>
                </a:srgbClr>
              </a:gs>
              <a:gs pos="100000">
                <a:srgbClr val="043F52">
                  <a:lumMod val="99000"/>
                  <a:satMod val="120000"/>
                  <a:shade val="78000"/>
                </a:srgbClr>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57200" indent="-457200">
              <a:buFont typeface="Courier New" panose="02070309020205020404" pitchFamily="49" charset="0"/>
              <a:buChar char="o"/>
              <a:defRPr/>
            </a:pPr>
            <a:r>
              <a:rPr lang="en-US" sz="2400" dirty="0">
                <a:solidFill>
                  <a:schemeClr val="bg1"/>
                </a:solidFill>
              </a:rPr>
              <a:t>Establishment of FG-SSC structure and deliverables, 4 working groups </a:t>
            </a:r>
            <a:r>
              <a:rPr lang="en-US" sz="2400" dirty="0" smtClean="0">
                <a:solidFill>
                  <a:schemeClr val="bg1"/>
                </a:solidFill>
              </a:rPr>
              <a:t>created</a:t>
            </a:r>
          </a:p>
          <a:p>
            <a:pPr marL="457200" indent="-457200">
              <a:buFont typeface="Courier New" panose="02070309020205020404" pitchFamily="49" charset="0"/>
              <a:buChar char="o"/>
              <a:defRPr/>
            </a:pPr>
            <a:r>
              <a:rPr lang="en-US" sz="2400" dirty="0" smtClean="0">
                <a:solidFill>
                  <a:schemeClr val="bg1"/>
                </a:solidFill>
              </a:rPr>
              <a:t>Liaison </a:t>
            </a:r>
            <a:r>
              <a:rPr lang="en-US" sz="2400" dirty="0">
                <a:solidFill>
                  <a:schemeClr val="bg1"/>
                </a:solidFill>
              </a:rPr>
              <a:t>statements sent to other bodies engaged in smart-city studies and development</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32" name="AutoShape 18"/>
          <p:cNvSpPr>
            <a:spLocks noChangeArrowheads="1"/>
          </p:cNvSpPr>
          <p:nvPr/>
        </p:nvSpPr>
        <p:spPr bwMode="auto">
          <a:xfrm>
            <a:off x="6481291" y="5361111"/>
            <a:ext cx="11089232" cy="1463681"/>
          </a:xfrm>
          <a:prstGeom prst="roundRect">
            <a:avLst>
              <a:gd name="adj" fmla="val 16667"/>
            </a:avLst>
          </a:prstGeom>
          <a:gradFill rotWithShape="1">
            <a:gsLst>
              <a:gs pos="0">
                <a:srgbClr val="043F52">
                  <a:satMod val="103000"/>
                  <a:lumMod val="102000"/>
                  <a:tint val="94000"/>
                </a:srgbClr>
              </a:gs>
              <a:gs pos="50000">
                <a:srgbClr val="043F52">
                  <a:satMod val="110000"/>
                  <a:lumMod val="100000"/>
                  <a:shade val="100000"/>
                </a:srgbClr>
              </a:gs>
              <a:gs pos="100000">
                <a:srgbClr val="043F52">
                  <a:lumMod val="99000"/>
                  <a:satMod val="120000"/>
                  <a:shade val="78000"/>
                </a:srgbClr>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57200" lvl="1" indent="-457200">
              <a:buClr>
                <a:schemeClr val="bg1"/>
              </a:buClr>
              <a:buSzPct val="110000"/>
              <a:buFont typeface="Courier New" panose="02070309020205020404" pitchFamily="49" charset="0"/>
              <a:buChar char="o"/>
              <a:defRPr/>
            </a:pPr>
            <a:r>
              <a:rPr lang="en-US" sz="2400" dirty="0">
                <a:solidFill>
                  <a:schemeClr val="bg1"/>
                </a:solidFill>
              </a:rPr>
              <a:t>Presentation of contributions received;</a:t>
            </a:r>
          </a:p>
          <a:p>
            <a:pPr marL="457200" lvl="1" indent="-457200">
              <a:buClr>
                <a:schemeClr val="bg1"/>
              </a:buClr>
              <a:buSzPct val="110000"/>
              <a:buFont typeface="Courier New" panose="02070309020205020404" pitchFamily="49" charset="0"/>
              <a:buChar char="o"/>
              <a:defRPr/>
            </a:pPr>
            <a:r>
              <a:rPr lang="en-US" sz="2400" dirty="0">
                <a:solidFill>
                  <a:schemeClr val="bg1"/>
                </a:solidFill>
              </a:rPr>
              <a:t>Liaison statements sent to other bodies engaged in smart-city studies and development</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34" name="AutoShape 18"/>
          <p:cNvSpPr>
            <a:spLocks noChangeArrowheads="1"/>
          </p:cNvSpPr>
          <p:nvPr/>
        </p:nvSpPr>
        <p:spPr bwMode="auto">
          <a:xfrm>
            <a:off x="6481291" y="7137790"/>
            <a:ext cx="11089232" cy="1463681"/>
          </a:xfrm>
          <a:prstGeom prst="roundRect">
            <a:avLst>
              <a:gd name="adj" fmla="val 16667"/>
            </a:avLst>
          </a:prstGeom>
          <a:gradFill rotWithShape="1">
            <a:gsLst>
              <a:gs pos="0">
                <a:srgbClr val="043F52">
                  <a:satMod val="103000"/>
                  <a:lumMod val="102000"/>
                  <a:tint val="94000"/>
                </a:srgbClr>
              </a:gs>
              <a:gs pos="50000">
                <a:srgbClr val="043F52">
                  <a:satMod val="110000"/>
                  <a:lumMod val="100000"/>
                  <a:shade val="100000"/>
                </a:srgbClr>
              </a:gs>
              <a:gs pos="100000">
                <a:srgbClr val="043F52">
                  <a:lumMod val="99000"/>
                  <a:satMod val="120000"/>
                  <a:shade val="78000"/>
                </a:srgbClr>
              </a:gs>
            </a:gsLst>
            <a:lin ang="5400000" scaled="0"/>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612454" lvl="1" indent="-612454">
              <a:buClr>
                <a:schemeClr val="bg1"/>
              </a:buClr>
              <a:buSzPct val="110000"/>
              <a:buFont typeface="Courier New" panose="02070309020205020404" pitchFamily="49" charset="0"/>
              <a:buChar char="o"/>
              <a:defRPr/>
            </a:pPr>
            <a:r>
              <a:rPr lang="en-US" altLang="en-US" dirty="0">
                <a:solidFill>
                  <a:schemeClr val="bg1"/>
                </a:solidFill>
              </a:rPr>
              <a:t>Third meeting of the Focus Group on Smart Sustainable Cities</a:t>
            </a:r>
            <a:br>
              <a:rPr lang="en-US" alt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486936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sp>
        <p:nvSpPr>
          <p:cNvPr id="8" name="Rounded Rectangle 7"/>
          <p:cNvSpPr/>
          <p:nvPr/>
        </p:nvSpPr>
        <p:spPr bwMode="auto">
          <a:xfrm>
            <a:off x="344362" y="2439616"/>
            <a:ext cx="8369177" cy="5976664"/>
          </a:xfrm>
          <a:prstGeom prst="round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lIns="163321" tIns="81660" rIns="163321" bIns="81660"/>
          <a:lstStyle/>
          <a:p>
            <a:pPr eaLnBrk="0" hangingPunct="0">
              <a:lnSpc>
                <a:spcPct val="114000"/>
              </a:lnSpc>
              <a:defRPr/>
            </a:pPr>
            <a:r>
              <a:rPr lang="en-US" sz="2400" dirty="0" smtClean="0">
                <a:solidFill>
                  <a:srgbClr val="0070C0"/>
                </a:solidFill>
                <a:ea typeface="Verdana" panose="020B0604030504040204" pitchFamily="34" charset="0"/>
                <a:cs typeface="Verdana" panose="020B0604030504040204" pitchFamily="34" charset="0"/>
              </a:rPr>
              <a:t> </a:t>
            </a:r>
            <a:r>
              <a:rPr lang="en-US" sz="2400" dirty="0">
                <a:solidFill>
                  <a:srgbClr val="0070C0"/>
                </a:solidFill>
                <a:ea typeface="Verdana" panose="020B0604030504040204" pitchFamily="34" charset="0"/>
                <a:cs typeface="Verdana" panose="020B0604030504040204" pitchFamily="34" charset="0"/>
              </a:rPr>
              <a:t>WG1 coordinator: Sekhar Kondepudi (National University of </a:t>
            </a:r>
            <a:r>
              <a:rPr lang="en-US" sz="2400" dirty="0" smtClean="0">
                <a:solidFill>
                  <a:srgbClr val="0070C0"/>
                </a:solidFill>
                <a:ea typeface="Verdana" panose="020B0604030504040204" pitchFamily="34" charset="0"/>
                <a:cs typeface="Verdana" panose="020B0604030504040204" pitchFamily="34" charset="0"/>
              </a:rPr>
              <a:t>Singapore)</a:t>
            </a: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Discussion on Draft Report on Definitions &amp; Key Attributes of an SSC</a:t>
            </a: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Will  incorporate inputs from additional contributions </a:t>
            </a: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Plan to Provide  Standard Definition &amp; accompanying  Technical Report  for discussion at the SG 5 Plenary Meetings in Lima, Peru – December 2013</a:t>
            </a: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Next Steps (2014) will be to discuss Key Players &amp; Stakeholders , Challenges &amp; Barriers and Success Stories</a:t>
            </a:r>
            <a:r>
              <a:rPr lang="en-US" sz="2400" dirty="0" smtClean="0">
                <a:solidFill>
                  <a:schemeClr val="accent1">
                    <a:lumMod val="75000"/>
                  </a:schemeClr>
                </a:solidFill>
                <a:ea typeface="Verdana" panose="020B0604030504040204" pitchFamily="34" charset="0"/>
                <a:cs typeface="Arial" panose="020B0604020202020204" pitchFamily="34" charset="0"/>
              </a:rPr>
              <a:t>…</a:t>
            </a:r>
          </a:p>
          <a:p>
            <a:pPr marL="742950" indent="-742950" eaLnBrk="0" hangingPunct="0">
              <a:lnSpc>
                <a:spcPct val="114000"/>
              </a:lnSpc>
              <a:buFont typeface="Wingdings" panose="05000000000000000000" pitchFamily="2" charset="2"/>
              <a:buChar char="§"/>
              <a:defRPr/>
            </a:pPr>
            <a:r>
              <a:rPr lang="en-US" sz="2400" dirty="0" smtClean="0">
                <a:solidFill>
                  <a:srgbClr val="0070C0"/>
                </a:solidFill>
                <a:ea typeface="Verdana" panose="020B0604030504040204" pitchFamily="34" charset="0"/>
                <a:cs typeface="Verdana" panose="020B0604030504040204" pitchFamily="34" charset="0"/>
              </a:rPr>
              <a:t>…</a:t>
            </a:r>
            <a:endParaRPr lang="en-US" dirty="0">
              <a:solidFill>
                <a:srgbClr val="0070C0"/>
              </a:solidFill>
              <a:ea typeface="Verdana" panose="020B0604030504040204" pitchFamily="34" charset="0"/>
              <a:cs typeface="Verdana" panose="020B0604030504040204" pitchFamily="34" charset="0"/>
            </a:endParaRPr>
          </a:p>
        </p:txBody>
      </p:sp>
      <p:sp>
        <p:nvSpPr>
          <p:cNvPr id="16" name="Rounded Rectangle 15"/>
          <p:cNvSpPr/>
          <p:nvPr/>
        </p:nvSpPr>
        <p:spPr bwMode="auto">
          <a:xfrm>
            <a:off x="9433619" y="2439615"/>
            <a:ext cx="8248176" cy="5945831"/>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lIns="163321" tIns="81660" rIns="163321" bIns="81660"/>
          <a:lstStyle/>
          <a:p>
            <a:pPr eaLnBrk="0" hangingPunct="0">
              <a:lnSpc>
                <a:spcPct val="114000"/>
              </a:lnSpc>
              <a:defRPr/>
            </a:pPr>
            <a:r>
              <a:rPr lang="fr-CH" sz="2400" b="1" dirty="0" smtClean="0">
                <a:solidFill>
                  <a:srgbClr val="0070C0"/>
                </a:solidFill>
                <a:ea typeface="Verdana" panose="020B0604030504040204" pitchFamily="34" charset="0"/>
                <a:cs typeface="Verdana" panose="020B0604030504040204" pitchFamily="34" charset="0"/>
              </a:rPr>
              <a:t>WG2 </a:t>
            </a:r>
            <a:r>
              <a:rPr lang="fr-CH" sz="2400" b="1" dirty="0" err="1">
                <a:solidFill>
                  <a:srgbClr val="0070C0"/>
                </a:solidFill>
                <a:ea typeface="Verdana" panose="020B0604030504040204" pitchFamily="34" charset="0"/>
                <a:cs typeface="Verdana" panose="020B0604030504040204" pitchFamily="34" charset="0"/>
              </a:rPr>
              <a:t>coordinator</a:t>
            </a:r>
            <a:r>
              <a:rPr lang="fr-CH" sz="2400" b="1" dirty="0">
                <a:solidFill>
                  <a:srgbClr val="0070C0"/>
                </a:solidFill>
                <a:ea typeface="Verdana" panose="020B0604030504040204" pitchFamily="34" charset="0"/>
                <a:cs typeface="Verdana" panose="020B0604030504040204" pitchFamily="34" charset="0"/>
              </a:rPr>
              <a:t>: </a:t>
            </a:r>
            <a:r>
              <a:rPr lang="fr-CH" sz="2400" dirty="0">
                <a:solidFill>
                  <a:srgbClr val="0070C0"/>
                </a:solidFill>
                <a:ea typeface="Verdana" panose="020B0604030504040204" pitchFamily="34" charset="0"/>
                <a:cs typeface="Verdana" panose="020B0604030504040204" pitchFamily="34" charset="0"/>
              </a:rPr>
              <a:t>Flavio </a:t>
            </a:r>
            <a:r>
              <a:rPr lang="fr-CH" sz="2400" dirty="0" err="1">
                <a:solidFill>
                  <a:srgbClr val="0070C0"/>
                </a:solidFill>
                <a:ea typeface="Verdana" panose="020B0604030504040204" pitchFamily="34" charset="0"/>
                <a:cs typeface="Verdana" panose="020B0604030504040204" pitchFamily="34" charset="0"/>
              </a:rPr>
              <a:t>Cucchietti</a:t>
            </a:r>
            <a:r>
              <a:rPr lang="fr-CH" sz="2400" dirty="0">
                <a:solidFill>
                  <a:srgbClr val="0070C0"/>
                </a:solidFill>
                <a:ea typeface="Verdana" panose="020B0604030504040204" pitchFamily="34" charset="0"/>
                <a:cs typeface="Verdana" panose="020B0604030504040204" pitchFamily="34" charset="0"/>
              </a:rPr>
              <a:t> (Telecom </a:t>
            </a:r>
            <a:r>
              <a:rPr lang="fr-CH" sz="2400" dirty="0" err="1">
                <a:solidFill>
                  <a:srgbClr val="0070C0"/>
                </a:solidFill>
                <a:ea typeface="Verdana" panose="020B0604030504040204" pitchFamily="34" charset="0"/>
                <a:cs typeface="Verdana" panose="020B0604030504040204" pitchFamily="34" charset="0"/>
              </a:rPr>
              <a:t>Italia</a:t>
            </a:r>
            <a:r>
              <a:rPr lang="fr-CH" sz="2400" dirty="0">
                <a:solidFill>
                  <a:srgbClr val="0070C0"/>
                </a:solidFill>
                <a:ea typeface="Verdana" panose="020B0604030504040204" pitchFamily="34" charset="0"/>
                <a:cs typeface="Verdana" panose="020B0604030504040204" pitchFamily="34" charset="0"/>
              </a:rPr>
              <a:t>)</a:t>
            </a:r>
            <a:endParaRPr lang="en-US" sz="2400" dirty="0">
              <a:solidFill>
                <a:srgbClr val="0070C0"/>
              </a:solidFill>
              <a:ea typeface="Verdana" panose="020B0604030504040204" pitchFamily="34" charset="0"/>
              <a:cs typeface="Verdana" panose="020B0604030504040204" pitchFamily="34" charset="0"/>
            </a:endParaRPr>
          </a:p>
          <a:p>
            <a:pPr marL="742950" indent="-742950" eaLnBrk="0" hangingPunct="0">
              <a:lnSpc>
                <a:spcPct val="114000"/>
              </a:lnSpc>
              <a:buFont typeface="Wingdings" panose="05000000000000000000" pitchFamily="2" charset="2"/>
              <a:buChar char="§"/>
              <a:defRPr/>
            </a:pPr>
            <a:endParaRPr lang="en-US" sz="2400" dirty="0">
              <a:solidFill>
                <a:srgbClr val="0070C0"/>
              </a:solidFill>
              <a:ea typeface="Verdana" panose="020B0604030504040204" pitchFamily="34" charset="0"/>
              <a:cs typeface="Verdana" panose="020B0604030504040204" pitchFamily="34" charset="0"/>
            </a:endParaRPr>
          </a:p>
          <a:p>
            <a:pPr marL="742950" lvl="1"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Setting the picture – Present use of ICT in cities.</a:t>
            </a:r>
          </a:p>
          <a:p>
            <a:pPr marL="742950" lvl="1"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Knowing how service operate in developed and developing areas, present issues, success stories …</a:t>
            </a: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Estimating the future needs – challenges, ICT use in SSC, technology choices …</a:t>
            </a: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Standardization</a:t>
            </a:r>
          </a:p>
          <a:p>
            <a:pPr marL="742950" lvl="1"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What is missing (joint WG2/WG3) </a:t>
            </a:r>
          </a:p>
          <a:p>
            <a:pPr marL="742950" lvl="1"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Way forward</a:t>
            </a:r>
          </a:p>
          <a:p>
            <a:pPr algn="ctr" eaLnBrk="0" hangingPunct="0">
              <a:lnSpc>
                <a:spcPct val="114000"/>
              </a:lnSpc>
              <a:defRPr/>
            </a:pPr>
            <a:endParaRPr lang="en-US" sz="2400" dirty="0">
              <a:solidFill>
                <a:srgbClr val="0070C0"/>
              </a:solidFill>
              <a:ea typeface="Verdana" panose="020B0604030504040204" pitchFamily="34" charset="0"/>
              <a:cs typeface="Verdana" panose="020B0604030504040204" pitchFamily="34" charset="0"/>
            </a:endParaRPr>
          </a:p>
          <a:p>
            <a:pPr marL="742950" indent="-742950" eaLnBrk="0" hangingPunct="0">
              <a:lnSpc>
                <a:spcPct val="114000"/>
              </a:lnSpc>
              <a:buFont typeface="Wingdings" panose="05000000000000000000" pitchFamily="2" charset="2"/>
              <a:buChar char="§"/>
              <a:defRPr/>
            </a:pPr>
            <a:r>
              <a:rPr lang="en-US" sz="2400" dirty="0">
                <a:solidFill>
                  <a:srgbClr val="0070C0"/>
                </a:solidFill>
                <a:ea typeface="Verdana" panose="020B0604030504040204" pitchFamily="34" charset="0"/>
                <a:cs typeface="Verdana" panose="020B0604030504040204" pitchFamily="34" charset="0"/>
              </a:rPr>
              <a:t>…</a:t>
            </a:r>
          </a:p>
          <a:p>
            <a:pPr marL="742950" indent="-742950" eaLnBrk="0" hangingPunct="0">
              <a:lnSpc>
                <a:spcPct val="114000"/>
              </a:lnSpc>
              <a:buFont typeface="Wingdings" panose="05000000000000000000" pitchFamily="2" charset="2"/>
              <a:buChar char="§"/>
              <a:defRPr/>
            </a:pPr>
            <a:r>
              <a:rPr lang="en-US" sz="2400" dirty="0">
                <a:solidFill>
                  <a:srgbClr val="0070C0"/>
                </a:solidFill>
                <a:ea typeface="Verdana" panose="020B0604030504040204" pitchFamily="34" charset="0"/>
                <a:cs typeface="Verdana" panose="020B0604030504040204" pitchFamily="34" charset="0"/>
              </a:rPr>
              <a:t>…</a:t>
            </a:r>
          </a:p>
        </p:txBody>
      </p:sp>
      <p:sp>
        <p:nvSpPr>
          <p:cNvPr id="19" name="Title 1"/>
          <p:cNvSpPr>
            <a:spLocks noGrp="1"/>
          </p:cNvSpPr>
          <p:nvPr>
            <p:ph type="title"/>
          </p:nvPr>
        </p:nvSpPr>
        <p:spPr>
          <a:xfrm>
            <a:off x="3312939" y="752599"/>
            <a:ext cx="11305256" cy="692711"/>
          </a:xfrm>
        </p:spPr>
        <p:txBody>
          <a:bodyPr>
            <a:noAutofit/>
          </a:bodyPr>
          <a:lstStyle/>
          <a:p>
            <a:r>
              <a:rPr lang="en-US" altLang="en-US" sz="4800" b="1" dirty="0">
                <a:solidFill>
                  <a:schemeClr val="bg1"/>
                </a:solidFill>
                <a:ea typeface="Verdana" panose="020B0604030504040204" pitchFamily="34" charset="0"/>
                <a:cs typeface="Verdana" panose="020B0604030504040204" pitchFamily="34" charset="0"/>
              </a:rPr>
              <a:t>Working</a:t>
            </a:r>
            <a:r>
              <a:rPr lang="en-US" altLang="en-US" sz="4800" dirty="0">
                <a:solidFill>
                  <a:schemeClr val="bg1"/>
                </a:solidFill>
              </a:rPr>
              <a:t> </a:t>
            </a:r>
            <a:r>
              <a:rPr lang="en-US" altLang="en-US" sz="4800" b="1" dirty="0" smtClean="0">
                <a:solidFill>
                  <a:schemeClr val="bg1"/>
                </a:solidFill>
                <a:ea typeface="Verdana" panose="020B0604030504040204" pitchFamily="34" charset="0"/>
                <a:cs typeface="Verdana" panose="020B0604030504040204" pitchFamily="34" charset="0"/>
              </a:rPr>
              <a:t>Groups Activities </a:t>
            </a:r>
            <a:endParaRPr lang="en-US" altLang="en-US" sz="4800" b="1" dirty="0">
              <a:solidFill>
                <a:schemeClr val="bg1"/>
              </a:solidFill>
              <a:ea typeface="Verdana" panose="020B0604030504040204" pitchFamily="34" charset="0"/>
              <a:cs typeface="Verdana" panose="020B0604030504040204" pitchFamily="34" charset="0"/>
            </a:endParaRPr>
          </a:p>
        </p:txBody>
      </p:sp>
      <p:pic>
        <p:nvPicPr>
          <p:cNvPr id="6" name="11 Imagen" descr="banda_baja.png"/>
          <p:cNvPicPr>
            <a:picLocks noChangeAspect="1"/>
          </p:cNvPicPr>
          <p:nvPr/>
        </p:nvPicPr>
        <p:blipFill>
          <a:blip r:embed="rId4" cstate="print"/>
          <a:srcRect t="66102"/>
          <a:stretch>
            <a:fillRect/>
          </a:stretch>
        </p:blipFill>
        <p:spPr>
          <a:xfrm>
            <a:off x="-1" y="5361111"/>
            <a:ext cx="18285716" cy="4926834"/>
          </a:xfrm>
          <a:prstGeom prst="rect">
            <a:avLst/>
          </a:prstGeom>
        </p:spPr>
      </p:pic>
      <p:grpSp>
        <p:nvGrpSpPr>
          <p:cNvPr id="11" name="Grupo 10"/>
          <p:cNvGrpSpPr/>
          <p:nvPr/>
        </p:nvGrpSpPr>
        <p:grpSpPr>
          <a:xfrm>
            <a:off x="1080691" y="1627881"/>
            <a:ext cx="5107381" cy="809506"/>
            <a:chOff x="1560382" y="936103"/>
            <a:chExt cx="5107381" cy="809506"/>
          </a:xfrm>
          <a:solidFill>
            <a:schemeClr val="bg1">
              <a:lumMod val="85000"/>
            </a:schemeClr>
          </a:solidFill>
        </p:grpSpPr>
        <p:sp>
          <p:nvSpPr>
            <p:cNvPr id="12" name="Rectángulo redondeado 11"/>
            <p:cNvSpPr/>
            <p:nvPr/>
          </p:nvSpPr>
          <p:spPr>
            <a:xfrm>
              <a:off x="1560382" y="936103"/>
              <a:ext cx="5107381" cy="809506"/>
            </a:xfrm>
            <a:prstGeom prst="roundRect">
              <a:avLst>
                <a:gd name="adj" fmla="val 10000"/>
              </a:avLst>
            </a:prstGeom>
            <a:grpFill/>
            <a:ln>
              <a:noFill/>
            </a:ln>
            <a:effectLst>
              <a:outerShdw blurRad="40000" dist="23000" dir="5400000" rotWithShape="0">
                <a:srgbClr val="000000">
                  <a:alpha val="35000"/>
                </a:srgbClr>
              </a:outerShdw>
            </a:effectLst>
          </p:spPr>
        </p:sp>
        <p:sp>
          <p:nvSpPr>
            <p:cNvPr id="13" name="Rectángulo 12"/>
            <p:cNvSpPr/>
            <p:nvPr/>
          </p:nvSpPr>
          <p:spPr>
            <a:xfrm>
              <a:off x="1584092" y="959813"/>
              <a:ext cx="5059961" cy="762086"/>
            </a:xfrm>
            <a:prstGeom prst="rect">
              <a:avLst/>
            </a:prstGeom>
            <a:grpFill/>
            <a:ln>
              <a:noFill/>
            </a:ln>
            <a:effectLst/>
          </p:spPr>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dirty="0">
                  <a:solidFill>
                    <a:srgbClr val="0070C0"/>
                  </a:solidFill>
                  <a:latin typeface="+mj-lt"/>
                  <a:ea typeface="Verdana" panose="020B0604030504040204" pitchFamily="34" charset="0"/>
                  <a:cs typeface="Verdana" panose="020B0604030504040204" pitchFamily="34" charset="0"/>
                </a:rPr>
                <a:t>ICT role &amp; roadmap for Smart Sustainable Cities</a:t>
              </a:r>
              <a:endParaRPr kumimoji="0" lang="en-US" sz="2800" b="0" i="0" u="none" strike="noStrike" kern="1200" cap="none" spc="0" normalizeH="0" baseline="0" noProof="0" dirty="0">
                <a:ln>
                  <a:noFill/>
                </a:ln>
                <a:solidFill>
                  <a:srgbClr val="FFFFFF"/>
                </a:solidFill>
                <a:effectLst/>
                <a:uLnTx/>
                <a:uFillTx/>
                <a:latin typeface="+mj-lt"/>
              </a:endParaRPr>
            </a:p>
          </p:txBody>
        </p:sp>
      </p:grpSp>
      <p:sp>
        <p:nvSpPr>
          <p:cNvPr id="14" name="Rectángulo 13"/>
          <p:cNvSpPr/>
          <p:nvPr/>
        </p:nvSpPr>
        <p:spPr>
          <a:xfrm>
            <a:off x="10225707" y="1651591"/>
            <a:ext cx="5059961" cy="762086"/>
          </a:xfrm>
          <a:prstGeom prst="rect">
            <a:avLst/>
          </a:prstGeom>
          <a:solidFill>
            <a:schemeClr val="bg1">
              <a:lumMod val="85000"/>
            </a:schemeClr>
          </a:solidFill>
          <a:ln>
            <a:noFill/>
          </a:ln>
          <a:effectLst/>
        </p:spPr>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dirty="0">
                <a:solidFill>
                  <a:srgbClr val="0070C0"/>
                </a:solidFill>
                <a:latin typeface="+mj-lt"/>
                <a:ea typeface="Verdana" panose="020B0604030504040204" pitchFamily="34" charset="0"/>
                <a:cs typeface="Verdana" panose="020B0604030504040204" pitchFamily="34" charset="0"/>
              </a:rPr>
              <a:t>ICT </a:t>
            </a:r>
            <a:r>
              <a:rPr lang="en-US" sz="2800" b="1" dirty="0" smtClean="0">
                <a:solidFill>
                  <a:srgbClr val="0070C0"/>
                </a:solidFill>
                <a:latin typeface="+mj-lt"/>
                <a:ea typeface="Verdana" panose="020B0604030504040204" pitchFamily="34" charset="0"/>
                <a:cs typeface="Verdana" panose="020B0604030504040204" pitchFamily="34" charset="0"/>
              </a:rPr>
              <a:t>Infrastructure</a:t>
            </a:r>
            <a:endParaRPr kumimoji="0" lang="en-US" sz="2800" b="0" i="0" u="none" strike="noStrike" kern="1200" cap="none" spc="0" normalizeH="0" baseline="0" noProof="0" dirty="0">
              <a:ln>
                <a:noFill/>
              </a:ln>
              <a:solidFill>
                <a:srgbClr val="FFFFFF"/>
              </a:solidFill>
              <a:effectLst/>
              <a:uLnTx/>
              <a:uFillTx/>
              <a:latin typeface="+mj-lt"/>
            </a:endParaRPr>
          </a:p>
        </p:txBody>
      </p:sp>
    </p:spTree>
    <p:extLst>
      <p:ext uri="{BB962C8B-B14F-4D97-AF65-F5344CB8AC3E}">
        <p14:creationId xmlns:p14="http://schemas.microsoft.com/office/powerpoint/2010/main" val="135699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39489"/>
            <a:ext cx="18291175" cy="10290175"/>
          </a:xfrm>
          <a:prstGeom prst="rect">
            <a:avLst/>
          </a:prstGeom>
        </p:spPr>
      </p:pic>
      <p:sp>
        <p:nvSpPr>
          <p:cNvPr id="18" name="Rounded Rectangle 17"/>
          <p:cNvSpPr/>
          <p:nvPr/>
        </p:nvSpPr>
        <p:spPr bwMode="auto">
          <a:xfrm>
            <a:off x="9037575" y="2820624"/>
            <a:ext cx="8759723" cy="5590801"/>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lIns="163321" tIns="81660" rIns="163321" bIns="81660"/>
          <a:lstStyle/>
          <a:p>
            <a:pPr algn="ctr" eaLnBrk="0" hangingPunct="0">
              <a:lnSpc>
                <a:spcPct val="114000"/>
              </a:lnSpc>
            </a:pPr>
            <a:r>
              <a:rPr lang="fr-CH" sz="2400" b="1" dirty="0" smtClean="0">
                <a:solidFill>
                  <a:srgbClr val="0070C0"/>
                </a:solidFill>
                <a:ea typeface="Verdana" panose="020B0604030504040204" pitchFamily="34" charset="0"/>
                <a:cs typeface="Verdana" panose="020B0604030504040204" pitchFamily="34" charset="0"/>
              </a:rPr>
              <a:t>WG4 </a:t>
            </a:r>
            <a:r>
              <a:rPr lang="fr-CH" sz="2400" b="1" dirty="0" err="1" smtClean="0">
                <a:solidFill>
                  <a:srgbClr val="0070C0"/>
                </a:solidFill>
                <a:ea typeface="Verdana" panose="020B0604030504040204" pitchFamily="34" charset="0"/>
                <a:cs typeface="Verdana" panose="020B0604030504040204" pitchFamily="34" charset="0"/>
              </a:rPr>
              <a:t>coordinator</a:t>
            </a:r>
            <a:r>
              <a:rPr lang="fr-CH" sz="2400" b="1" dirty="0" smtClean="0">
                <a:solidFill>
                  <a:srgbClr val="0070C0"/>
                </a:solidFill>
                <a:ea typeface="Verdana" panose="020B0604030504040204" pitchFamily="34" charset="0"/>
                <a:cs typeface="Verdana" panose="020B0604030504040204" pitchFamily="34" charset="0"/>
              </a:rPr>
              <a:t>: Daniela Torres (</a:t>
            </a:r>
            <a:r>
              <a:rPr lang="fr-CH" sz="2400" b="1" dirty="0" err="1" smtClean="0">
                <a:solidFill>
                  <a:srgbClr val="0070C0"/>
                </a:solidFill>
                <a:ea typeface="Verdana" panose="020B0604030504040204" pitchFamily="34" charset="0"/>
                <a:cs typeface="Verdana" panose="020B0604030504040204" pitchFamily="34" charset="0"/>
              </a:rPr>
              <a:t>Telefónica</a:t>
            </a:r>
            <a:r>
              <a:rPr lang="fr-CH" sz="2400" b="1" dirty="0" smtClean="0">
                <a:solidFill>
                  <a:srgbClr val="0070C0"/>
                </a:solidFill>
                <a:ea typeface="Verdana" panose="020B0604030504040204" pitchFamily="34" charset="0"/>
                <a:cs typeface="Verdana" panose="020B0604030504040204" pitchFamily="34" charset="0"/>
              </a:rPr>
              <a:t>)</a:t>
            </a:r>
            <a:endParaRPr lang="en-US" sz="2400" b="1" dirty="0" smtClean="0">
              <a:solidFill>
                <a:srgbClr val="0070C0"/>
              </a:solidFill>
              <a:ea typeface="Verdana" panose="020B0604030504040204" pitchFamily="34" charset="0"/>
              <a:cs typeface="Verdana" panose="020B0604030504040204" pitchFamily="34" charset="0"/>
            </a:endParaRPr>
          </a:p>
          <a:p>
            <a:pPr algn="ctr" eaLnBrk="0" hangingPunct="0">
              <a:lnSpc>
                <a:spcPct val="114000"/>
              </a:lnSpc>
            </a:pPr>
            <a:endParaRPr lang="en-US" sz="2400" b="1" dirty="0" smtClean="0">
              <a:solidFill>
                <a:srgbClr val="0070C0"/>
              </a:solidFill>
              <a:ea typeface="Verdana" panose="020B0604030504040204" pitchFamily="34" charset="0"/>
              <a:cs typeface="Verdana" panose="020B0604030504040204" pitchFamily="34" charset="0"/>
            </a:endParaRPr>
          </a:p>
          <a:p>
            <a:pPr marL="742950" indent="-742950" eaLnBrk="0" hangingPunct="0">
              <a:lnSpc>
                <a:spcPct val="114000"/>
              </a:lnSpc>
              <a:buFont typeface="Wingdings" panose="05000000000000000000" pitchFamily="2" charset="2"/>
              <a:buChar char="§"/>
              <a:defRPr/>
            </a:pPr>
            <a:endParaRPr lang="en-US" sz="2400" dirty="0" smtClean="0">
              <a:solidFill>
                <a:schemeClr val="accent1">
                  <a:lumMod val="75000"/>
                </a:schemeClr>
              </a:solidFill>
              <a:cs typeface="Arial" panose="020B0604020202020204" pitchFamily="34" charset="0"/>
            </a:endParaRP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Stakeholders Map including standardization bodies &amp; non-</a:t>
            </a:r>
            <a:r>
              <a:rPr lang="en-US" sz="2400" dirty="0" err="1">
                <a:solidFill>
                  <a:schemeClr val="accent1">
                    <a:lumMod val="75000"/>
                  </a:schemeClr>
                </a:solidFill>
                <a:cs typeface="Arial" panose="020B0604020202020204" pitchFamily="34" charset="0"/>
              </a:rPr>
              <a:t>standarization</a:t>
            </a:r>
            <a:r>
              <a:rPr lang="en-US" sz="2400" dirty="0">
                <a:solidFill>
                  <a:schemeClr val="accent1">
                    <a:lumMod val="75000"/>
                  </a:schemeClr>
                </a:solidFill>
                <a:cs typeface="Arial" panose="020B0604020202020204" pitchFamily="34" charset="0"/>
              </a:rPr>
              <a:t> bodies</a:t>
            </a:r>
          </a:p>
          <a:p>
            <a:pPr marL="742950" indent="-742950" eaLnBrk="0" hangingPunct="0">
              <a:lnSpc>
                <a:spcPct val="114000"/>
              </a:lnSpc>
              <a:buFont typeface="Wingdings" panose="05000000000000000000" pitchFamily="2" charset="2"/>
              <a:buChar char="§"/>
              <a:defRPr/>
            </a:pPr>
            <a:endParaRPr lang="en-US" sz="2400" dirty="0">
              <a:solidFill>
                <a:schemeClr val="accent1">
                  <a:lumMod val="75000"/>
                </a:schemeClr>
              </a:solidFill>
              <a:cs typeface="Arial" panose="020B0604020202020204" pitchFamily="34" charset="0"/>
            </a:endParaRP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City Engagement Plan based on technical contributions of the Working Groups</a:t>
            </a:r>
          </a:p>
          <a:p>
            <a:pPr marL="742950" indent="-742950" eaLnBrk="0" hangingPunct="0">
              <a:lnSpc>
                <a:spcPct val="114000"/>
              </a:lnSpc>
              <a:buFont typeface="Wingdings" panose="05000000000000000000" pitchFamily="2" charset="2"/>
              <a:buChar char="§"/>
              <a:defRPr/>
            </a:pPr>
            <a:endParaRPr lang="en-US" sz="2400" dirty="0">
              <a:solidFill>
                <a:schemeClr val="accent1">
                  <a:lumMod val="75000"/>
                </a:schemeClr>
              </a:solidFill>
              <a:cs typeface="Arial" panose="020B0604020202020204" pitchFamily="34" charset="0"/>
            </a:endParaRP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Focus Group Communications</a:t>
            </a:r>
          </a:p>
          <a:p>
            <a:pPr marL="742950" indent="-742950" eaLnBrk="0" hangingPunct="0">
              <a:lnSpc>
                <a:spcPct val="114000"/>
              </a:lnSpc>
              <a:buFont typeface="Wingdings" panose="05000000000000000000" pitchFamily="2" charset="2"/>
              <a:buChar char="§"/>
              <a:defRPr/>
            </a:pPr>
            <a:endParaRPr lang="en-US" sz="2400" dirty="0">
              <a:solidFill>
                <a:schemeClr val="accent1">
                  <a:lumMod val="75000"/>
                </a:schemeClr>
              </a:solidFill>
              <a:cs typeface="Arial" panose="020B0604020202020204" pitchFamily="34" charset="0"/>
            </a:endParaRPr>
          </a:p>
        </p:txBody>
      </p:sp>
      <p:sp>
        <p:nvSpPr>
          <p:cNvPr id="17" name="Rounded Rectangle 16"/>
          <p:cNvSpPr/>
          <p:nvPr/>
        </p:nvSpPr>
        <p:spPr bwMode="auto">
          <a:xfrm>
            <a:off x="447049" y="2774572"/>
            <a:ext cx="8370765" cy="5606282"/>
          </a:xfrm>
          <a:prstGeom prst="round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lIns="163321" tIns="81660" rIns="163321" bIns="81660"/>
          <a:lstStyle/>
          <a:p>
            <a:pPr eaLnBrk="0" hangingPunct="0">
              <a:lnSpc>
                <a:spcPct val="114000"/>
              </a:lnSpc>
            </a:pPr>
            <a:r>
              <a:rPr lang="fr-CH" altLang="en-US" sz="2400" b="1" dirty="0" smtClean="0">
                <a:solidFill>
                  <a:srgbClr val="0070C0"/>
                </a:solidFill>
                <a:ea typeface="Verdana" panose="020B0604030504040204" pitchFamily="34" charset="0"/>
                <a:cs typeface="Verdana" panose="020B0604030504040204" pitchFamily="34" charset="0"/>
              </a:rPr>
              <a:t>WG3 </a:t>
            </a:r>
            <a:r>
              <a:rPr lang="fr-CH" altLang="en-US" sz="2400" b="1" dirty="0" err="1">
                <a:solidFill>
                  <a:srgbClr val="0070C0"/>
                </a:solidFill>
                <a:ea typeface="Verdana" panose="020B0604030504040204" pitchFamily="34" charset="0"/>
                <a:cs typeface="Verdana" panose="020B0604030504040204" pitchFamily="34" charset="0"/>
              </a:rPr>
              <a:t>coordinator</a:t>
            </a:r>
            <a:r>
              <a:rPr lang="fr-CH" altLang="en-US" sz="2400" b="1" dirty="0">
                <a:solidFill>
                  <a:srgbClr val="0070C0"/>
                </a:solidFill>
                <a:ea typeface="Verdana" panose="020B0604030504040204" pitchFamily="34" charset="0"/>
                <a:cs typeface="Verdana" panose="020B0604030504040204" pitchFamily="34" charset="0"/>
              </a:rPr>
              <a:t>: </a:t>
            </a:r>
            <a:r>
              <a:rPr lang="fr-CH" altLang="en-US" sz="2400" b="1" dirty="0" err="1">
                <a:solidFill>
                  <a:srgbClr val="0070C0"/>
                </a:solidFill>
                <a:ea typeface="Verdana" panose="020B0604030504040204" pitchFamily="34" charset="0"/>
                <a:cs typeface="Verdana" panose="020B0604030504040204" pitchFamily="34" charset="0"/>
              </a:rPr>
              <a:t>Ziqin</a:t>
            </a:r>
            <a:r>
              <a:rPr lang="fr-CH" altLang="en-US" sz="2400" b="1" dirty="0">
                <a:solidFill>
                  <a:srgbClr val="0070C0"/>
                </a:solidFill>
                <a:ea typeface="Verdana" panose="020B0604030504040204" pitchFamily="34" charset="0"/>
                <a:cs typeface="Verdana" panose="020B0604030504040204" pitchFamily="34" charset="0"/>
              </a:rPr>
              <a:t> Sang (</a:t>
            </a:r>
            <a:r>
              <a:rPr lang="fr-CH" altLang="en-US" sz="2400" b="1" dirty="0" err="1">
                <a:solidFill>
                  <a:srgbClr val="0070C0"/>
                </a:solidFill>
                <a:ea typeface="Verdana" panose="020B0604030504040204" pitchFamily="34" charset="0"/>
                <a:cs typeface="Verdana" panose="020B0604030504040204" pitchFamily="34" charset="0"/>
              </a:rPr>
              <a:t>Fiberhome</a:t>
            </a:r>
            <a:r>
              <a:rPr lang="fr-CH" altLang="en-US" sz="2400" b="1" dirty="0">
                <a:solidFill>
                  <a:srgbClr val="0070C0"/>
                </a:solidFill>
                <a:ea typeface="Verdana" panose="020B0604030504040204" pitchFamily="34" charset="0"/>
                <a:cs typeface="Verdana" panose="020B0604030504040204" pitchFamily="34" charset="0"/>
              </a:rPr>
              <a:t> Technologies Group</a:t>
            </a:r>
            <a:r>
              <a:rPr lang="fr-CH" altLang="en-US" sz="2400" b="1" dirty="0" smtClean="0">
                <a:solidFill>
                  <a:srgbClr val="0070C0"/>
                </a:solidFill>
                <a:ea typeface="Verdana" panose="020B0604030504040204" pitchFamily="34" charset="0"/>
                <a:cs typeface="Verdana" panose="020B0604030504040204" pitchFamily="34" charset="0"/>
              </a:rPr>
              <a:t>)</a:t>
            </a:r>
          </a:p>
          <a:p>
            <a:pPr algn="ctr" eaLnBrk="0" hangingPunct="0">
              <a:lnSpc>
                <a:spcPct val="114000"/>
              </a:lnSpc>
            </a:pPr>
            <a:endParaRPr lang="en-US" sz="2400" b="1" dirty="0">
              <a:solidFill>
                <a:srgbClr val="0070C0"/>
              </a:solidFill>
              <a:ea typeface="Verdana" panose="020B0604030504040204" pitchFamily="34" charset="0"/>
              <a:cs typeface="Verdana" panose="020B0604030504040204" pitchFamily="34" charset="0"/>
            </a:endParaRP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Standardization activities and gaps for SSC and suggestions to SG5 </a:t>
            </a:r>
            <a:r>
              <a:rPr lang="zh-CN" altLang="en-US" sz="2400" dirty="0">
                <a:solidFill>
                  <a:schemeClr val="accent1">
                    <a:lumMod val="75000"/>
                  </a:schemeClr>
                </a:solidFill>
                <a:cs typeface="Arial" panose="020B0604020202020204" pitchFamily="34" charset="0"/>
              </a:rPr>
              <a:t>deliverable: standardization roadmap of </a:t>
            </a:r>
            <a:r>
              <a:rPr lang="zh-CN" altLang="en-US" sz="2400" dirty="0" smtClean="0">
                <a:solidFill>
                  <a:schemeClr val="accent1">
                    <a:lumMod val="75000"/>
                  </a:schemeClr>
                </a:solidFill>
                <a:cs typeface="Arial" panose="020B0604020202020204" pitchFamily="34" charset="0"/>
              </a:rPr>
              <a:t>SSC</a:t>
            </a:r>
            <a:endParaRPr lang="es-ES" altLang="zh-CN" sz="2400" dirty="0" smtClean="0">
              <a:solidFill>
                <a:schemeClr val="accent1">
                  <a:lumMod val="75000"/>
                </a:schemeClr>
              </a:solidFill>
              <a:cs typeface="Arial" panose="020B0604020202020204" pitchFamily="34" charset="0"/>
            </a:endParaRPr>
          </a:p>
          <a:p>
            <a:pPr eaLnBrk="0" hangingPunct="0">
              <a:lnSpc>
                <a:spcPct val="114000"/>
              </a:lnSpc>
              <a:defRPr/>
            </a:pPr>
            <a:endParaRPr lang="en-US" sz="2400" dirty="0">
              <a:solidFill>
                <a:schemeClr val="accent1">
                  <a:lumMod val="75000"/>
                </a:schemeClr>
              </a:solidFill>
              <a:cs typeface="Arial" panose="020B0604020202020204" pitchFamily="34" charset="0"/>
            </a:endParaRPr>
          </a:p>
          <a:p>
            <a:pPr marL="742950" indent="-742950" eaLnBrk="0" hangingPunct="0">
              <a:lnSpc>
                <a:spcPct val="114000"/>
              </a:lnSpc>
              <a:buFont typeface="Wingdings" panose="05000000000000000000" pitchFamily="2" charset="2"/>
              <a:buChar char="§"/>
              <a:defRPr/>
            </a:pPr>
            <a:r>
              <a:rPr lang="en-US" sz="2400" dirty="0">
                <a:solidFill>
                  <a:schemeClr val="accent1">
                    <a:lumMod val="75000"/>
                  </a:schemeClr>
                </a:solidFill>
                <a:cs typeface="Arial" panose="020B0604020202020204" pitchFamily="34" charset="0"/>
              </a:rPr>
              <a:t>KPIs/metrics for SSC </a:t>
            </a:r>
            <a:r>
              <a:rPr lang="zh-CN" altLang="en-US" sz="2400" dirty="0">
                <a:solidFill>
                  <a:schemeClr val="accent1">
                    <a:lumMod val="75000"/>
                  </a:schemeClr>
                </a:solidFill>
                <a:cs typeface="Arial" panose="020B0604020202020204" pitchFamily="34" charset="0"/>
              </a:rPr>
              <a:t>deliverable: KPIs and metrics of SSC</a:t>
            </a:r>
          </a:p>
          <a:p>
            <a:pPr algn="ctr" eaLnBrk="0" hangingPunct="0">
              <a:lnSpc>
                <a:spcPct val="114000"/>
              </a:lnSpc>
            </a:pPr>
            <a:endParaRPr lang="en-US" sz="2400" b="1" dirty="0">
              <a:solidFill>
                <a:srgbClr val="0070C0"/>
              </a:solidFill>
              <a:ea typeface="Verdana" panose="020B0604030504040204" pitchFamily="34" charset="0"/>
              <a:cs typeface="Verdana" panose="020B0604030504040204" pitchFamily="34" charset="0"/>
            </a:endParaRPr>
          </a:p>
        </p:txBody>
      </p:sp>
      <p:sp>
        <p:nvSpPr>
          <p:cNvPr id="19" name="Title 1"/>
          <p:cNvSpPr>
            <a:spLocks noGrp="1"/>
          </p:cNvSpPr>
          <p:nvPr>
            <p:ph type="title"/>
          </p:nvPr>
        </p:nvSpPr>
        <p:spPr>
          <a:xfrm>
            <a:off x="3384947" y="896615"/>
            <a:ext cx="11305256" cy="692711"/>
          </a:xfrm>
        </p:spPr>
        <p:txBody>
          <a:bodyPr>
            <a:noAutofit/>
          </a:bodyPr>
          <a:lstStyle/>
          <a:p>
            <a:r>
              <a:rPr lang="en-US" altLang="en-US" sz="4400" b="1" dirty="0">
                <a:solidFill>
                  <a:schemeClr val="bg1"/>
                </a:solidFill>
                <a:ea typeface="Verdana" panose="020B0604030504040204" pitchFamily="34" charset="0"/>
                <a:cs typeface="Verdana" panose="020B0604030504040204" pitchFamily="34" charset="0"/>
              </a:rPr>
              <a:t>Working</a:t>
            </a:r>
            <a:r>
              <a:rPr lang="en-US" altLang="en-US" sz="4800" dirty="0">
                <a:solidFill>
                  <a:schemeClr val="bg1"/>
                </a:solidFill>
              </a:rPr>
              <a:t> </a:t>
            </a:r>
            <a:r>
              <a:rPr lang="en-US" altLang="en-US" sz="4400" b="1" dirty="0" smtClean="0">
                <a:solidFill>
                  <a:schemeClr val="bg1"/>
                </a:solidFill>
                <a:ea typeface="Verdana" panose="020B0604030504040204" pitchFamily="34" charset="0"/>
                <a:cs typeface="Verdana" panose="020B0604030504040204" pitchFamily="34" charset="0"/>
              </a:rPr>
              <a:t>Groups (cont’d)</a:t>
            </a:r>
            <a:endParaRPr lang="en-US" altLang="en-US" sz="4400" b="1" dirty="0">
              <a:solidFill>
                <a:schemeClr val="bg1"/>
              </a:solidFill>
              <a:ea typeface="Verdana" panose="020B0604030504040204" pitchFamily="34" charset="0"/>
              <a:cs typeface="Verdana" panose="020B0604030504040204" pitchFamily="34" charset="0"/>
            </a:endParaRPr>
          </a:p>
        </p:txBody>
      </p:sp>
      <p:pic>
        <p:nvPicPr>
          <p:cNvPr id="6" name="11 Imagen" descr="banda_baja.png"/>
          <p:cNvPicPr>
            <a:picLocks noChangeAspect="1"/>
          </p:cNvPicPr>
          <p:nvPr/>
        </p:nvPicPr>
        <p:blipFill>
          <a:blip r:embed="rId4" cstate="print"/>
          <a:srcRect t="66102"/>
          <a:stretch>
            <a:fillRect/>
          </a:stretch>
        </p:blipFill>
        <p:spPr>
          <a:xfrm>
            <a:off x="-1" y="6801271"/>
            <a:ext cx="18285716" cy="3486674"/>
          </a:xfrm>
          <a:prstGeom prst="rect">
            <a:avLst/>
          </a:prstGeom>
        </p:spPr>
      </p:pic>
      <p:sp>
        <p:nvSpPr>
          <p:cNvPr id="7" name="Rectángulo 6"/>
          <p:cNvSpPr/>
          <p:nvPr/>
        </p:nvSpPr>
        <p:spPr>
          <a:xfrm>
            <a:off x="1080691" y="2012486"/>
            <a:ext cx="5059961" cy="762086"/>
          </a:xfrm>
          <a:prstGeom prst="rect">
            <a:avLst/>
          </a:prstGeom>
          <a:solidFill>
            <a:schemeClr val="bg1">
              <a:lumMod val="85000"/>
            </a:schemeClr>
          </a:solidFill>
          <a:ln>
            <a:noFill/>
          </a:ln>
          <a:effectLst/>
        </p:spPr>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dirty="0">
                <a:solidFill>
                  <a:srgbClr val="0070C0"/>
                </a:solidFill>
                <a:latin typeface="+mj-lt"/>
                <a:ea typeface="Verdana" panose="020B0604030504040204" pitchFamily="34" charset="0"/>
                <a:cs typeface="Verdana" panose="020B0604030504040204" pitchFamily="34" charset="0"/>
              </a:rPr>
              <a:t>Standardization gaps, KPIs and metrics</a:t>
            </a:r>
            <a:endParaRPr kumimoji="0" lang="en-US" sz="2800" b="0" i="0" u="none" strike="noStrike" kern="1200" cap="none" spc="0" normalizeH="0" baseline="0" noProof="0" dirty="0">
              <a:ln>
                <a:noFill/>
              </a:ln>
              <a:solidFill>
                <a:srgbClr val="FFFFFF"/>
              </a:solidFill>
              <a:effectLst/>
              <a:uLnTx/>
              <a:uFillTx/>
              <a:latin typeface="+mj-lt"/>
            </a:endParaRPr>
          </a:p>
        </p:txBody>
      </p:sp>
      <p:sp>
        <p:nvSpPr>
          <p:cNvPr id="8" name="Rectángulo 7"/>
          <p:cNvSpPr/>
          <p:nvPr/>
        </p:nvSpPr>
        <p:spPr>
          <a:xfrm>
            <a:off x="9833113" y="2144387"/>
            <a:ext cx="5059961" cy="762086"/>
          </a:xfrm>
          <a:prstGeom prst="rect">
            <a:avLst/>
          </a:prstGeom>
          <a:solidFill>
            <a:schemeClr val="bg1">
              <a:lumMod val="85000"/>
            </a:schemeClr>
          </a:solidFill>
          <a:ln>
            <a:noFill/>
          </a:ln>
          <a:effectLst/>
        </p:spPr>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dirty="0">
                <a:solidFill>
                  <a:srgbClr val="0070C0"/>
                </a:solidFill>
                <a:ea typeface="Verdana" panose="020B0604030504040204" pitchFamily="34" charset="0"/>
                <a:cs typeface="Verdana" panose="020B0604030504040204" pitchFamily="34" charset="0"/>
              </a:rPr>
              <a:t>Policy &amp; communication -</a:t>
            </a:r>
            <a:endParaRPr kumimoji="0" lang="en-US" sz="28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03832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39489"/>
            <a:ext cx="18291175" cy="10290175"/>
          </a:xfrm>
          <a:prstGeom prst="rect">
            <a:avLst/>
          </a:prstGeom>
        </p:spPr>
      </p:pic>
      <p:sp>
        <p:nvSpPr>
          <p:cNvPr id="17" name="Rounded Rectangle 16"/>
          <p:cNvSpPr/>
          <p:nvPr/>
        </p:nvSpPr>
        <p:spPr bwMode="auto">
          <a:xfrm>
            <a:off x="576635" y="1994653"/>
            <a:ext cx="17051466" cy="6318786"/>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lIns="163321" tIns="81660" rIns="163321" bIns="81660"/>
          <a:lstStyle/>
          <a:p>
            <a:pPr marL="457200" indent="-457200" eaLnBrk="0" hangingPunct="0">
              <a:buFont typeface="Courier New" panose="02070309020205020404" pitchFamily="49" charset="0"/>
              <a:buChar char="o"/>
            </a:pPr>
            <a:r>
              <a:rPr lang="es-ES" sz="2800" dirty="0" err="1" smtClean="0">
                <a:solidFill>
                  <a:srgbClr val="0070C0"/>
                </a:solidFill>
                <a:ea typeface="Verdana" panose="020B0604030504040204" pitchFamily="34" charset="0"/>
                <a:cs typeface="Verdana" panose="020B0604030504040204" pitchFamily="34" charset="0"/>
              </a:rPr>
              <a:t>We</a:t>
            </a:r>
            <a:r>
              <a:rPr lang="es-ES" sz="2800" dirty="0" smtClean="0">
                <a:solidFill>
                  <a:srgbClr val="0070C0"/>
                </a:solidFill>
                <a:ea typeface="Verdana" panose="020B0604030504040204" pitchFamily="34" charset="0"/>
                <a:cs typeface="Verdana" panose="020B0604030504040204" pitchFamily="34" charset="0"/>
              </a:rPr>
              <a:t> </a:t>
            </a:r>
            <a:r>
              <a:rPr lang="es-ES" sz="2800" dirty="0" err="1" smtClean="0">
                <a:solidFill>
                  <a:srgbClr val="0070C0"/>
                </a:solidFill>
                <a:ea typeface="Verdana" panose="020B0604030504040204" pitchFamily="34" charset="0"/>
                <a:cs typeface="Verdana" panose="020B0604030504040204" pitchFamily="34" charset="0"/>
              </a:rPr>
              <a:t>have</a:t>
            </a:r>
            <a:r>
              <a:rPr lang="es-ES" sz="2800" dirty="0" smtClean="0">
                <a:solidFill>
                  <a:srgbClr val="0070C0"/>
                </a:solidFill>
                <a:ea typeface="Verdana" panose="020B0604030504040204" pitchFamily="34" charset="0"/>
                <a:cs typeface="Verdana" panose="020B0604030504040204" pitchFamily="34" charset="0"/>
              </a:rPr>
              <a:t> </a:t>
            </a:r>
            <a:r>
              <a:rPr lang="es-ES" sz="2800" b="1" dirty="0" err="1" smtClean="0">
                <a:solidFill>
                  <a:srgbClr val="0070C0"/>
                </a:solidFill>
                <a:ea typeface="Verdana" panose="020B0604030504040204" pitchFamily="34" charset="0"/>
                <a:cs typeface="Verdana" panose="020B0604030504040204" pitchFamily="34" charset="0"/>
              </a:rPr>
              <a:t>recieved</a:t>
            </a:r>
            <a:r>
              <a:rPr lang="es-ES" sz="2800" b="1" dirty="0" smtClean="0">
                <a:solidFill>
                  <a:srgbClr val="0070C0"/>
                </a:solidFill>
                <a:ea typeface="Verdana" panose="020B0604030504040204" pitchFamily="34" charset="0"/>
                <a:cs typeface="Verdana" panose="020B0604030504040204" pitchFamily="34" charset="0"/>
              </a:rPr>
              <a:t> (10) </a:t>
            </a:r>
            <a:r>
              <a:rPr lang="es-ES" sz="2800" b="1" dirty="0" err="1" smtClean="0">
                <a:solidFill>
                  <a:srgbClr val="0070C0"/>
                </a:solidFill>
                <a:ea typeface="Verdana" panose="020B0604030504040204" pitchFamily="34" charset="0"/>
                <a:cs typeface="Verdana" panose="020B0604030504040204" pitchFamily="34" charset="0"/>
              </a:rPr>
              <a:t>Contributions</a:t>
            </a:r>
            <a:r>
              <a:rPr lang="es-ES" sz="2800" b="1" dirty="0" smtClean="0">
                <a:solidFill>
                  <a:srgbClr val="0070C0"/>
                </a:solidFill>
                <a:ea typeface="Verdana" panose="020B0604030504040204" pitchFamily="34" charset="0"/>
                <a:cs typeface="Verdana" panose="020B0604030504040204" pitchFamily="34" charset="0"/>
              </a:rPr>
              <a:t> </a:t>
            </a:r>
            <a:r>
              <a:rPr lang="es-ES" sz="2800" b="1" dirty="0" err="1" smtClean="0">
                <a:solidFill>
                  <a:srgbClr val="0070C0"/>
                </a:solidFill>
                <a:ea typeface="Verdana" panose="020B0604030504040204" pitchFamily="34" charset="0"/>
                <a:cs typeface="Verdana" panose="020B0604030504040204" pitchFamily="34" charset="0"/>
              </a:rPr>
              <a:t>especially</a:t>
            </a:r>
            <a:r>
              <a:rPr lang="es-ES" sz="2800" dirty="0" smtClean="0">
                <a:solidFill>
                  <a:srgbClr val="0070C0"/>
                </a:solidFill>
                <a:ea typeface="Verdana" panose="020B0604030504040204" pitchFamily="34" charset="0"/>
                <a:cs typeface="Verdana" panose="020B0604030504040204" pitchFamily="34" charset="0"/>
              </a:rPr>
              <a:t> </a:t>
            </a:r>
            <a:r>
              <a:rPr lang="es-ES" sz="2800" dirty="0" err="1" smtClean="0">
                <a:solidFill>
                  <a:srgbClr val="0070C0"/>
                </a:solidFill>
                <a:ea typeface="Verdana" panose="020B0604030504040204" pitchFamily="34" charset="0"/>
                <a:cs typeface="Verdana" panose="020B0604030504040204" pitchFamily="34" charset="0"/>
              </a:rPr>
              <a:t>for</a:t>
            </a:r>
            <a:r>
              <a:rPr lang="es-ES" sz="2800" dirty="0" smtClean="0">
                <a:solidFill>
                  <a:srgbClr val="0070C0"/>
                </a:solidFill>
                <a:ea typeface="Verdana" panose="020B0604030504040204" pitchFamily="34" charset="0"/>
                <a:cs typeface="Verdana" panose="020B0604030504040204" pitchFamily="34" charset="0"/>
              </a:rPr>
              <a:t> WG1 </a:t>
            </a:r>
            <a:r>
              <a:rPr lang="es-ES" sz="2800" dirty="0" err="1" smtClean="0">
                <a:solidFill>
                  <a:srgbClr val="0070C0"/>
                </a:solidFill>
                <a:ea typeface="Verdana" panose="020B0604030504040204" pitchFamily="34" charset="0"/>
                <a:cs typeface="Verdana" panose="020B0604030504040204" pitchFamily="34" charset="0"/>
              </a:rPr>
              <a:t>on</a:t>
            </a:r>
            <a:r>
              <a:rPr lang="es-ES" sz="2800" dirty="0" smtClean="0">
                <a:solidFill>
                  <a:srgbClr val="0070C0"/>
                </a:solidFill>
                <a:ea typeface="Verdana" panose="020B0604030504040204" pitchFamily="34" charset="0"/>
                <a:cs typeface="Verdana" panose="020B0604030504040204" pitchFamily="34" charset="0"/>
              </a:rPr>
              <a:t> ICT </a:t>
            </a:r>
            <a:r>
              <a:rPr lang="es-ES" sz="2800" dirty="0" err="1" smtClean="0">
                <a:solidFill>
                  <a:srgbClr val="0070C0"/>
                </a:solidFill>
                <a:ea typeface="Verdana" panose="020B0604030504040204" pitchFamily="34" charset="0"/>
                <a:cs typeface="Verdana" panose="020B0604030504040204" pitchFamily="34" charset="0"/>
              </a:rPr>
              <a:t>Infrastructure</a:t>
            </a:r>
            <a:r>
              <a:rPr lang="es-ES" sz="2800" dirty="0" smtClean="0">
                <a:solidFill>
                  <a:srgbClr val="0070C0"/>
                </a:solidFill>
                <a:ea typeface="Verdana" panose="020B0604030504040204" pitchFamily="34" charset="0"/>
                <a:cs typeface="Verdana" panose="020B0604030504040204" pitchFamily="34" charset="0"/>
              </a:rPr>
              <a:t> and WG3 </a:t>
            </a:r>
            <a:r>
              <a:rPr lang="es-ES" sz="2800" dirty="0" err="1" smtClean="0">
                <a:solidFill>
                  <a:srgbClr val="0070C0"/>
                </a:solidFill>
                <a:ea typeface="Verdana" panose="020B0604030504040204" pitchFamily="34" charset="0"/>
                <a:cs typeface="Verdana" panose="020B0604030504040204" pitchFamily="34" charset="0"/>
              </a:rPr>
              <a:t>on</a:t>
            </a:r>
            <a:r>
              <a:rPr lang="es-ES" sz="2800" dirty="0" smtClean="0">
                <a:solidFill>
                  <a:srgbClr val="0070C0"/>
                </a:solidFill>
                <a:ea typeface="Verdana" panose="020B0604030504040204" pitchFamily="34" charset="0"/>
                <a:cs typeface="Verdana" panose="020B0604030504040204" pitchFamily="34" charset="0"/>
              </a:rPr>
              <a:t> </a:t>
            </a:r>
            <a:r>
              <a:rPr lang="es-ES" sz="2800" dirty="0" err="1" smtClean="0">
                <a:solidFill>
                  <a:srgbClr val="0070C0"/>
                </a:solidFill>
                <a:ea typeface="Verdana" panose="020B0604030504040204" pitchFamily="34" charset="0"/>
                <a:cs typeface="Verdana" panose="020B0604030504040204" pitchFamily="34" charset="0"/>
              </a:rPr>
              <a:t>KPIs</a:t>
            </a:r>
            <a:r>
              <a:rPr lang="es-ES" sz="2800" dirty="0" smtClean="0">
                <a:solidFill>
                  <a:srgbClr val="0070C0"/>
                </a:solidFill>
                <a:ea typeface="Verdana" panose="020B0604030504040204" pitchFamily="34" charset="0"/>
                <a:cs typeface="Verdana" panose="020B0604030504040204" pitchFamily="34" charset="0"/>
              </a:rPr>
              <a:t> </a:t>
            </a:r>
            <a:r>
              <a:rPr lang="es-ES" sz="2800" dirty="0" err="1" smtClean="0">
                <a:solidFill>
                  <a:srgbClr val="0070C0"/>
                </a:solidFill>
                <a:ea typeface="Verdana" panose="020B0604030504040204" pitchFamily="34" charset="0"/>
                <a:cs typeface="Verdana" panose="020B0604030504040204" pitchFamily="34" charset="0"/>
              </a:rPr>
              <a:t>for</a:t>
            </a:r>
            <a:r>
              <a:rPr lang="es-ES" sz="2800" dirty="0" smtClean="0">
                <a:solidFill>
                  <a:srgbClr val="0070C0"/>
                </a:solidFill>
                <a:ea typeface="Verdana" panose="020B0604030504040204" pitchFamily="34" charset="0"/>
                <a:cs typeface="Verdana" panose="020B0604030504040204" pitchFamily="34" charset="0"/>
              </a:rPr>
              <a:t> Smart </a:t>
            </a:r>
            <a:r>
              <a:rPr lang="es-ES" sz="2800" dirty="0" err="1" smtClean="0">
                <a:solidFill>
                  <a:srgbClr val="0070C0"/>
                </a:solidFill>
                <a:ea typeface="Verdana" panose="020B0604030504040204" pitchFamily="34" charset="0"/>
                <a:cs typeface="Verdana" panose="020B0604030504040204" pitchFamily="34" charset="0"/>
              </a:rPr>
              <a:t>Sustianable</a:t>
            </a:r>
            <a:r>
              <a:rPr lang="es-ES" sz="2800" dirty="0" smtClean="0">
                <a:solidFill>
                  <a:srgbClr val="0070C0"/>
                </a:solidFill>
                <a:ea typeface="Verdana" panose="020B0604030504040204" pitchFamily="34" charset="0"/>
                <a:cs typeface="Verdana" panose="020B0604030504040204" pitchFamily="34" charset="0"/>
              </a:rPr>
              <a:t> Cities</a:t>
            </a:r>
          </a:p>
          <a:p>
            <a:pPr marL="457200" indent="-457200" eaLnBrk="0" hangingPunct="0">
              <a:buFont typeface="Courier New" panose="02070309020205020404" pitchFamily="49" charset="0"/>
              <a:buChar char="o"/>
            </a:pPr>
            <a:endParaRPr lang="es-ES" altLang="zh-CN" sz="2800" dirty="0">
              <a:solidFill>
                <a:srgbClr val="0070C0"/>
              </a:solidFill>
              <a:ea typeface="Verdana" panose="020B0604030504040204" pitchFamily="34" charset="0"/>
              <a:cs typeface="Verdana" panose="020B0604030504040204" pitchFamily="34" charset="0"/>
            </a:endParaRPr>
          </a:p>
          <a:p>
            <a:pPr marL="457200"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Three</a:t>
            </a:r>
            <a:r>
              <a:rPr lang="es-ES" altLang="zh-CN" sz="2800" dirty="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relevant</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documents</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were</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presented</a:t>
            </a:r>
            <a:endParaRPr lang="es-ES" altLang="zh-CN" sz="2800" dirty="0" smtClean="0">
              <a:solidFill>
                <a:srgbClr val="0070C0"/>
              </a:solidFill>
              <a:ea typeface="Verdana" panose="020B0604030504040204" pitchFamily="34" charset="0"/>
              <a:cs typeface="Verdana" panose="020B0604030504040204" pitchFamily="34" charset="0"/>
            </a:endParaRPr>
          </a:p>
          <a:p>
            <a:pPr marL="457200" indent="-457200" eaLnBrk="0" hangingPunct="0">
              <a:buFont typeface="Courier New" panose="02070309020205020404" pitchFamily="49" charset="0"/>
              <a:buChar char="o"/>
            </a:pPr>
            <a:endParaRPr lang="es-ES" altLang="zh-CN" sz="2800" dirty="0" smtClean="0">
              <a:solidFill>
                <a:srgbClr val="0070C0"/>
              </a:solidFill>
              <a:ea typeface="Verdana" panose="020B0604030504040204" pitchFamily="34" charset="0"/>
              <a:cs typeface="Verdana" panose="020B0604030504040204" pitchFamily="34" charset="0"/>
            </a:endParaRPr>
          </a:p>
          <a:p>
            <a:pPr marL="1273805" lvl="1"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Draft</a:t>
            </a:r>
            <a:r>
              <a:rPr lang="es-ES" altLang="zh-CN" sz="2800" dirty="0" smtClean="0">
                <a:solidFill>
                  <a:srgbClr val="0070C0"/>
                </a:solidFill>
                <a:ea typeface="Verdana" panose="020B0604030504040204" pitchFamily="34" charset="0"/>
                <a:cs typeface="Verdana" panose="020B0604030504040204" pitchFamily="34" charset="0"/>
              </a:rPr>
              <a:t> of </a:t>
            </a:r>
            <a:r>
              <a:rPr lang="es-ES" altLang="zh-CN" sz="2800" dirty="0" err="1" smtClean="0">
                <a:solidFill>
                  <a:srgbClr val="0070C0"/>
                </a:solidFill>
                <a:ea typeface="Verdana" panose="020B0604030504040204" pitchFamily="34" charset="0"/>
                <a:cs typeface="Verdana" panose="020B0604030504040204" pitchFamily="34" charset="0"/>
              </a:rPr>
              <a:t>Definition</a:t>
            </a:r>
            <a:r>
              <a:rPr lang="es-ES" altLang="zh-CN" sz="2800" dirty="0" smtClean="0">
                <a:solidFill>
                  <a:srgbClr val="0070C0"/>
                </a:solidFill>
                <a:ea typeface="Verdana" panose="020B0604030504040204" pitchFamily="34" charset="0"/>
                <a:cs typeface="Verdana" panose="020B0604030504040204" pitchFamily="34" charset="0"/>
              </a:rPr>
              <a:t> of Smart </a:t>
            </a:r>
            <a:r>
              <a:rPr lang="es-ES" altLang="zh-CN" sz="2800" dirty="0" err="1" smtClean="0">
                <a:solidFill>
                  <a:srgbClr val="0070C0"/>
                </a:solidFill>
                <a:ea typeface="Verdana" panose="020B0604030504040204" pitchFamily="34" charset="0"/>
                <a:cs typeface="Verdana" panose="020B0604030504040204" pitchFamily="34" charset="0"/>
              </a:rPr>
              <a:t>Sustainable</a:t>
            </a:r>
            <a:r>
              <a:rPr lang="es-ES" altLang="zh-CN" sz="2800" dirty="0" smtClean="0">
                <a:solidFill>
                  <a:srgbClr val="0070C0"/>
                </a:solidFill>
                <a:ea typeface="Verdana" panose="020B0604030504040204" pitchFamily="34" charset="0"/>
                <a:cs typeface="Verdana" panose="020B0604030504040204" pitchFamily="34" charset="0"/>
              </a:rPr>
              <a:t> Cities</a:t>
            </a:r>
          </a:p>
          <a:p>
            <a:pPr marL="1273805" lvl="1"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Draft</a:t>
            </a:r>
            <a:r>
              <a:rPr lang="es-ES" altLang="zh-CN" sz="2800" dirty="0" smtClean="0">
                <a:solidFill>
                  <a:srgbClr val="0070C0"/>
                </a:solidFill>
                <a:ea typeface="Verdana" panose="020B0604030504040204" pitchFamily="34" charset="0"/>
                <a:cs typeface="Verdana" panose="020B0604030504040204" pitchFamily="34" charset="0"/>
              </a:rPr>
              <a:t> of </a:t>
            </a:r>
            <a:r>
              <a:rPr lang="es-ES" altLang="zh-CN" sz="2800" dirty="0" err="1" smtClean="0">
                <a:solidFill>
                  <a:srgbClr val="0070C0"/>
                </a:solidFill>
                <a:ea typeface="Verdana" panose="020B0604030504040204" pitchFamily="34" charset="0"/>
                <a:cs typeface="Verdana" panose="020B0604030504040204" pitchFamily="34" charset="0"/>
              </a:rPr>
              <a:t>KPIs</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for</a:t>
            </a:r>
            <a:r>
              <a:rPr lang="es-ES" altLang="zh-CN" sz="2800" dirty="0" smtClean="0">
                <a:solidFill>
                  <a:srgbClr val="0070C0"/>
                </a:solidFill>
                <a:ea typeface="Verdana" panose="020B0604030504040204" pitchFamily="34" charset="0"/>
                <a:cs typeface="Verdana" panose="020B0604030504040204" pitchFamily="34" charset="0"/>
              </a:rPr>
              <a:t> smart </a:t>
            </a:r>
            <a:r>
              <a:rPr lang="es-ES" altLang="zh-CN" sz="2800" dirty="0" err="1" smtClean="0">
                <a:solidFill>
                  <a:srgbClr val="0070C0"/>
                </a:solidFill>
                <a:ea typeface="Verdana" panose="020B0604030504040204" pitchFamily="34" charset="0"/>
                <a:cs typeface="Verdana" panose="020B0604030504040204" pitchFamily="34" charset="0"/>
              </a:rPr>
              <a:t>sustainable</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cities</a:t>
            </a:r>
            <a:r>
              <a:rPr lang="es-ES" altLang="zh-CN" sz="2800" dirty="0" smtClean="0">
                <a:solidFill>
                  <a:srgbClr val="0070C0"/>
                </a:solidFill>
                <a:ea typeface="Verdana" panose="020B0604030504040204" pitchFamily="34" charset="0"/>
                <a:cs typeface="Verdana" panose="020B0604030504040204" pitchFamily="34" charset="0"/>
              </a:rPr>
              <a:t> </a:t>
            </a:r>
          </a:p>
          <a:p>
            <a:pPr marL="1273805" lvl="1"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Draft</a:t>
            </a:r>
            <a:r>
              <a:rPr lang="es-ES" altLang="zh-CN" sz="2800" dirty="0" smtClean="0">
                <a:solidFill>
                  <a:srgbClr val="0070C0"/>
                </a:solidFill>
                <a:ea typeface="Verdana" panose="020B0604030504040204" pitchFamily="34" charset="0"/>
                <a:cs typeface="Verdana" panose="020B0604030504040204" pitchFamily="34" charset="0"/>
              </a:rPr>
              <a:t> of </a:t>
            </a:r>
            <a:r>
              <a:rPr lang="es-ES" altLang="zh-CN" sz="2800" dirty="0" err="1" smtClean="0">
                <a:solidFill>
                  <a:srgbClr val="0070C0"/>
                </a:solidFill>
                <a:ea typeface="Verdana" panose="020B0604030504040204" pitchFamily="34" charset="0"/>
                <a:cs typeface="Verdana" panose="020B0604030504040204" pitchFamily="34" charset="0"/>
              </a:rPr>
              <a:t>Stakeholders</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standarization</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bodies</a:t>
            </a:r>
            <a:r>
              <a:rPr lang="es-ES" altLang="zh-CN" sz="2800" dirty="0" smtClean="0">
                <a:solidFill>
                  <a:srgbClr val="0070C0"/>
                </a:solidFill>
                <a:ea typeface="Verdana" panose="020B0604030504040204" pitchFamily="34" charset="0"/>
                <a:cs typeface="Verdana" panose="020B0604030504040204" pitchFamily="34" charset="0"/>
              </a:rPr>
              <a:t> &amp; non-</a:t>
            </a:r>
            <a:r>
              <a:rPr lang="es-ES" altLang="zh-CN" sz="2800" dirty="0" err="1" smtClean="0">
                <a:solidFill>
                  <a:srgbClr val="0070C0"/>
                </a:solidFill>
                <a:ea typeface="Verdana" panose="020B0604030504040204" pitchFamily="34" charset="0"/>
                <a:cs typeface="Verdana" panose="020B0604030504040204" pitchFamily="34" charset="0"/>
              </a:rPr>
              <a:t>standarization</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bodies</a:t>
            </a:r>
            <a:r>
              <a:rPr lang="es-ES" altLang="zh-CN" sz="2800" dirty="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i.e</a:t>
            </a:r>
            <a:r>
              <a:rPr lang="es-ES" altLang="zh-CN" sz="2800" dirty="0" smtClean="0">
                <a:solidFill>
                  <a:srgbClr val="0070C0"/>
                </a:solidFill>
                <a:ea typeface="Verdana" panose="020B0604030504040204" pitchFamily="34" charset="0"/>
                <a:cs typeface="Verdana" panose="020B0604030504040204" pitchFamily="34" charset="0"/>
              </a:rPr>
              <a:t> Cities)</a:t>
            </a:r>
          </a:p>
          <a:p>
            <a:pPr marL="457200" indent="-457200" eaLnBrk="0" hangingPunct="0">
              <a:buFont typeface="Courier New" panose="02070309020205020404" pitchFamily="49" charset="0"/>
              <a:buChar char="o"/>
            </a:pPr>
            <a:endParaRPr lang="es-ES" altLang="zh-CN" sz="2800" dirty="0">
              <a:solidFill>
                <a:srgbClr val="0070C0"/>
              </a:solidFill>
              <a:ea typeface="Verdana" panose="020B0604030504040204" pitchFamily="34" charset="0"/>
              <a:cs typeface="Verdana" panose="020B0604030504040204" pitchFamily="34" charset="0"/>
            </a:endParaRPr>
          </a:p>
          <a:p>
            <a:pPr marL="457200"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We</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need</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to</a:t>
            </a:r>
            <a:r>
              <a:rPr lang="es-ES" altLang="zh-CN" sz="2800" b="1" dirty="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reinforce</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the</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dirty="0" err="1" smtClean="0">
                <a:solidFill>
                  <a:srgbClr val="0070C0"/>
                </a:solidFill>
                <a:ea typeface="Verdana" panose="020B0604030504040204" pitchFamily="34" charset="0"/>
                <a:cs typeface="Verdana" panose="020B0604030504040204" pitchFamily="34" charset="0"/>
              </a:rPr>
              <a:t>activities</a:t>
            </a:r>
            <a:r>
              <a:rPr lang="es-ES" altLang="zh-CN" sz="2800" dirty="0" smtClean="0">
                <a:solidFill>
                  <a:srgbClr val="0070C0"/>
                </a:solidFill>
                <a:ea typeface="Verdana" panose="020B0604030504040204" pitchFamily="34" charset="0"/>
                <a:cs typeface="Verdana" panose="020B0604030504040204" pitchFamily="34" charset="0"/>
              </a:rPr>
              <a:t> of ICT </a:t>
            </a:r>
            <a:r>
              <a:rPr lang="es-ES" altLang="zh-CN" sz="2800" dirty="0" err="1" smtClean="0">
                <a:solidFill>
                  <a:srgbClr val="0070C0"/>
                </a:solidFill>
                <a:ea typeface="Verdana" panose="020B0604030504040204" pitchFamily="34" charset="0"/>
                <a:cs typeface="Verdana" panose="020B0604030504040204" pitchFamily="34" charset="0"/>
              </a:rPr>
              <a:t>Infraestructure</a:t>
            </a:r>
            <a:endParaRPr lang="es-ES" altLang="zh-CN" sz="2800" dirty="0">
              <a:solidFill>
                <a:srgbClr val="0070C0"/>
              </a:solidFill>
              <a:ea typeface="Verdana" panose="020B0604030504040204" pitchFamily="34" charset="0"/>
              <a:cs typeface="Verdana" panose="020B0604030504040204" pitchFamily="34" charset="0"/>
            </a:endParaRPr>
          </a:p>
          <a:p>
            <a:pPr marL="457200"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To</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present</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the</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drafts</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to</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next</a:t>
            </a:r>
            <a:r>
              <a:rPr lang="es-ES" altLang="zh-CN" sz="2800" b="1" dirty="0" smtClean="0">
                <a:solidFill>
                  <a:srgbClr val="0070C0"/>
                </a:solidFill>
                <a:ea typeface="Verdana" panose="020B0604030504040204" pitchFamily="34" charset="0"/>
                <a:cs typeface="Verdana" panose="020B0604030504040204" pitchFamily="34" charset="0"/>
              </a:rPr>
              <a:t> SG5 </a:t>
            </a:r>
            <a:r>
              <a:rPr lang="es-ES" altLang="zh-CN" sz="2800" b="1" dirty="0" err="1" smtClean="0">
                <a:solidFill>
                  <a:srgbClr val="0070C0"/>
                </a:solidFill>
                <a:ea typeface="Verdana" panose="020B0604030504040204" pitchFamily="34" charset="0"/>
                <a:cs typeface="Verdana" panose="020B0604030504040204" pitchFamily="34" charset="0"/>
              </a:rPr>
              <a:t>Metting</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dirty="0" smtClean="0">
                <a:solidFill>
                  <a:srgbClr val="0070C0"/>
                </a:solidFill>
                <a:ea typeface="Verdana" panose="020B0604030504040204" pitchFamily="34" charset="0"/>
                <a:cs typeface="Verdana" panose="020B0604030504040204" pitchFamily="34" charset="0"/>
              </a:rPr>
              <a:t>in Lima (</a:t>
            </a:r>
            <a:r>
              <a:rPr lang="es-ES" altLang="zh-CN" sz="2800" dirty="0" err="1" smtClean="0">
                <a:solidFill>
                  <a:srgbClr val="0070C0"/>
                </a:solidFill>
                <a:ea typeface="Verdana" panose="020B0604030504040204" pitchFamily="34" charset="0"/>
                <a:cs typeface="Verdana" panose="020B0604030504040204" pitchFamily="34" charset="0"/>
              </a:rPr>
              <a:t>december</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dirty="0" smtClean="0">
                <a:solidFill>
                  <a:srgbClr val="0070C0"/>
                </a:solidFill>
                <a:ea typeface="Verdana" panose="020B0604030504040204" pitchFamily="34" charset="0"/>
                <a:cs typeface="Verdana" panose="020B0604030504040204" pitchFamily="34" charset="0"/>
              </a:rPr>
              <a:t>2013)</a:t>
            </a:r>
          </a:p>
          <a:p>
            <a:pPr marL="457200" indent="-457200" eaLnBrk="0" hangingPunct="0">
              <a:buFont typeface="Courier New" panose="02070309020205020404" pitchFamily="49" charset="0"/>
              <a:buChar char="o"/>
            </a:pPr>
            <a:r>
              <a:rPr lang="es-ES" altLang="zh-CN" sz="2800" dirty="0" err="1" smtClean="0">
                <a:solidFill>
                  <a:srgbClr val="0070C0"/>
                </a:solidFill>
                <a:ea typeface="Verdana" panose="020B0604030504040204" pitchFamily="34" charset="0"/>
                <a:cs typeface="Verdana" panose="020B0604030504040204" pitchFamily="34" charset="0"/>
              </a:rPr>
              <a:t>To</a:t>
            </a:r>
            <a:r>
              <a:rPr lang="es-ES" altLang="zh-CN" sz="2800"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engage</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cities</a:t>
            </a:r>
            <a:r>
              <a:rPr lang="es-ES" altLang="zh-CN" sz="2800" b="1" dirty="0" smtClean="0">
                <a:solidFill>
                  <a:srgbClr val="0070C0"/>
                </a:solidFill>
                <a:ea typeface="Verdana" panose="020B0604030504040204" pitchFamily="34" charset="0"/>
                <a:cs typeface="Verdana" panose="020B0604030504040204" pitchFamily="34" charset="0"/>
              </a:rPr>
              <a:t> &amp; </a:t>
            </a:r>
            <a:r>
              <a:rPr lang="es-ES" altLang="zh-CN" sz="2800" b="1" dirty="0" err="1" smtClean="0">
                <a:solidFill>
                  <a:srgbClr val="0070C0"/>
                </a:solidFill>
                <a:ea typeface="Verdana" panose="020B0604030504040204" pitchFamily="34" charset="0"/>
                <a:cs typeface="Verdana" panose="020B0604030504040204" pitchFamily="34" charset="0"/>
              </a:rPr>
              <a:t>other</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stakeholders</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to</a:t>
            </a:r>
            <a:r>
              <a:rPr lang="es-ES" altLang="zh-CN" sz="2800" b="1" dirty="0" smtClean="0">
                <a:solidFill>
                  <a:srgbClr val="0070C0"/>
                </a:solidFill>
                <a:ea typeface="Verdana" panose="020B0604030504040204" pitchFamily="34" charset="0"/>
                <a:cs typeface="Verdana" panose="020B0604030504040204" pitchFamily="34" charset="0"/>
              </a:rPr>
              <a:t> </a:t>
            </a:r>
            <a:r>
              <a:rPr lang="es-ES" altLang="zh-CN" sz="2800" b="1" dirty="0" err="1" smtClean="0">
                <a:solidFill>
                  <a:srgbClr val="0070C0"/>
                </a:solidFill>
                <a:ea typeface="Verdana" panose="020B0604030504040204" pitchFamily="34" charset="0"/>
                <a:cs typeface="Verdana" panose="020B0604030504040204" pitchFamily="34" charset="0"/>
              </a:rPr>
              <a:t>participate</a:t>
            </a:r>
            <a:r>
              <a:rPr lang="es-ES" altLang="zh-CN" sz="2800" b="1" dirty="0" smtClean="0">
                <a:solidFill>
                  <a:srgbClr val="0070C0"/>
                </a:solidFill>
                <a:ea typeface="Verdana" panose="020B0604030504040204" pitchFamily="34" charset="0"/>
                <a:cs typeface="Verdana" panose="020B0604030504040204" pitchFamily="34" charset="0"/>
              </a:rPr>
              <a:t> and </a:t>
            </a:r>
            <a:r>
              <a:rPr lang="es-ES" altLang="zh-CN" sz="2800" b="1" dirty="0" err="1" smtClean="0">
                <a:solidFill>
                  <a:srgbClr val="0070C0"/>
                </a:solidFill>
                <a:ea typeface="Verdana" panose="020B0604030504040204" pitchFamily="34" charset="0"/>
                <a:cs typeface="Verdana" panose="020B0604030504040204" pitchFamily="34" charset="0"/>
              </a:rPr>
              <a:t>contribute</a:t>
            </a:r>
            <a:r>
              <a:rPr lang="es-ES" altLang="zh-CN" sz="2800" b="1" dirty="0" smtClean="0">
                <a:solidFill>
                  <a:srgbClr val="0070C0"/>
                </a:solidFill>
                <a:ea typeface="Verdana" panose="020B0604030504040204" pitchFamily="34" charset="0"/>
                <a:cs typeface="Verdana" panose="020B0604030504040204" pitchFamily="34" charset="0"/>
              </a:rPr>
              <a:t>.</a:t>
            </a:r>
          </a:p>
          <a:p>
            <a:pPr marL="1159505" lvl="1" indent="-342900" eaLnBrk="0" hangingPunct="0">
              <a:lnSpc>
                <a:spcPct val="114000"/>
              </a:lnSpc>
              <a:buFontTx/>
              <a:buChar char="-"/>
            </a:pPr>
            <a:endParaRPr lang="zh-CN" altLang="en-US" sz="2400" b="1" dirty="0">
              <a:solidFill>
                <a:schemeClr val="accent1">
                  <a:lumMod val="75000"/>
                </a:schemeClr>
              </a:solidFill>
              <a:cs typeface="Arial" panose="020B0604020202020204" pitchFamily="34" charset="0"/>
            </a:endParaRPr>
          </a:p>
          <a:p>
            <a:pPr algn="ctr" eaLnBrk="0" hangingPunct="0">
              <a:lnSpc>
                <a:spcPct val="114000"/>
              </a:lnSpc>
            </a:pPr>
            <a:endParaRPr lang="en-US" sz="24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itle 1"/>
          <p:cNvSpPr>
            <a:spLocks noGrp="1"/>
          </p:cNvSpPr>
          <p:nvPr>
            <p:ph type="title"/>
          </p:nvPr>
        </p:nvSpPr>
        <p:spPr>
          <a:xfrm>
            <a:off x="2376835" y="464567"/>
            <a:ext cx="14185576" cy="692711"/>
          </a:xfrm>
        </p:spPr>
        <p:txBody>
          <a:bodyPr>
            <a:noAutofit/>
          </a:bodyPr>
          <a:lstStyle/>
          <a:p>
            <a:r>
              <a:rPr lang="en-US" altLang="en-US" sz="4400" b="1" dirty="0" smtClean="0">
                <a:solidFill>
                  <a:schemeClr val="bg1"/>
                </a:solidFill>
                <a:ea typeface="Verdana" panose="020B0604030504040204" pitchFamily="34" charset="0"/>
                <a:cs typeface="Verdana" panose="020B0604030504040204" pitchFamily="34" charset="0"/>
              </a:rPr>
              <a:t>Conclusions &amp; Next Steps FGSSC Meeting</a:t>
            </a:r>
            <a:endParaRPr lang="en-US" altLang="en-US" sz="4400" b="1" dirty="0">
              <a:solidFill>
                <a:schemeClr val="bg1"/>
              </a:solidFill>
              <a:ea typeface="Verdana" panose="020B0604030504040204" pitchFamily="34" charset="0"/>
              <a:cs typeface="Verdana" panose="020B0604030504040204" pitchFamily="34" charset="0"/>
            </a:endParaRPr>
          </a:p>
        </p:txBody>
      </p:sp>
      <p:pic>
        <p:nvPicPr>
          <p:cNvPr id="6" name="11 Imagen" descr="banda_baja.png"/>
          <p:cNvPicPr>
            <a:picLocks noChangeAspect="1"/>
          </p:cNvPicPr>
          <p:nvPr/>
        </p:nvPicPr>
        <p:blipFill>
          <a:blip r:embed="rId4" cstate="print"/>
          <a:srcRect t="66102"/>
          <a:stretch>
            <a:fillRect/>
          </a:stretch>
        </p:blipFill>
        <p:spPr>
          <a:xfrm>
            <a:off x="103526" y="6782427"/>
            <a:ext cx="18285716" cy="3486674"/>
          </a:xfrm>
          <a:prstGeom prst="rect">
            <a:avLst/>
          </a:prstGeom>
        </p:spPr>
      </p:pic>
    </p:spTree>
    <p:extLst>
      <p:ext uri="{BB962C8B-B14F-4D97-AF65-F5344CB8AC3E}">
        <p14:creationId xmlns:p14="http://schemas.microsoft.com/office/powerpoint/2010/main" val="189349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p:cNvPicPr>
            <a:picLocks noChangeAspect="1"/>
          </p:cNvPicPr>
          <p:nvPr/>
        </p:nvPicPr>
        <p:blipFill rotWithShape="1">
          <a:blip r:embed="rId3" cstate="print">
            <a:extLst>
              <a:ext uri="{28A0092B-C50C-407E-A947-70E740481C1C}">
                <a14:useLocalDpi xmlns:a14="http://schemas.microsoft.com/office/drawing/2010/main" val="0"/>
              </a:ext>
            </a:extLst>
          </a:blip>
          <a:srcRect b="24159"/>
          <a:stretch/>
        </p:blipFill>
        <p:spPr>
          <a:xfrm>
            <a:off x="-1" y="-1"/>
            <a:ext cx="18291175" cy="10290175"/>
          </a:xfrm>
          <a:prstGeom prst="rect">
            <a:avLst/>
          </a:prstGeom>
        </p:spPr>
      </p:pic>
      <p:pic>
        <p:nvPicPr>
          <p:cNvPr id="22" name="Picture 5" descr="C:\Users\campilon\Desktop\photos\SHUTTERSTOCK\green_buildin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227" y="5865167"/>
            <a:ext cx="6392384" cy="2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365167" y="4569023"/>
            <a:ext cx="7472504" cy="648072"/>
          </a:xfrm>
          <a:solidFill>
            <a:srgbClr val="92D050"/>
          </a:solidFill>
          <a:ln w="57150">
            <a:solidFill>
              <a:srgbClr val="00B050"/>
            </a:solidFill>
          </a:ln>
        </p:spPr>
        <p:txBody>
          <a:bodyPr>
            <a:noAutofit/>
          </a:bodyPr>
          <a:lstStyle/>
          <a:p>
            <a:pPr marL="0" indent="0" algn="ctr">
              <a:buNone/>
              <a:defRPr/>
            </a:pPr>
            <a:r>
              <a:rPr lang="en-US"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Contributions </a:t>
            </a:r>
            <a:r>
              <a:rPr lang="en-US" sz="2400" b="1" dirty="0">
                <a:solidFill>
                  <a:srgbClr val="C00000"/>
                </a:solidFill>
                <a:latin typeface="Verdana" panose="020B0604030504040204" pitchFamily="34" charset="0"/>
                <a:ea typeface="Verdana" panose="020B0604030504040204" pitchFamily="34" charset="0"/>
                <a:cs typeface="Verdana" panose="020B0604030504040204" pitchFamily="34" charset="0"/>
              </a:rPr>
              <a:t>are needed</a:t>
            </a:r>
            <a:r>
              <a:rPr lang="en-US"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800" dirty="0">
              <a:solidFill>
                <a:srgbClr val="C00000"/>
              </a:solidFill>
            </a:endParaRPr>
          </a:p>
        </p:txBody>
      </p:sp>
      <p:sp>
        <p:nvSpPr>
          <p:cNvPr id="12" name="Title 1"/>
          <p:cNvSpPr txBox="1">
            <a:spLocks/>
          </p:cNvSpPr>
          <p:nvPr/>
        </p:nvSpPr>
        <p:spPr>
          <a:xfrm>
            <a:off x="504627" y="1616695"/>
            <a:ext cx="16921880" cy="2169988"/>
          </a:xfrm>
          <a:prstGeom prst="rect">
            <a:avLst/>
          </a:prstGeom>
        </p:spPr>
        <p:txBody>
          <a:bodyPr vert="horz" lIns="163321" tIns="81660" rIns="163321" bIns="81660" rtlCol="0" anchor="ctr">
            <a:normAutofit fontScale="97500"/>
          </a:bodyPr>
          <a:lstStyle>
            <a:lvl1pPr algn="ctr" defTabSz="1633210" rtl="0" eaLnBrk="1" latinLnBrk="0" hangingPunct="1">
              <a:spcBef>
                <a:spcPct val="0"/>
              </a:spcBef>
              <a:buNone/>
              <a:defRPr sz="7900" kern="1200">
                <a:solidFill>
                  <a:schemeClr val="tx1"/>
                </a:solidFill>
                <a:latin typeface="+mj-lt"/>
                <a:ea typeface="+mj-ea"/>
                <a:cs typeface="+mj-cs"/>
              </a:defRPr>
            </a:lvl1pPr>
          </a:lstStyle>
          <a:p>
            <a:r>
              <a:rPr lang="en-US" altLang="en-US" sz="4000" b="1" dirty="0" smtClean="0">
                <a:solidFill>
                  <a:schemeClr val="bg1"/>
                </a:solidFill>
                <a:ea typeface="Verdana" panose="020B0604030504040204" pitchFamily="34" charset="0"/>
                <a:cs typeface="Verdana" panose="020B0604030504040204" pitchFamily="34" charset="0"/>
              </a:rPr>
              <a:t>Third meeting of the Focus Group on Smart Sustainable Cities</a:t>
            </a:r>
            <a:br>
              <a:rPr lang="en-US" altLang="en-US" sz="4000" b="1" dirty="0" smtClean="0">
                <a:solidFill>
                  <a:schemeClr val="bg1"/>
                </a:solidFill>
                <a:ea typeface="Verdana" panose="020B0604030504040204" pitchFamily="34" charset="0"/>
                <a:cs typeface="Verdana" panose="020B0604030504040204" pitchFamily="34" charset="0"/>
              </a:rPr>
            </a:br>
            <a:r>
              <a:rPr lang="en-US" altLang="en-US" sz="4000" b="1" dirty="0" smtClean="0">
                <a:solidFill>
                  <a:schemeClr val="bg1"/>
                </a:solidFill>
                <a:ea typeface="Verdana" panose="020B0604030504040204" pitchFamily="34" charset="0"/>
                <a:cs typeface="Verdana" panose="020B0604030504040204" pitchFamily="34" charset="0"/>
              </a:rPr>
              <a:t/>
            </a:r>
            <a:br>
              <a:rPr lang="en-US" altLang="en-US" sz="4000" b="1" dirty="0" smtClean="0">
                <a:solidFill>
                  <a:schemeClr val="bg1"/>
                </a:solidFill>
                <a:ea typeface="Verdana" panose="020B0604030504040204" pitchFamily="34" charset="0"/>
                <a:cs typeface="Verdana" panose="020B0604030504040204" pitchFamily="34" charset="0"/>
              </a:rPr>
            </a:br>
            <a:r>
              <a:rPr lang="en-US" altLang="en-US" sz="4000" dirty="0">
                <a:solidFill>
                  <a:schemeClr val="bg1"/>
                </a:solidFill>
                <a:ea typeface="Verdana" panose="020B0604030504040204" pitchFamily="34" charset="0"/>
                <a:cs typeface="Verdana" panose="020B0604030504040204" pitchFamily="34" charset="0"/>
              </a:rPr>
              <a:t>Lima, </a:t>
            </a:r>
            <a:r>
              <a:rPr lang="en-US" altLang="en-US" sz="4000" dirty="0" smtClean="0">
                <a:solidFill>
                  <a:schemeClr val="bg1"/>
                </a:solidFill>
                <a:ea typeface="Verdana" panose="020B0604030504040204" pitchFamily="34" charset="0"/>
                <a:cs typeface="Verdana" panose="020B0604030504040204" pitchFamily="34" charset="0"/>
              </a:rPr>
              <a:t>Peru, 6 December 2013</a:t>
            </a:r>
          </a:p>
        </p:txBody>
      </p:sp>
      <p:pic>
        <p:nvPicPr>
          <p:cNvPr id="6" name="11 Imagen" descr="banda_baja.png"/>
          <p:cNvPicPr>
            <a:picLocks noChangeAspect="1"/>
          </p:cNvPicPr>
          <p:nvPr/>
        </p:nvPicPr>
        <p:blipFill>
          <a:blip r:embed="rId5" cstate="print"/>
          <a:srcRect t="66102"/>
          <a:stretch>
            <a:fillRect/>
          </a:stretch>
        </p:blipFill>
        <p:spPr>
          <a:xfrm>
            <a:off x="-1" y="6801271"/>
            <a:ext cx="18285716" cy="3486674"/>
          </a:xfrm>
          <a:prstGeom prst="rect">
            <a:avLst/>
          </a:prstGeom>
        </p:spPr>
      </p:pic>
    </p:spTree>
    <p:extLst>
      <p:ext uri="{BB962C8B-B14F-4D97-AF65-F5344CB8AC3E}">
        <p14:creationId xmlns:p14="http://schemas.microsoft.com/office/powerpoint/2010/main" val="123610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84BBC3-3141-435F-9655-89319B06AD70}"/>
</file>

<file path=customXml/itemProps2.xml><?xml version="1.0" encoding="utf-8"?>
<ds:datastoreItem xmlns:ds="http://schemas.openxmlformats.org/officeDocument/2006/customXml" ds:itemID="{459E0CCA-63A1-4C64-A27F-13A1B1F556D8}"/>
</file>

<file path=customXml/itemProps3.xml><?xml version="1.0" encoding="utf-8"?>
<ds:datastoreItem xmlns:ds="http://schemas.openxmlformats.org/officeDocument/2006/customXml" ds:itemID="{DBEC3289-40E9-42C7-AB16-0F70B123B1E1}"/>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Personalizado</PresentationFormat>
  <Paragraphs>127</Paragraphs>
  <Slides>11</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SimSun</vt:lpstr>
      <vt:lpstr>Arial</vt:lpstr>
      <vt:lpstr>Calibri</vt:lpstr>
      <vt:lpstr>Courier New</vt:lpstr>
      <vt:lpstr>Telefonica Text</vt:lpstr>
      <vt:lpstr>Verdana</vt:lpstr>
      <vt:lpstr>Wingdings</vt:lpstr>
      <vt:lpstr>Zurich BT</vt:lpstr>
      <vt:lpstr>Tema de Office</vt:lpstr>
      <vt:lpstr>Presentación de PowerPoint</vt:lpstr>
      <vt:lpstr>Focus Group on Smart Sustainable Cities</vt:lpstr>
      <vt:lpstr>FG SSC  Management Team</vt:lpstr>
      <vt:lpstr>Terms of Reference: Main tasks and deliverables</vt:lpstr>
      <vt:lpstr>ITU – T Focus Group – Smart Sustainable Cities Evolution</vt:lpstr>
      <vt:lpstr>Working Groups Activities </vt:lpstr>
      <vt:lpstr>Working Groups (cont’d)</vt:lpstr>
      <vt:lpstr>Conclusions &amp; Next Steps FGSSC Meeting</vt:lpstr>
      <vt:lpstr>Presentación de PowerPoint</vt:lpstr>
      <vt:lpstr>Links &amp; Additional Information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GUZMAN ARAÑA, SILVIA</cp:lastModifiedBy>
  <cp:revision>84</cp:revision>
  <dcterms:created xsi:type="dcterms:W3CDTF">2013-08-21T15:33:30Z</dcterms:created>
  <dcterms:modified xsi:type="dcterms:W3CDTF">2013-09-17T22:05:54Z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