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5" r:id="rId12"/>
    <p:sldId id="276" r:id="rId13"/>
  </p:sldIdLst>
  <p:sldSz cx="18291175" cy="10290175"/>
  <p:notesSz cx="6735763" cy="9866313"/>
  <p:custDataLst>
    <p:tags r:id="rId16"/>
  </p:custDataLst>
  <p:defaultTextStyle>
    <a:defPPr>
      <a:defRPr lang="es-ES"/>
    </a:defPPr>
    <a:lvl1pPr marL="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60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321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81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642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3025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9630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6234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2839" algn="l" defTabSz="163321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72" y="372"/>
      </p:cViewPr>
      <p:guideLst>
        <p:guide orient="horz" pos="2288"/>
        <p:guide orient="horz" pos="2969"/>
        <p:guide pos="5761"/>
        <p:guide pos="5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2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2\Asimelec\Comun\2012_MEDIOAMBIENTE\RELAC_INSTITUC\Informes%20Anuales_11\KGS.%20GESTIONADOS\ECOASIMELEC\ECOASIMELEC%20kgs%20gestionados\EA%20NACIONAL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idor2\Asimelec\Comun\2012_MEDIOAMBIENTE\COMUNICACION\ECOENCUENTRO%202012\DATOS\RAEES%20gestionados2011_cat.xls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42144554511331245"/>
          <c:y val="9.9398066421299516E-2"/>
          <c:w val="0.57855445488668755"/>
          <c:h val="0.89691211967315854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-0.15560692010272981"/>
                  <c:y val="-0.11390728127545365"/>
                </c:manualLayout>
              </c:layout>
              <c:showPercent val="1"/>
            </c:dLbl>
            <c:dLbl>
              <c:idx val="4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TD!$A$21:$A$29</c:f>
              <c:strCache>
                <c:ptCount val="9"/>
                <c:pt idx="0">
                  <c:v>01. Grandes electrodomésticos</c:v>
                </c:pt>
                <c:pt idx="1">
                  <c:v>02. Pequeño electrodoméstico</c:v>
                </c:pt>
                <c:pt idx="2">
                  <c:v>03. Informática y telecomunicaciones</c:v>
                </c:pt>
                <c:pt idx="3">
                  <c:v>04. Electrónica de consumo</c:v>
                </c:pt>
                <c:pt idx="4">
                  <c:v>06. Herramientas eléctricas</c:v>
                </c:pt>
                <c:pt idx="5">
                  <c:v>07. Juguetes o equipos deportivos</c:v>
                </c:pt>
                <c:pt idx="6">
                  <c:v>08. Aparatos médicos</c:v>
                </c:pt>
                <c:pt idx="7">
                  <c:v>09. Instrumentos de vigilancia y control</c:v>
                </c:pt>
                <c:pt idx="8">
                  <c:v>10. Máquinas expendedoras</c:v>
                </c:pt>
              </c:strCache>
            </c:strRef>
          </c:cat>
          <c:val>
            <c:numRef>
              <c:f>TD!$B$21:$B$29</c:f>
              <c:numCache>
                <c:formatCode>#,##0</c:formatCode>
                <c:ptCount val="9"/>
                <c:pt idx="0">
                  <c:v>138917.19213094574</c:v>
                </c:pt>
                <c:pt idx="1">
                  <c:v>169803.00613312755</c:v>
                </c:pt>
                <c:pt idx="2">
                  <c:v>9080073.6552892029</c:v>
                </c:pt>
                <c:pt idx="3">
                  <c:v>1646516.447702687</c:v>
                </c:pt>
                <c:pt idx="4">
                  <c:v>21436.716913698918</c:v>
                </c:pt>
                <c:pt idx="5">
                  <c:v>2498400.9234127053</c:v>
                </c:pt>
                <c:pt idx="6">
                  <c:v>390069</c:v>
                </c:pt>
                <c:pt idx="7">
                  <c:v>96357.092015091199</c:v>
                </c:pt>
                <c:pt idx="8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l"/>
      <c:legendEntry>
        <c:idx val="0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5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6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7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egendEntry>
        <c:idx val="8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s-ES"/>
          </a:p>
        </c:txPr>
      </c:legendEntry>
      <c:layout>
        <c:manualLayout>
          <c:xMode val="edge"/>
          <c:yMode val="edge"/>
          <c:x val="4.7789725209080114E-3"/>
          <c:y val="4.5900413375372026E-2"/>
          <c:w val="0.40730486646158481"/>
          <c:h val="0.81790268229064511"/>
        </c:manualLayout>
      </c:layout>
      <c:txPr>
        <a:bodyPr/>
        <a:lstStyle/>
        <a:p>
          <a:pPr>
            <a:defRPr sz="900"/>
          </a:pPr>
          <a:endParaRPr lang="es-ES"/>
        </a:p>
      </c:txPr>
    </c:legend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551559786370534E-2"/>
          <c:y val="0.12451529589645677"/>
          <c:w val="0.51817448192110316"/>
          <c:h val="0.69459168992432507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006600"/>
              </a:solidFill>
            </c:spPr>
          </c:dPt>
          <c:dPt>
            <c:idx val="1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2"/>
            <c:spPr>
              <a:solidFill>
                <a:srgbClr val="9BBB59"/>
              </a:solidFill>
            </c:spPr>
          </c:dPt>
          <c:dLbls>
            <c:dLbl>
              <c:idx val="0"/>
              <c:layout>
                <c:manualLayout>
                  <c:x val="-0.1853357392825897"/>
                  <c:y val="-6.9955161854768494E-2"/>
                </c:manualLayout>
              </c:layout>
              <c:showPercent val="1"/>
            </c:dLbl>
            <c:dLbl>
              <c:idx val="1"/>
              <c:layout>
                <c:manualLayout>
                  <c:x val="0.12956477455243548"/>
                  <c:y val="-4.8262878202376479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dirty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en-US" sz="1400" b="1" dirty="0">
                        <a:solidFill>
                          <a:schemeClr val="tx1"/>
                        </a:solidFill>
                      </a:rPr>
                      <a:t>3%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howPercent val="1"/>
            </c:dLbl>
            <c:dLbl>
              <c:idx val="2"/>
              <c:layout>
                <c:manualLayout>
                  <c:x val="5.9257387602669069E-2"/>
                  <c:y val="9.9483588978910686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TD!$G$23:$G$25</c:f>
              <c:strCache>
                <c:ptCount val="3"/>
                <c:pt idx="0">
                  <c:v>Ecoasimelec</c:v>
                </c:pt>
                <c:pt idx="1">
                  <c:v>Ecofimática</c:v>
                </c:pt>
                <c:pt idx="2">
                  <c:v>Tragamóvil</c:v>
                </c:pt>
              </c:strCache>
            </c:strRef>
          </c:cat>
          <c:val>
            <c:numRef>
              <c:f>TD!$H$23:$H$25</c:f>
              <c:numCache>
                <c:formatCode>#,##0</c:formatCode>
                <c:ptCount val="3"/>
                <c:pt idx="0">
                  <c:v>5278131.9952891525</c:v>
                </c:pt>
                <c:pt idx="1">
                  <c:v>3012801.6599999997</c:v>
                </c:pt>
                <c:pt idx="2">
                  <c:v>789140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825935937112364"/>
          <c:y val="0.31930830310614844"/>
          <c:w val="0.25902090596884647"/>
          <c:h val="0.30500567550494972"/>
        </c:manualLayout>
      </c:layout>
      <c:txPr>
        <a:bodyPr/>
        <a:lstStyle/>
        <a:p>
          <a:pPr>
            <a:defRPr sz="1400" b="1">
              <a:solidFill>
                <a:schemeClr val="bg1"/>
              </a:solidFill>
            </a:defRPr>
          </a:pPr>
          <a:endParaRPr lang="es-ES"/>
        </a:p>
      </c:txPr>
    </c:legend>
    <c:plotVisOnly val="1"/>
    <c:dispBlanksAs val="zero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91F07-B1EB-4B2F-A24E-6C7BBB805135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2285-25D8-4F8A-862B-71D7BE7EFF8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CC980-0B7C-4A28-86BB-EFF4E5CBD084}" type="datetimeFigureOut">
              <a:rPr lang="en-GB" smtClean="0"/>
              <a:pPr/>
              <a:t>06/09/2013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5143F-E6E2-48A3-874B-E839DF8862F1}" type="slidenum">
              <a:rPr lang="en-GB" smtClean="0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FD8F1-8B93-48AB-9EE6-0667F2CDAB01}" type="slidenum">
              <a:rPr lang="en-US" altLang="es-ES" smtClean="0"/>
              <a:pPr/>
              <a:t>4</a:t>
            </a:fld>
            <a:endParaRPr lang="en-US" altLang="es-E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es-ES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CA585-61A8-4F11-B952-7C569AB41FD6}" type="slidenum">
              <a:rPr lang="en-US" altLang="es-ES" smtClean="0"/>
              <a:pPr/>
              <a:t>8</a:t>
            </a:fld>
            <a:endParaRPr lang="en-U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alt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B2C289-D525-4634-A3AB-256773AB2475}" type="slidenum">
              <a:rPr lang="en-US" altLang="es-ES" smtClean="0"/>
              <a:pPr/>
              <a:t>9</a:t>
            </a:fld>
            <a:endParaRPr lang="en-U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71838" y="3196625"/>
            <a:ext cx="15547499" cy="220571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elefonica Tex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743676" y="5831099"/>
            <a:ext cx="12803823" cy="26297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6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3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6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6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2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746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1670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6528555" y="619317"/>
            <a:ext cx="8231029" cy="131723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829119" y="619317"/>
            <a:ext cx="24394584" cy="1317237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905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2696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4877" y="6612391"/>
            <a:ext cx="15547499" cy="2043743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44877" y="4361416"/>
            <a:ext cx="15547499" cy="2250975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16605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321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81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64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302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963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623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283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93284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829117" y="3601562"/>
            <a:ext cx="16312808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8446779" y="3601562"/>
            <a:ext cx="16312806" cy="10190132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78902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303380"/>
            <a:ext cx="8081779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914559" y="3263320"/>
            <a:ext cx="8081779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9291664" y="2303380"/>
            <a:ext cx="8084953" cy="959939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16605" indent="0">
              <a:buNone/>
              <a:defRPr sz="3600" b="1"/>
            </a:lvl2pPr>
            <a:lvl3pPr marL="1633210" indent="0">
              <a:buNone/>
              <a:defRPr sz="3200" b="1"/>
            </a:lvl3pPr>
            <a:lvl4pPr marL="2449815" indent="0">
              <a:buNone/>
              <a:defRPr sz="2900" b="1"/>
            </a:lvl4pPr>
            <a:lvl5pPr marL="3266420" indent="0">
              <a:buNone/>
              <a:defRPr sz="2900" b="1"/>
            </a:lvl5pPr>
            <a:lvl6pPr marL="4083025" indent="0">
              <a:buNone/>
              <a:defRPr sz="2900" b="1"/>
            </a:lvl6pPr>
            <a:lvl7pPr marL="4899630" indent="0">
              <a:buNone/>
              <a:defRPr sz="2900" b="1"/>
            </a:lvl7pPr>
            <a:lvl8pPr marL="5716234" indent="0">
              <a:buNone/>
              <a:defRPr sz="2900" b="1"/>
            </a:lvl8pPr>
            <a:lvl9pPr marL="6532839" indent="0">
              <a:buNone/>
              <a:defRPr sz="2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9291664" y="3263320"/>
            <a:ext cx="8084953" cy="5928761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36295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4185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413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560" y="409701"/>
            <a:ext cx="6017671" cy="174361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51341" y="409702"/>
            <a:ext cx="10225275" cy="8782379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560" y="2153315"/>
            <a:ext cx="6017671" cy="70387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482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85198" y="7203123"/>
            <a:ext cx="10974705" cy="85036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585198" y="919446"/>
            <a:ext cx="10974705" cy="6174105"/>
          </a:xfrm>
        </p:spPr>
        <p:txBody>
          <a:bodyPr/>
          <a:lstStyle>
            <a:lvl1pPr marL="0" indent="0">
              <a:buNone/>
              <a:defRPr sz="5700"/>
            </a:lvl1pPr>
            <a:lvl2pPr marL="816605" indent="0">
              <a:buNone/>
              <a:defRPr sz="5000"/>
            </a:lvl2pPr>
            <a:lvl3pPr marL="1633210" indent="0">
              <a:buNone/>
              <a:defRPr sz="4300"/>
            </a:lvl3pPr>
            <a:lvl4pPr marL="2449815" indent="0">
              <a:buNone/>
              <a:defRPr sz="3600"/>
            </a:lvl4pPr>
            <a:lvl5pPr marL="3266420" indent="0">
              <a:buNone/>
              <a:defRPr sz="3600"/>
            </a:lvl5pPr>
            <a:lvl6pPr marL="4083025" indent="0">
              <a:buNone/>
              <a:defRPr sz="3600"/>
            </a:lvl6pPr>
            <a:lvl7pPr marL="4899630" indent="0">
              <a:buNone/>
              <a:defRPr sz="3600"/>
            </a:lvl7pPr>
            <a:lvl8pPr marL="5716234" indent="0">
              <a:buNone/>
              <a:defRPr sz="3600"/>
            </a:lvl8pPr>
            <a:lvl9pPr marL="6532839" indent="0">
              <a:buNone/>
              <a:defRPr sz="36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85198" y="8053492"/>
            <a:ext cx="10974705" cy="1207666"/>
          </a:xfrm>
        </p:spPr>
        <p:txBody>
          <a:bodyPr/>
          <a:lstStyle>
            <a:lvl1pPr marL="0" indent="0">
              <a:buNone/>
              <a:defRPr sz="2500"/>
            </a:lvl1pPr>
            <a:lvl2pPr marL="816605" indent="0">
              <a:buNone/>
              <a:defRPr sz="2100"/>
            </a:lvl2pPr>
            <a:lvl3pPr marL="1633210" indent="0">
              <a:buNone/>
              <a:defRPr sz="1800"/>
            </a:lvl3pPr>
            <a:lvl4pPr marL="2449815" indent="0">
              <a:buNone/>
              <a:defRPr sz="1600"/>
            </a:lvl4pPr>
            <a:lvl5pPr marL="3266420" indent="0">
              <a:buNone/>
              <a:defRPr sz="1600"/>
            </a:lvl5pPr>
            <a:lvl6pPr marL="4083025" indent="0">
              <a:buNone/>
              <a:defRPr sz="1600"/>
            </a:lvl6pPr>
            <a:lvl7pPr marL="4899630" indent="0">
              <a:buNone/>
              <a:defRPr sz="1600"/>
            </a:lvl7pPr>
            <a:lvl8pPr marL="5716234" indent="0">
              <a:buNone/>
              <a:defRPr sz="1600"/>
            </a:lvl8pPr>
            <a:lvl9pPr marL="6532839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2965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715029"/>
          </a:xfrm>
          <a:prstGeom prst="rect">
            <a:avLst/>
          </a:prstGeom>
        </p:spPr>
        <p:txBody>
          <a:bodyPr vert="horz" lIns="163321" tIns="81660" rIns="163321" bIns="8166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559" y="2401042"/>
            <a:ext cx="16462058" cy="6791040"/>
          </a:xfrm>
          <a:prstGeom prst="rect">
            <a:avLst/>
          </a:prstGeom>
        </p:spPr>
        <p:txBody>
          <a:bodyPr vert="horz" lIns="163321" tIns="81660" rIns="163321" bIns="8166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914559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DB98A-F1DC-46C4-9FF0-1BF63371BA7C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249485" y="9537468"/>
            <a:ext cx="5792205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3108675" y="9537468"/>
            <a:ext cx="4267941" cy="547857"/>
          </a:xfrm>
          <a:prstGeom prst="rect">
            <a:avLst/>
          </a:prstGeom>
        </p:spPr>
        <p:txBody>
          <a:bodyPr vert="horz" lIns="163321" tIns="81660" rIns="163321" bIns="8166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C4B2E-7876-44C2-A2ED-D83237E82549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0" y="0"/>
            <a:ext cx="18291175" cy="10290175"/>
            <a:chOff x="-1" y="-1"/>
            <a:chExt cx="18291175" cy="10290175"/>
          </a:xfrm>
        </p:grpSpPr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" y="-1"/>
              <a:ext cx="18291175" cy="10290175"/>
            </a:xfrm>
            <a:prstGeom prst="rect">
              <a:avLst/>
            </a:prstGeom>
          </p:spPr>
        </p:pic>
        <p:pic>
          <p:nvPicPr>
            <p:cNvPr id="9" name="8 Imagen" descr="banda_baja.png"/>
            <p:cNvPicPr>
              <a:picLocks noChangeAspect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>
            <a:xfrm>
              <a:off x="2729" y="6801271"/>
              <a:ext cx="18285716" cy="3486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48733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3321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2454" indent="-612454" algn="l" defTabSz="1633210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26983" indent="-510378" algn="l" defTabSz="163321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151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8117" indent="-408302" algn="l" defTabSz="163321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4722" indent="-408302" algn="l" defTabSz="163321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132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793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4537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41142" indent="-408302" algn="l" defTabSz="163321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60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321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81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642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3025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9630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6234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2839" algn="l" defTabSz="163321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5.jpeg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netur.e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-503485" y="0"/>
            <a:ext cx="18291175" cy="10290175"/>
          </a:xfrm>
          <a:prstGeom prst="rect">
            <a:avLst/>
          </a:prstGeom>
        </p:spPr>
      </p:pic>
      <p:grpSp>
        <p:nvGrpSpPr>
          <p:cNvPr id="12" name="11 Grupo"/>
          <p:cNvGrpSpPr/>
          <p:nvPr/>
        </p:nvGrpSpPr>
        <p:grpSpPr>
          <a:xfrm>
            <a:off x="10147117" y="1832719"/>
            <a:ext cx="8144058" cy="8138144"/>
            <a:chOff x="10884627" y="1035408"/>
            <a:chExt cx="7353134" cy="7347794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2899" t="2781" r="23249" b="1553"/>
            <a:stretch/>
          </p:blipFill>
          <p:spPr>
            <a:xfrm>
              <a:off x="10884627" y="1035408"/>
              <a:ext cx="7353134" cy="7347794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11034" y="1356330"/>
              <a:ext cx="7300320" cy="670595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648643" y="7953399"/>
            <a:ext cx="8136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/>
            <a:endParaRPr lang="es-ES" sz="4400" dirty="0" smtClean="0">
              <a:solidFill>
                <a:schemeClr val="bg1"/>
              </a:solidFill>
              <a:latin typeface="Telefonica Text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76635" y="5505127"/>
            <a:ext cx="10054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i="1" dirty="0" smtClean="0">
                <a:solidFill>
                  <a:schemeClr val="bg1"/>
                </a:solidFill>
              </a:rPr>
              <a:t>Modelo de Gestión de RAEES: </a:t>
            </a:r>
          </a:p>
          <a:p>
            <a:r>
              <a:rPr lang="es-ES" sz="4800" i="1" dirty="0" smtClean="0">
                <a:solidFill>
                  <a:schemeClr val="bg1"/>
                </a:solidFill>
              </a:rPr>
              <a:t>un Reto/una Realidad </a:t>
            </a:r>
          </a:p>
        </p:txBody>
      </p:sp>
      <p:grpSp>
        <p:nvGrpSpPr>
          <p:cNvPr id="15" name="14 Grupo"/>
          <p:cNvGrpSpPr/>
          <p:nvPr/>
        </p:nvGrpSpPr>
        <p:grpSpPr>
          <a:xfrm>
            <a:off x="575865" y="618847"/>
            <a:ext cx="9793088" cy="4094441"/>
            <a:chOff x="8285993" y="1622117"/>
            <a:chExt cx="10602200" cy="443272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526684" y="1789144"/>
              <a:ext cx="3224612" cy="1095250"/>
            </a:xfrm>
            <a:prstGeom prst="rect">
              <a:avLst/>
            </a:prstGeom>
          </p:spPr>
        </p:pic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7443" y="1622117"/>
              <a:ext cx="2006026" cy="1185379"/>
            </a:xfrm>
            <a:prstGeom prst="rect">
              <a:avLst/>
            </a:prstGeom>
          </p:spPr>
        </p:pic>
        <p:pic>
          <p:nvPicPr>
            <p:cNvPr id="18" name="17 Imagen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5389" b="35610"/>
            <a:stretch/>
          </p:blipFill>
          <p:spPr>
            <a:xfrm>
              <a:off x="8285993" y="3132594"/>
              <a:ext cx="10602200" cy="2922250"/>
            </a:xfrm>
            <a:prstGeom prst="rect">
              <a:avLst/>
            </a:prstGeom>
          </p:spPr>
        </p:pic>
      </p:grpSp>
      <p:sp>
        <p:nvSpPr>
          <p:cNvPr id="13" name="12 CuadroTexto"/>
          <p:cNvSpPr txBox="1"/>
          <p:nvPr/>
        </p:nvSpPr>
        <p:spPr>
          <a:xfrm>
            <a:off x="648643" y="766536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José Pérez García </a:t>
            </a:r>
          </a:p>
          <a:p>
            <a:r>
              <a:rPr lang="en-GB" sz="2400" dirty="0" err="1" smtClean="0">
                <a:solidFill>
                  <a:schemeClr val="bg1"/>
                </a:solidFill>
              </a:rPr>
              <a:t>Consejero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Delegado</a:t>
            </a:r>
            <a:r>
              <a:rPr lang="en-GB" sz="2400" dirty="0" smtClean="0">
                <a:solidFill>
                  <a:schemeClr val="bg1"/>
                </a:solidFill>
              </a:rPr>
              <a:t> de Recyclia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76635" y="9249543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</a:rPr>
              <a:t>Madrid, 16 de </a:t>
            </a:r>
            <a:r>
              <a:rPr lang="en-GB" sz="1600" dirty="0" err="1" smtClean="0">
                <a:solidFill>
                  <a:schemeClr val="bg1"/>
                </a:solidFill>
              </a:rPr>
              <a:t>septiembre</a:t>
            </a:r>
            <a:r>
              <a:rPr lang="en-GB" sz="1600" dirty="0" smtClean="0">
                <a:solidFill>
                  <a:schemeClr val="bg1"/>
                </a:solidFill>
              </a:rPr>
              <a:t> de 2013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40424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301665" y="3527254"/>
            <a:ext cx="4005789" cy="2272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4579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altLang="es-ES" sz="6000" b="1" dirty="0" smtClean="0">
                <a:solidFill>
                  <a:schemeClr val="bg1"/>
                </a:solidFill>
              </a:rPr>
              <a:t>Acciones de comunicación y sensibilización </a:t>
            </a:r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9001547" y="2011773"/>
            <a:ext cx="6625886" cy="38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>
            <a:defPPr>
              <a:defRPr lang="es-ES_tradnl"/>
            </a:defPPr>
            <a:lvl1pPr algn="ctr" fontAlgn="auto">
              <a:spcBef>
                <a:spcPct val="50000"/>
              </a:spcBef>
              <a:spcAft>
                <a:spcPts val="0"/>
              </a:spcAft>
              <a:defRPr sz="1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aiandra GD" pitchFamily="34" charset="0"/>
                <a:cs typeface="MV Boli" pitchFamily="2" charset="0"/>
              </a:defRPr>
            </a:lvl1pPr>
          </a:lstStyle>
          <a:p>
            <a:pPr>
              <a:defRPr/>
            </a:pP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ESCUELA DE RECICLAJE</a:t>
            </a:r>
          </a:p>
        </p:txBody>
      </p:sp>
      <p:pic>
        <p:nvPicPr>
          <p:cNvPr id="7" name="Picture 8" descr="\\servidor2\Asimelec\Comun\2012_MEDIOAMBIENTE\COMUNICACION\ROADSHOW_AMBILAMP\LATERAL EXTERIOR 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r="4546"/>
          <a:stretch/>
        </p:blipFill>
        <p:spPr bwMode="auto">
          <a:xfrm>
            <a:off x="11865715" y="2794939"/>
            <a:ext cx="5634252" cy="2490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511414" y="1982147"/>
            <a:ext cx="6625886" cy="54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LA VUELTA A ESPAÑA</a:t>
            </a:r>
          </a:p>
        </p:txBody>
      </p:sp>
      <p:pic>
        <p:nvPicPr>
          <p:cNvPr id="24585" name="Picture 7" descr="logo ECOPILAS VUELTA 2012 COMPRIMI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9257" y="2446300"/>
            <a:ext cx="6436843" cy="8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8 CuadroTexto"/>
          <p:cNvSpPr txBox="1">
            <a:spLocks noChangeArrowheads="1"/>
          </p:cNvSpPr>
          <p:nvPr/>
        </p:nvSpPr>
        <p:spPr bwMode="auto">
          <a:xfrm>
            <a:off x="12026408" y="5685315"/>
            <a:ext cx="5185476" cy="131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Convenio entre Tragamóvil  y ADENA para la recuperación de bosques autóctonos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898941" y="7418759"/>
            <a:ext cx="2304656" cy="228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28 CuadroTexto"/>
          <p:cNvSpPr txBox="1">
            <a:spLocks noChangeArrowheads="1"/>
          </p:cNvSpPr>
          <p:nvPr/>
        </p:nvSpPr>
        <p:spPr bwMode="auto">
          <a:xfrm>
            <a:off x="4248194" y="9466902"/>
            <a:ext cx="9938829" cy="54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Guía CETMAR y folleto baterías industriales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78722" y="6225541"/>
            <a:ext cx="2722825" cy="28146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/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/>
            </a:extLst>
          </a:blip>
          <a:srcRect b="14879"/>
          <a:stretch/>
        </p:blipFill>
        <p:spPr bwMode="auto">
          <a:xfrm>
            <a:off x="9577710" y="6192675"/>
            <a:ext cx="2296003" cy="2842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29363" y="3632919"/>
            <a:ext cx="4500393" cy="2061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-2199" y="6008578"/>
            <a:ext cx="4607726" cy="93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Premios ECO distribuidores </a:t>
            </a:r>
            <a:r>
              <a:rPr lang="es-ES_tradnl" sz="25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Ecofimática</a:t>
            </a:r>
            <a:endParaRPr lang="es-ES_tradnl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aiandra GD" pitchFamily="34" charset="0"/>
              <a:cs typeface="MV Boli" pitchFamily="2" charset="0"/>
            </a:endParaRPr>
          </a:p>
        </p:txBody>
      </p:sp>
      <p:pic>
        <p:nvPicPr>
          <p:cNvPr id="18" name="Picture 4" descr="\\servidor2\Asimelec\Comun\2012_MEDIOAMBIENTE\COMUNICACION\PREMIOS ECO VALENCIA_EF\ECO_sobre-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51161" y="7305994"/>
            <a:ext cx="3860386" cy="20839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BBB5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err="1" smtClean="0">
                <a:solidFill>
                  <a:schemeClr val="bg1"/>
                </a:solidFill>
              </a:rPr>
              <a:t>Conclusiones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El </a:t>
            </a:r>
            <a:r>
              <a:rPr lang="en-GB" sz="3200" dirty="0" err="1" smtClean="0">
                <a:solidFill>
                  <a:schemeClr val="bg1"/>
                </a:solidFill>
              </a:rPr>
              <a:t>reto</a:t>
            </a:r>
            <a:r>
              <a:rPr lang="en-GB" sz="3200" dirty="0" smtClean="0">
                <a:solidFill>
                  <a:schemeClr val="bg1"/>
                </a:solidFill>
              </a:rPr>
              <a:t> de la </a:t>
            </a:r>
            <a:r>
              <a:rPr lang="en-GB" sz="3200" dirty="0" err="1" smtClean="0">
                <a:solidFill>
                  <a:schemeClr val="bg1"/>
                </a:solidFill>
              </a:rPr>
              <a:t>gestión</a:t>
            </a:r>
            <a:r>
              <a:rPr lang="en-GB" sz="3200" dirty="0" smtClean="0">
                <a:solidFill>
                  <a:schemeClr val="bg1"/>
                </a:solidFill>
              </a:rPr>
              <a:t> de los RAEEs </a:t>
            </a:r>
            <a:r>
              <a:rPr lang="en-GB" sz="3200" dirty="0" err="1" smtClean="0">
                <a:solidFill>
                  <a:schemeClr val="bg1"/>
                </a:solidFill>
              </a:rPr>
              <a:t>tiene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solución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El SIG se ha </a:t>
            </a:r>
            <a:r>
              <a:rPr lang="en-GB" sz="3200" dirty="0" err="1" smtClean="0">
                <a:solidFill>
                  <a:schemeClr val="bg1"/>
                </a:solidFill>
              </a:rPr>
              <a:t>demostrado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como</a:t>
            </a:r>
            <a:r>
              <a:rPr lang="en-GB" sz="3200" dirty="0" smtClean="0">
                <a:solidFill>
                  <a:schemeClr val="bg1"/>
                </a:solidFill>
              </a:rPr>
              <a:t> la </a:t>
            </a:r>
            <a:r>
              <a:rPr lang="en-GB" sz="3200" dirty="0" err="1" smtClean="0">
                <a:solidFill>
                  <a:schemeClr val="bg1"/>
                </a:solidFill>
              </a:rPr>
              <a:t>solución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más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eficaz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El </a:t>
            </a:r>
            <a:r>
              <a:rPr lang="en-GB" sz="3200" dirty="0" err="1" smtClean="0">
                <a:solidFill>
                  <a:schemeClr val="bg1"/>
                </a:solidFill>
              </a:rPr>
              <a:t>reto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futuro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es</a:t>
            </a:r>
            <a:r>
              <a:rPr lang="en-GB" sz="3200" dirty="0" smtClean="0">
                <a:solidFill>
                  <a:schemeClr val="bg1"/>
                </a:solidFill>
              </a:rPr>
              <a:t> el control de </a:t>
            </a:r>
            <a:r>
              <a:rPr lang="en-GB" sz="3200" dirty="0" err="1" smtClean="0">
                <a:solidFill>
                  <a:schemeClr val="bg1"/>
                </a:solidFill>
              </a:rPr>
              <a:t>todos</a:t>
            </a:r>
            <a:r>
              <a:rPr lang="en-GB" sz="3200" dirty="0" smtClean="0">
                <a:solidFill>
                  <a:schemeClr val="bg1"/>
                </a:solidFill>
              </a:rPr>
              <a:t> los </a:t>
            </a:r>
            <a:r>
              <a:rPr lang="en-GB" sz="3200" dirty="0" err="1" smtClean="0">
                <a:solidFill>
                  <a:schemeClr val="bg1"/>
                </a:solidFill>
              </a:rPr>
              <a:t>flujos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El </a:t>
            </a:r>
            <a:r>
              <a:rPr lang="en-GB" sz="3200" dirty="0" err="1" smtClean="0">
                <a:solidFill>
                  <a:schemeClr val="bg1"/>
                </a:solidFill>
              </a:rPr>
              <a:t>Ecodiseño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será</a:t>
            </a:r>
            <a:r>
              <a:rPr lang="en-GB" sz="3200" dirty="0" smtClean="0">
                <a:solidFill>
                  <a:schemeClr val="bg1"/>
                </a:solidFill>
              </a:rPr>
              <a:t> un </a:t>
            </a:r>
            <a:r>
              <a:rPr lang="en-GB" sz="3200" dirty="0" err="1" smtClean="0">
                <a:solidFill>
                  <a:schemeClr val="bg1"/>
                </a:solidFill>
              </a:rPr>
              <a:t>buen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aliado</a:t>
            </a:r>
            <a:r>
              <a:rPr lang="en-GB" sz="3200" dirty="0" smtClean="0">
                <a:solidFill>
                  <a:schemeClr val="bg1"/>
                </a:solidFill>
              </a:rPr>
              <a:t> en la </a:t>
            </a:r>
            <a:r>
              <a:rPr lang="en-GB" sz="3200" dirty="0" err="1" smtClean="0">
                <a:solidFill>
                  <a:schemeClr val="bg1"/>
                </a:solidFill>
              </a:rPr>
              <a:t>optimización</a:t>
            </a:r>
            <a:r>
              <a:rPr lang="en-GB" sz="3200" dirty="0" smtClean="0">
                <a:solidFill>
                  <a:schemeClr val="bg1"/>
                </a:solidFill>
              </a:rPr>
              <a:t> de </a:t>
            </a:r>
            <a:r>
              <a:rPr lang="en-GB" sz="3200" dirty="0" err="1" smtClean="0">
                <a:solidFill>
                  <a:schemeClr val="bg1"/>
                </a:solidFill>
              </a:rPr>
              <a:t>costes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>
          <a:xfrm>
            <a:off x="790713" y="283457"/>
            <a:ext cx="16462058" cy="1715029"/>
          </a:xfrm>
        </p:spPr>
        <p:txBody>
          <a:bodyPr>
            <a:normAutofit/>
          </a:bodyPr>
          <a:lstStyle/>
          <a:p>
            <a:r>
              <a:rPr lang="en-GB" sz="6000" dirty="0" smtClean="0">
                <a:solidFill>
                  <a:schemeClr val="bg1"/>
                </a:solidFill>
              </a:rPr>
              <a:t>¡</a:t>
            </a:r>
            <a:r>
              <a:rPr lang="en-GB" sz="6000" dirty="0" err="1" smtClean="0">
                <a:solidFill>
                  <a:schemeClr val="bg1"/>
                </a:solidFill>
              </a:rPr>
              <a:t>Muchas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gracias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por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su</a:t>
            </a:r>
            <a:r>
              <a:rPr lang="en-GB" sz="6000" dirty="0" smtClean="0">
                <a:solidFill>
                  <a:schemeClr val="bg1"/>
                </a:solidFill>
              </a:rPr>
              <a:t> </a:t>
            </a:r>
            <a:r>
              <a:rPr lang="en-GB" sz="6000" dirty="0" err="1" smtClean="0">
                <a:solidFill>
                  <a:schemeClr val="bg1"/>
                </a:solidFill>
              </a:rPr>
              <a:t>atención</a:t>
            </a:r>
            <a:r>
              <a:rPr lang="en-GB" sz="6000" dirty="0" smtClean="0">
                <a:solidFill>
                  <a:schemeClr val="bg1"/>
                </a:solidFill>
              </a:rPr>
              <a:t>!</a:t>
            </a:r>
          </a:p>
        </p:txBody>
      </p:sp>
      <p:grpSp>
        <p:nvGrpSpPr>
          <p:cNvPr id="2" name="21 Grupo"/>
          <p:cNvGrpSpPr>
            <a:grpSpLocks/>
          </p:cNvGrpSpPr>
          <p:nvPr/>
        </p:nvGrpSpPr>
        <p:grpSpPr bwMode="auto">
          <a:xfrm>
            <a:off x="1224707" y="3848943"/>
            <a:ext cx="15410951" cy="1569659"/>
            <a:chOff x="539552" y="2204865"/>
            <a:chExt cx="7704857" cy="1045600"/>
          </a:xfrm>
        </p:grpSpPr>
        <p:grpSp>
          <p:nvGrpSpPr>
            <p:cNvPr id="3" name="12 Grupo"/>
            <p:cNvGrpSpPr>
              <a:grpSpLocks/>
            </p:cNvGrpSpPr>
            <p:nvPr/>
          </p:nvGrpSpPr>
          <p:grpSpPr bwMode="auto">
            <a:xfrm>
              <a:off x="539552" y="2204865"/>
              <a:ext cx="7704857" cy="1045600"/>
              <a:chOff x="539552" y="1556792"/>
              <a:chExt cx="7704857" cy="1045600"/>
            </a:xfrm>
          </p:grpSpPr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763629" y="1556792"/>
                <a:ext cx="6480780" cy="104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</a:rPr>
                  <a:t>              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        www.ecopilas.es</a:t>
                </a:r>
                <a:r>
                  <a:rPr lang="en-GB" dirty="0">
                    <a:solidFill>
                      <a:schemeClr val="bg1"/>
                    </a:solidFill>
                  </a:rPr>
                  <a:t>	</a:t>
                </a:r>
              </a:p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</a:rPr>
                  <a:t>	   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 @</a:t>
                </a:r>
                <a:r>
                  <a:rPr lang="en-GB" dirty="0" err="1">
                    <a:solidFill>
                      <a:schemeClr val="bg1"/>
                    </a:solidFill>
                  </a:rPr>
                  <a:t>ecopilas</a:t>
                </a:r>
                <a:r>
                  <a:rPr lang="en-GB" dirty="0">
                    <a:solidFill>
                      <a:schemeClr val="bg1"/>
                    </a:solidFill>
                  </a:rPr>
                  <a:t> </a:t>
                </a:r>
              </a:p>
              <a:p>
                <a:pPr>
                  <a:defRPr/>
                </a:pPr>
                <a:r>
                  <a:rPr lang="en-GB" dirty="0">
                    <a:solidFill>
                      <a:schemeClr val="bg1"/>
                    </a:solidFill>
                  </a:rPr>
                  <a:t> 	    </a:t>
                </a:r>
                <a:r>
                  <a:rPr lang="en-GB" dirty="0" smtClean="0">
                    <a:solidFill>
                      <a:schemeClr val="bg1"/>
                    </a:solidFill>
                  </a:rPr>
                  <a:t>  </a:t>
                </a:r>
                <a:r>
                  <a:rPr lang="en-GB" dirty="0">
                    <a:solidFill>
                      <a:schemeClr val="bg1"/>
                    </a:solidFill>
                  </a:rPr>
                  <a:t>https://</a:t>
                </a:r>
                <a:r>
                  <a:rPr lang="en-GB" sz="2900" dirty="0">
                    <a:solidFill>
                      <a:schemeClr val="bg1"/>
                    </a:solidFill>
                  </a:rPr>
                  <a:t>www.facebook.com/EcopilasFundacion</a:t>
                </a:r>
                <a:endParaRPr lang="en-GB" sz="19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9718" name="16 Imagen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39552" y="1700808"/>
                <a:ext cx="1368425" cy="490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15" name="9 Imagen" descr="Twitterjp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67744" y="2492896"/>
              <a:ext cx="432048" cy="2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6" name="10 Imagen" descr="facebook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4108" y="2876171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22 Grupo"/>
          <p:cNvGrpSpPr>
            <a:grpSpLocks/>
          </p:cNvGrpSpPr>
          <p:nvPr/>
        </p:nvGrpSpPr>
        <p:grpSpPr bwMode="auto">
          <a:xfrm>
            <a:off x="1152699" y="5505127"/>
            <a:ext cx="15557026" cy="1083802"/>
            <a:chOff x="539552" y="4149078"/>
            <a:chExt cx="7776864" cy="722542"/>
          </a:xfrm>
        </p:grpSpPr>
        <p:grpSp>
          <p:nvGrpSpPr>
            <p:cNvPr id="6" name="17 Grupo"/>
            <p:cNvGrpSpPr>
              <a:grpSpLocks/>
            </p:cNvGrpSpPr>
            <p:nvPr/>
          </p:nvGrpSpPr>
          <p:grpSpPr bwMode="auto">
            <a:xfrm>
              <a:off x="539552" y="4149078"/>
              <a:ext cx="7776864" cy="722542"/>
              <a:chOff x="539552" y="2852934"/>
              <a:chExt cx="7776864" cy="722542"/>
            </a:xfrm>
          </p:grpSpPr>
          <p:sp>
            <p:nvSpPr>
              <p:cNvPr id="29712" name="Rectangle 4"/>
              <p:cNvSpPr>
                <a:spLocks noChangeArrowheads="1"/>
              </p:cNvSpPr>
              <p:nvPr/>
            </p:nvSpPr>
            <p:spPr bwMode="auto">
              <a:xfrm>
                <a:off x="1836490" y="2852934"/>
                <a:ext cx="6479926" cy="656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2900" dirty="0">
                    <a:solidFill>
                      <a:schemeClr val="bg1"/>
                    </a:solidFill>
                  </a:rPr>
                  <a:t>                 </a:t>
                </a:r>
                <a:r>
                  <a:rPr lang="en-GB" sz="2900" dirty="0" smtClean="0">
                    <a:solidFill>
                      <a:schemeClr val="bg1"/>
                    </a:solidFill>
                  </a:rPr>
                  <a:t>        www.ecofimatica.es</a:t>
                </a:r>
                <a:r>
                  <a:rPr lang="en-GB" sz="2900" dirty="0">
                    <a:solidFill>
                      <a:schemeClr val="bg1"/>
                    </a:solidFill>
                  </a:rPr>
                  <a:t>	</a:t>
                </a:r>
              </a:p>
              <a:p>
                <a:r>
                  <a:rPr lang="en-GB" sz="2900" dirty="0">
                    <a:solidFill>
                      <a:schemeClr val="bg1"/>
                    </a:solidFill>
                  </a:rPr>
                  <a:t>	    </a:t>
                </a:r>
                <a:r>
                  <a:rPr lang="en-GB" sz="2900" dirty="0" smtClean="0">
                    <a:solidFill>
                      <a:schemeClr val="bg1"/>
                    </a:solidFill>
                  </a:rPr>
                  <a:t> https</a:t>
                </a:r>
                <a:r>
                  <a:rPr lang="en-GB" sz="2500" dirty="0">
                    <a:solidFill>
                      <a:schemeClr val="bg1"/>
                    </a:solidFill>
                  </a:rPr>
                  <a:t>://</a:t>
                </a:r>
                <a:r>
                  <a:rPr lang="en-GB" sz="2900" dirty="0">
                    <a:solidFill>
                      <a:schemeClr val="bg1"/>
                    </a:solidFill>
                  </a:rPr>
                  <a:t>www.facebook.com/EcofimaticaFundacion</a:t>
                </a:r>
                <a:endParaRPr lang="en-GB" sz="1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29713" name="17 Imagen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39552" y="2924944"/>
                <a:ext cx="1368425" cy="6505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9711" name="16 Imagen" descr="facebook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67378" y="4485119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26 Grupo"/>
          <p:cNvGrpSpPr>
            <a:grpSpLocks/>
          </p:cNvGrpSpPr>
          <p:nvPr/>
        </p:nvGrpSpPr>
        <p:grpSpPr bwMode="auto">
          <a:xfrm>
            <a:off x="1222588" y="2012778"/>
            <a:ext cx="15268050" cy="1569660"/>
            <a:chOff x="611560" y="1556791"/>
            <a:chExt cx="7632849" cy="1047243"/>
          </a:xfrm>
        </p:grpSpPr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764107" y="1556791"/>
              <a:ext cx="6480302" cy="1047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</a:rPr>
                <a:t>               </a:t>
              </a:r>
              <a:r>
                <a:rPr lang="en-GB" dirty="0" smtClean="0">
                  <a:solidFill>
                    <a:schemeClr val="bg1"/>
                  </a:solidFill>
                </a:rPr>
                <a:t>           www.recyclia.es</a:t>
              </a:r>
              <a:endParaRPr lang="en-GB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</a:rPr>
                <a:t>	    </a:t>
              </a:r>
              <a:r>
                <a:rPr lang="en-GB" dirty="0" smtClean="0">
                  <a:solidFill>
                    <a:schemeClr val="bg1"/>
                  </a:solidFill>
                </a:rPr>
                <a:t>    @</a:t>
              </a:r>
              <a:r>
                <a:rPr lang="en-GB" dirty="0" err="1">
                  <a:solidFill>
                    <a:schemeClr val="bg1"/>
                  </a:solidFill>
                </a:rPr>
                <a:t>recyclia</a:t>
              </a:r>
              <a:endParaRPr lang="en-GB" dirty="0">
                <a:solidFill>
                  <a:schemeClr val="bg1"/>
                </a:solidFill>
              </a:endParaRPr>
            </a:p>
            <a:p>
              <a:pPr>
                <a:defRPr/>
              </a:pPr>
              <a:r>
                <a:rPr lang="en-GB" dirty="0">
                  <a:solidFill>
                    <a:schemeClr val="bg1"/>
                  </a:solidFill>
                </a:rPr>
                <a:t> 	    </a:t>
              </a:r>
              <a:r>
                <a:rPr lang="en-GB" dirty="0" smtClean="0">
                  <a:solidFill>
                    <a:schemeClr val="bg1"/>
                  </a:solidFill>
                </a:rPr>
                <a:t>     https</a:t>
              </a:r>
              <a:r>
                <a:rPr lang="en-GB" dirty="0">
                  <a:solidFill>
                    <a:schemeClr val="bg1"/>
                  </a:solidFill>
                </a:rPr>
                <a:t>://www.facebook.com/Recyclia.es</a:t>
              </a:r>
              <a:endParaRPr lang="en-GB" sz="19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pic>
          <p:nvPicPr>
            <p:cNvPr id="29707" name="23 Imagen" descr="facebook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11760" y="2132856"/>
              <a:ext cx="288032" cy="288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8" name="24 Imagen" descr="Twitterjp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1844824"/>
              <a:ext cx="432048" cy="24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25 Imagen" descr="logo recyclia baja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1560" y="1772816"/>
              <a:ext cx="1683186" cy="59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3817014" y="7198359"/>
            <a:ext cx="12962600" cy="11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              </a:t>
            </a:r>
            <a:r>
              <a:rPr lang="en-GB" dirty="0" smtClean="0">
                <a:solidFill>
                  <a:schemeClr val="bg1"/>
                </a:solidFill>
              </a:rPr>
              <a:t>       www.ecoasimelec.es</a:t>
            </a:r>
            <a:r>
              <a:rPr lang="en-GB" dirty="0">
                <a:solidFill>
                  <a:schemeClr val="bg1"/>
                </a:solidFill>
              </a:rPr>
              <a:t>	</a:t>
            </a: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	  </a:t>
            </a:r>
            <a:endParaRPr lang="en-GB" sz="19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703" name="15 Imagen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2699" y="7089303"/>
            <a:ext cx="2813538" cy="9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670938" y="8063020"/>
            <a:ext cx="12965777" cy="11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                 </a:t>
            </a:r>
            <a:r>
              <a:rPr lang="en-GB" dirty="0" smtClean="0">
                <a:solidFill>
                  <a:schemeClr val="bg1"/>
                </a:solidFill>
              </a:rPr>
              <a:t>      www.tragamovil.es</a:t>
            </a:r>
            <a:endParaRPr lang="en-GB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dirty="0">
                <a:solidFill>
                  <a:schemeClr val="bg1"/>
                </a:solidFill>
              </a:rPr>
              <a:t>	  </a:t>
            </a:r>
            <a:endParaRPr lang="en-GB" sz="19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705" name="18 Imagen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2699" y="8241431"/>
            <a:ext cx="2737325" cy="86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b="1" dirty="0" err="1" smtClean="0">
                <a:solidFill>
                  <a:schemeClr val="bg1"/>
                </a:solidFill>
              </a:rPr>
              <a:t>Esquema</a:t>
            </a:r>
            <a:endParaRPr lang="en-GB" sz="6000" b="1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err="1" smtClean="0">
                <a:solidFill>
                  <a:schemeClr val="bg1"/>
                </a:solidFill>
              </a:rPr>
              <a:t>Presentación</a:t>
            </a:r>
            <a:r>
              <a:rPr lang="en-GB" sz="3200" dirty="0" smtClean="0">
                <a:solidFill>
                  <a:schemeClr val="bg1"/>
                </a:solidFill>
              </a:rPr>
              <a:t> de Recyclia</a:t>
            </a: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smtClean="0">
                <a:solidFill>
                  <a:schemeClr val="bg1"/>
                </a:solidFill>
              </a:rPr>
              <a:t>El </a:t>
            </a:r>
            <a:r>
              <a:rPr lang="en-GB" sz="3200" dirty="0" err="1" smtClean="0">
                <a:solidFill>
                  <a:schemeClr val="bg1"/>
                </a:solidFill>
              </a:rPr>
              <a:t>reto</a:t>
            </a:r>
            <a:r>
              <a:rPr lang="en-GB" sz="3200" dirty="0" smtClean="0">
                <a:solidFill>
                  <a:schemeClr val="bg1"/>
                </a:solidFill>
              </a:rPr>
              <a:t> de la </a:t>
            </a:r>
            <a:r>
              <a:rPr lang="en-GB" sz="3200" dirty="0" err="1" smtClean="0">
                <a:solidFill>
                  <a:schemeClr val="bg1"/>
                </a:solidFill>
              </a:rPr>
              <a:t>gestión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err="1" smtClean="0">
                <a:solidFill>
                  <a:schemeClr val="bg1"/>
                </a:solidFill>
              </a:rPr>
              <a:t>Modelo</a:t>
            </a:r>
            <a:r>
              <a:rPr lang="en-GB" sz="3200" dirty="0" smtClean="0">
                <a:solidFill>
                  <a:schemeClr val="bg1"/>
                </a:solidFill>
              </a:rPr>
              <a:t> de </a:t>
            </a:r>
            <a:r>
              <a:rPr lang="en-GB" sz="3200" dirty="0" err="1" smtClean="0">
                <a:solidFill>
                  <a:schemeClr val="bg1"/>
                </a:solidFill>
              </a:rPr>
              <a:t>gestión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err="1" smtClean="0">
                <a:solidFill>
                  <a:schemeClr val="bg1"/>
                </a:solidFill>
              </a:rPr>
              <a:t>Ventajas</a:t>
            </a:r>
            <a:endParaRPr lang="en-GB" sz="3200" dirty="0" smtClean="0">
              <a:solidFill>
                <a:schemeClr val="bg1"/>
              </a:solidFill>
            </a:endParaRPr>
          </a:p>
          <a:p>
            <a:endParaRPr lang="en-GB" sz="3200" dirty="0" smtClean="0">
              <a:solidFill>
                <a:schemeClr val="bg1"/>
              </a:solidFill>
            </a:endParaRPr>
          </a:p>
          <a:p>
            <a:r>
              <a:rPr lang="en-GB" sz="3200" dirty="0" err="1" smtClean="0">
                <a:solidFill>
                  <a:schemeClr val="bg1"/>
                </a:solidFill>
              </a:rPr>
              <a:t>Conclusiones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6C2EC1-7B8D-4698-891E-4637F263CA11}" type="slidenum">
              <a:rPr lang="en-US" altLang="es-ES" smtClean="0"/>
              <a:pPr>
                <a:defRPr/>
              </a:pPr>
              <a:t>2</a:t>
            </a:fld>
            <a:endParaRPr lang="en-US" alt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Rectángulo"/>
          <p:cNvSpPr>
            <a:spLocks noChangeArrowheads="1"/>
          </p:cNvSpPr>
          <p:nvPr/>
        </p:nvSpPr>
        <p:spPr bwMode="auto">
          <a:xfrm>
            <a:off x="360611" y="1616695"/>
            <a:ext cx="16481111" cy="638198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 lIns="163301" tIns="81652" rIns="163301" bIns="81652">
            <a:spAutoFit/>
          </a:bodyPr>
          <a:lstStyle/>
          <a:p>
            <a:pPr algn="just">
              <a:buFont typeface="Arial" pitchFamily="34" charset="0"/>
              <a:buChar char="•"/>
              <a:tabLst>
                <a:tab pos="816507" algn="l"/>
              </a:tabLst>
              <a:defRPr/>
            </a:pPr>
            <a:r>
              <a:rPr lang="es-ES_tradnl" altLang="es-ES" sz="2500" dirty="0" smtClean="0">
                <a:solidFill>
                  <a:schemeClr val="bg2"/>
                </a:solidFill>
              </a:rPr>
              <a:t> </a:t>
            </a:r>
            <a:r>
              <a:rPr lang="es-ES_tradnl" altLang="es-ES" sz="2000" dirty="0" smtClean="0">
                <a:solidFill>
                  <a:schemeClr val="bg2"/>
                </a:solidFill>
              </a:rPr>
              <a:t>RECYCLIA </a:t>
            </a:r>
            <a:r>
              <a:rPr lang="es-ES_tradnl" altLang="es-ES" sz="2000" dirty="0">
                <a:solidFill>
                  <a:schemeClr val="bg2"/>
                </a:solidFill>
              </a:rPr>
              <a:t>es la Plataforma Medioambiental que aglutina la experiencia, el </a:t>
            </a:r>
            <a:r>
              <a:rPr lang="es-ES_tradnl" altLang="es-ES" sz="2000" dirty="0" smtClean="0">
                <a:solidFill>
                  <a:schemeClr val="bg2"/>
                </a:solidFill>
              </a:rPr>
              <a:t> conocimiento </a:t>
            </a:r>
            <a:r>
              <a:rPr lang="es-ES_tradnl" altLang="es-ES" sz="2000" dirty="0">
                <a:solidFill>
                  <a:schemeClr val="bg2"/>
                </a:solidFill>
              </a:rPr>
              <a:t>y el equipo humano de los Sistemas Integrados de </a:t>
            </a:r>
            <a:r>
              <a:rPr lang="es-ES_tradnl" altLang="es-ES" sz="2000" dirty="0" smtClean="0">
                <a:solidFill>
                  <a:schemeClr val="bg2"/>
                </a:solidFill>
              </a:rPr>
              <a:t>Gestión.</a:t>
            </a:r>
          </a:p>
          <a:p>
            <a:pPr algn="just">
              <a:buFont typeface="Arial" pitchFamily="34" charset="0"/>
              <a:buChar char="•"/>
              <a:tabLst>
                <a:tab pos="816507" algn="l"/>
              </a:tabLst>
              <a:defRPr/>
            </a:pPr>
            <a:endParaRPr lang="es-ES_tradnl" altLang="es-ES" sz="2000" dirty="0" smtClean="0">
              <a:solidFill>
                <a:schemeClr val="bg2"/>
              </a:solidFill>
            </a:endParaRPr>
          </a:p>
          <a:p>
            <a:pPr algn="just">
              <a:buFont typeface="Arial" pitchFamily="34" charset="0"/>
              <a:buChar char="•"/>
              <a:tabLst>
                <a:tab pos="816507" algn="l"/>
              </a:tabLst>
              <a:defRPr/>
            </a:pPr>
            <a:r>
              <a:rPr lang="es-ES_tradnl" altLang="es-ES" sz="2000" dirty="0" smtClean="0">
                <a:solidFill>
                  <a:schemeClr val="bg2"/>
                </a:solidFill>
              </a:rPr>
              <a:t> Bajo </a:t>
            </a:r>
            <a:r>
              <a:rPr lang="es-ES_tradnl" altLang="es-ES" sz="2000" dirty="0">
                <a:solidFill>
                  <a:schemeClr val="bg2"/>
                </a:solidFill>
              </a:rPr>
              <a:t>la forma jurídica de Agrupación de Interés Económico (AIE), es una entidad sin </a:t>
            </a:r>
            <a:r>
              <a:rPr lang="es-ES_tradnl" altLang="es-ES" sz="2000" dirty="0" smtClean="0">
                <a:solidFill>
                  <a:schemeClr val="bg2"/>
                </a:solidFill>
              </a:rPr>
              <a:t> ánimo </a:t>
            </a:r>
            <a:r>
              <a:rPr lang="es-ES_tradnl" altLang="es-ES" sz="2000" dirty="0">
                <a:solidFill>
                  <a:schemeClr val="bg2"/>
                </a:solidFill>
              </a:rPr>
              <a:t>de lucro que agrupa las  siguientes Fundaciones:</a:t>
            </a:r>
            <a:endParaRPr lang="es-ES_tradnl" altLang="es-ES" sz="2500" dirty="0">
              <a:solidFill>
                <a:schemeClr val="bg2"/>
              </a:solidFill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sz="13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sz="13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1097182" lvl="1" algn="just">
              <a:lnSpc>
                <a:spcPct val="150000"/>
              </a:lnSpc>
              <a:tabLst>
                <a:tab pos="1925030" algn="l"/>
              </a:tabLst>
              <a:defRPr/>
            </a:pPr>
            <a:endParaRPr lang="es-ES_tradnl" sz="3600" b="1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1902348" lvl="1" algn="just">
              <a:lnSpc>
                <a:spcPct val="150000"/>
              </a:lnSpc>
              <a:tabLst>
                <a:tab pos="816507" algn="l"/>
              </a:tabLst>
              <a:defRPr/>
            </a:pPr>
            <a:endParaRPr lang="es-ES_tradnl" sz="1300" b="1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1902348" lvl="1" algn="just">
              <a:lnSpc>
                <a:spcPct val="150000"/>
              </a:lnSpc>
              <a:tabLst>
                <a:tab pos="816507" algn="l"/>
              </a:tabLst>
              <a:defRPr/>
            </a:pPr>
            <a:endParaRPr lang="es-ES_tradnl" sz="1300" b="1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sz="14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sz="14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tabLst>
                <a:tab pos="816507" algn="l"/>
              </a:tabLst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35253" y="175004"/>
            <a:ext cx="18284344" cy="1188497"/>
          </a:xfrm>
          <a:prstGeom prst="rect">
            <a:avLst/>
          </a:prstGeom>
        </p:spPr>
        <p:txBody>
          <a:bodyPr lIns="163301" tIns="81652" rIns="163301" bIns="81652" anchor="ctr">
            <a:normAutofit/>
          </a:bodyPr>
          <a:lstStyle>
            <a:lvl1pPr defTabSz="457200" eaLnBrk="1" fontAlgn="auto" hangingPunct="1">
              <a:spcAft>
                <a:spcPts val="0"/>
              </a:spcAft>
              <a:defRPr lang="es-ES" sz="3200" b="1">
                <a:effectLst>
                  <a:reflection stA="50000" endPos="75000" dist="12700" dir="5400000" sy="-100000" algn="bl" rotWithShape="0"/>
                </a:effectLst>
                <a:latin typeface=" "/>
                <a:cs typeface=" "/>
              </a:defRPr>
            </a:lvl1pPr>
            <a:lvl2pPr defTabSz="457200" eaLnBrk="0" hangingPunct="0">
              <a:defRPr sz="3200" b="1">
                <a:latin typeface="Calibri" pitchFamily="34" charset="0"/>
              </a:defRPr>
            </a:lvl2pPr>
            <a:lvl3pPr defTabSz="457200" eaLnBrk="0" hangingPunct="0">
              <a:defRPr sz="3200" b="1">
                <a:latin typeface="Calibri" pitchFamily="34" charset="0"/>
              </a:defRPr>
            </a:lvl3pPr>
            <a:lvl4pPr defTabSz="457200" eaLnBrk="0" hangingPunct="0">
              <a:defRPr sz="3200" b="1">
                <a:latin typeface="Calibri" pitchFamily="34" charset="0"/>
              </a:defRPr>
            </a:lvl4pPr>
            <a:lvl5pPr defTabSz="457200" eaLnBrk="0" hangingPunct="0">
              <a:defRPr sz="3200" b="1">
                <a:latin typeface="Calibri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" altLang="es-ES" sz="60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¿Quién es Recyclia?</a:t>
            </a:r>
            <a:endParaRPr lang="es-ES" altLang="es-ES" sz="6000" dirty="0" err="1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1368723" y="2912839"/>
            <a:ext cx="15039411" cy="844667"/>
            <a:chOff x="611560" y="3501018"/>
            <a:chExt cx="7518400" cy="561966"/>
          </a:xfrm>
        </p:grpSpPr>
        <p:sp>
          <p:nvSpPr>
            <p:cNvPr id="6152" name="Rectangle 4"/>
            <p:cNvSpPr>
              <a:spLocks noChangeArrowheads="1"/>
            </p:cNvSpPr>
            <p:nvPr/>
          </p:nvSpPr>
          <p:spPr bwMode="auto">
            <a:xfrm>
              <a:off x="1548185" y="3501018"/>
              <a:ext cx="6581775" cy="47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r>
                <a:rPr lang="en-GB" sz="2000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Constituida</a:t>
              </a:r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en 1998. La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respuesta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responsable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del sector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pilas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y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baterías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a la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necesidad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gestionar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correctamente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las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pilas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usadas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.</a:t>
              </a:r>
            </a:p>
          </p:txBody>
        </p:sp>
        <p:pic>
          <p:nvPicPr>
            <p:cNvPr id="6153" name="16 Imagen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3572447"/>
              <a:ext cx="1368425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9 Grupo"/>
          <p:cNvGrpSpPr>
            <a:grpSpLocks/>
          </p:cNvGrpSpPr>
          <p:nvPr/>
        </p:nvGrpSpPr>
        <p:grpSpPr bwMode="auto">
          <a:xfrm>
            <a:off x="1368723" y="4208983"/>
            <a:ext cx="15039411" cy="1060913"/>
            <a:chOff x="611560" y="4294759"/>
            <a:chExt cx="7518400" cy="707159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1548185" y="4324921"/>
              <a:ext cx="6581775" cy="676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Constituida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en 1999.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Iniciativa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pionera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reciclaje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aparatos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telefonía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y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comunicaciones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financiada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por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los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principales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fabricantes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.</a:t>
              </a:r>
            </a:p>
            <a:p>
              <a:pPr lvl="1" algn="just"/>
              <a:r>
                <a:rPr lang="en-GB" sz="18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lang="es-ES" sz="1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pic>
          <p:nvPicPr>
            <p:cNvPr id="6151" name="18 Imagen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4294759"/>
              <a:ext cx="1368425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9 Grupo"/>
          <p:cNvGrpSpPr>
            <a:grpSpLocks/>
          </p:cNvGrpSpPr>
          <p:nvPr/>
        </p:nvGrpSpPr>
        <p:grpSpPr bwMode="auto">
          <a:xfrm>
            <a:off x="1368723" y="6369223"/>
            <a:ext cx="15367270" cy="1692771"/>
            <a:chOff x="467545" y="2867948"/>
            <a:chExt cx="7682302" cy="1154045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439484" y="2867948"/>
              <a:ext cx="6710363" cy="115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just"/>
              <a:endParaRPr lang="en-GB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lvl="1" algn="just"/>
              <a:endParaRPr lang="en-GB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lvl="1" algn="just"/>
              <a:r>
                <a:rPr lang="en-GB" sz="2000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Constituida</a:t>
              </a:r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en 2005.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Permite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cumplir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con el Real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Decreto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208/2005 al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resto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sectores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con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aparatos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eléctricos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y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electrónicos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(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informática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fotografía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, sector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sanitario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máquinas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recreativas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,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vigilancia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y control, etc)</a:t>
              </a:r>
            </a:p>
            <a:p>
              <a:pPr lvl="1" algn="just"/>
              <a:r>
                <a:rPr lang="en-GB" sz="2400" dirty="0">
                  <a:solidFill>
                    <a:schemeClr val="tx2"/>
                  </a:solidFill>
                </a:rPr>
                <a:t> </a:t>
              </a:r>
              <a:endParaRPr lang="es-ES" sz="2400" dirty="0">
                <a:solidFill>
                  <a:schemeClr val="tx2"/>
                </a:solidFill>
                <a:latin typeface="Arial Narrow" pitchFamily="34" charset="0"/>
              </a:endParaRPr>
            </a:p>
          </p:txBody>
        </p:sp>
        <p:pic>
          <p:nvPicPr>
            <p:cNvPr id="15" name="15 Imagen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5" y="3149089"/>
              <a:ext cx="1406525" cy="610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8 Grupo"/>
          <p:cNvGrpSpPr>
            <a:grpSpLocks/>
          </p:cNvGrpSpPr>
          <p:nvPr/>
        </p:nvGrpSpPr>
        <p:grpSpPr bwMode="auto">
          <a:xfrm>
            <a:off x="1368723" y="5217095"/>
            <a:ext cx="14721855" cy="1338827"/>
            <a:chOff x="486595" y="1988844"/>
            <a:chExt cx="7359650" cy="891703"/>
          </a:xfrm>
        </p:grpSpPr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1423220" y="1988844"/>
              <a:ext cx="6423025" cy="891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just"/>
              <a:endParaRPr lang="en-GB" sz="2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pPr lvl="1" algn="just"/>
              <a:r>
                <a:rPr lang="en-GB" sz="2000" dirty="0" err="1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Constituida</a:t>
              </a:r>
              <a:r>
                <a:rPr lang="en-GB" sz="20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en 2002.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Solución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particularizada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para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los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equipos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ofimática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promovida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por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los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grandes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r>
                <a:rPr lang="en-GB" sz="2000" dirty="0" err="1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productores</a:t>
              </a:r>
              <a:r>
                <a:rPr lang="en-GB" sz="2000" dirty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 del sector.</a:t>
              </a:r>
            </a:p>
            <a:p>
              <a:pPr lvl="1" algn="just"/>
              <a:r>
                <a:rPr lang="en-GB" sz="2100" dirty="0"/>
                <a:t> </a:t>
              </a:r>
              <a:endParaRPr lang="es-ES" sz="2100" dirty="0"/>
            </a:p>
          </p:txBody>
        </p:sp>
        <p:pic>
          <p:nvPicPr>
            <p:cNvPr id="18" name="17 Imagen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6595" y="2042391"/>
              <a:ext cx="1368425" cy="650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18 Rectángulo"/>
          <p:cNvSpPr/>
          <p:nvPr/>
        </p:nvSpPr>
        <p:spPr>
          <a:xfrm>
            <a:off x="1368723" y="7953399"/>
            <a:ext cx="14980264" cy="472691"/>
          </a:xfrm>
          <a:prstGeom prst="rect">
            <a:avLst/>
          </a:prstGeom>
        </p:spPr>
        <p:txBody>
          <a:bodyPr wrap="square" lIns="163321" tIns="81660" rIns="163321" bIns="81660">
            <a:spAutoFit/>
          </a:bodyPr>
          <a:lstStyle/>
          <a:p>
            <a:pPr algn="just">
              <a:tabLst>
                <a:tab pos="816507" algn="l"/>
              </a:tabLst>
              <a:defRPr/>
            </a:pPr>
            <a:r>
              <a:rPr lang="es-ES_tradnl" altLang="es-ES" sz="2000" dirty="0">
                <a:solidFill>
                  <a:schemeClr val="bg2"/>
                </a:solidFill>
              </a:rPr>
              <a:t>Desde hace más de </a:t>
            </a:r>
            <a:r>
              <a:rPr lang="es-ES_tradnl" altLang="es-ES" sz="2000" dirty="0" smtClean="0">
                <a:solidFill>
                  <a:schemeClr val="bg2"/>
                </a:solidFill>
              </a:rPr>
              <a:t>14 años</a:t>
            </a:r>
            <a:r>
              <a:rPr lang="es-ES_tradnl" altLang="es-ES" sz="2000" dirty="0">
                <a:solidFill>
                  <a:schemeClr val="bg2"/>
                </a:solidFill>
              </a:rPr>
              <a:t>, contribuimos a la recogida selectiva y el reciclaje responsable de RAEE y pilas usadas en España</a:t>
            </a:r>
            <a:r>
              <a:rPr lang="es-ES_tradnl" sz="2000" dirty="0">
                <a:solidFill>
                  <a:srgbClr val="00415D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178"/>
            <a:ext cx="18291175" cy="1715029"/>
          </a:xfrm>
        </p:spPr>
        <p:txBody>
          <a:bodyPr>
            <a:normAutofit/>
          </a:bodyPr>
          <a:lstStyle/>
          <a:p>
            <a:r>
              <a:rPr lang="es-ES" altLang="es-ES" sz="6000" b="1" dirty="0" smtClean="0">
                <a:solidFill>
                  <a:schemeClr val="bg1"/>
                </a:solidFill>
              </a:rPr>
              <a:t>El reto de la gestión de RAEE</a:t>
            </a:r>
            <a:endParaRPr lang="en-US" altLang="es-ES" sz="6000" b="1" dirty="0" smtClean="0">
              <a:solidFill>
                <a:schemeClr val="bg1"/>
              </a:solidFill>
            </a:endParaRP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59" y="1903207"/>
            <a:ext cx="16462058" cy="67910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altLang="es-ES" sz="3200" dirty="0" smtClean="0">
                <a:solidFill>
                  <a:schemeClr val="bg1"/>
                </a:solidFill>
              </a:rPr>
              <a:t>Los aparatos eléctricos y electrónicos se usan cada vez más y tienen ritmos de obsolescencia cada vez más acelerados:</a:t>
            </a:r>
          </a:p>
          <a:p>
            <a:pPr algn="just">
              <a:defRPr/>
            </a:pPr>
            <a:endParaRPr lang="es-ES" altLang="es-ES" sz="1800" dirty="0" smtClean="0">
              <a:solidFill>
                <a:schemeClr val="bg1"/>
              </a:solidFill>
            </a:endParaRPr>
          </a:p>
          <a:p>
            <a:pPr lvl="1" algn="just">
              <a:defRPr/>
            </a:pPr>
            <a:r>
              <a:rPr lang="es-ES" altLang="es-ES" sz="3200" dirty="0" smtClean="0">
                <a:solidFill>
                  <a:schemeClr val="bg1"/>
                </a:solidFill>
              </a:rPr>
              <a:t>Un ciudadano europeo genera 14 kilos de “basura tecnológica” y esta cantidad se duplicará en 2017</a:t>
            </a:r>
          </a:p>
          <a:p>
            <a:pPr marL="612454" lvl="1" indent="-612454" algn="just">
              <a:buSzPct val="75000"/>
              <a:buNone/>
              <a:defRPr/>
            </a:pPr>
            <a:endParaRPr lang="es-ES" altLang="es-ES" sz="3200" dirty="0">
              <a:solidFill>
                <a:schemeClr val="bg1"/>
              </a:solidFill>
            </a:endParaRPr>
          </a:p>
          <a:p>
            <a:pPr marL="612454" lvl="1" indent="-612454" algn="just">
              <a:buSzPct val="75000"/>
              <a:buFont typeface="Arial" pitchFamily="34" charset="0"/>
              <a:buChar char="•"/>
              <a:defRPr/>
            </a:pPr>
            <a:r>
              <a:rPr lang="es-ES" altLang="es-ES" sz="3200" dirty="0">
                <a:solidFill>
                  <a:schemeClr val="bg1"/>
                </a:solidFill>
              </a:rPr>
              <a:t>Beneficios derivados del reciclaje de </a:t>
            </a:r>
            <a:r>
              <a:rPr lang="es-ES" altLang="es-ES" sz="3200" dirty="0" smtClean="0">
                <a:solidFill>
                  <a:schemeClr val="bg1"/>
                </a:solidFill>
              </a:rPr>
              <a:t>RAEE:</a:t>
            </a:r>
          </a:p>
          <a:p>
            <a:pPr marL="612454" lvl="1" indent="-612454" algn="just">
              <a:buSzPct val="75000"/>
              <a:buBlip>
                <a:blip r:embed="rId3"/>
              </a:buBlip>
              <a:defRPr/>
            </a:pPr>
            <a:endParaRPr lang="es-ES" altLang="es-ES" sz="1800" dirty="0" smtClean="0">
              <a:solidFill>
                <a:schemeClr val="bg1"/>
              </a:solidFill>
            </a:endParaRPr>
          </a:p>
          <a:p>
            <a:pPr marL="949871" lvl="1" indent="-314734" algn="just">
              <a:defRPr/>
            </a:pPr>
            <a:r>
              <a:rPr lang="es-ES" altLang="es-ES" sz="3200" dirty="0" smtClean="0">
                <a:solidFill>
                  <a:schemeClr val="bg1"/>
                </a:solidFill>
              </a:rPr>
              <a:t>Recuperación de materias primas escasas y valiosas.</a:t>
            </a:r>
            <a:r>
              <a:rPr lang="en-GB" altLang="es-ES" sz="3200" b="1" dirty="0" smtClean="0">
                <a:solidFill>
                  <a:schemeClr val="bg1"/>
                </a:solidFill>
              </a:rPr>
              <a:t> </a:t>
            </a:r>
            <a:r>
              <a:rPr lang="en-GB" altLang="es-ES" sz="3200" b="1" u="sng" dirty="0" smtClean="0">
                <a:solidFill>
                  <a:schemeClr val="bg1"/>
                </a:solidFill>
              </a:rPr>
              <a:t>MINERÍA URBANA</a:t>
            </a:r>
            <a:endParaRPr lang="es-ES" altLang="es-ES" sz="3200" u="sng" dirty="0" smtClean="0">
              <a:solidFill>
                <a:schemeClr val="bg1"/>
              </a:solidFill>
            </a:endParaRPr>
          </a:p>
          <a:p>
            <a:pPr marL="949871" lvl="1" indent="-314734" algn="just">
              <a:defRPr/>
            </a:pPr>
            <a:r>
              <a:rPr lang="es-ES" altLang="es-ES" sz="3200" dirty="0" smtClean="0">
                <a:solidFill>
                  <a:schemeClr val="bg1"/>
                </a:solidFill>
              </a:rPr>
              <a:t>Ahorro de recursos naturales y energéticos</a:t>
            </a:r>
          </a:p>
          <a:p>
            <a:pPr marL="949871" lvl="1" indent="-314734" algn="just">
              <a:defRPr/>
            </a:pPr>
            <a:r>
              <a:rPr lang="es-ES" altLang="es-ES" sz="3200" dirty="0" smtClean="0">
                <a:solidFill>
                  <a:schemeClr val="bg1"/>
                </a:solidFill>
              </a:rPr>
              <a:t>Gestión de residuos para minimizar los potenciales impactos sobre el medio ambiente y la salud, cerrando adecuadamente el ciclo de vida de estos productos.</a:t>
            </a:r>
          </a:p>
          <a:p>
            <a:pPr lvl="1">
              <a:defRPr/>
            </a:pPr>
            <a:endParaRPr lang="en-US" altLang="es-ES" sz="3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914559" y="412084"/>
            <a:ext cx="16462058" cy="1276619"/>
          </a:xfrm>
        </p:spPr>
        <p:txBody>
          <a:bodyPr>
            <a:normAutofit/>
          </a:bodyPr>
          <a:lstStyle/>
          <a:p>
            <a:r>
              <a:rPr lang="es-ES" sz="6000" b="1" dirty="0" smtClean="0">
                <a:solidFill>
                  <a:schemeClr val="bg1"/>
                </a:solidFill>
              </a:rPr>
              <a:t>El cambio de enfoque 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705570" y="2493939"/>
            <a:ext cx="6681360" cy="571676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61621" tIns="79392" rIns="161621" bIns="79392" anchor="ctr"/>
          <a:lstStyle/>
          <a:p>
            <a:pPr algn="ctr">
              <a:defRPr/>
            </a:pPr>
            <a:r>
              <a:rPr lang="es-ES_tradnl" altLang="es-ES" sz="2500" b="1" dirty="0">
                <a:latin typeface="Arial Narrow" pitchFamily="34" charset="0"/>
              </a:rPr>
              <a:t>Responsabilidad Compartida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5230135" y="1579257"/>
            <a:ext cx="9390104" cy="686012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61621" tIns="79392" rIns="161621" bIns="79392" anchor="ctr"/>
          <a:lstStyle/>
          <a:p>
            <a:pPr algn="ctr">
              <a:defRPr/>
            </a:pPr>
            <a:r>
              <a:rPr lang="es-ES_tradnl" altLang="es-ES" sz="2500" b="1" dirty="0">
                <a:latin typeface="+mj-lt"/>
              </a:rPr>
              <a:t>“Quien contamina paga”</a:t>
            </a:r>
          </a:p>
          <a:p>
            <a:pPr algn="ctr">
              <a:defRPr/>
            </a:pPr>
            <a:r>
              <a:rPr lang="es-ES_tradnl" altLang="es-ES" sz="2500" b="1" dirty="0">
                <a:latin typeface="+mj-lt"/>
              </a:rPr>
              <a:t> Responsabilidad ampliada del productor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2828166">
            <a:off x="10539594" y="2151026"/>
            <a:ext cx="914682" cy="1371838"/>
            <a:chOff x="1109" y="1171"/>
            <a:chExt cx="1645" cy="924"/>
          </a:xfrm>
        </p:grpSpPr>
        <p:sp>
          <p:nvSpPr>
            <p:cNvPr id="9237" name="Freeform 5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>
                <a:gd name="T0" fmla="*/ 0 w 952"/>
                <a:gd name="T1" fmla="*/ 0 h 607"/>
                <a:gd name="T2" fmla="*/ 0 w 952"/>
                <a:gd name="T3" fmla="*/ 45 h 607"/>
                <a:gd name="T4" fmla="*/ 69 w 952"/>
                <a:gd name="T5" fmla="*/ 57 h 607"/>
                <a:gd name="T6" fmla="*/ 132 w 952"/>
                <a:gd name="T7" fmla="*/ 72 h 607"/>
                <a:gd name="T8" fmla="*/ 189 w 952"/>
                <a:gd name="T9" fmla="*/ 90 h 607"/>
                <a:gd name="T10" fmla="*/ 248 w 952"/>
                <a:gd name="T11" fmla="*/ 108 h 607"/>
                <a:gd name="T12" fmla="*/ 298 w 952"/>
                <a:gd name="T13" fmla="*/ 126 h 607"/>
                <a:gd name="T14" fmla="*/ 340 w 952"/>
                <a:gd name="T15" fmla="*/ 144 h 607"/>
                <a:gd name="T16" fmla="*/ 379 w 952"/>
                <a:gd name="T17" fmla="*/ 160 h 607"/>
                <a:gd name="T18" fmla="*/ 424 w 952"/>
                <a:gd name="T19" fmla="*/ 181 h 607"/>
                <a:gd name="T20" fmla="*/ 463 w 952"/>
                <a:gd name="T21" fmla="*/ 205 h 607"/>
                <a:gd name="T22" fmla="*/ 508 w 952"/>
                <a:gd name="T23" fmla="*/ 235 h 607"/>
                <a:gd name="T24" fmla="*/ 544 w 952"/>
                <a:gd name="T25" fmla="*/ 262 h 607"/>
                <a:gd name="T26" fmla="*/ 580 w 952"/>
                <a:gd name="T27" fmla="*/ 289 h 607"/>
                <a:gd name="T28" fmla="*/ 613 w 952"/>
                <a:gd name="T29" fmla="*/ 319 h 607"/>
                <a:gd name="T30" fmla="*/ 655 w 952"/>
                <a:gd name="T31" fmla="*/ 355 h 607"/>
                <a:gd name="T32" fmla="*/ 700 w 952"/>
                <a:gd name="T33" fmla="*/ 397 h 607"/>
                <a:gd name="T34" fmla="*/ 726 w 952"/>
                <a:gd name="T35" fmla="*/ 427 h 607"/>
                <a:gd name="T36" fmla="*/ 753 w 952"/>
                <a:gd name="T37" fmla="*/ 459 h 607"/>
                <a:gd name="T38" fmla="*/ 780 w 952"/>
                <a:gd name="T39" fmla="*/ 490 h 607"/>
                <a:gd name="T40" fmla="*/ 804 w 952"/>
                <a:gd name="T41" fmla="*/ 520 h 607"/>
                <a:gd name="T42" fmla="*/ 834 w 952"/>
                <a:gd name="T43" fmla="*/ 568 h 607"/>
                <a:gd name="T44" fmla="*/ 852 w 952"/>
                <a:gd name="T45" fmla="*/ 607 h 607"/>
                <a:gd name="T46" fmla="*/ 952 w 952"/>
                <a:gd name="T47" fmla="*/ 595 h 607"/>
                <a:gd name="T48" fmla="*/ 919 w 952"/>
                <a:gd name="T49" fmla="*/ 529 h 607"/>
                <a:gd name="T50" fmla="*/ 870 w 952"/>
                <a:gd name="T51" fmla="*/ 459 h 607"/>
                <a:gd name="T52" fmla="*/ 819 w 952"/>
                <a:gd name="T53" fmla="*/ 400 h 607"/>
                <a:gd name="T54" fmla="*/ 753 w 952"/>
                <a:gd name="T55" fmla="*/ 337 h 607"/>
                <a:gd name="T56" fmla="*/ 664 w 952"/>
                <a:gd name="T57" fmla="*/ 247 h 607"/>
                <a:gd name="T58" fmla="*/ 565 w 952"/>
                <a:gd name="T59" fmla="*/ 172 h 607"/>
                <a:gd name="T60" fmla="*/ 460 w 952"/>
                <a:gd name="T61" fmla="*/ 108 h 607"/>
                <a:gd name="T62" fmla="*/ 367 w 952"/>
                <a:gd name="T63" fmla="*/ 69 h 607"/>
                <a:gd name="T64" fmla="*/ 251 w 952"/>
                <a:gd name="T65" fmla="*/ 30 h 607"/>
                <a:gd name="T66" fmla="*/ 156 w 952"/>
                <a:gd name="T67" fmla="*/ 15 h 607"/>
                <a:gd name="T68" fmla="*/ 0 w 952"/>
                <a:gd name="T69" fmla="*/ 0 h 6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2"/>
                <a:gd name="T106" fmla="*/ 0 h 607"/>
                <a:gd name="T107" fmla="*/ 952 w 952"/>
                <a:gd name="T108" fmla="*/ 607 h 6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8" name="Freeform 6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>
                <a:gd name="T0" fmla="*/ 0 w 493"/>
                <a:gd name="T1" fmla="*/ 335 h 434"/>
                <a:gd name="T2" fmla="*/ 0 w 493"/>
                <a:gd name="T3" fmla="*/ 434 h 434"/>
                <a:gd name="T4" fmla="*/ 20 w 493"/>
                <a:gd name="T5" fmla="*/ 409 h 434"/>
                <a:gd name="T6" fmla="*/ 42 w 493"/>
                <a:gd name="T7" fmla="*/ 383 h 434"/>
                <a:gd name="T8" fmla="*/ 71 w 493"/>
                <a:gd name="T9" fmla="*/ 356 h 434"/>
                <a:gd name="T10" fmla="*/ 107 w 493"/>
                <a:gd name="T11" fmla="*/ 325 h 434"/>
                <a:gd name="T12" fmla="*/ 142 w 493"/>
                <a:gd name="T13" fmla="*/ 291 h 434"/>
                <a:gd name="T14" fmla="*/ 178 w 493"/>
                <a:gd name="T15" fmla="*/ 259 h 434"/>
                <a:gd name="T16" fmla="*/ 211 w 493"/>
                <a:gd name="T17" fmla="*/ 232 h 434"/>
                <a:gd name="T18" fmla="*/ 241 w 493"/>
                <a:gd name="T19" fmla="*/ 208 h 434"/>
                <a:gd name="T20" fmla="*/ 274 w 493"/>
                <a:gd name="T21" fmla="*/ 186 h 434"/>
                <a:gd name="T22" fmla="*/ 308 w 493"/>
                <a:gd name="T23" fmla="*/ 164 h 434"/>
                <a:gd name="T24" fmla="*/ 348 w 493"/>
                <a:gd name="T25" fmla="*/ 141 h 434"/>
                <a:gd name="T26" fmla="*/ 385 w 493"/>
                <a:gd name="T27" fmla="*/ 123 h 434"/>
                <a:gd name="T28" fmla="*/ 423 w 493"/>
                <a:gd name="T29" fmla="*/ 107 h 434"/>
                <a:gd name="T30" fmla="*/ 463 w 493"/>
                <a:gd name="T31" fmla="*/ 90 h 434"/>
                <a:gd name="T32" fmla="*/ 493 w 493"/>
                <a:gd name="T33" fmla="*/ 76 h 434"/>
                <a:gd name="T34" fmla="*/ 493 w 493"/>
                <a:gd name="T35" fmla="*/ 0 h 434"/>
                <a:gd name="T36" fmla="*/ 439 w 493"/>
                <a:gd name="T37" fmla="*/ 15 h 434"/>
                <a:gd name="T38" fmla="*/ 360 w 493"/>
                <a:gd name="T39" fmla="*/ 49 h 434"/>
                <a:gd name="T40" fmla="*/ 259 w 493"/>
                <a:gd name="T41" fmla="*/ 92 h 434"/>
                <a:gd name="T42" fmla="*/ 185 w 493"/>
                <a:gd name="T43" fmla="*/ 138 h 434"/>
                <a:gd name="T44" fmla="*/ 117 w 493"/>
                <a:gd name="T45" fmla="*/ 204 h 434"/>
                <a:gd name="T46" fmla="*/ 50 w 493"/>
                <a:gd name="T47" fmla="*/ 259 h 434"/>
                <a:gd name="T48" fmla="*/ 0 w 493"/>
                <a:gd name="T49" fmla="*/ 312 h 434"/>
                <a:gd name="T50" fmla="*/ 0 w 493"/>
                <a:gd name="T51" fmla="*/ 433 h 434"/>
                <a:gd name="T52" fmla="*/ 0 w 493"/>
                <a:gd name="T53" fmla="*/ 431 h 434"/>
                <a:gd name="T54" fmla="*/ 0 w 493"/>
                <a:gd name="T55" fmla="*/ 335 h 4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93"/>
                <a:gd name="T85" fmla="*/ 0 h 434"/>
                <a:gd name="T86" fmla="*/ 493 w 493"/>
                <a:gd name="T87" fmla="*/ 434 h 4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39" name="Freeform 7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>
                <a:gd name="T0" fmla="*/ 0 w 589"/>
                <a:gd name="T1" fmla="*/ 0 h 270"/>
                <a:gd name="T2" fmla="*/ 0 w 589"/>
                <a:gd name="T3" fmla="*/ 83 h 270"/>
                <a:gd name="T4" fmla="*/ 38 w 589"/>
                <a:gd name="T5" fmla="*/ 90 h 270"/>
                <a:gd name="T6" fmla="*/ 77 w 589"/>
                <a:gd name="T7" fmla="*/ 97 h 270"/>
                <a:gd name="T8" fmla="*/ 114 w 589"/>
                <a:gd name="T9" fmla="*/ 106 h 270"/>
                <a:gd name="T10" fmla="*/ 152 w 589"/>
                <a:gd name="T11" fmla="*/ 115 h 270"/>
                <a:gd name="T12" fmla="*/ 196 w 589"/>
                <a:gd name="T13" fmla="*/ 126 h 270"/>
                <a:gd name="T14" fmla="*/ 244 w 589"/>
                <a:gd name="T15" fmla="*/ 138 h 270"/>
                <a:gd name="T16" fmla="*/ 304 w 589"/>
                <a:gd name="T17" fmla="*/ 156 h 270"/>
                <a:gd name="T18" fmla="*/ 362 w 589"/>
                <a:gd name="T19" fmla="*/ 172 h 270"/>
                <a:gd name="T20" fmla="*/ 400 w 589"/>
                <a:gd name="T21" fmla="*/ 185 h 270"/>
                <a:gd name="T22" fmla="*/ 445 w 589"/>
                <a:gd name="T23" fmla="*/ 203 h 270"/>
                <a:gd name="T24" fmla="*/ 494 w 589"/>
                <a:gd name="T25" fmla="*/ 223 h 270"/>
                <a:gd name="T26" fmla="*/ 538 w 589"/>
                <a:gd name="T27" fmla="*/ 243 h 270"/>
                <a:gd name="T28" fmla="*/ 570 w 589"/>
                <a:gd name="T29" fmla="*/ 259 h 270"/>
                <a:gd name="T30" fmla="*/ 589 w 589"/>
                <a:gd name="T31" fmla="*/ 270 h 270"/>
                <a:gd name="T32" fmla="*/ 589 w 589"/>
                <a:gd name="T33" fmla="*/ 167 h 270"/>
                <a:gd name="T34" fmla="*/ 552 w 589"/>
                <a:gd name="T35" fmla="*/ 141 h 270"/>
                <a:gd name="T36" fmla="*/ 478 w 589"/>
                <a:gd name="T37" fmla="*/ 105 h 270"/>
                <a:gd name="T38" fmla="*/ 392 w 589"/>
                <a:gd name="T39" fmla="*/ 69 h 270"/>
                <a:gd name="T40" fmla="*/ 315 w 589"/>
                <a:gd name="T41" fmla="*/ 49 h 270"/>
                <a:gd name="T42" fmla="*/ 226 w 589"/>
                <a:gd name="T43" fmla="*/ 24 h 270"/>
                <a:gd name="T44" fmla="*/ 137 w 589"/>
                <a:gd name="T45" fmla="*/ 7 h 270"/>
                <a:gd name="T46" fmla="*/ 74 w 589"/>
                <a:gd name="T47" fmla="*/ 1 h 270"/>
                <a:gd name="T48" fmla="*/ 0 w 589"/>
                <a:gd name="T49" fmla="*/ 0 h 2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89"/>
                <a:gd name="T76" fmla="*/ 0 h 270"/>
                <a:gd name="T77" fmla="*/ 589 w 589"/>
                <a:gd name="T78" fmla="*/ 270 h 2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40" name="Freeform 8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>
                <a:gd name="T0" fmla="*/ 90 w 1645"/>
                <a:gd name="T1" fmla="*/ 0 h 823"/>
                <a:gd name="T2" fmla="*/ 189 w 1645"/>
                <a:gd name="T3" fmla="*/ 0 h 823"/>
                <a:gd name="T4" fmla="*/ 291 w 1645"/>
                <a:gd name="T5" fmla="*/ 6 h 823"/>
                <a:gd name="T6" fmla="*/ 386 w 1645"/>
                <a:gd name="T7" fmla="*/ 21 h 823"/>
                <a:gd name="T8" fmla="*/ 496 w 1645"/>
                <a:gd name="T9" fmla="*/ 45 h 823"/>
                <a:gd name="T10" fmla="*/ 601 w 1645"/>
                <a:gd name="T11" fmla="*/ 78 h 823"/>
                <a:gd name="T12" fmla="*/ 712 w 1645"/>
                <a:gd name="T13" fmla="*/ 123 h 823"/>
                <a:gd name="T14" fmla="*/ 811 w 1645"/>
                <a:gd name="T15" fmla="*/ 170 h 823"/>
                <a:gd name="T16" fmla="*/ 905 w 1645"/>
                <a:gd name="T17" fmla="*/ 217 h 823"/>
                <a:gd name="T18" fmla="*/ 1001 w 1645"/>
                <a:gd name="T19" fmla="*/ 271 h 823"/>
                <a:gd name="T20" fmla="*/ 1091 w 1645"/>
                <a:gd name="T21" fmla="*/ 331 h 823"/>
                <a:gd name="T22" fmla="*/ 1178 w 1645"/>
                <a:gd name="T23" fmla="*/ 400 h 823"/>
                <a:gd name="T24" fmla="*/ 1249 w 1645"/>
                <a:gd name="T25" fmla="*/ 469 h 823"/>
                <a:gd name="T26" fmla="*/ 1297 w 1645"/>
                <a:gd name="T27" fmla="*/ 533 h 823"/>
                <a:gd name="T28" fmla="*/ 1596 w 1645"/>
                <a:gd name="T29" fmla="*/ 512 h 823"/>
                <a:gd name="T30" fmla="*/ 1494 w 1645"/>
                <a:gd name="T31" fmla="*/ 557 h 823"/>
                <a:gd name="T32" fmla="*/ 1423 w 1645"/>
                <a:gd name="T33" fmla="*/ 593 h 823"/>
                <a:gd name="T34" fmla="*/ 1364 w 1645"/>
                <a:gd name="T35" fmla="*/ 630 h 823"/>
                <a:gd name="T36" fmla="*/ 1307 w 1645"/>
                <a:gd name="T37" fmla="*/ 676 h 823"/>
                <a:gd name="T38" fmla="*/ 1240 w 1645"/>
                <a:gd name="T39" fmla="*/ 736 h 823"/>
                <a:gd name="T40" fmla="*/ 1178 w 1645"/>
                <a:gd name="T41" fmla="*/ 796 h 823"/>
                <a:gd name="T42" fmla="*/ 1124 w 1645"/>
                <a:gd name="T43" fmla="*/ 811 h 823"/>
                <a:gd name="T44" fmla="*/ 1068 w 1645"/>
                <a:gd name="T45" fmla="*/ 783 h 823"/>
                <a:gd name="T46" fmla="*/ 999 w 1645"/>
                <a:gd name="T47" fmla="*/ 755 h 823"/>
                <a:gd name="T48" fmla="*/ 936 w 1645"/>
                <a:gd name="T49" fmla="*/ 735 h 823"/>
                <a:gd name="T50" fmla="*/ 864 w 1645"/>
                <a:gd name="T51" fmla="*/ 715 h 823"/>
                <a:gd name="T52" fmla="*/ 791 w 1645"/>
                <a:gd name="T53" fmla="*/ 696 h 823"/>
                <a:gd name="T54" fmla="*/ 720 w 1645"/>
                <a:gd name="T55" fmla="*/ 681 h 823"/>
                <a:gd name="T56" fmla="*/ 652 w 1645"/>
                <a:gd name="T57" fmla="*/ 666 h 823"/>
                <a:gd name="T58" fmla="*/ 560 w 1645"/>
                <a:gd name="T59" fmla="*/ 652 h 823"/>
                <a:gd name="T60" fmla="*/ 896 w 1645"/>
                <a:gd name="T61" fmla="*/ 542 h 823"/>
                <a:gd name="T62" fmla="*/ 817 w 1645"/>
                <a:gd name="T63" fmla="*/ 439 h 823"/>
                <a:gd name="T64" fmla="*/ 757 w 1645"/>
                <a:gd name="T65" fmla="*/ 379 h 823"/>
                <a:gd name="T66" fmla="*/ 670 w 1645"/>
                <a:gd name="T67" fmla="*/ 298 h 823"/>
                <a:gd name="T68" fmla="*/ 595 w 1645"/>
                <a:gd name="T69" fmla="*/ 235 h 823"/>
                <a:gd name="T70" fmla="*/ 535 w 1645"/>
                <a:gd name="T71" fmla="*/ 188 h 823"/>
                <a:gd name="T72" fmla="*/ 460 w 1645"/>
                <a:gd name="T73" fmla="*/ 141 h 823"/>
                <a:gd name="T74" fmla="*/ 383 w 1645"/>
                <a:gd name="T75" fmla="*/ 102 h 823"/>
                <a:gd name="T76" fmla="*/ 291 w 1645"/>
                <a:gd name="T77" fmla="*/ 69 h 823"/>
                <a:gd name="T78" fmla="*/ 192 w 1645"/>
                <a:gd name="T79" fmla="*/ 45 h 823"/>
                <a:gd name="T80" fmla="*/ 87 w 1645"/>
                <a:gd name="T81" fmla="*/ 24 h 8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45"/>
                <a:gd name="T124" fmla="*/ 0 h 823"/>
                <a:gd name="T125" fmla="*/ 1645 w 1645"/>
                <a:gd name="T126" fmla="*/ 823 h 8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921507" y="3415767"/>
            <a:ext cx="6249485" cy="87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_tradnl" altLang="es-ES" sz="2300" dirty="0">
                <a:solidFill>
                  <a:schemeClr val="bg1"/>
                </a:solidFill>
                <a:latin typeface="+mj-lt"/>
              </a:rPr>
              <a:t>Traslado de responsabilidad desde el Poseedor o la Administración 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102812" y="4821137"/>
            <a:ext cx="3429595" cy="122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300" dirty="0">
                <a:solidFill>
                  <a:schemeClr val="bg1"/>
                </a:solidFill>
              </a:rPr>
              <a:t>al “Productor” del </a:t>
            </a:r>
            <a:r>
              <a:rPr lang="es-ES_tradnl" altLang="es-ES" sz="2300" dirty="0">
                <a:solidFill>
                  <a:srgbClr val="FF6699"/>
                </a:solidFill>
              </a:rPr>
              <a:t>producto </a:t>
            </a:r>
            <a:r>
              <a:rPr lang="es-ES_tradnl" altLang="es-ES" sz="2300" dirty="0">
                <a:solidFill>
                  <a:schemeClr val="bg1"/>
                </a:solidFill>
              </a:rPr>
              <a:t>que con su uso se convierte en residuo</a:t>
            </a: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 rot="5400000">
            <a:off x="5573055" y="3970831"/>
            <a:ext cx="571676" cy="914559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321" tIns="81660" rIns="163321" bIns="81660" anchor="ctr"/>
          <a:lstStyle/>
          <a:p>
            <a:endParaRPr lang="es-ES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317067" y="3522954"/>
            <a:ext cx="3455000" cy="3160752"/>
            <a:chOff x="1152" y="2976"/>
            <a:chExt cx="1296" cy="1280"/>
          </a:xfrm>
        </p:grpSpPr>
        <p:sp>
          <p:nvSpPr>
            <p:cNvPr id="9233" name="Text Box 14"/>
            <p:cNvSpPr txBox="1">
              <a:spLocks noChangeArrowheads="1"/>
            </p:cNvSpPr>
            <p:nvPr/>
          </p:nvSpPr>
          <p:spPr bwMode="auto">
            <a:xfrm>
              <a:off x="1248" y="3072"/>
              <a:ext cx="1104" cy="1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altLang="es-ES" sz="2300" dirty="0">
                  <a:solidFill>
                    <a:schemeClr val="bg1"/>
                  </a:solidFill>
                  <a:latin typeface="Arial Narrow" pitchFamily="34" charset="0"/>
                </a:rPr>
                <a:t>Consumidores</a:t>
              </a:r>
            </a:p>
            <a:p>
              <a:pPr>
                <a:spcBef>
                  <a:spcPct val="50000"/>
                </a:spcBef>
              </a:pPr>
              <a:r>
                <a:rPr lang="es-ES_tradnl" altLang="es-ES" sz="2300" dirty="0">
                  <a:solidFill>
                    <a:schemeClr val="bg1"/>
                  </a:solidFill>
                  <a:latin typeface="Arial Narrow" pitchFamily="34" charset="0"/>
                </a:rPr>
                <a:t>Agentes económicos responsables de la puesta en mercado de productos </a:t>
              </a:r>
            </a:p>
            <a:p>
              <a:pPr>
                <a:spcBef>
                  <a:spcPct val="50000"/>
                </a:spcBef>
              </a:pPr>
              <a:r>
                <a:rPr lang="es-ES_tradnl" altLang="es-ES" sz="2300" dirty="0">
                  <a:solidFill>
                    <a:schemeClr val="bg1"/>
                  </a:solidFill>
                  <a:latin typeface="Arial Narrow" pitchFamily="34" charset="0"/>
                </a:rPr>
                <a:t>Administraciones Públicas</a:t>
              </a:r>
            </a:p>
          </p:txBody>
        </p: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1152" y="2976"/>
              <a:ext cx="1296" cy="1104"/>
              <a:chOff x="480" y="1248"/>
              <a:chExt cx="2592" cy="624"/>
            </a:xfrm>
          </p:grpSpPr>
          <p:sp>
            <p:nvSpPr>
              <p:cNvPr id="9235" name="Text Box 16"/>
              <p:cNvSpPr txBox="1">
                <a:spLocks noChangeArrowheads="1"/>
              </p:cNvSpPr>
              <p:nvPr/>
            </p:nvSpPr>
            <p:spPr bwMode="auto">
              <a:xfrm>
                <a:off x="530" y="1277"/>
                <a:ext cx="2542" cy="1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es-ES_tradnl" altLang="es-ES" sz="23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236" name="Rectangle 17"/>
              <p:cNvSpPr>
                <a:spLocks noChangeArrowheads="1"/>
              </p:cNvSpPr>
              <p:nvPr/>
            </p:nvSpPr>
            <p:spPr bwMode="auto">
              <a:xfrm>
                <a:off x="480" y="1248"/>
                <a:ext cx="2592" cy="624"/>
              </a:xfrm>
              <a:prstGeom prst="rect">
                <a:avLst/>
              </a:prstGeom>
              <a:noFill/>
              <a:ln w="9525" cap="rnd">
                <a:solidFill>
                  <a:srgbClr val="003060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9228" name="AutoShape 18"/>
          <p:cNvSpPr>
            <a:spLocks noChangeArrowheads="1"/>
          </p:cNvSpPr>
          <p:nvPr/>
        </p:nvSpPr>
        <p:spPr bwMode="auto">
          <a:xfrm>
            <a:off x="13061043" y="4459076"/>
            <a:ext cx="762132" cy="6860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63321" tIns="81660" rIns="163321" bIns="81660" anchor="ctr"/>
          <a:lstStyle/>
          <a:p>
            <a:endParaRPr lang="es-ES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4086745" y="4599614"/>
            <a:ext cx="2286397" cy="51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63321" tIns="81660" rIns="163321" bIns="8166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_tradnl" altLang="es-ES" sz="2300" dirty="0">
                <a:solidFill>
                  <a:schemeClr val="bg1"/>
                </a:solidFill>
                <a:latin typeface="+mj-lt"/>
              </a:rPr>
              <a:t>Nuevo rol</a:t>
            </a:r>
          </a:p>
        </p:txBody>
      </p:sp>
      <p:pic>
        <p:nvPicPr>
          <p:cNvPr id="9230" name="Picture 21"/>
          <p:cNvPicPr>
            <a:picLocks noChangeAspect="1" noChangeArrowheads="1"/>
          </p:cNvPicPr>
          <p:nvPr/>
        </p:nvPicPr>
        <p:blipFill>
          <a:blip r:embed="rId2" cstate="print"/>
          <a:srcRect r="4222" b="13872"/>
          <a:stretch>
            <a:fillRect/>
          </a:stretch>
        </p:blipFill>
        <p:spPr bwMode="auto">
          <a:xfrm>
            <a:off x="10612692" y="6009749"/>
            <a:ext cx="6554338" cy="388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3245413" y="8063020"/>
            <a:ext cx="6681360" cy="571676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161621" tIns="79392" rIns="161621" bIns="79392" anchor="ctr"/>
          <a:lstStyle/>
          <a:p>
            <a:pPr algn="ctr">
              <a:defRPr/>
            </a:pPr>
            <a:r>
              <a:rPr lang="es-ES_tradnl" altLang="es-ES" sz="2500" b="1" dirty="0">
                <a:latin typeface="Arial Narrow" pitchFamily="34" charset="0"/>
              </a:rPr>
              <a:t>‘</a:t>
            </a:r>
            <a:r>
              <a:rPr lang="es-ES_tradnl" altLang="es-ES" sz="2500" b="1" dirty="0" err="1">
                <a:latin typeface="Arial Narrow" pitchFamily="34" charset="0"/>
              </a:rPr>
              <a:t>Life</a:t>
            </a:r>
            <a:r>
              <a:rPr lang="es-ES_tradnl" altLang="es-ES" sz="2500" b="1" dirty="0">
                <a:latin typeface="Arial Narrow" pitchFamily="34" charset="0"/>
              </a:rPr>
              <a:t> </a:t>
            </a:r>
            <a:r>
              <a:rPr lang="es-ES_tradnl" altLang="es-ES" sz="2500" b="1" dirty="0" err="1">
                <a:latin typeface="Arial Narrow" pitchFamily="34" charset="0"/>
              </a:rPr>
              <a:t>Cycle</a:t>
            </a:r>
            <a:r>
              <a:rPr lang="es-ES_tradnl" altLang="es-ES" sz="2500" b="1" dirty="0">
                <a:latin typeface="Arial Narrow" pitchFamily="34" charset="0"/>
              </a:rPr>
              <a:t> </a:t>
            </a:r>
            <a:r>
              <a:rPr lang="es-ES_tradnl" altLang="es-ES" sz="2500" b="1" dirty="0" err="1">
                <a:latin typeface="Arial Narrow" pitchFamily="34" charset="0"/>
              </a:rPr>
              <a:t>Thinking</a:t>
            </a:r>
            <a:r>
              <a:rPr lang="es-ES_tradnl" altLang="es-ES" sz="2500" b="1" dirty="0">
                <a:latin typeface="Arial Narrow" pitchFamily="34" charset="0"/>
              </a:rPr>
              <a:t>’</a:t>
            </a:r>
          </a:p>
        </p:txBody>
      </p:sp>
      <p:sp>
        <p:nvSpPr>
          <p:cNvPr id="9232" name="Text Box 23"/>
          <p:cNvSpPr txBox="1">
            <a:spLocks noChangeArrowheads="1"/>
          </p:cNvSpPr>
          <p:nvPr/>
        </p:nvSpPr>
        <p:spPr bwMode="auto">
          <a:xfrm>
            <a:off x="3385137" y="6657650"/>
            <a:ext cx="4779206" cy="108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21" tIns="81660" rIns="163321" bIns="8166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2000" dirty="0">
                <a:solidFill>
                  <a:schemeClr val="bg1"/>
                </a:solidFill>
              </a:rPr>
              <a:t>“Productor”= Primer agente comercializador (fabricante, importador, distribuidor)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936675" y="1760711"/>
            <a:ext cx="16274699" cy="772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3301" tIns="81652" rIns="163301" bIns="81652">
            <a:spAutoFit/>
          </a:bodyPr>
          <a:lstStyle/>
          <a:p>
            <a:pPr marL="683340" indent="-331747" algn="just"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/>
                </a:solidFill>
              </a:rPr>
              <a:t>Varios productores deciden organizar de forma conjunta la gestión de residuos. Sistema Colectivo</a:t>
            </a:r>
            <a:r>
              <a:rPr lang="es-ES_tradnl" dirty="0" smtClean="0">
                <a:solidFill>
                  <a:schemeClr val="bg2"/>
                </a:solidFill>
              </a:rPr>
              <a:t>.</a:t>
            </a:r>
          </a:p>
          <a:p>
            <a:pPr marL="683340" indent="-331747" algn="just">
              <a:buFont typeface="Arial" pitchFamily="34" charset="0"/>
              <a:buChar char="•"/>
              <a:defRPr/>
            </a:pPr>
            <a:endParaRPr lang="es-ES_tradnl" dirty="0">
              <a:solidFill>
                <a:schemeClr val="bg2"/>
              </a:solidFill>
            </a:endParaRPr>
          </a:p>
          <a:p>
            <a:pPr marL="683340" indent="-331747" algn="just">
              <a:buFont typeface="Arial" pitchFamily="34" charset="0"/>
              <a:buChar char="•"/>
              <a:defRPr/>
            </a:pPr>
            <a:r>
              <a:rPr lang="es-ES_tradnl" dirty="0" smtClean="0">
                <a:solidFill>
                  <a:schemeClr val="bg2"/>
                </a:solidFill>
              </a:rPr>
              <a:t>Facilita </a:t>
            </a:r>
            <a:r>
              <a:rPr lang="es-ES_tradnl" dirty="0">
                <a:solidFill>
                  <a:schemeClr val="bg2"/>
                </a:solidFill>
              </a:rPr>
              <a:t>la entrega de residuos por parte de los usuarios en los puntos destinados a tal fin independientemente de las marcas.</a:t>
            </a:r>
          </a:p>
          <a:p>
            <a:pPr marL="683340" indent="-331747" algn="just">
              <a:buFont typeface="Arial" pitchFamily="34" charset="0"/>
              <a:buChar char="•"/>
              <a:defRPr/>
            </a:pPr>
            <a:endParaRPr lang="es-ES_tradnl" dirty="0">
              <a:solidFill>
                <a:schemeClr val="bg2"/>
              </a:solidFill>
            </a:endParaRPr>
          </a:p>
          <a:p>
            <a:pPr marL="683340" indent="-331747" algn="just"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/>
                </a:solidFill>
              </a:rPr>
              <a:t>Sistema en el que participan todos los agentes económicos (productores, distribuidores, recicladores, usuarios y Administración).</a:t>
            </a:r>
          </a:p>
          <a:p>
            <a:pPr marL="683340" indent="-331747" algn="just">
              <a:buFont typeface="Arial" pitchFamily="34" charset="0"/>
              <a:buChar char="•"/>
              <a:defRPr/>
            </a:pPr>
            <a:endParaRPr lang="es-ES_tradnl" dirty="0">
              <a:solidFill>
                <a:schemeClr val="bg2"/>
              </a:solidFill>
            </a:endParaRPr>
          </a:p>
          <a:p>
            <a:pPr marL="683340" indent="-331747" algn="just"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/>
                </a:solidFill>
              </a:rPr>
              <a:t>Optimización de costes.</a:t>
            </a:r>
          </a:p>
          <a:p>
            <a:pPr marL="683340" indent="-331747" algn="just">
              <a:buFont typeface="Arial" pitchFamily="34" charset="0"/>
              <a:buChar char="•"/>
              <a:defRPr/>
            </a:pPr>
            <a:endParaRPr lang="es-ES_tradnl" dirty="0">
              <a:solidFill>
                <a:schemeClr val="bg2"/>
              </a:solidFill>
            </a:endParaRPr>
          </a:p>
          <a:p>
            <a:pPr marL="683340" indent="-331747" algn="just"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/>
                </a:solidFill>
              </a:rPr>
              <a:t>Economías de escala gracias al volumen de residuos gestionados.</a:t>
            </a:r>
          </a:p>
          <a:p>
            <a:pPr marL="683340" indent="-331747" algn="just">
              <a:buFont typeface="Arial" pitchFamily="34" charset="0"/>
              <a:buChar char="•"/>
              <a:defRPr/>
            </a:pPr>
            <a:endParaRPr lang="es-ES_tradnl" sz="2400" dirty="0">
              <a:solidFill>
                <a:schemeClr val="bg2"/>
              </a:solidFill>
            </a:endParaRPr>
          </a:p>
          <a:p>
            <a:pPr marL="683340" indent="-331747" algn="just">
              <a:buFont typeface="Arial" pitchFamily="34" charset="0"/>
              <a:buChar char="•"/>
              <a:defRPr/>
            </a:pPr>
            <a:r>
              <a:rPr lang="es-ES_tradnl" dirty="0">
                <a:solidFill>
                  <a:schemeClr val="bg2"/>
                </a:solidFill>
              </a:rPr>
              <a:t>Voz única ante a las Administraciones.</a:t>
            </a:r>
          </a:p>
          <a:p>
            <a:pPr marL="683340" indent="-331747" algn="just">
              <a:lnSpc>
                <a:spcPct val="150000"/>
              </a:lnSpc>
              <a:buBlip>
                <a:blip r:embed="rId2"/>
              </a:buBlip>
              <a:defRPr/>
            </a:pPr>
            <a:endParaRPr lang="es-ES_tradnl" dirty="0">
              <a:solidFill>
                <a:srgbClr val="00415D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91212" y="594115"/>
            <a:ext cx="17499964" cy="877433"/>
          </a:xfrm>
          <a:prstGeom prst="rect">
            <a:avLst/>
          </a:prstGeom>
        </p:spPr>
        <p:txBody>
          <a:bodyPr lIns="163301" tIns="81652" rIns="163301" bIns="81652" anchor="ctr"/>
          <a:lstStyle>
            <a:lvl1pPr defTabSz="457200" eaLnBrk="1" fontAlgn="auto" hangingPunct="1">
              <a:spcAft>
                <a:spcPts val="0"/>
              </a:spcAft>
              <a:defRPr lang="es-ES" sz="3200" b="1">
                <a:effectLst>
                  <a:reflection stA="50000" endPos="75000" dist="12700" dir="5400000" sy="-100000" algn="bl" rotWithShape="0"/>
                </a:effectLst>
                <a:latin typeface=" "/>
                <a:cs typeface=" "/>
              </a:defRPr>
            </a:lvl1pPr>
            <a:lvl2pPr defTabSz="457200" eaLnBrk="0" hangingPunct="0">
              <a:defRPr sz="3200" b="1">
                <a:latin typeface="Calibri" pitchFamily="34" charset="0"/>
              </a:defRPr>
            </a:lvl2pPr>
            <a:lvl3pPr defTabSz="457200" eaLnBrk="0" hangingPunct="0">
              <a:defRPr sz="3200" b="1">
                <a:latin typeface="Calibri" pitchFamily="34" charset="0"/>
              </a:defRPr>
            </a:lvl3pPr>
            <a:lvl4pPr defTabSz="457200" eaLnBrk="0" hangingPunct="0">
              <a:defRPr sz="3200" b="1">
                <a:latin typeface="Calibri" pitchFamily="34" charset="0"/>
              </a:defRPr>
            </a:lvl4pPr>
            <a:lvl5pPr defTabSz="457200" eaLnBrk="0" hangingPunct="0">
              <a:defRPr sz="3200" b="1">
                <a:latin typeface="Calibri" pitchFamily="34" charset="0"/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200" b="1">
                <a:latin typeface="Calibri" pitchFamily="34" charset="0"/>
              </a:defRPr>
            </a:lvl9pPr>
          </a:lstStyle>
          <a:p>
            <a:pPr>
              <a:defRPr/>
            </a:pPr>
            <a:r>
              <a:rPr sz="6000" dirty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Reto</a:t>
            </a:r>
            <a:r>
              <a:rPr sz="60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 / R</a:t>
            </a:r>
            <a:r>
              <a:rPr lang="es-ES" sz="60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e</a:t>
            </a:r>
            <a:r>
              <a:rPr sz="6000" dirty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alidad</a:t>
            </a:r>
            <a:r>
              <a:rPr sz="6000" dirty="0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: SIG.  </a:t>
            </a:r>
            <a:r>
              <a:rPr sz="6000" dirty="0" err="1" smtClean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rPr>
              <a:t>Características</a:t>
            </a:r>
            <a:endParaRPr sz="6000" dirty="0" smtClean="0">
              <a:solidFill>
                <a:schemeClr val="bg1"/>
              </a:solidFill>
              <a:effectLst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0" y="80988"/>
            <a:ext cx="18291175" cy="1715029"/>
          </a:xfrm>
        </p:spPr>
        <p:txBody>
          <a:bodyPr>
            <a:normAutofit/>
          </a:bodyPr>
          <a:lstStyle/>
          <a:p>
            <a:r>
              <a:rPr lang="es-ES" altLang="es-ES" sz="6000" b="1" dirty="0" smtClean="0">
                <a:solidFill>
                  <a:schemeClr val="bg1"/>
                </a:solidFill>
              </a:rPr>
              <a:t>Nuestro modelo operativo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36788" y="1688828"/>
            <a:ext cx="16462058" cy="679103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Cobertura nacional de recogida de RAEE y pilas de origen doméstico, profesional e industrial</a:t>
            </a:r>
          </a:p>
          <a:p>
            <a:pPr algn="just"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Recogidas a demanda en puntos con acopios significativos de residuos</a:t>
            </a:r>
          </a:p>
          <a:p>
            <a:pPr algn="just"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Red de Centros de Almacenamiento Temporal de Residuos (CAT) para entrega de acopios pequeños y consolidación de residuos</a:t>
            </a:r>
          </a:p>
          <a:p>
            <a:pPr algn="just">
              <a:defRPr/>
            </a:pPr>
            <a:r>
              <a:rPr lang="es-ES" sz="3200" dirty="0" smtClean="0">
                <a:solidFill>
                  <a:schemeClr val="bg1"/>
                </a:solidFill>
              </a:rPr>
              <a:t>Acuerdos de colaboración con agentes </a:t>
            </a:r>
            <a:r>
              <a:rPr lang="es-ES" sz="3200" dirty="0" err="1" smtClean="0">
                <a:solidFill>
                  <a:schemeClr val="bg1"/>
                </a:solidFill>
              </a:rPr>
              <a:t>logistas</a:t>
            </a:r>
            <a:r>
              <a:rPr lang="es-ES" sz="3200" dirty="0" smtClean="0">
                <a:solidFill>
                  <a:schemeClr val="bg1"/>
                </a:solidFill>
              </a:rPr>
              <a:t> y con las plantas de tratamiento especializadas en RAEE y pilas</a:t>
            </a:r>
          </a:p>
          <a:p>
            <a:pPr marL="0" indent="0">
              <a:buNone/>
              <a:defRPr/>
            </a:pPr>
            <a:endParaRPr lang="es-ES" sz="6000" dirty="0">
              <a:solidFill>
                <a:schemeClr val="bg1"/>
              </a:solidFill>
            </a:endParaRPr>
          </a:p>
        </p:txBody>
      </p:sp>
      <p:sp>
        <p:nvSpPr>
          <p:cNvPr id="22533" name="4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B404D69-68E1-40EB-9338-0C009FCCF8DD}" type="slidenum">
              <a:rPr lang="en-US" altLang="es-ES" smtClean="0"/>
              <a:pPr/>
              <a:t>7</a:t>
            </a:fld>
            <a:endParaRPr lang="en-US" altLang="es-ES" smtClean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955" y="5001071"/>
            <a:ext cx="11759065" cy="41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935247" y="1659021"/>
            <a:ext cx="3877347" cy="2112821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grpSp>
        <p:nvGrpSpPr>
          <p:cNvPr id="2" name="1 Grupo"/>
          <p:cNvGrpSpPr>
            <a:grpSpLocks/>
          </p:cNvGrpSpPr>
          <p:nvPr/>
        </p:nvGrpSpPr>
        <p:grpSpPr bwMode="auto">
          <a:xfrm>
            <a:off x="1375016" y="1857949"/>
            <a:ext cx="15846001" cy="7305829"/>
            <a:chOff x="393700" y="1243013"/>
            <a:chExt cx="8138464" cy="4869049"/>
          </a:xfrm>
        </p:grpSpPr>
        <p:sp>
          <p:nvSpPr>
            <p:cNvPr id="24578" name="Text Box 4"/>
            <p:cNvSpPr txBox="1">
              <a:spLocks noChangeArrowheads="1"/>
            </p:cNvSpPr>
            <p:nvPr/>
          </p:nvSpPr>
          <p:spPr bwMode="auto">
            <a:xfrm>
              <a:off x="393700" y="3390901"/>
              <a:ext cx="2089252" cy="8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Comunidades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Autónomas</a:t>
              </a:r>
            </a:p>
          </p:txBody>
        </p:sp>
        <p:sp>
          <p:nvSpPr>
            <p:cNvPr id="24579" name="Text Box 6"/>
            <p:cNvSpPr txBox="1">
              <a:spLocks noChangeArrowheads="1"/>
            </p:cNvSpPr>
            <p:nvPr/>
          </p:nvSpPr>
          <p:spPr bwMode="auto">
            <a:xfrm>
              <a:off x="3494144" y="3476626"/>
              <a:ext cx="2014230" cy="65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Sistemas Integrados de Gestión (SIG)</a:t>
              </a:r>
            </a:p>
          </p:txBody>
        </p:sp>
        <p:sp>
          <p:nvSpPr>
            <p:cNvPr id="24580" name="Text Box 7"/>
            <p:cNvSpPr txBox="1">
              <a:spLocks noChangeArrowheads="1"/>
            </p:cNvSpPr>
            <p:nvPr/>
          </p:nvSpPr>
          <p:spPr bwMode="auto">
            <a:xfrm>
              <a:off x="3636038" y="5753100"/>
              <a:ext cx="1798943" cy="358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Productores</a:t>
              </a:r>
            </a:p>
          </p:txBody>
        </p:sp>
        <p:sp>
          <p:nvSpPr>
            <p:cNvPr id="24581" name="Text Box 8"/>
            <p:cNvSpPr txBox="1">
              <a:spLocks noChangeArrowheads="1"/>
            </p:cNvSpPr>
            <p:nvPr/>
          </p:nvSpPr>
          <p:spPr bwMode="auto">
            <a:xfrm>
              <a:off x="4717360" y="4556125"/>
              <a:ext cx="2017491" cy="1138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FLUJO FINANCIERO: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- Cuota de adhesión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- CONTRIBUCIÓN PERIÓDICA (euros/kg o euros/</a:t>
              </a:r>
              <a:r>
                <a:rPr lang="es-ES" altLang="es-ES" sz="2100" dirty="0" err="1" smtClean="0">
                  <a:solidFill>
                    <a:schemeClr val="bg1"/>
                  </a:solidFill>
                  <a:latin typeface="Arial Narrow" pitchFamily="34" charset="0"/>
                </a:rPr>
                <a:t>ud</a:t>
              </a: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)</a:t>
              </a:r>
            </a:p>
          </p:txBody>
        </p:sp>
        <p:sp>
          <p:nvSpPr>
            <p:cNvPr id="24582" name="Text Box 9"/>
            <p:cNvSpPr txBox="1">
              <a:spLocks noChangeArrowheads="1"/>
            </p:cNvSpPr>
            <p:nvPr/>
          </p:nvSpPr>
          <p:spPr bwMode="auto">
            <a:xfrm>
              <a:off x="5867184" y="3355976"/>
              <a:ext cx="201586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Contratan</a:t>
              </a:r>
            </a:p>
          </p:txBody>
        </p:sp>
        <p:sp>
          <p:nvSpPr>
            <p:cNvPr id="24583" name="Text Box 10"/>
            <p:cNvSpPr txBox="1">
              <a:spLocks noChangeArrowheads="1"/>
            </p:cNvSpPr>
            <p:nvPr/>
          </p:nvSpPr>
          <p:spPr bwMode="auto">
            <a:xfrm>
              <a:off x="7020268" y="2965451"/>
              <a:ext cx="1511896" cy="1697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Logistas</a:t>
              </a:r>
              <a:endParaRPr lang="es-ES" altLang="es-ES" sz="2900" b="1" dirty="0" smtClean="0">
                <a:solidFill>
                  <a:schemeClr val="bg1"/>
                </a:solidFill>
                <a:latin typeface="Arial Narrow" pitchFamily="34" charset="0"/>
              </a:endParaRP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Recicladores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Puntos Limpios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Distribución</a:t>
              </a:r>
            </a:p>
          </p:txBody>
        </p:sp>
        <p:sp>
          <p:nvSpPr>
            <p:cNvPr id="24584" name="Text Box 11"/>
            <p:cNvSpPr txBox="1">
              <a:spLocks noChangeArrowheads="1"/>
            </p:cNvSpPr>
            <p:nvPr/>
          </p:nvSpPr>
          <p:spPr bwMode="auto">
            <a:xfrm>
              <a:off x="2698238" y="3384551"/>
              <a:ext cx="201586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Autorizan</a:t>
              </a:r>
            </a:p>
          </p:txBody>
        </p:sp>
        <p:sp>
          <p:nvSpPr>
            <p:cNvPr id="24585" name="Text Box 12"/>
            <p:cNvSpPr txBox="1">
              <a:spLocks noChangeArrowheads="1"/>
            </p:cNvSpPr>
            <p:nvPr/>
          </p:nvSpPr>
          <p:spPr bwMode="auto">
            <a:xfrm>
              <a:off x="540486" y="4548187"/>
              <a:ext cx="3672910" cy="923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DECLARACIONES TRIMESTRALES:</a:t>
              </a:r>
            </a:p>
            <a:p>
              <a:pPr algn="r" eaLnBrk="1" hangingPunct="1">
                <a:spcBef>
                  <a:spcPct val="50000"/>
                </a:spcBef>
                <a:buFontTx/>
                <a:buChar char="-"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 Aparatos comercializados en </a:t>
              </a:r>
              <a:r>
                <a:rPr lang="es-ES" altLang="es-ES" sz="2100" dirty="0" err="1" smtClean="0">
                  <a:solidFill>
                    <a:schemeClr val="bg1"/>
                  </a:solidFill>
                  <a:latin typeface="Arial Narrow" pitchFamily="34" charset="0"/>
                </a:rPr>
                <a:t>kgs</a:t>
              </a: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 por categoría y tipo</a:t>
              </a:r>
            </a:p>
            <a:p>
              <a:pPr algn="r" eaLnBrk="1" hangingPunct="1">
                <a:spcBef>
                  <a:spcPct val="50000"/>
                </a:spcBef>
                <a:buFontTx/>
                <a:buChar char="-"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 Pilas puestas en mercado en unidades por tecnología</a:t>
              </a:r>
            </a:p>
          </p:txBody>
        </p:sp>
        <p:sp>
          <p:nvSpPr>
            <p:cNvPr id="24586" name="Text Box 13"/>
            <p:cNvSpPr txBox="1">
              <a:spLocks noChangeArrowheads="1"/>
            </p:cNvSpPr>
            <p:nvPr/>
          </p:nvSpPr>
          <p:spPr bwMode="auto">
            <a:xfrm>
              <a:off x="755772" y="2489201"/>
              <a:ext cx="3385862" cy="599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1800" dirty="0" smtClean="0">
                  <a:solidFill>
                    <a:schemeClr val="bg1"/>
                  </a:solidFill>
                  <a:latin typeface="Arial" pitchFamily="34" charset="0"/>
                </a:rPr>
                <a:t>- </a:t>
              </a: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INSCRIPCIÓN DE PRODUCTORES</a:t>
              </a:r>
            </a:p>
            <a:p>
              <a:pPr algn="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- REMISIÓN DE DECLARACIONES TRIMESTRALES</a:t>
              </a:r>
            </a:p>
          </p:txBody>
        </p:sp>
        <p:sp>
          <p:nvSpPr>
            <p:cNvPr id="24587" name="Text Box 14"/>
            <p:cNvSpPr txBox="1">
              <a:spLocks noChangeArrowheads="1"/>
            </p:cNvSpPr>
            <p:nvPr/>
          </p:nvSpPr>
          <p:spPr bwMode="auto">
            <a:xfrm>
              <a:off x="6418716" y="4729506"/>
              <a:ext cx="2015860" cy="707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Gestión de residuos bajo la supervisión de los SIG y las Autoridades competentes</a:t>
              </a:r>
            </a:p>
          </p:txBody>
        </p:sp>
        <p:sp>
          <p:nvSpPr>
            <p:cNvPr id="24588" name="Text Box 15"/>
            <p:cNvSpPr txBox="1">
              <a:spLocks noChangeArrowheads="1"/>
            </p:cNvSpPr>
            <p:nvPr/>
          </p:nvSpPr>
          <p:spPr bwMode="auto">
            <a:xfrm>
              <a:off x="3347358" y="1997076"/>
              <a:ext cx="230290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Plataforma Web </a:t>
              </a: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  <a:hlinkClick r:id="rId4"/>
                </a:rPr>
                <a:t>www.minetur.es</a:t>
              </a: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 </a:t>
              </a:r>
              <a:r>
                <a:rPr lang="es-ES" altLang="es-ES" sz="2100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24589" name="Text Box 17"/>
            <p:cNvSpPr txBox="1">
              <a:spLocks noChangeArrowheads="1"/>
            </p:cNvSpPr>
            <p:nvPr/>
          </p:nvSpPr>
          <p:spPr bwMode="auto">
            <a:xfrm>
              <a:off x="4715730" y="2428876"/>
              <a:ext cx="2232776" cy="707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ASIGNACIÓN TRIMESTRAL DE CUOTAS DE MERCADO A CADA PRODUCTOR – PRODUCTOS  PUESTOS EN MERCADO</a:t>
              </a:r>
            </a:p>
          </p:txBody>
        </p:sp>
        <p:sp>
          <p:nvSpPr>
            <p:cNvPr id="24590" name="Line 18"/>
            <p:cNvSpPr>
              <a:spLocks noChangeShapeType="1"/>
            </p:cNvSpPr>
            <p:nvPr/>
          </p:nvSpPr>
          <p:spPr bwMode="auto">
            <a:xfrm>
              <a:off x="4643968" y="4168775"/>
              <a:ext cx="0" cy="1514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1" name="Line 19"/>
            <p:cNvSpPr>
              <a:spLocks noChangeShapeType="1"/>
            </p:cNvSpPr>
            <p:nvPr/>
          </p:nvSpPr>
          <p:spPr bwMode="auto">
            <a:xfrm flipV="1">
              <a:off x="4211764" y="4098925"/>
              <a:ext cx="0" cy="158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2" name="Line 20"/>
            <p:cNvSpPr>
              <a:spLocks noChangeShapeType="1"/>
            </p:cNvSpPr>
            <p:nvPr/>
          </p:nvSpPr>
          <p:spPr bwMode="auto">
            <a:xfrm>
              <a:off x="4643968" y="2260601"/>
              <a:ext cx="0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3" name="Line 21"/>
            <p:cNvSpPr>
              <a:spLocks noChangeShapeType="1"/>
            </p:cNvSpPr>
            <p:nvPr/>
          </p:nvSpPr>
          <p:spPr bwMode="auto">
            <a:xfrm flipV="1">
              <a:off x="4211764" y="2225676"/>
              <a:ext cx="0" cy="1225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4" name="Line 22"/>
            <p:cNvSpPr>
              <a:spLocks noChangeShapeType="1"/>
            </p:cNvSpPr>
            <p:nvPr/>
          </p:nvSpPr>
          <p:spPr bwMode="auto">
            <a:xfrm>
              <a:off x="2628108" y="3673475"/>
              <a:ext cx="862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5" name="Line 23"/>
            <p:cNvSpPr>
              <a:spLocks noChangeShapeType="1"/>
            </p:cNvSpPr>
            <p:nvPr/>
          </p:nvSpPr>
          <p:spPr bwMode="auto">
            <a:xfrm>
              <a:off x="5506742" y="3673475"/>
              <a:ext cx="14401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6" name="Line 24"/>
            <p:cNvSpPr>
              <a:spLocks noChangeShapeType="1"/>
            </p:cNvSpPr>
            <p:nvPr/>
          </p:nvSpPr>
          <p:spPr bwMode="auto">
            <a:xfrm flipH="1">
              <a:off x="2556346" y="3746500"/>
              <a:ext cx="9345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/>
            </a:extLst>
          </p:spPr>
          <p:txBody>
            <a:bodyPr/>
            <a:lstStyle/>
            <a:p>
              <a:pPr>
                <a:defRPr/>
              </a:pPr>
              <a:endParaRPr lang="es-ES">
                <a:solidFill>
                  <a:schemeClr val="bg1"/>
                </a:solidFill>
              </a:endParaRPr>
            </a:p>
          </p:txBody>
        </p:sp>
        <p:sp>
          <p:nvSpPr>
            <p:cNvPr id="24597" name="Text Box 25"/>
            <p:cNvSpPr txBox="1">
              <a:spLocks noChangeArrowheads="1"/>
            </p:cNvSpPr>
            <p:nvPr/>
          </p:nvSpPr>
          <p:spPr bwMode="auto">
            <a:xfrm>
              <a:off x="2771632" y="3816350"/>
              <a:ext cx="936168" cy="707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100" dirty="0" smtClean="0">
                  <a:solidFill>
                    <a:schemeClr val="bg1"/>
                  </a:solidFill>
                  <a:latin typeface="Arial Narrow" pitchFamily="34" charset="0"/>
                </a:rPr>
                <a:t>Reportan residuos gestionados</a:t>
              </a:r>
            </a:p>
          </p:txBody>
        </p:sp>
        <p:sp>
          <p:nvSpPr>
            <p:cNvPr id="24598" name="Text Box 5"/>
            <p:cNvSpPr txBox="1">
              <a:spLocks noChangeArrowheads="1"/>
            </p:cNvSpPr>
            <p:nvPr/>
          </p:nvSpPr>
          <p:spPr bwMode="auto">
            <a:xfrm>
              <a:off x="2631370" y="1243013"/>
              <a:ext cx="3956696" cy="8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96 Helvetica BlackItalic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96 Helvetica BlackItalic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96 Helvetica BlackItalic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96 Helvetica BlackItalic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>
                  <a:solidFill>
                    <a:schemeClr val="tx1"/>
                  </a:solidFill>
                  <a:latin typeface="96 Helvetica BlackItalic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REI-RAEE y REI-RPA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s-ES" altLang="es-ES" sz="2900" b="1" dirty="0" smtClean="0">
                  <a:solidFill>
                    <a:schemeClr val="bg1"/>
                  </a:solidFill>
                  <a:latin typeface="Arial Narrow" pitchFamily="34" charset="0"/>
                </a:rPr>
                <a:t>Ministerio de Industria, Energía y Turismo</a:t>
              </a:r>
            </a:p>
          </p:txBody>
        </p:sp>
      </p:grpSp>
      <p:sp>
        <p:nvSpPr>
          <p:cNvPr id="26" name="1 Título"/>
          <p:cNvSpPr txBox="1">
            <a:spLocks/>
          </p:cNvSpPr>
          <p:nvPr/>
        </p:nvSpPr>
        <p:spPr>
          <a:xfrm>
            <a:off x="215937" y="647900"/>
            <a:ext cx="18291175" cy="1715029"/>
          </a:xfrm>
          <a:prstGeom prst="rect">
            <a:avLst/>
          </a:prstGeom>
        </p:spPr>
        <p:txBody>
          <a:bodyPr lIns="163321" tIns="81660" rIns="163321" bIns="8166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s-ES" sz="6000" kern="0" dirty="0" smtClean="0"/>
              <a:t>El marco de la gestión</a:t>
            </a:r>
            <a:endParaRPr lang="es-ES" sz="6000" kern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0" y="297749"/>
            <a:ext cx="18291175" cy="1715029"/>
          </a:xfrm>
        </p:spPr>
        <p:txBody>
          <a:bodyPr>
            <a:normAutofit/>
          </a:bodyPr>
          <a:lstStyle/>
          <a:p>
            <a:r>
              <a:rPr lang="es-ES" altLang="es-ES" sz="6000" b="1" dirty="0" smtClean="0">
                <a:solidFill>
                  <a:schemeClr val="bg1"/>
                </a:solidFill>
              </a:rPr>
              <a:t>Residuos gestionados: </a:t>
            </a:r>
            <a:r>
              <a:rPr lang="es-ES" altLang="es-ES" sz="6000" b="1" dirty="0" err="1" smtClean="0">
                <a:solidFill>
                  <a:schemeClr val="bg1"/>
                </a:solidFill>
              </a:rPr>
              <a:t>RAEEs</a:t>
            </a:r>
            <a:endParaRPr lang="es-ES" altLang="es-ES" sz="6000" b="1" dirty="0" smtClean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-217078" y="1781468"/>
            <a:ext cx="16852797" cy="482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63321" tIns="81660" rIns="163321" bIns="81660" anchor="ctr">
            <a:spAutoFit/>
          </a:bodyPr>
          <a:lstStyle/>
          <a:p>
            <a:pPr marL="321498" lvl="1" algn="just">
              <a:tabLst>
                <a:tab pos="816605" algn="l"/>
              </a:tabLst>
              <a:defRPr/>
            </a:pPr>
            <a:endParaRPr lang="es-ES" sz="29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964494" lvl="2" algn="just">
              <a:tabLst>
                <a:tab pos="816605" algn="l"/>
              </a:tabLst>
              <a:defRPr/>
            </a:pPr>
            <a:endParaRPr lang="es-ES" sz="2900" dirty="0">
              <a:solidFill>
                <a:srgbClr val="00415D"/>
              </a:solidFill>
              <a:latin typeface="Calibri" pitchFamily="34" charset="0"/>
              <a:cs typeface="Calibri" pitchFamily="34" charset="0"/>
            </a:endParaRPr>
          </a:p>
          <a:p>
            <a:pPr marL="964494" lvl="2" algn="just"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816605" lvl="2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816605" lvl="2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29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4899630" lvl="7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816605" lvl="2" algn="just">
              <a:buFont typeface="Arial" pitchFamily="34" charset="0"/>
              <a:buChar char="•"/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Arabic Typesetting" pitchFamily="66" charset="-78"/>
            </a:endParaRPr>
          </a:p>
          <a:p>
            <a:pPr marL="0" lvl="1" algn="just">
              <a:tabLst>
                <a:tab pos="816605" algn="l"/>
              </a:tabLst>
              <a:defRPr/>
            </a:pPr>
            <a:r>
              <a:rPr lang="es-ES" sz="3600" b="1" dirty="0">
                <a:solidFill>
                  <a:srgbClr val="00415D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</a:p>
          <a:p>
            <a:pPr algn="just">
              <a:tabLst>
                <a:tab pos="816605" algn="l"/>
              </a:tabLst>
              <a:defRPr/>
            </a:pPr>
            <a:endParaRPr lang="es-ES" sz="3600" b="1" dirty="0">
              <a:solidFill>
                <a:srgbClr val="00415D"/>
              </a:solidFill>
              <a:latin typeface="Bradley Hand ITC" pitchFamily="66" charset="0"/>
              <a:cs typeface="MV Boli" pitchFamily="2" charset="0"/>
            </a:endParaRPr>
          </a:p>
        </p:txBody>
      </p:sp>
      <p:grpSp>
        <p:nvGrpSpPr>
          <p:cNvPr id="2" name="17 Grupo"/>
          <p:cNvGrpSpPr>
            <a:grpSpLocks/>
          </p:cNvGrpSpPr>
          <p:nvPr/>
        </p:nvGrpSpPr>
        <p:grpSpPr bwMode="auto">
          <a:xfrm>
            <a:off x="1368664" y="3889782"/>
            <a:ext cx="15985725" cy="6333697"/>
            <a:chOff x="251520" y="1700808"/>
            <a:chExt cx="9095087" cy="4376899"/>
          </a:xfrm>
        </p:grpSpPr>
        <p:graphicFrame>
          <p:nvGraphicFramePr>
            <p:cNvPr id="13" name="3 Gráfico"/>
            <p:cNvGraphicFramePr>
              <a:graphicFrameLocks/>
            </p:cNvGraphicFramePr>
            <p:nvPr/>
          </p:nvGraphicFramePr>
          <p:xfrm>
            <a:off x="251520" y="1700808"/>
            <a:ext cx="5314950" cy="34419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4" name="4 Gráfico"/>
            <p:cNvGraphicFramePr>
              <a:graphicFrameLocks/>
            </p:cNvGraphicFramePr>
            <p:nvPr/>
          </p:nvGraphicFramePr>
          <p:xfrm>
            <a:off x="5440480" y="3825044"/>
            <a:ext cx="3829050" cy="2252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16" name="15 Conector angular"/>
            <p:cNvCxnSpPr/>
            <p:nvPr/>
          </p:nvCxnSpPr>
          <p:spPr>
            <a:xfrm>
              <a:off x="4612388" y="3717032"/>
              <a:ext cx="1224136" cy="792088"/>
            </a:xfrm>
            <a:prstGeom prst="bentConnector3">
              <a:avLst>
                <a:gd name="adj1" fmla="val 54150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isometricLeftDown"/>
              <a:lightRig rig="threePt" dir="t"/>
            </a:scene3d>
            <a:sp3d>
              <a:bevelT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CuadroTexto"/>
            <p:cNvSpPr txBox="1"/>
            <p:nvPr/>
          </p:nvSpPr>
          <p:spPr>
            <a:xfrm>
              <a:off x="5566470" y="3579101"/>
              <a:ext cx="3780137" cy="595529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s-ES" sz="2500" b="1" spc="89" dirty="0">
                  <a:ln w="11430"/>
                  <a:solidFill>
                    <a:srgbClr val="00415D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Distribución de equipos de informática y telecomunicaciones  por fundaciones</a:t>
              </a:r>
            </a:p>
          </p:txBody>
        </p:sp>
      </p:grpSp>
      <p:sp>
        <p:nvSpPr>
          <p:cNvPr id="20" name="2 Marcador de contenido"/>
          <p:cNvSpPr>
            <a:spLocks noGrp="1"/>
          </p:cNvSpPr>
          <p:nvPr>
            <p:ph idx="1"/>
          </p:nvPr>
        </p:nvSpPr>
        <p:spPr>
          <a:xfrm>
            <a:off x="790714" y="1593549"/>
            <a:ext cx="16185784" cy="6467088"/>
          </a:xfrm>
        </p:spPr>
        <p:txBody>
          <a:bodyPr/>
          <a:lstStyle/>
          <a:p>
            <a:pPr algn="just">
              <a:spcBef>
                <a:spcPts val="200"/>
              </a:spcBef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Más de 900 empresas adheridas.</a:t>
            </a:r>
          </a:p>
          <a:p>
            <a:pPr algn="just">
              <a:spcBef>
                <a:spcPts val="200"/>
              </a:spcBef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Más 26.000 puntos de recogida repartidos en toda España. </a:t>
            </a:r>
          </a:p>
          <a:p>
            <a:pPr algn="just">
              <a:spcBef>
                <a:spcPts val="200"/>
              </a:spcBef>
              <a:defRPr/>
            </a:pPr>
            <a:endParaRPr lang="es-ES" sz="14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defRPr/>
            </a:pPr>
            <a:r>
              <a:rPr lang="es-ES" sz="2400" dirty="0" smtClean="0">
                <a:solidFill>
                  <a:schemeClr val="bg1"/>
                </a:solidFill>
              </a:rPr>
              <a:t>Durante 2012</a:t>
            </a:r>
            <a:r>
              <a:rPr lang="es-ES" sz="2400" dirty="0">
                <a:solidFill>
                  <a:schemeClr val="bg1"/>
                </a:solidFill>
              </a:rPr>
              <a:t>, las fundaciones RAEE </a:t>
            </a:r>
            <a:r>
              <a:rPr lang="es-ES" sz="2400" dirty="0" smtClean="0">
                <a:solidFill>
                  <a:schemeClr val="bg1"/>
                </a:solidFill>
              </a:rPr>
              <a:t>gestionaron más de 15 millones de Kilogramos </a:t>
            </a:r>
            <a:r>
              <a:rPr lang="es-ES" sz="2400" dirty="0">
                <a:solidFill>
                  <a:schemeClr val="bg1"/>
                </a:solidFill>
              </a:rPr>
              <a:t>un 10% más que en </a:t>
            </a:r>
            <a:r>
              <a:rPr lang="es-ES" sz="2400" dirty="0" smtClean="0">
                <a:solidFill>
                  <a:schemeClr val="bg1"/>
                </a:solidFill>
              </a:rPr>
              <a:t>2011</a:t>
            </a:r>
            <a:r>
              <a:rPr lang="es-ES" altLang="es-ES" sz="24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spcBef>
                <a:spcPts val="200"/>
              </a:spcBef>
              <a:defRPr/>
            </a:pPr>
            <a:endParaRPr lang="es-ES" altLang="es-ES" sz="1400" dirty="0" smtClean="0">
              <a:solidFill>
                <a:schemeClr val="bg1"/>
              </a:solidFill>
            </a:endParaRPr>
          </a:p>
          <a:p>
            <a:pPr algn="just">
              <a:spcBef>
                <a:spcPts val="200"/>
              </a:spcBef>
              <a:defRPr/>
            </a:pPr>
            <a:r>
              <a:rPr lang="es-ES" altLang="es-ES" sz="2400" dirty="0" smtClean="0">
                <a:solidFill>
                  <a:schemeClr val="bg1"/>
                </a:solidFill>
              </a:rPr>
              <a:t>Alcanzando ratios de recogida y valorización muy superiores a los establecidos en la legislación. </a:t>
            </a:r>
          </a:p>
          <a:p>
            <a:pPr marL="0" indent="0">
              <a:buNone/>
              <a:defRPr/>
            </a:pP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9409160" y="4699657"/>
            <a:ext cx="7945229" cy="1057467"/>
          </a:xfrm>
          <a:prstGeom prst="rect">
            <a:avLst/>
          </a:prstGeom>
          <a:noFill/>
        </p:spPr>
        <p:txBody>
          <a:bodyPr lIns="163321" tIns="81660" rIns="163321" bIns="81660">
            <a:spAutoFit/>
          </a:bodyPr>
          <a:lstStyle/>
          <a:p>
            <a:pPr lvl="1" algn="ctr">
              <a:defRPr/>
            </a:pPr>
            <a:r>
              <a:rPr lang="es-ES" sz="2900" b="1" dirty="0">
                <a:solidFill>
                  <a:schemeClr val="bg2"/>
                </a:solidFill>
              </a:rPr>
              <a:t>MÁS DE </a:t>
            </a:r>
            <a:r>
              <a:rPr lang="es-ES" sz="2900" b="1" dirty="0" smtClean="0">
                <a:solidFill>
                  <a:schemeClr val="bg2"/>
                </a:solidFill>
              </a:rPr>
              <a:t>100.000 </a:t>
            </a:r>
            <a:r>
              <a:rPr lang="es-ES" sz="2900" b="1" dirty="0">
                <a:solidFill>
                  <a:schemeClr val="bg2"/>
                </a:solidFill>
              </a:rPr>
              <a:t>TONELADAS GESTIONADAS DESDE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118&quot;&gt;&lt;property id=&quot;20148&quot; value=&quot;5&quot;/&gt;&lt;property id=&quot;20300&quot; value=&quot;Slide 2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C488B902C4D4385B7704CD2E51C82" ma:contentTypeVersion="3" ma:contentTypeDescription="Create a new document." ma:contentTypeScope="" ma:versionID="87879ae58a221fc8f71e5c5e8230f39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DE8C15-9621-4439-8547-774B800C0EC1}"/>
</file>

<file path=customXml/itemProps2.xml><?xml version="1.0" encoding="utf-8"?>
<ds:datastoreItem xmlns:ds="http://schemas.openxmlformats.org/officeDocument/2006/customXml" ds:itemID="{540F9610-03AC-46BF-AD7B-40141F435617}"/>
</file>

<file path=customXml/itemProps3.xml><?xml version="1.0" encoding="utf-8"?>
<ds:datastoreItem xmlns:ds="http://schemas.openxmlformats.org/officeDocument/2006/customXml" ds:itemID="{AFDD81E3-DBA3-4847-9543-DFA312D80BAC}"/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824</Words>
  <Application>Microsoft Office PowerPoint</Application>
  <PresentationFormat>Personalizado</PresentationFormat>
  <Paragraphs>159</Paragraphs>
  <Slides>12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Diapositiva 1</vt:lpstr>
      <vt:lpstr>Esquema</vt:lpstr>
      <vt:lpstr>Diapositiva 3</vt:lpstr>
      <vt:lpstr>El reto de la gestión de RAEE</vt:lpstr>
      <vt:lpstr>El cambio de enfoque </vt:lpstr>
      <vt:lpstr>Diapositiva 6</vt:lpstr>
      <vt:lpstr>Nuestro modelo operativo</vt:lpstr>
      <vt:lpstr>Diapositiva 8</vt:lpstr>
      <vt:lpstr>Residuos gestionados: RAEEs</vt:lpstr>
      <vt:lpstr>Acciones de comunicación y sensibilización </vt:lpstr>
      <vt:lpstr>Conclusiones</vt:lpstr>
      <vt:lpstr>¡Muchas gracias por su atención!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cdelcaz</dc:creator>
  <cp:lastModifiedBy>Susana García - Recyclia</cp:lastModifiedBy>
  <cp:revision>51</cp:revision>
  <dcterms:created xsi:type="dcterms:W3CDTF">2013-08-21T15:33:30Z</dcterms:created>
  <dcterms:modified xsi:type="dcterms:W3CDTF">2013-09-06T11:21:34Z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0x010100162C488B902C4D4385B7704CD2E51C82</vt:lpwstr>
  </property>
  <property fmtid="{D5CDD505-2E9C-101B-9397-08002B2CF9AE}" pid="3" name="Order">
    <vt:r8>2500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