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11.xml" ContentType="application/vnd.openxmlformats-officedocument.presentationml.slide+xml"/>
  <Override PartName="/ppt/diagrams/data1.xml" ContentType="application/vnd.openxmlformats-officedocument.drawingml.diagramData+xml"/>
  <Override PartName="/ppt/slides/slide12.xml" ContentType="application/vnd.openxmlformats-officedocument.presentationml.slide+xml"/>
  <Override PartName="/ppt/presentation.xml" ContentType="application/vnd.openxmlformats-officedocument.presentationml.presentation.main+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diagrams/drawing1.xml" ContentType="application/vnd.ms-office.drawingml.diagramDrawing+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diagrams/quickStyle1.xml" ContentType="application/vnd.openxmlformats-officedocument.drawingml.diagramStyl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412" r:id="rId5"/>
    <p:sldId id="430" r:id="rId6"/>
    <p:sldId id="439" r:id="rId7"/>
    <p:sldId id="440" r:id="rId8"/>
    <p:sldId id="441" r:id="rId9"/>
    <p:sldId id="438" r:id="rId10"/>
    <p:sldId id="433" r:id="rId11"/>
    <p:sldId id="443" r:id="rId12"/>
    <p:sldId id="442" r:id="rId13"/>
    <p:sldId id="434" r:id="rId14"/>
    <p:sldId id="444" r:id="rId15"/>
    <p:sldId id="432" r:id="rId16"/>
  </p:sldIdLst>
  <p:sldSz cx="9144000" cy="6858000" type="screen4x3"/>
  <p:notesSz cx="6985000" cy="9283700"/>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E438A"/>
    <a:srgbClr val="000066"/>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42" autoAdjust="0"/>
    <p:restoredTop sz="97315" autoAdjust="0"/>
  </p:normalViewPr>
  <p:slideViewPr>
    <p:cSldViewPr>
      <p:cViewPr varScale="1">
        <p:scale>
          <a:sx n="67" d="100"/>
          <a:sy n="67" d="100"/>
        </p:scale>
        <p:origin x="-1032"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334" y="-96"/>
      </p:cViewPr>
      <p:guideLst>
        <p:guide orient="horz" pos="2925"/>
        <p:guide pos="22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E45ED4-F72F-4EA6-9510-5C45C6B417C9}" type="doc">
      <dgm:prSet loTypeId="urn:microsoft.com/office/officeart/2005/8/layout/radial3" loCatId="relationship" qsTypeId="urn:microsoft.com/office/officeart/2005/8/quickstyle/3d2" qsCatId="3D" csTypeId="urn:microsoft.com/office/officeart/2005/8/colors/colorful2" csCatId="colorful" phldr="1"/>
      <dgm:spPr/>
      <dgm:t>
        <a:bodyPr/>
        <a:lstStyle/>
        <a:p>
          <a:endParaRPr lang="en-US"/>
        </a:p>
      </dgm:t>
    </dgm:pt>
    <dgm:pt modelId="{AAEB1CD1-5BCC-4227-B5BB-54385F947623}">
      <dgm:prSet phldrT="[Text]" custT="1"/>
      <dgm:spPr/>
      <dgm:t>
        <a:bodyPr/>
        <a:lstStyle/>
        <a:p>
          <a:r>
            <a:rPr lang="en-US" sz="3200" dirty="0" smtClean="0">
              <a:solidFill>
                <a:schemeClr val="accent1">
                  <a:lumMod val="20000"/>
                  <a:lumOff val="80000"/>
                </a:schemeClr>
              </a:solidFill>
            </a:rPr>
            <a:t>Number Spoofing</a:t>
          </a:r>
          <a:endParaRPr lang="en-US" sz="3200" dirty="0">
            <a:solidFill>
              <a:schemeClr val="accent1">
                <a:lumMod val="20000"/>
                <a:lumOff val="80000"/>
              </a:schemeClr>
            </a:solidFill>
          </a:endParaRPr>
        </a:p>
      </dgm:t>
    </dgm:pt>
    <dgm:pt modelId="{845776DB-45EA-4172-8055-1F4CA5B2F8E5}" type="parTrans" cxnId="{4462EA39-0D3C-482A-A6C6-F86008F45FA7}">
      <dgm:prSet/>
      <dgm:spPr/>
      <dgm:t>
        <a:bodyPr/>
        <a:lstStyle/>
        <a:p>
          <a:endParaRPr lang="en-US"/>
        </a:p>
      </dgm:t>
    </dgm:pt>
    <dgm:pt modelId="{BF628AFE-0288-438F-B624-E99BB0BC3B62}" type="sibTrans" cxnId="{4462EA39-0D3C-482A-A6C6-F86008F45FA7}">
      <dgm:prSet/>
      <dgm:spPr/>
      <dgm:t>
        <a:bodyPr/>
        <a:lstStyle/>
        <a:p>
          <a:endParaRPr lang="en-US"/>
        </a:p>
      </dgm:t>
    </dgm:pt>
    <dgm:pt modelId="{D19C0821-26B5-4B75-876B-2E45A8315524}">
      <dgm:prSet phldrT="[Text]"/>
      <dgm:spPr/>
      <dgm:t>
        <a:bodyPr/>
        <a:lstStyle/>
        <a:p>
          <a:r>
            <a:rPr lang="en-US" dirty="0" smtClean="0"/>
            <a:t>Economic Fraud</a:t>
          </a:r>
          <a:endParaRPr lang="en-US" dirty="0"/>
        </a:p>
      </dgm:t>
    </dgm:pt>
    <dgm:pt modelId="{50060F48-4F41-4D13-8C26-CD1F1F5CFB2F}" type="parTrans" cxnId="{C577BC6F-AEFD-44A2-90B8-4807955A89FF}">
      <dgm:prSet/>
      <dgm:spPr/>
      <dgm:t>
        <a:bodyPr/>
        <a:lstStyle/>
        <a:p>
          <a:endParaRPr lang="en-US"/>
        </a:p>
      </dgm:t>
    </dgm:pt>
    <dgm:pt modelId="{EAFE7083-6A06-4A53-B779-1D95DBBEC881}" type="sibTrans" cxnId="{C577BC6F-AEFD-44A2-90B8-4807955A89FF}">
      <dgm:prSet/>
      <dgm:spPr/>
      <dgm:t>
        <a:bodyPr/>
        <a:lstStyle/>
        <a:p>
          <a:endParaRPr lang="en-US"/>
        </a:p>
      </dgm:t>
    </dgm:pt>
    <dgm:pt modelId="{60D30368-396D-49A2-9543-97E3B5735D4D}">
      <dgm:prSet phldrT="[Text]"/>
      <dgm:spPr/>
      <dgm:t>
        <a:bodyPr/>
        <a:lstStyle/>
        <a:p>
          <a:r>
            <a:rPr lang="en-US" dirty="0" smtClean="0"/>
            <a:t>Consumer rights</a:t>
          </a:r>
          <a:endParaRPr lang="en-US" dirty="0"/>
        </a:p>
      </dgm:t>
    </dgm:pt>
    <dgm:pt modelId="{5E08AE84-1391-4088-A0AE-1996746899FF}" type="parTrans" cxnId="{BF5DA3F6-471D-4767-9D7A-F17D76D141C8}">
      <dgm:prSet/>
      <dgm:spPr/>
      <dgm:t>
        <a:bodyPr/>
        <a:lstStyle/>
        <a:p>
          <a:endParaRPr lang="en-US"/>
        </a:p>
      </dgm:t>
    </dgm:pt>
    <dgm:pt modelId="{5211AE4A-38F0-4812-B133-99740A04B33B}" type="sibTrans" cxnId="{BF5DA3F6-471D-4767-9D7A-F17D76D141C8}">
      <dgm:prSet/>
      <dgm:spPr/>
      <dgm:t>
        <a:bodyPr/>
        <a:lstStyle/>
        <a:p>
          <a:endParaRPr lang="en-US"/>
        </a:p>
      </dgm:t>
    </dgm:pt>
    <dgm:pt modelId="{03935C3C-70D6-4144-B417-39FA295C1350}">
      <dgm:prSet phldrT="[Text]"/>
      <dgm:spPr/>
      <dgm:t>
        <a:bodyPr/>
        <a:lstStyle/>
        <a:p>
          <a:r>
            <a:rPr lang="en-US" dirty="0" smtClean="0"/>
            <a:t>Security</a:t>
          </a:r>
          <a:endParaRPr lang="en-US" dirty="0"/>
        </a:p>
      </dgm:t>
    </dgm:pt>
    <dgm:pt modelId="{04889452-58FA-434D-99AC-F2A7106366E0}" type="parTrans" cxnId="{EA2578B3-FCF8-43F7-A100-D8A2583EB28B}">
      <dgm:prSet/>
      <dgm:spPr/>
      <dgm:t>
        <a:bodyPr/>
        <a:lstStyle/>
        <a:p>
          <a:endParaRPr lang="en-US"/>
        </a:p>
      </dgm:t>
    </dgm:pt>
    <dgm:pt modelId="{69925901-1623-401E-92E5-E8E666109478}" type="sibTrans" cxnId="{EA2578B3-FCF8-43F7-A100-D8A2583EB28B}">
      <dgm:prSet/>
      <dgm:spPr/>
      <dgm:t>
        <a:bodyPr/>
        <a:lstStyle/>
        <a:p>
          <a:endParaRPr lang="en-US"/>
        </a:p>
      </dgm:t>
    </dgm:pt>
    <dgm:pt modelId="{B5E8AE1A-EA09-4D54-93EC-5C5F55D2983C}" type="pres">
      <dgm:prSet presAssocID="{B3E45ED4-F72F-4EA6-9510-5C45C6B417C9}" presName="composite" presStyleCnt="0">
        <dgm:presLayoutVars>
          <dgm:chMax val="1"/>
          <dgm:dir/>
          <dgm:resizeHandles val="exact"/>
        </dgm:presLayoutVars>
      </dgm:prSet>
      <dgm:spPr/>
      <dgm:t>
        <a:bodyPr/>
        <a:lstStyle/>
        <a:p>
          <a:endParaRPr lang="en-US"/>
        </a:p>
      </dgm:t>
    </dgm:pt>
    <dgm:pt modelId="{2B3EA1B2-B6C2-4AF2-AADC-9199A26385B4}" type="pres">
      <dgm:prSet presAssocID="{B3E45ED4-F72F-4EA6-9510-5C45C6B417C9}" presName="radial" presStyleCnt="0">
        <dgm:presLayoutVars>
          <dgm:animLvl val="ctr"/>
        </dgm:presLayoutVars>
      </dgm:prSet>
      <dgm:spPr/>
    </dgm:pt>
    <dgm:pt modelId="{F1FAE016-5515-4805-992F-00F23EA85C70}" type="pres">
      <dgm:prSet presAssocID="{AAEB1CD1-5BCC-4227-B5BB-54385F947623}" presName="centerShape" presStyleLbl="vennNode1" presStyleIdx="0" presStyleCnt="4"/>
      <dgm:spPr/>
      <dgm:t>
        <a:bodyPr/>
        <a:lstStyle/>
        <a:p>
          <a:endParaRPr lang="en-US"/>
        </a:p>
      </dgm:t>
    </dgm:pt>
    <dgm:pt modelId="{5C7344BF-8574-4DFD-9273-AD8989518BD6}" type="pres">
      <dgm:prSet presAssocID="{D19C0821-26B5-4B75-876B-2E45A8315524}" presName="node" presStyleLbl="vennNode1" presStyleIdx="1" presStyleCnt="4" custScaleX="140796" custScaleY="114179">
        <dgm:presLayoutVars>
          <dgm:bulletEnabled val="1"/>
        </dgm:presLayoutVars>
      </dgm:prSet>
      <dgm:spPr/>
      <dgm:t>
        <a:bodyPr/>
        <a:lstStyle/>
        <a:p>
          <a:endParaRPr lang="en-US"/>
        </a:p>
      </dgm:t>
    </dgm:pt>
    <dgm:pt modelId="{5FCF92CB-5FBF-431F-9A2D-9FA17EB110FE}" type="pres">
      <dgm:prSet presAssocID="{60D30368-396D-49A2-9543-97E3B5735D4D}" presName="node" presStyleLbl="vennNode1" presStyleIdx="2" presStyleCnt="4" custScaleX="145616" custScaleY="116564">
        <dgm:presLayoutVars>
          <dgm:bulletEnabled val="1"/>
        </dgm:presLayoutVars>
      </dgm:prSet>
      <dgm:spPr/>
      <dgm:t>
        <a:bodyPr/>
        <a:lstStyle/>
        <a:p>
          <a:endParaRPr lang="en-US"/>
        </a:p>
      </dgm:t>
    </dgm:pt>
    <dgm:pt modelId="{65F41E28-F8DA-40B0-B479-DB4EBF67CCDE}" type="pres">
      <dgm:prSet presAssocID="{03935C3C-70D6-4144-B417-39FA295C1350}" presName="node" presStyleLbl="vennNode1" presStyleIdx="3" presStyleCnt="4" custScaleX="141833" custScaleY="115333">
        <dgm:presLayoutVars>
          <dgm:bulletEnabled val="1"/>
        </dgm:presLayoutVars>
      </dgm:prSet>
      <dgm:spPr/>
      <dgm:t>
        <a:bodyPr/>
        <a:lstStyle/>
        <a:p>
          <a:endParaRPr lang="en-US"/>
        </a:p>
      </dgm:t>
    </dgm:pt>
  </dgm:ptLst>
  <dgm:cxnLst>
    <dgm:cxn modelId="{4462EA39-0D3C-482A-A6C6-F86008F45FA7}" srcId="{B3E45ED4-F72F-4EA6-9510-5C45C6B417C9}" destId="{AAEB1CD1-5BCC-4227-B5BB-54385F947623}" srcOrd="0" destOrd="0" parTransId="{845776DB-45EA-4172-8055-1F4CA5B2F8E5}" sibTransId="{BF628AFE-0288-438F-B624-E99BB0BC3B62}"/>
    <dgm:cxn modelId="{CF5C863D-4F6E-440C-86BD-AE76DE401712}" type="presOf" srcId="{B3E45ED4-F72F-4EA6-9510-5C45C6B417C9}" destId="{B5E8AE1A-EA09-4D54-93EC-5C5F55D2983C}" srcOrd="0" destOrd="0" presId="urn:microsoft.com/office/officeart/2005/8/layout/radial3"/>
    <dgm:cxn modelId="{2333D981-21E0-48A0-BE57-B432A7D8A650}" type="presOf" srcId="{AAEB1CD1-5BCC-4227-B5BB-54385F947623}" destId="{F1FAE016-5515-4805-992F-00F23EA85C70}" srcOrd="0" destOrd="0" presId="urn:microsoft.com/office/officeart/2005/8/layout/radial3"/>
    <dgm:cxn modelId="{E0ED69BB-C903-4A98-A15C-9EEBBC1DF20C}" type="presOf" srcId="{03935C3C-70D6-4144-B417-39FA295C1350}" destId="{65F41E28-F8DA-40B0-B479-DB4EBF67CCDE}" srcOrd="0" destOrd="0" presId="urn:microsoft.com/office/officeart/2005/8/layout/radial3"/>
    <dgm:cxn modelId="{BF5DA3F6-471D-4767-9D7A-F17D76D141C8}" srcId="{AAEB1CD1-5BCC-4227-B5BB-54385F947623}" destId="{60D30368-396D-49A2-9543-97E3B5735D4D}" srcOrd="1" destOrd="0" parTransId="{5E08AE84-1391-4088-A0AE-1996746899FF}" sibTransId="{5211AE4A-38F0-4812-B133-99740A04B33B}"/>
    <dgm:cxn modelId="{41EEEAE7-5F31-48DA-ABEA-73ECE93973BF}" type="presOf" srcId="{60D30368-396D-49A2-9543-97E3B5735D4D}" destId="{5FCF92CB-5FBF-431F-9A2D-9FA17EB110FE}" srcOrd="0" destOrd="0" presId="urn:microsoft.com/office/officeart/2005/8/layout/radial3"/>
    <dgm:cxn modelId="{A77C31EA-A04D-41D9-AC5B-FCF7FBC236DD}" type="presOf" srcId="{D19C0821-26B5-4B75-876B-2E45A8315524}" destId="{5C7344BF-8574-4DFD-9273-AD8989518BD6}" srcOrd="0" destOrd="0" presId="urn:microsoft.com/office/officeart/2005/8/layout/radial3"/>
    <dgm:cxn modelId="{EA2578B3-FCF8-43F7-A100-D8A2583EB28B}" srcId="{AAEB1CD1-5BCC-4227-B5BB-54385F947623}" destId="{03935C3C-70D6-4144-B417-39FA295C1350}" srcOrd="2" destOrd="0" parTransId="{04889452-58FA-434D-99AC-F2A7106366E0}" sibTransId="{69925901-1623-401E-92E5-E8E666109478}"/>
    <dgm:cxn modelId="{C577BC6F-AEFD-44A2-90B8-4807955A89FF}" srcId="{AAEB1CD1-5BCC-4227-B5BB-54385F947623}" destId="{D19C0821-26B5-4B75-876B-2E45A8315524}" srcOrd="0" destOrd="0" parTransId="{50060F48-4F41-4D13-8C26-CD1F1F5CFB2F}" sibTransId="{EAFE7083-6A06-4A53-B779-1D95DBBEC881}"/>
    <dgm:cxn modelId="{A2365237-93BE-4473-9E6D-A6F069370E6B}" type="presParOf" srcId="{B5E8AE1A-EA09-4D54-93EC-5C5F55D2983C}" destId="{2B3EA1B2-B6C2-4AF2-AADC-9199A26385B4}" srcOrd="0" destOrd="0" presId="urn:microsoft.com/office/officeart/2005/8/layout/radial3"/>
    <dgm:cxn modelId="{2E3FA6C3-8726-4794-BDF5-C0275DD7529E}" type="presParOf" srcId="{2B3EA1B2-B6C2-4AF2-AADC-9199A26385B4}" destId="{F1FAE016-5515-4805-992F-00F23EA85C70}" srcOrd="0" destOrd="0" presId="urn:microsoft.com/office/officeart/2005/8/layout/radial3"/>
    <dgm:cxn modelId="{6E687D08-62C3-4899-9CF7-83FE8A7E3D59}" type="presParOf" srcId="{2B3EA1B2-B6C2-4AF2-AADC-9199A26385B4}" destId="{5C7344BF-8574-4DFD-9273-AD8989518BD6}" srcOrd="1" destOrd="0" presId="urn:microsoft.com/office/officeart/2005/8/layout/radial3"/>
    <dgm:cxn modelId="{F044CC5E-0CDB-472E-8D6E-5793A03081EE}" type="presParOf" srcId="{2B3EA1B2-B6C2-4AF2-AADC-9199A26385B4}" destId="{5FCF92CB-5FBF-431F-9A2D-9FA17EB110FE}" srcOrd="2" destOrd="0" presId="urn:microsoft.com/office/officeart/2005/8/layout/radial3"/>
    <dgm:cxn modelId="{76F0F898-DDC0-4810-91E9-7B43E6406EB6}" type="presParOf" srcId="{2B3EA1B2-B6C2-4AF2-AADC-9199A26385B4}" destId="{65F41E28-F8DA-40B0-B479-DB4EBF67CCDE}"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zh-CN"/>
          </a:p>
        </p:txBody>
      </p:sp>
      <p:sp>
        <p:nvSpPr>
          <p:cNvPr id="28675" name="Rectangle 3"/>
          <p:cNvSpPr>
            <a:spLocks noGrp="1" noChangeArrowheads="1"/>
          </p:cNvSpPr>
          <p:nvPr>
            <p:ph type="dt" sz="quarter"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zh-CN"/>
          </a:p>
        </p:txBody>
      </p:sp>
      <p:sp>
        <p:nvSpPr>
          <p:cNvPr id="28676" name="Rectangle 4"/>
          <p:cNvSpPr>
            <a:spLocks noGrp="1" noChangeArrowheads="1"/>
          </p:cNvSpPr>
          <p:nvPr>
            <p:ph type="ftr" sz="quarter" idx="2"/>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zh-CN"/>
          </a:p>
        </p:txBody>
      </p:sp>
      <p:sp>
        <p:nvSpPr>
          <p:cNvPr id="28677" name="Rectangle 5"/>
          <p:cNvSpPr>
            <a:spLocks noGrp="1" noChangeArrowheads="1"/>
          </p:cNvSpPr>
          <p:nvPr>
            <p:ph type="sldNum" sz="quarter" idx="3"/>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C2A0AE8-9BAC-40E2-9A2B-2A54FB36E5A7}" type="slidenum">
              <a:rPr lang="en-US" altLang="zh-CN"/>
              <a:pPr/>
              <a:t>‹#›</a:t>
            </a:fld>
            <a:endParaRPr lang="en-US" altLang="zh-CN"/>
          </a:p>
        </p:txBody>
      </p:sp>
    </p:spTree>
    <p:extLst>
      <p:ext uri="{BB962C8B-B14F-4D97-AF65-F5344CB8AC3E}">
        <p14:creationId xmlns:p14="http://schemas.microsoft.com/office/powerpoint/2010/main" val="2494203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zh-CN"/>
          </a:p>
        </p:txBody>
      </p:sp>
      <p:sp>
        <p:nvSpPr>
          <p:cNvPr id="48131" name="Rectangle 3"/>
          <p:cNvSpPr>
            <a:spLocks noGrp="1" noChangeArrowheads="1"/>
          </p:cNvSpPr>
          <p:nvPr>
            <p:ph type="dt"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zh-CN"/>
          </a:p>
        </p:txBody>
      </p:sp>
      <p:sp>
        <p:nvSpPr>
          <p:cNvPr id="7172" name="Rectangle 4"/>
          <p:cNvSpPr>
            <a:spLocks noGrp="1" noRot="1" noChangeAspect="1" noChangeArrowheads="1" noTextEdit="1"/>
          </p:cNvSpPr>
          <p:nvPr>
            <p:ph type="sldImg" idx="2"/>
          </p:nvPr>
        </p:nvSpPr>
        <p:spPr bwMode="auto">
          <a:xfrm>
            <a:off x="1173163" y="696913"/>
            <a:ext cx="4638675"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zh-CN"/>
          </a:p>
        </p:txBody>
      </p:sp>
      <p:sp>
        <p:nvSpPr>
          <p:cNvPr id="48135" name="Rectangle 7"/>
          <p:cNvSpPr>
            <a:spLocks noGrp="1" noChangeArrowheads="1"/>
          </p:cNvSpPr>
          <p:nvPr>
            <p:ph type="sldNum" sz="quarter" idx="5"/>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22BE846-BBD5-4473-B985-9197F038CA48}" type="slidenum">
              <a:rPr lang="en-US" altLang="zh-CN"/>
              <a:pPr/>
              <a:t>‹#›</a:t>
            </a:fld>
            <a:endParaRPr lang="en-US" altLang="zh-CN"/>
          </a:p>
        </p:txBody>
      </p:sp>
    </p:spTree>
    <p:extLst>
      <p:ext uri="{BB962C8B-B14F-4D97-AF65-F5344CB8AC3E}">
        <p14:creationId xmlns:p14="http://schemas.microsoft.com/office/powerpoint/2010/main" val="8227961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2D3EFC60-D536-41FA-ADC6-9880122C451B}" type="slidenum">
              <a:rPr lang="en-US" altLang="en-US" sz="1200"/>
              <a:pPr/>
              <a:t>1</a:t>
            </a:fld>
            <a:endParaRPr lang="en-US" altLang="en-US" sz="12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7</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8</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9</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10</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11</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a:ln/>
        </p:spPr>
      </p:sp>
      <p:sp>
        <p:nvSpPr>
          <p:cNvPr id="2765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27652"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8B2800A-42AD-4886-89C5-B6A0C8AF9B3B}" type="slidenum">
              <a:rPr lang="en-US" altLang="zh-CN" sz="1200"/>
              <a:pPr/>
              <a:t>12</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lnSpc>
                <a:spcPct val="90000"/>
              </a:lnSpc>
              <a:defRPr/>
            </a:pPr>
            <a:r>
              <a:rPr lang="en-US" altLang="zh-CN" sz="1000" smtClean="0">
                <a:solidFill>
                  <a:schemeClr val="bg1"/>
                </a:solidFill>
                <a:latin typeface="Univers" pitchFamily="34" charset="0"/>
                <a:ea typeface="宋体" panose="02010600030101010101" pitchFamily="2" charset="-122"/>
              </a:rPr>
              <a:t/>
            </a:r>
            <a:br>
              <a:rPr lang="en-US" altLang="zh-CN" sz="1000" smtClean="0">
                <a:solidFill>
                  <a:schemeClr val="bg1"/>
                </a:solidFill>
                <a:latin typeface="Univers" pitchFamily="34" charset="0"/>
                <a:ea typeface="宋体" panose="02010600030101010101" pitchFamily="2" charset="-122"/>
              </a:rPr>
            </a:br>
            <a:endParaRPr lang="en-US" altLang="zh-CN" sz="1000" smtClean="0">
              <a:solidFill>
                <a:schemeClr val="bg1"/>
              </a:solidFill>
              <a:latin typeface="Univers" pitchFamily="34" charset="0"/>
              <a:ea typeface="宋体" panose="02010600030101010101" pitchFamily="2" charset="-122"/>
            </a:endParaRPr>
          </a:p>
        </p:txBody>
      </p:sp>
      <p:sp>
        <p:nvSpPr>
          <p:cNvPr id="6" name="Rectangle 7"/>
          <p:cNvSpPr>
            <a:spLocks noChangeArrowheads="1"/>
          </p:cNvSpPr>
          <p:nvPr/>
        </p:nvSpPr>
        <p:spPr bwMode="auto">
          <a:xfrm>
            <a:off x="6426200" y="4343400"/>
            <a:ext cx="52388" cy="182563"/>
          </a:xfrm>
          <a:prstGeom prst="rect">
            <a:avLst/>
          </a:prstGeom>
          <a:noFill/>
          <a:ln>
            <a:noFill/>
          </a:ln>
          <a:extLst/>
        </p:spPr>
        <p:txBody>
          <a:bodyPr wrap="none" lIns="0" tIns="0" rIns="0" bIns="0">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r>
              <a:rPr lang="en-US" altLang="en-US" sz="1200" b="1" smtClean="0">
                <a:solidFill>
                  <a:srgbClr val="0C4B84"/>
                </a:solidFill>
              </a:rPr>
              <a:t> </a:t>
            </a:r>
            <a:endParaRPr lang="en-US" altLang="en-US" sz="2400" smtClean="0"/>
          </a:p>
        </p:txBody>
      </p:sp>
      <p:sp>
        <p:nvSpPr>
          <p:cNvPr id="7" name="Rectangle 8"/>
          <p:cNvSpPr>
            <a:spLocks noChangeArrowheads="1"/>
          </p:cNvSpPr>
          <p:nvPr/>
        </p:nvSpPr>
        <p:spPr bwMode="auto">
          <a:xfrm>
            <a:off x="7319963" y="4524375"/>
            <a:ext cx="52387" cy="182563"/>
          </a:xfrm>
          <a:prstGeom prst="rect">
            <a:avLst/>
          </a:prstGeom>
          <a:noFill/>
          <a:ln>
            <a:noFill/>
          </a:ln>
          <a:extLst/>
        </p:spPr>
        <p:txBody>
          <a:bodyPr wrap="none" lIns="0" tIns="0" rIns="0" bIns="0">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r>
              <a:rPr lang="en-US" altLang="en-US" sz="1200" b="1" smtClean="0">
                <a:solidFill>
                  <a:srgbClr val="0C4B84"/>
                </a:solidFill>
              </a:rPr>
              <a:t> </a:t>
            </a:r>
            <a:endParaRPr lang="en-US" altLang="en-US" sz="2400" smtClean="0"/>
          </a:p>
        </p:txBody>
      </p:sp>
      <p:sp>
        <p:nvSpPr>
          <p:cNvPr id="8" name="Rectangle 9"/>
          <p:cNvSpPr>
            <a:spLocks noChangeArrowheads="1"/>
          </p:cNvSpPr>
          <p:nvPr/>
        </p:nvSpPr>
        <p:spPr bwMode="auto">
          <a:xfrm>
            <a:off x="5280025" y="4802188"/>
            <a:ext cx="44450" cy="152400"/>
          </a:xfrm>
          <a:prstGeom prst="rect">
            <a:avLst/>
          </a:prstGeom>
          <a:noFill/>
          <a:ln>
            <a:noFill/>
          </a:ln>
          <a:extLst/>
        </p:spPr>
        <p:txBody>
          <a:bodyPr wrap="none" lIns="0" tIns="0" rIns="0" bIns="0">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r>
              <a:rPr lang="en-US" altLang="en-US" sz="1000" smtClean="0">
                <a:solidFill>
                  <a:srgbClr val="000000"/>
                </a:solidFill>
              </a:rPr>
              <a:t> </a:t>
            </a:r>
            <a:endParaRPr lang="en-US" altLang="en-US" sz="2400" smtClean="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dirty="0"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ltLang="en-US"/>
              <a:t>Geneva, Switzerland, 2 June 2014</a:t>
            </a:r>
          </a:p>
        </p:txBody>
      </p:sp>
    </p:spTree>
    <p:extLst>
      <p:ext uri="{BB962C8B-B14F-4D97-AF65-F5344CB8AC3E}">
        <p14:creationId xmlns:p14="http://schemas.microsoft.com/office/powerpoint/2010/main" val="278902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5" name="Rectangle 36"/>
          <p:cNvSpPr>
            <a:spLocks noGrp="1" noChangeArrowheads="1"/>
          </p:cNvSpPr>
          <p:nvPr>
            <p:ph type="sldNum" sz="quarter" idx="11"/>
          </p:nvPr>
        </p:nvSpPr>
        <p:spPr>
          <a:ln/>
        </p:spPr>
        <p:txBody>
          <a:bodyPr/>
          <a:lstStyle>
            <a:lvl1pPr>
              <a:defRPr/>
            </a:lvl1pPr>
          </a:lstStyle>
          <a:p>
            <a:fld id="{3975BF29-0F51-4BF3-9D86-64D7050A8701}" type="slidenum">
              <a:rPr lang="en-US" altLang="zh-CN"/>
              <a:pPr/>
              <a:t>‹#›</a:t>
            </a:fld>
            <a:endParaRPr lang="en-US" altLang="zh-CN"/>
          </a:p>
        </p:txBody>
      </p:sp>
    </p:spTree>
    <p:extLst>
      <p:ext uri="{BB962C8B-B14F-4D97-AF65-F5344CB8AC3E}">
        <p14:creationId xmlns:p14="http://schemas.microsoft.com/office/powerpoint/2010/main" val="1944325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5" name="Rectangle 36"/>
          <p:cNvSpPr>
            <a:spLocks noGrp="1" noChangeArrowheads="1"/>
          </p:cNvSpPr>
          <p:nvPr>
            <p:ph type="sldNum" sz="quarter" idx="11"/>
          </p:nvPr>
        </p:nvSpPr>
        <p:spPr>
          <a:ln/>
        </p:spPr>
        <p:txBody>
          <a:bodyPr/>
          <a:lstStyle>
            <a:lvl1pPr>
              <a:defRPr/>
            </a:lvl1pPr>
          </a:lstStyle>
          <a:p>
            <a:fld id="{432EB463-4EB4-4C35-B9F8-8F3F75B2798C}" type="slidenum">
              <a:rPr lang="en-US" altLang="zh-CN"/>
              <a:pPr/>
              <a:t>‹#›</a:t>
            </a:fld>
            <a:endParaRPr lang="en-US" altLang="zh-CN"/>
          </a:p>
        </p:txBody>
      </p:sp>
    </p:spTree>
    <p:extLst>
      <p:ext uri="{BB962C8B-B14F-4D97-AF65-F5344CB8AC3E}">
        <p14:creationId xmlns:p14="http://schemas.microsoft.com/office/powerpoint/2010/main" val="1097330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ltLang="en-US"/>
              <a:t>Geneva, Switzerland, 2 June 2014</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fld id="{9BD194DC-5A22-4061-9043-DCC2ADFCBCEF}" type="slidenum">
              <a:rPr lang="en-US" altLang="zh-CN"/>
              <a:pPr/>
              <a:t>‹#›</a:t>
            </a:fld>
            <a:endParaRPr lang="en-US" altLang="zh-CN"/>
          </a:p>
        </p:txBody>
      </p:sp>
    </p:spTree>
    <p:extLst>
      <p:ext uri="{BB962C8B-B14F-4D97-AF65-F5344CB8AC3E}">
        <p14:creationId xmlns:p14="http://schemas.microsoft.com/office/powerpoint/2010/main" val="421149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5" name="Rectangle 36"/>
          <p:cNvSpPr>
            <a:spLocks noGrp="1" noChangeArrowheads="1"/>
          </p:cNvSpPr>
          <p:nvPr>
            <p:ph type="sldNum" sz="quarter" idx="11"/>
          </p:nvPr>
        </p:nvSpPr>
        <p:spPr>
          <a:ln/>
        </p:spPr>
        <p:txBody>
          <a:bodyPr/>
          <a:lstStyle>
            <a:lvl1pPr>
              <a:defRPr/>
            </a:lvl1pPr>
          </a:lstStyle>
          <a:p>
            <a:fld id="{B2F153E4-C364-4F70-88EB-38803C76A77D}" type="slidenum">
              <a:rPr lang="en-US" altLang="zh-CN"/>
              <a:pPr/>
              <a:t>‹#›</a:t>
            </a:fld>
            <a:endParaRPr lang="en-US" altLang="zh-CN"/>
          </a:p>
        </p:txBody>
      </p:sp>
    </p:spTree>
    <p:extLst>
      <p:ext uri="{BB962C8B-B14F-4D97-AF65-F5344CB8AC3E}">
        <p14:creationId xmlns:p14="http://schemas.microsoft.com/office/powerpoint/2010/main" val="244562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5" name="Rectangle 36"/>
          <p:cNvSpPr>
            <a:spLocks noGrp="1" noChangeArrowheads="1"/>
          </p:cNvSpPr>
          <p:nvPr>
            <p:ph type="sldNum" sz="quarter" idx="11"/>
          </p:nvPr>
        </p:nvSpPr>
        <p:spPr>
          <a:ln/>
        </p:spPr>
        <p:txBody>
          <a:bodyPr/>
          <a:lstStyle>
            <a:lvl1pPr>
              <a:defRPr/>
            </a:lvl1pPr>
          </a:lstStyle>
          <a:p>
            <a:fld id="{6635347B-6CF6-4C60-8743-8EA2EC4E2FE4}" type="slidenum">
              <a:rPr lang="en-US" altLang="zh-CN"/>
              <a:pPr/>
              <a:t>‹#›</a:t>
            </a:fld>
            <a:endParaRPr lang="en-US" altLang="zh-CN"/>
          </a:p>
        </p:txBody>
      </p:sp>
    </p:spTree>
    <p:extLst>
      <p:ext uri="{BB962C8B-B14F-4D97-AF65-F5344CB8AC3E}">
        <p14:creationId xmlns:p14="http://schemas.microsoft.com/office/powerpoint/2010/main" val="3432194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a:xfrm>
            <a:off x="250825" y="6453188"/>
            <a:ext cx="4032250" cy="312737"/>
          </a:xfrm>
        </p:spPr>
        <p:txBody>
          <a:bodyPr/>
          <a:lstStyle>
            <a:lvl1pPr>
              <a:defRPr smtClean="0"/>
            </a:lvl1pPr>
          </a:lstStyle>
          <a:p>
            <a:pPr>
              <a:defRPr/>
            </a:pPr>
            <a:r>
              <a:rPr lang="en-US" altLang="en-US"/>
              <a:t>Geneva, Switzerland, 2 June 2014</a:t>
            </a:r>
          </a:p>
          <a:p>
            <a:pPr>
              <a:defRPr/>
            </a:pPr>
            <a:endParaRPr lang="en-US" altLang="en-US"/>
          </a:p>
        </p:txBody>
      </p:sp>
      <p:sp>
        <p:nvSpPr>
          <p:cNvPr id="6" name="Rectangle 36"/>
          <p:cNvSpPr>
            <a:spLocks noGrp="1" noChangeArrowheads="1"/>
          </p:cNvSpPr>
          <p:nvPr>
            <p:ph type="sldNum" sz="quarter" idx="11"/>
          </p:nvPr>
        </p:nvSpPr>
        <p:spPr/>
        <p:txBody>
          <a:bodyPr/>
          <a:lstStyle>
            <a:lvl1pPr>
              <a:defRPr/>
            </a:lvl1pPr>
          </a:lstStyle>
          <a:p>
            <a:fld id="{5F0EC5EF-2F95-4520-823A-ADBA7828743F}" type="slidenum">
              <a:rPr lang="en-US" altLang="zh-CN"/>
              <a:pPr/>
              <a:t>‹#›</a:t>
            </a:fld>
            <a:endParaRPr lang="en-US" altLang="zh-CN"/>
          </a:p>
        </p:txBody>
      </p:sp>
    </p:spTree>
    <p:extLst>
      <p:ext uri="{BB962C8B-B14F-4D97-AF65-F5344CB8AC3E}">
        <p14:creationId xmlns:p14="http://schemas.microsoft.com/office/powerpoint/2010/main" val="3344518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8" name="Rectangle 36"/>
          <p:cNvSpPr>
            <a:spLocks noGrp="1" noChangeArrowheads="1"/>
          </p:cNvSpPr>
          <p:nvPr>
            <p:ph type="sldNum" sz="quarter" idx="11"/>
          </p:nvPr>
        </p:nvSpPr>
        <p:spPr>
          <a:ln/>
        </p:spPr>
        <p:txBody>
          <a:bodyPr/>
          <a:lstStyle>
            <a:lvl1pPr>
              <a:defRPr/>
            </a:lvl1pPr>
          </a:lstStyle>
          <a:p>
            <a:fld id="{4479A142-AA99-4E4E-8D79-D255E2FFECCB}" type="slidenum">
              <a:rPr lang="en-US" altLang="zh-CN"/>
              <a:pPr/>
              <a:t>‹#›</a:t>
            </a:fld>
            <a:endParaRPr lang="en-US" altLang="zh-CN"/>
          </a:p>
        </p:txBody>
      </p:sp>
    </p:spTree>
    <p:extLst>
      <p:ext uri="{BB962C8B-B14F-4D97-AF65-F5344CB8AC3E}">
        <p14:creationId xmlns:p14="http://schemas.microsoft.com/office/powerpoint/2010/main" val="3975824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smtClean="0"/>
            </a:lvl1pPr>
          </a:lstStyle>
          <a:p>
            <a:pPr>
              <a:defRPr/>
            </a:pPr>
            <a:r>
              <a:rPr lang="en-US" altLang="en-US"/>
              <a:t>Geneva, Switzerland, 2 June 2014</a:t>
            </a:r>
          </a:p>
          <a:p>
            <a:pPr>
              <a:defRPr/>
            </a:pPr>
            <a:endParaRPr lang="en-US" altLang="en-US"/>
          </a:p>
        </p:txBody>
      </p:sp>
      <p:sp>
        <p:nvSpPr>
          <p:cNvPr id="4" name="Rectangle 36"/>
          <p:cNvSpPr>
            <a:spLocks noGrp="1" noChangeArrowheads="1"/>
          </p:cNvSpPr>
          <p:nvPr>
            <p:ph type="sldNum" sz="quarter" idx="11"/>
          </p:nvPr>
        </p:nvSpPr>
        <p:spPr/>
        <p:txBody>
          <a:bodyPr/>
          <a:lstStyle>
            <a:lvl1pPr>
              <a:defRPr/>
            </a:lvl1pPr>
          </a:lstStyle>
          <a:p>
            <a:fld id="{4FC4B5C2-E9D9-4404-AFF3-331777E4915D}" type="slidenum">
              <a:rPr lang="en-US" altLang="zh-CN"/>
              <a:pPr/>
              <a:t>‹#›</a:t>
            </a:fld>
            <a:endParaRPr lang="en-US" altLang="zh-CN"/>
          </a:p>
        </p:txBody>
      </p:sp>
    </p:spTree>
    <p:extLst>
      <p:ext uri="{BB962C8B-B14F-4D97-AF65-F5344CB8AC3E}">
        <p14:creationId xmlns:p14="http://schemas.microsoft.com/office/powerpoint/2010/main" val="133900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3" name="Rectangle 36"/>
          <p:cNvSpPr>
            <a:spLocks noGrp="1" noChangeArrowheads="1"/>
          </p:cNvSpPr>
          <p:nvPr>
            <p:ph type="sldNum" sz="quarter" idx="11"/>
          </p:nvPr>
        </p:nvSpPr>
        <p:spPr>
          <a:ln/>
        </p:spPr>
        <p:txBody>
          <a:bodyPr/>
          <a:lstStyle>
            <a:lvl1pPr>
              <a:defRPr/>
            </a:lvl1pPr>
          </a:lstStyle>
          <a:p>
            <a:fld id="{F7EB9041-F999-4B0F-BE39-3314237778DF}" type="slidenum">
              <a:rPr lang="en-US" altLang="zh-CN"/>
              <a:pPr/>
              <a:t>‹#›</a:t>
            </a:fld>
            <a:endParaRPr lang="en-US" altLang="zh-CN"/>
          </a:p>
        </p:txBody>
      </p:sp>
    </p:spTree>
    <p:extLst>
      <p:ext uri="{BB962C8B-B14F-4D97-AF65-F5344CB8AC3E}">
        <p14:creationId xmlns:p14="http://schemas.microsoft.com/office/powerpoint/2010/main" val="2419563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6" name="Rectangle 36"/>
          <p:cNvSpPr>
            <a:spLocks noGrp="1" noChangeArrowheads="1"/>
          </p:cNvSpPr>
          <p:nvPr>
            <p:ph type="sldNum" sz="quarter" idx="11"/>
          </p:nvPr>
        </p:nvSpPr>
        <p:spPr>
          <a:ln/>
        </p:spPr>
        <p:txBody>
          <a:bodyPr/>
          <a:lstStyle>
            <a:lvl1pPr>
              <a:defRPr/>
            </a:lvl1pPr>
          </a:lstStyle>
          <a:p>
            <a:fld id="{71E856F0-D59F-4C87-9AB3-6A60A87EE778}" type="slidenum">
              <a:rPr lang="en-US" altLang="zh-CN"/>
              <a:pPr/>
              <a:t>‹#›</a:t>
            </a:fld>
            <a:endParaRPr lang="en-US" altLang="zh-CN"/>
          </a:p>
        </p:txBody>
      </p:sp>
    </p:spTree>
    <p:extLst>
      <p:ext uri="{BB962C8B-B14F-4D97-AF65-F5344CB8AC3E}">
        <p14:creationId xmlns:p14="http://schemas.microsoft.com/office/powerpoint/2010/main" val="360543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en-US"/>
              <a:t>Geneva, Switzerland, 2 June 2014</a:t>
            </a:r>
          </a:p>
          <a:p>
            <a:pPr>
              <a:defRPr/>
            </a:pPr>
            <a:endParaRPr lang="en-US" altLang="en-US"/>
          </a:p>
        </p:txBody>
      </p:sp>
      <p:sp>
        <p:nvSpPr>
          <p:cNvPr id="6" name="Rectangle 36"/>
          <p:cNvSpPr>
            <a:spLocks noGrp="1" noChangeArrowheads="1"/>
          </p:cNvSpPr>
          <p:nvPr>
            <p:ph type="sldNum" sz="quarter" idx="11"/>
          </p:nvPr>
        </p:nvSpPr>
        <p:spPr/>
        <p:txBody>
          <a:bodyPr/>
          <a:lstStyle>
            <a:lvl1pPr>
              <a:defRPr/>
            </a:lvl1pPr>
          </a:lstStyle>
          <a:p>
            <a:fld id="{FD856471-8016-443F-8A11-3FA1D49F304E}" type="slidenum">
              <a:rPr lang="en-US" altLang="zh-CN"/>
              <a:pPr/>
              <a:t>‹#›</a:t>
            </a:fld>
            <a:endParaRPr lang="en-US" altLang="zh-CN"/>
          </a:p>
        </p:txBody>
      </p:sp>
    </p:spTree>
    <p:extLst>
      <p:ext uri="{BB962C8B-B14F-4D97-AF65-F5344CB8AC3E}">
        <p14:creationId xmlns:p14="http://schemas.microsoft.com/office/powerpoint/2010/main" val="67841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ltLang="en-US"/>
              <a:t>Geneva, Switzerland, 2 June 2014</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宋体" charset="-122"/>
              </a:defRPr>
            </a:lvl1pPr>
          </a:lstStyle>
          <a:p>
            <a:fld id="{5F896BA3-AC99-4B36-914B-3FF9875A0DE2}" type="slidenum">
              <a:rPr lang="en-US" altLang="zh-CN"/>
              <a:pPr/>
              <a:t>‹#›</a:t>
            </a:fld>
            <a:endParaRPr lang="en-US" altLang="zh-CN"/>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284" r:id="rId1"/>
    <p:sldLayoutId id="2147484277" r:id="rId2"/>
    <p:sldLayoutId id="2147484278" r:id="rId3"/>
    <p:sldLayoutId id="2147484285" r:id="rId4"/>
    <p:sldLayoutId id="2147484279" r:id="rId5"/>
    <p:sldLayoutId id="2147484286" r:id="rId6"/>
    <p:sldLayoutId id="2147484280" r:id="rId7"/>
    <p:sldLayoutId id="2147484281" r:id="rId8"/>
    <p:sldLayoutId id="2147484287" r:id="rId9"/>
    <p:sldLayoutId id="2147484282" r:id="rId10"/>
    <p:sldLayoutId id="2147484283" r:id="rId11"/>
    <p:sldLayoutId id="2147484288" r:id="rId12"/>
  </p:sldLayoutIdLst>
  <p:timing>
    <p:tnLst>
      <p:par>
        <p:cTn id="1" dur="indefinite" restart="never" nodeType="tmRoot"/>
      </p:par>
    </p:tnLst>
  </p:timing>
  <p:hf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250825" y="6381750"/>
            <a:ext cx="3827463" cy="268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400" smtClean="0">
                <a:solidFill>
                  <a:schemeClr val="tx1"/>
                </a:solidFill>
                <a:latin typeface="Univers" pitchFamily="34" charset="0"/>
              </a:rPr>
              <a:t>Geneva, Switzerland, 2 June 2014</a:t>
            </a:r>
          </a:p>
        </p:txBody>
      </p:sp>
      <p:sp>
        <p:nvSpPr>
          <p:cNvPr id="9219" name="Rectangle 10"/>
          <p:cNvSpPr>
            <a:spLocks noGrp="1" noChangeArrowheads="1"/>
          </p:cNvSpPr>
          <p:nvPr>
            <p:ph type="ctrTitle"/>
          </p:nvPr>
        </p:nvSpPr>
        <p:spPr>
          <a:xfrm>
            <a:off x="0" y="2708275"/>
            <a:ext cx="9144000" cy="1296988"/>
          </a:xfrm>
        </p:spPr>
        <p:txBody>
          <a:bodyPr/>
          <a:lstStyle/>
          <a:p>
            <a:r>
              <a:rPr lang="en-US" dirty="0" smtClean="0"/>
              <a:t>The Regulatory aspects of</a:t>
            </a:r>
            <a:br>
              <a:rPr lang="en-US" dirty="0" smtClean="0"/>
            </a:br>
            <a:r>
              <a:rPr lang="en-US" dirty="0" smtClean="0"/>
              <a:t> CPND, CLI and OI </a:t>
            </a:r>
            <a:br>
              <a:rPr lang="en-US" dirty="0" smtClean="0"/>
            </a:br>
            <a:r>
              <a:rPr lang="en-US" dirty="0" smtClean="0"/>
              <a:t>“the ITRs”</a:t>
            </a:r>
            <a:endParaRPr lang="en-US" altLang="en-US" sz="2400" dirty="0" smtClean="0"/>
          </a:p>
        </p:txBody>
      </p:sp>
      <p:sp>
        <p:nvSpPr>
          <p:cNvPr id="9220" name="Rectangle 11"/>
          <p:cNvSpPr>
            <a:spLocks noGrp="1" noChangeArrowheads="1"/>
          </p:cNvSpPr>
          <p:nvPr>
            <p:ph type="subTitle" idx="1"/>
          </p:nvPr>
        </p:nvSpPr>
        <p:spPr>
          <a:xfrm>
            <a:off x="1371600" y="4651375"/>
            <a:ext cx="6400800" cy="849313"/>
          </a:xfrm>
        </p:spPr>
        <p:txBody>
          <a:bodyPr/>
          <a:lstStyle/>
          <a:p>
            <a:r>
              <a:rPr lang="en-GB" altLang="en-US" b="1" dirty="0" smtClean="0"/>
              <a:t>Sherif Guinena</a:t>
            </a:r>
          </a:p>
          <a:p>
            <a:r>
              <a:rPr lang="en-GB" altLang="en-US" sz="1800" b="1" dirty="0" smtClean="0"/>
              <a:t>SG2 Chairman</a:t>
            </a:r>
            <a:endParaRPr lang="en-US" altLang="en-US" sz="1800" b="1" dirty="0" smtClean="0"/>
          </a:p>
        </p:txBody>
      </p:sp>
      <p:sp>
        <p:nvSpPr>
          <p:cNvPr id="9221" name="Rectangle 13"/>
          <p:cNvSpPr>
            <a:spLocks noChangeArrowheads="1"/>
          </p:cNvSpPr>
          <p:nvPr/>
        </p:nvSpPr>
        <p:spPr bwMode="auto">
          <a:xfrm>
            <a:off x="0" y="952500"/>
            <a:ext cx="91440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lgn="ctr">
              <a:lnSpc>
                <a:spcPct val="80000"/>
              </a:lnSpc>
              <a:spcBef>
                <a:spcPct val="0"/>
              </a:spcBef>
              <a:buSzTx/>
              <a:buFontTx/>
              <a:buNone/>
            </a:pPr>
            <a:r>
              <a:rPr lang="en-US" altLang="zh-CN" sz="2400" b="1">
                <a:ea typeface="宋体" charset="-122"/>
              </a:rPr>
              <a:t>ITU Workshop on “Caller ID Spoofing”</a:t>
            </a:r>
          </a:p>
          <a:p>
            <a:pPr algn="ctr">
              <a:lnSpc>
                <a:spcPct val="80000"/>
              </a:lnSpc>
              <a:spcBef>
                <a:spcPct val="0"/>
              </a:spcBef>
              <a:buSzTx/>
              <a:buFontTx/>
              <a:buNone/>
            </a:pPr>
            <a:endParaRPr lang="en-US" altLang="zh-CN" sz="2400" b="1">
              <a:solidFill>
                <a:srgbClr val="22228B"/>
              </a:solidFill>
              <a:ea typeface="宋体" charset="-122"/>
            </a:endParaRPr>
          </a:p>
          <a:p>
            <a:pPr algn="ctr">
              <a:lnSpc>
                <a:spcPct val="80000"/>
              </a:lnSpc>
              <a:spcBef>
                <a:spcPct val="0"/>
              </a:spcBef>
              <a:buSzTx/>
              <a:buFontTx/>
              <a:buNone/>
            </a:pPr>
            <a:r>
              <a:rPr lang="en-US" altLang="zh-CN" sz="1800" b="1">
                <a:solidFill>
                  <a:srgbClr val="22228B"/>
                </a:solidFill>
                <a:ea typeface="宋体" charset="-122"/>
              </a:rPr>
              <a:t>(Geneva, Switzerland, 2 June 2014)</a:t>
            </a:r>
            <a:endParaRPr lang="en-US" altLang="zh-CN" sz="1800" b="1">
              <a:ea typeface="宋体" charset="-122"/>
            </a:endParaRPr>
          </a:p>
        </p:txBody>
      </p:sp>
      <p:sp>
        <p:nvSpPr>
          <p:cNvPr id="9222"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9223"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9224"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9225"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9226"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pic>
        <p:nvPicPr>
          <p:cNvPr id="9227" name="Picture 16" descr="ITUseries"/>
          <p:cNvPicPr>
            <a:picLocks noChangeAspect="1" noChangeArrowheads="1"/>
          </p:cNvPicPr>
          <p:nvPr/>
        </p:nvPicPr>
        <p:blipFill>
          <a:blip r:embed="rId5">
            <a:extLst>
              <a:ext uri="{28A0092B-C50C-407E-A947-70E740481C1C}">
                <a14:useLocalDpi xmlns:a14="http://schemas.microsoft.com/office/drawing/2010/main" val="0"/>
              </a:ext>
            </a:extLst>
          </a:blip>
          <a:srcRect t="17264" b="69327"/>
          <a:stretch>
            <a:fillRect/>
          </a:stretch>
        </p:blipFill>
        <p:spPr bwMode="auto">
          <a:xfrm>
            <a:off x="6516216" y="188913"/>
            <a:ext cx="1981673"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sz="2400" dirty="0" smtClean="0"/>
              <a:t>Examples of National Policies and Regulations</a:t>
            </a:r>
            <a:endParaRPr lang="zh-CN" altLang="en-US" sz="4000" dirty="0" smtClean="0">
              <a:ea typeface="宋体" charset="-122"/>
            </a:endParaRPr>
          </a:p>
        </p:txBody>
      </p:sp>
      <p:sp>
        <p:nvSpPr>
          <p:cNvPr id="12291" name="内容占位符 2"/>
          <p:cNvSpPr>
            <a:spLocks noGrp="1"/>
          </p:cNvSpPr>
          <p:nvPr>
            <p:ph idx="1"/>
          </p:nvPr>
        </p:nvSpPr>
        <p:spPr>
          <a:xfrm>
            <a:off x="467544" y="1052736"/>
            <a:ext cx="8352928" cy="5256584"/>
          </a:xfrm>
        </p:spPr>
        <p:txBody>
          <a:bodyPr/>
          <a:lstStyle/>
          <a:p>
            <a:r>
              <a:rPr lang="en-US" altLang="zh-CN" sz="2400" dirty="0" smtClean="0">
                <a:ea typeface="宋体" charset="-122"/>
              </a:rPr>
              <a:t>USA has adopted a national law for “truth in caller ID”, supported with FCC rules, guides and regulations.</a:t>
            </a:r>
          </a:p>
          <a:p>
            <a:r>
              <a:rPr lang="en-US" altLang="zh-CN" sz="2400" dirty="0" smtClean="0">
                <a:ea typeface="宋体" charset="-122"/>
              </a:rPr>
              <a:t>CEPT (ECC </a:t>
            </a:r>
            <a:r>
              <a:rPr lang="en-US" altLang="zh-CN" sz="2400" dirty="0">
                <a:ea typeface="宋体" charset="-122"/>
              </a:rPr>
              <a:t>RECOMMENDATION (11)02 </a:t>
            </a:r>
            <a:r>
              <a:rPr lang="en-US" altLang="zh-CN" sz="2400" dirty="0" smtClean="0">
                <a:ea typeface="宋体" charset="-122"/>
              </a:rPr>
              <a:t>):  </a:t>
            </a:r>
          </a:p>
          <a:p>
            <a:pPr lvl="1"/>
            <a:r>
              <a:rPr lang="en-US" altLang="zh-CN" sz="1800" dirty="0">
                <a:ea typeface="宋体" charset="-122"/>
              </a:rPr>
              <a:t>1) that national regulations/guidelines regarding the generating and handling of OI/CLI should be developed;</a:t>
            </a:r>
          </a:p>
          <a:p>
            <a:pPr lvl="1"/>
            <a:r>
              <a:rPr lang="en-US" altLang="zh-CN" sz="1800" dirty="0">
                <a:ea typeface="宋体" charset="-122"/>
              </a:rPr>
              <a:t>2) that all electronic communications operators and service providers, national and international, involved in </a:t>
            </a:r>
            <a:r>
              <a:rPr lang="en-US" altLang="zh-CN" sz="1800" dirty="0" smtClean="0">
                <a:ea typeface="宋体" charset="-122"/>
              </a:rPr>
              <a:t>an electronic </a:t>
            </a:r>
            <a:r>
              <a:rPr lang="en-US" altLang="zh-CN" sz="1800" dirty="0">
                <a:ea typeface="宋体" charset="-122"/>
              </a:rPr>
              <a:t>communication service that uses an E.164 number or other originating identifier shall provide </a:t>
            </a:r>
            <a:r>
              <a:rPr lang="en-US" altLang="zh-CN" sz="1800" dirty="0" smtClean="0">
                <a:ea typeface="宋体" charset="-122"/>
              </a:rPr>
              <a:t>or transport </a:t>
            </a:r>
            <a:r>
              <a:rPr lang="en-US" altLang="zh-CN" sz="1800" dirty="0">
                <a:ea typeface="宋体" charset="-122"/>
              </a:rPr>
              <a:t>and forward OI/CLI information </a:t>
            </a:r>
            <a:r>
              <a:rPr lang="en-US" altLang="zh-CN" sz="1800" b="1" dirty="0">
                <a:ea typeface="宋体" charset="-122"/>
              </a:rPr>
              <a:t>adhering to ITU-T </a:t>
            </a:r>
            <a:r>
              <a:rPr lang="en-US" altLang="zh-CN" sz="1800" dirty="0">
                <a:ea typeface="宋体" charset="-122"/>
              </a:rPr>
              <a:t>and/or ETSI related international standards</a:t>
            </a:r>
            <a:r>
              <a:rPr lang="en-US" altLang="zh-CN" sz="1800" dirty="0" smtClean="0">
                <a:ea typeface="宋体" charset="-122"/>
              </a:rPr>
              <a:t>;</a:t>
            </a:r>
          </a:p>
          <a:p>
            <a:r>
              <a:rPr lang="en-US" altLang="zh-CN" sz="2400" dirty="0" smtClean="0">
                <a:ea typeface="宋体" charset="-122"/>
              </a:rPr>
              <a:t>MSs revision of their jurisdictions, policies and regulations , e.g. with similar mechanisms, </a:t>
            </a:r>
            <a:r>
              <a:rPr lang="en-US" altLang="zh-CN" sz="2400" dirty="0">
                <a:ea typeface="宋体" charset="-122"/>
              </a:rPr>
              <a:t>should be </a:t>
            </a:r>
            <a:r>
              <a:rPr lang="en-US" altLang="zh-CN" sz="2400" dirty="0" smtClean="0">
                <a:ea typeface="宋体" charset="-122"/>
              </a:rPr>
              <a:t>envisaged, </a:t>
            </a:r>
            <a:r>
              <a:rPr lang="en-US" altLang="zh-CN" sz="2400" b="1" dirty="0" smtClean="0">
                <a:ea typeface="宋体" charset="-122"/>
              </a:rPr>
              <a:t>but on the international </a:t>
            </a:r>
            <a:r>
              <a:rPr lang="en-US" altLang="zh-CN" sz="2400" b="1" dirty="0">
                <a:ea typeface="宋体" charset="-122"/>
              </a:rPr>
              <a:t>level</a:t>
            </a:r>
            <a:r>
              <a:rPr lang="en-US" altLang="zh-CN" sz="2400" dirty="0">
                <a:ea typeface="宋体" charset="-122"/>
              </a:rPr>
              <a:t>.</a:t>
            </a:r>
          </a:p>
          <a:p>
            <a:endParaRPr lang="zh-CN" altLang="en-US" sz="2200" dirty="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10</a:t>
            </a:fld>
            <a:endParaRPr lang="en-US" altLang="zh-CN" sz="1200" dirty="0">
              <a:solidFill>
                <a:schemeClr val="tx1"/>
              </a:solidFill>
            </a:endParaRPr>
          </a:p>
        </p:txBody>
      </p:sp>
    </p:spTree>
    <p:extLst>
      <p:ext uri="{BB962C8B-B14F-4D97-AF65-F5344CB8AC3E}">
        <p14:creationId xmlns:p14="http://schemas.microsoft.com/office/powerpoint/2010/main" val="1864612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sz="2400" dirty="0" smtClean="0"/>
              <a:t>Final Comments</a:t>
            </a:r>
            <a:endParaRPr lang="zh-CN" altLang="en-US" sz="4000" dirty="0" smtClean="0">
              <a:ea typeface="宋体" charset="-122"/>
            </a:endParaRPr>
          </a:p>
        </p:txBody>
      </p:sp>
      <p:sp>
        <p:nvSpPr>
          <p:cNvPr id="12291" name="内容占位符 2"/>
          <p:cNvSpPr>
            <a:spLocks noGrp="1"/>
          </p:cNvSpPr>
          <p:nvPr>
            <p:ph idx="1"/>
          </p:nvPr>
        </p:nvSpPr>
        <p:spPr>
          <a:xfrm>
            <a:off x="467544" y="908720"/>
            <a:ext cx="8352928" cy="5472608"/>
          </a:xfrm>
        </p:spPr>
        <p:txBody>
          <a:bodyPr/>
          <a:lstStyle/>
          <a:p>
            <a:r>
              <a:rPr lang="en-US" altLang="zh-CN" sz="2800" dirty="0" smtClean="0">
                <a:ea typeface="宋体" charset="-122"/>
              </a:rPr>
              <a:t>ITU should develop and revise relevant technical as well as policy orients Recommendations;</a:t>
            </a:r>
          </a:p>
          <a:p>
            <a:r>
              <a:rPr lang="en-US" altLang="zh-CN" sz="2800" dirty="0" smtClean="0">
                <a:ea typeface="宋体" charset="-122"/>
              </a:rPr>
              <a:t>MSs should revise and/or adopt policies and regulations to ensure that CPND/CLI/OI are confidently provided on the international level;</a:t>
            </a:r>
          </a:p>
          <a:p>
            <a:r>
              <a:rPr lang="en-US" altLang="zh-CN" sz="2800" dirty="0" smtClean="0">
                <a:ea typeface="宋体" charset="-122"/>
              </a:rPr>
              <a:t>ITU can play a good role in supporting the development and harmonization of these regulations; </a:t>
            </a:r>
          </a:p>
          <a:p>
            <a:r>
              <a:rPr lang="en-US" altLang="zh-CN" sz="2800" dirty="0" smtClean="0">
                <a:ea typeface="宋体" charset="-122"/>
              </a:rPr>
              <a:t>ITU can play an important role to facilitate international cooperation.    </a:t>
            </a:r>
            <a:endParaRPr lang="zh-CN" altLang="en-US" sz="2800" dirty="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11</a:t>
            </a:fld>
            <a:endParaRPr lang="en-US" altLang="zh-CN" sz="1200" dirty="0">
              <a:solidFill>
                <a:schemeClr val="tx1"/>
              </a:solidFill>
            </a:endParaRPr>
          </a:p>
        </p:txBody>
      </p:sp>
    </p:spTree>
    <p:extLst>
      <p:ext uri="{BB962C8B-B14F-4D97-AF65-F5344CB8AC3E}">
        <p14:creationId xmlns:p14="http://schemas.microsoft.com/office/powerpoint/2010/main" val="89974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ctrTitle"/>
          </p:nvPr>
        </p:nvSpPr>
        <p:spPr/>
        <p:txBody>
          <a:bodyPr/>
          <a:lstStyle/>
          <a:p>
            <a:r>
              <a:rPr lang="en-US" altLang="zh-CN" dirty="0" smtClean="0">
                <a:ea typeface="宋体" charset="-122"/>
              </a:rPr>
              <a:t>Thank You</a:t>
            </a:r>
            <a:r>
              <a:rPr lang="zh-CN" altLang="en-US" dirty="0" smtClean="0">
                <a:ea typeface="宋体" charset="-122"/>
              </a:rPr>
              <a:t>！</a:t>
            </a:r>
          </a:p>
        </p:txBody>
      </p:sp>
      <p:sp>
        <p:nvSpPr>
          <p:cNvPr id="26627"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r>
              <a:rPr lang="en-US" altLang="zh-CN" dirty="0" smtClean="0">
                <a:ea typeface="宋体" charset="-122"/>
              </a:rPr>
              <a:t>Contents</a:t>
            </a:r>
            <a:endParaRPr lang="zh-CN" altLang="en-US" dirty="0" smtClean="0">
              <a:ea typeface="宋体" charset="-122"/>
            </a:endParaRPr>
          </a:p>
        </p:txBody>
      </p:sp>
      <p:sp>
        <p:nvSpPr>
          <p:cNvPr id="11267" name="内容占位符 2"/>
          <p:cNvSpPr>
            <a:spLocks noGrp="1"/>
          </p:cNvSpPr>
          <p:nvPr>
            <p:ph idx="1"/>
          </p:nvPr>
        </p:nvSpPr>
        <p:spPr>
          <a:xfrm>
            <a:off x="357188" y="1474788"/>
            <a:ext cx="8401050" cy="4525962"/>
          </a:xfrm>
        </p:spPr>
        <p:txBody>
          <a:bodyPr/>
          <a:lstStyle/>
          <a:p>
            <a:pPr>
              <a:lnSpc>
                <a:spcPct val="150000"/>
              </a:lnSpc>
            </a:pPr>
            <a:r>
              <a:rPr lang="en-US" altLang="zh-CN" dirty="0" smtClean="0">
                <a:ea typeface="宋体" charset="-122"/>
              </a:rPr>
              <a:t>Background on WCIT discussions.</a:t>
            </a:r>
          </a:p>
          <a:p>
            <a:pPr>
              <a:lnSpc>
                <a:spcPct val="150000"/>
              </a:lnSpc>
            </a:pPr>
            <a:r>
              <a:rPr lang="en-US" altLang="zh-CN" dirty="0" smtClean="0">
                <a:ea typeface="宋体" charset="-122"/>
              </a:rPr>
              <a:t>The ITRs, Dubai 2012</a:t>
            </a:r>
          </a:p>
          <a:p>
            <a:pPr>
              <a:lnSpc>
                <a:spcPct val="150000"/>
              </a:lnSpc>
            </a:pPr>
            <a:r>
              <a:rPr lang="en-US" altLang="zh-CN" dirty="0" smtClean="0">
                <a:ea typeface="宋体" charset="-122"/>
              </a:rPr>
              <a:t>Regulatory aspects</a:t>
            </a:r>
          </a:p>
          <a:p>
            <a:pPr>
              <a:lnSpc>
                <a:spcPct val="150000"/>
              </a:lnSpc>
            </a:pPr>
            <a:r>
              <a:rPr lang="en-GB" altLang="zh-CN" dirty="0" smtClean="0">
                <a:ea typeface="宋体" charset="-122"/>
              </a:rPr>
              <a:t>Conclusions and recommendations</a:t>
            </a:r>
            <a:endParaRPr lang="en-US" altLang="zh-CN" dirty="0" smtClean="0">
              <a:ea typeface="宋体" charset="-122"/>
            </a:endParaRPr>
          </a:p>
          <a:p>
            <a:endParaRPr lang="zh-CN" altLang="en-US" dirty="0" smtClean="0">
              <a:ea typeface="宋体" charset="-122"/>
            </a:endParaRPr>
          </a:p>
        </p:txBody>
      </p:sp>
      <p:sp>
        <p:nvSpPr>
          <p:cNvPr id="11268"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1269"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28208154-9A2B-4A88-BBED-66739E93F7D7}" type="slidenum">
              <a:rPr lang="en-US" altLang="zh-CN" sz="1200">
                <a:solidFill>
                  <a:schemeClr val="tx1"/>
                </a:solidFill>
              </a:rPr>
              <a:pPr>
                <a:spcBef>
                  <a:spcPct val="0"/>
                </a:spcBef>
                <a:buSzTx/>
                <a:buFontTx/>
                <a:buNone/>
              </a:pPr>
              <a:t>2</a:t>
            </a:fld>
            <a:endParaRPr lang="en-US" altLang="zh-CN" sz="120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r>
              <a:rPr lang="en-US" altLang="zh-CN" dirty="0" smtClean="0">
                <a:ea typeface="宋体" charset="-122"/>
              </a:rPr>
              <a:t>Background</a:t>
            </a:r>
            <a:endParaRPr lang="zh-CN" altLang="en-US" dirty="0" smtClean="0">
              <a:ea typeface="宋体" charset="-122"/>
            </a:endParaRPr>
          </a:p>
        </p:txBody>
      </p:sp>
      <p:sp>
        <p:nvSpPr>
          <p:cNvPr id="11267" name="内容占位符 2"/>
          <p:cNvSpPr>
            <a:spLocks noGrp="1"/>
          </p:cNvSpPr>
          <p:nvPr>
            <p:ph idx="1"/>
          </p:nvPr>
        </p:nvSpPr>
        <p:spPr>
          <a:xfrm>
            <a:off x="357188" y="1474788"/>
            <a:ext cx="8401050" cy="4906540"/>
          </a:xfrm>
        </p:spPr>
        <p:txBody>
          <a:bodyPr/>
          <a:lstStyle/>
          <a:p>
            <a:pPr>
              <a:lnSpc>
                <a:spcPct val="150000"/>
              </a:lnSpc>
            </a:pPr>
            <a:r>
              <a:rPr lang="en-US" altLang="zh-CN" sz="2800" dirty="0" smtClean="0">
                <a:ea typeface="宋体" charset="-122"/>
              </a:rPr>
              <a:t>WCIT is the ITU “World Conference on International Communications”,</a:t>
            </a:r>
          </a:p>
          <a:p>
            <a:pPr>
              <a:lnSpc>
                <a:spcPct val="150000"/>
              </a:lnSpc>
            </a:pPr>
            <a:r>
              <a:rPr lang="en-US" altLang="zh-CN" sz="2800" dirty="0" smtClean="0">
                <a:ea typeface="宋体" charset="-122"/>
              </a:rPr>
              <a:t>Its output is an international treaty,</a:t>
            </a:r>
          </a:p>
          <a:p>
            <a:pPr>
              <a:lnSpc>
                <a:spcPct val="150000"/>
              </a:lnSpc>
            </a:pPr>
            <a:r>
              <a:rPr lang="en-US" altLang="zh-CN" sz="2800" dirty="0" smtClean="0">
                <a:ea typeface="宋体" charset="-122"/>
              </a:rPr>
              <a:t>Named </a:t>
            </a:r>
            <a:r>
              <a:rPr lang="en-US" altLang="zh-CN" sz="2800" dirty="0">
                <a:ea typeface="宋体" charset="-122"/>
              </a:rPr>
              <a:t>the </a:t>
            </a:r>
            <a:r>
              <a:rPr lang="en-US" altLang="zh-CN" sz="2800" dirty="0" smtClean="0">
                <a:ea typeface="宋体" charset="-122"/>
              </a:rPr>
              <a:t>“ITRs” </a:t>
            </a:r>
            <a:r>
              <a:rPr lang="en-US" altLang="zh-CN" sz="2800" dirty="0">
                <a:ea typeface="宋体" charset="-122"/>
              </a:rPr>
              <a:t>(international Telecommunications Regulations</a:t>
            </a:r>
            <a:r>
              <a:rPr lang="en-US" altLang="zh-CN" sz="2800" dirty="0" smtClean="0">
                <a:ea typeface="宋体" charset="-122"/>
              </a:rPr>
              <a:t>),</a:t>
            </a:r>
          </a:p>
          <a:p>
            <a:pPr>
              <a:lnSpc>
                <a:spcPct val="150000"/>
              </a:lnSpc>
            </a:pPr>
            <a:r>
              <a:rPr lang="en-US" altLang="zh-CN" sz="2800" dirty="0" smtClean="0">
                <a:ea typeface="宋体" charset="-122"/>
              </a:rPr>
              <a:t>And it is binding to its signatories. </a:t>
            </a:r>
          </a:p>
          <a:p>
            <a:pPr>
              <a:lnSpc>
                <a:spcPct val="150000"/>
              </a:lnSpc>
            </a:pPr>
            <a:r>
              <a:rPr lang="en-US" altLang="zh-CN" sz="2800" dirty="0" smtClean="0">
                <a:ea typeface="宋体" charset="-122"/>
              </a:rPr>
              <a:t>Last was held in Dubai 2012.</a:t>
            </a:r>
            <a:endParaRPr lang="zh-CN" altLang="en-US" sz="2800" dirty="0" smtClean="0">
              <a:ea typeface="宋体" charset="-122"/>
            </a:endParaRPr>
          </a:p>
        </p:txBody>
      </p:sp>
      <p:sp>
        <p:nvSpPr>
          <p:cNvPr id="11268"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1269"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28208154-9A2B-4A88-BBED-66739E93F7D7}" type="slidenum">
              <a:rPr lang="en-US" altLang="zh-CN" sz="1200">
                <a:solidFill>
                  <a:schemeClr val="tx1"/>
                </a:solidFill>
              </a:rPr>
              <a:pPr>
                <a:spcBef>
                  <a:spcPct val="0"/>
                </a:spcBef>
                <a:buSzTx/>
                <a:buFontTx/>
                <a:buNone/>
              </a:pPr>
              <a:t>3</a:t>
            </a:fld>
            <a:endParaRPr lang="en-US" altLang="zh-CN" sz="1200">
              <a:solidFill>
                <a:schemeClr val="tx1"/>
              </a:solidFill>
            </a:endParaRPr>
          </a:p>
        </p:txBody>
      </p:sp>
    </p:spTree>
    <p:extLst>
      <p:ext uri="{BB962C8B-B14F-4D97-AF65-F5344CB8AC3E}">
        <p14:creationId xmlns:p14="http://schemas.microsoft.com/office/powerpoint/2010/main" val="595829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r>
              <a:rPr lang="en-US" altLang="zh-CN" dirty="0" smtClean="0">
                <a:ea typeface="宋体" charset="-122"/>
              </a:rPr>
              <a:t>WCIT Divergent Views on CPND</a:t>
            </a:r>
            <a:endParaRPr lang="zh-CN" altLang="en-US" dirty="0" smtClean="0">
              <a:ea typeface="宋体" charset="-122"/>
            </a:endParaRPr>
          </a:p>
        </p:txBody>
      </p:sp>
      <p:sp>
        <p:nvSpPr>
          <p:cNvPr id="11267" name="内容占位符 2"/>
          <p:cNvSpPr>
            <a:spLocks noGrp="1"/>
          </p:cNvSpPr>
          <p:nvPr>
            <p:ph idx="1"/>
          </p:nvPr>
        </p:nvSpPr>
        <p:spPr>
          <a:xfrm>
            <a:off x="323528" y="1268760"/>
            <a:ext cx="8401050" cy="5589240"/>
          </a:xfrm>
        </p:spPr>
        <p:txBody>
          <a:bodyPr/>
          <a:lstStyle/>
          <a:p>
            <a:r>
              <a:rPr lang="en-US" altLang="zh-CN" sz="2400" dirty="0" smtClean="0">
                <a:ea typeface="宋体" charset="-122"/>
              </a:rPr>
              <a:t>Long debate on inclusion of CPND, CLI and OI in the treaty (i.e. is mandated).</a:t>
            </a:r>
          </a:p>
          <a:p>
            <a:r>
              <a:rPr lang="en-US" altLang="zh-CN" sz="2400" dirty="0" smtClean="0">
                <a:ea typeface="宋体" charset="-122"/>
              </a:rPr>
              <a:t>Examples of one camp’s view:</a:t>
            </a:r>
          </a:p>
          <a:p>
            <a:pPr lvl="1"/>
            <a:r>
              <a:rPr lang="en-US" sz="2000" dirty="0"/>
              <a:t>some countries do not have the capabilities to ensure that calling party identification is </a:t>
            </a:r>
            <a:r>
              <a:rPr lang="en-US" sz="2000" dirty="0" smtClean="0"/>
              <a:t>delivered;</a:t>
            </a:r>
          </a:p>
          <a:p>
            <a:pPr lvl="1"/>
            <a:r>
              <a:rPr lang="en-US" altLang="zh-CN" sz="2000" dirty="0" smtClean="0">
                <a:ea typeface="宋体" charset="-122"/>
              </a:rPr>
              <a:t>Would </a:t>
            </a:r>
            <a:r>
              <a:rPr lang="en-US" altLang="zh-CN" sz="2000" dirty="0">
                <a:ea typeface="宋体" charset="-122"/>
              </a:rPr>
              <a:t>limit operator </a:t>
            </a:r>
            <a:r>
              <a:rPr lang="en-US" altLang="zh-CN" sz="2000" dirty="0" smtClean="0">
                <a:ea typeface="宋体" charset="-122"/>
              </a:rPr>
              <a:t>freedom;</a:t>
            </a:r>
          </a:p>
          <a:p>
            <a:pPr lvl="1"/>
            <a:r>
              <a:rPr lang="en-US" altLang="zh-CN" sz="2000" dirty="0" smtClean="0">
                <a:ea typeface="宋体" charset="-122"/>
              </a:rPr>
              <a:t>Relevant Recommendations Should </a:t>
            </a:r>
            <a:r>
              <a:rPr lang="en-US" altLang="zh-CN" sz="2000" dirty="0">
                <a:ea typeface="宋体" charset="-122"/>
              </a:rPr>
              <a:t>not be binding by a treaty</a:t>
            </a:r>
            <a:r>
              <a:rPr lang="en-US" altLang="zh-CN" sz="2000" dirty="0" smtClean="0">
                <a:ea typeface="宋体" charset="-122"/>
              </a:rPr>
              <a:t>; but addressed on a national level, </a:t>
            </a:r>
          </a:p>
          <a:p>
            <a:pPr lvl="1"/>
            <a:r>
              <a:rPr lang="en-US" altLang="zh-CN" sz="2000" dirty="0">
                <a:ea typeface="宋体" charset="-122"/>
              </a:rPr>
              <a:t>It would be difficult to impose obligations on Voice over IP providers, who are not regulated. </a:t>
            </a:r>
          </a:p>
          <a:p>
            <a:pPr lvl="1"/>
            <a:r>
              <a:rPr lang="en-US" altLang="zh-CN" sz="2000" dirty="0">
                <a:ea typeface="宋体" charset="-122"/>
              </a:rPr>
              <a:t>Operators need the flexibility to manage their own networks and apply Recommendations as appropriate.</a:t>
            </a:r>
          </a:p>
          <a:p>
            <a:pPr lvl="1"/>
            <a:r>
              <a:rPr lang="en-US" altLang="zh-CN" sz="2000" dirty="0">
                <a:ea typeface="宋体" charset="-122"/>
              </a:rPr>
              <a:t>Technology evolves, the sovereign rights of Member States should not be restricted, economic arbitrage cannot be restricted.</a:t>
            </a:r>
            <a:endParaRPr lang="zh-CN" altLang="en-US" sz="2000" dirty="0">
              <a:ea typeface="宋体" charset="-122"/>
            </a:endParaRPr>
          </a:p>
        </p:txBody>
      </p:sp>
      <p:sp>
        <p:nvSpPr>
          <p:cNvPr id="11268"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1269"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28208154-9A2B-4A88-BBED-66739E93F7D7}" type="slidenum">
              <a:rPr lang="en-US" altLang="zh-CN" sz="1200">
                <a:solidFill>
                  <a:schemeClr val="tx1"/>
                </a:solidFill>
              </a:rPr>
              <a:pPr>
                <a:spcBef>
                  <a:spcPct val="0"/>
                </a:spcBef>
                <a:buSzTx/>
                <a:buFontTx/>
                <a:buNone/>
              </a:pPr>
              <a:t>4</a:t>
            </a:fld>
            <a:endParaRPr lang="en-US" altLang="zh-CN" sz="1200">
              <a:solidFill>
                <a:schemeClr val="tx1"/>
              </a:solidFill>
            </a:endParaRPr>
          </a:p>
        </p:txBody>
      </p:sp>
      <p:sp>
        <p:nvSpPr>
          <p:cNvPr id="2" name="TextBox 1"/>
          <p:cNvSpPr txBox="1"/>
          <p:nvPr/>
        </p:nvSpPr>
        <p:spPr>
          <a:xfrm>
            <a:off x="5482766" y="1700808"/>
            <a:ext cx="3553730" cy="738664"/>
          </a:xfrm>
          <a:prstGeom prst="rect">
            <a:avLst/>
          </a:prstGeom>
          <a:solidFill>
            <a:schemeClr val="accent1">
              <a:lumMod val="20000"/>
              <a:lumOff val="80000"/>
            </a:schemeClr>
          </a:solidFill>
          <a:ln>
            <a:solidFill>
              <a:schemeClr val="accent5">
                <a:lumMod val="50000"/>
              </a:schemeClr>
            </a:solidFill>
          </a:ln>
        </p:spPr>
        <p:txBody>
          <a:bodyPr wrap="none" rtlCol="0">
            <a:spAutoFit/>
          </a:bodyPr>
          <a:lstStyle/>
          <a:p>
            <a:r>
              <a:rPr lang="en-US" sz="1400" dirty="0" smtClean="0"/>
              <a:t>CPND: Calling Party Number Delivery</a:t>
            </a:r>
          </a:p>
          <a:p>
            <a:r>
              <a:rPr lang="en-US" sz="1400" dirty="0" smtClean="0"/>
              <a:t>CLI: Calling Line Identification</a:t>
            </a:r>
          </a:p>
          <a:p>
            <a:r>
              <a:rPr lang="en-US" sz="1400" dirty="0" smtClean="0"/>
              <a:t>OI: Origin Identification</a:t>
            </a:r>
            <a:endParaRPr lang="en-US" sz="1400" dirty="0"/>
          </a:p>
        </p:txBody>
      </p:sp>
    </p:spTree>
    <p:extLst>
      <p:ext uri="{BB962C8B-B14F-4D97-AF65-F5344CB8AC3E}">
        <p14:creationId xmlns:p14="http://schemas.microsoft.com/office/powerpoint/2010/main" val="1791159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r>
              <a:rPr lang="en-US" altLang="zh-CN" dirty="0" smtClean="0">
                <a:ea typeface="宋体" charset="-122"/>
              </a:rPr>
              <a:t>WCIT Divergent Views on CPND</a:t>
            </a:r>
            <a:endParaRPr lang="zh-CN" altLang="en-US" dirty="0" smtClean="0">
              <a:ea typeface="宋体" charset="-122"/>
            </a:endParaRPr>
          </a:p>
        </p:txBody>
      </p:sp>
      <p:sp>
        <p:nvSpPr>
          <p:cNvPr id="11267" name="内容占位符 2"/>
          <p:cNvSpPr>
            <a:spLocks noGrp="1"/>
          </p:cNvSpPr>
          <p:nvPr>
            <p:ph idx="1"/>
          </p:nvPr>
        </p:nvSpPr>
        <p:spPr>
          <a:xfrm>
            <a:off x="323528" y="1268760"/>
            <a:ext cx="8568952" cy="5589240"/>
          </a:xfrm>
        </p:spPr>
        <p:txBody>
          <a:bodyPr/>
          <a:lstStyle/>
          <a:p>
            <a:r>
              <a:rPr lang="en-US" altLang="zh-CN" sz="2400" dirty="0" smtClean="0">
                <a:ea typeface="宋体" charset="-122"/>
              </a:rPr>
              <a:t>Examples of the views of another camp :</a:t>
            </a:r>
          </a:p>
          <a:p>
            <a:pPr lvl="1"/>
            <a:r>
              <a:rPr lang="en-US" sz="2000" dirty="0" smtClean="0"/>
              <a:t>Non delivery of CPN forms </a:t>
            </a:r>
            <a:r>
              <a:rPr lang="en-US" sz="2000" dirty="0"/>
              <a:t>great challenges to malicious call tracing, national security, counter-terrorism and proper accounting and settlement. </a:t>
            </a:r>
          </a:p>
          <a:p>
            <a:pPr lvl="1"/>
            <a:r>
              <a:rPr lang="en-US" sz="2000" dirty="0"/>
              <a:t>Calling party delivery is not just a matter of consumer protection, it also affects public policy issues such as security and combating </a:t>
            </a:r>
            <a:r>
              <a:rPr lang="en-US" sz="2000" dirty="0" smtClean="0"/>
              <a:t>fraud; </a:t>
            </a:r>
            <a:r>
              <a:rPr lang="en-US" sz="2000" dirty="0"/>
              <a:t>need to ensure confidence and security in the use of ICTs,</a:t>
            </a:r>
          </a:p>
          <a:p>
            <a:pPr lvl="1"/>
            <a:r>
              <a:rPr lang="en-US" sz="2000" dirty="0" smtClean="0"/>
              <a:t>Some </a:t>
            </a:r>
            <a:r>
              <a:rPr lang="en-US" sz="2000" dirty="0"/>
              <a:t>telecommunication operators refrain from including or implementing CPND facilities in their networks for commercial/economic </a:t>
            </a:r>
            <a:r>
              <a:rPr lang="en-US" sz="2000" dirty="0" smtClean="0"/>
              <a:t>reasons.</a:t>
            </a:r>
          </a:p>
          <a:p>
            <a:pPr lvl="1"/>
            <a:r>
              <a:rPr lang="en-US" sz="2000" dirty="0" smtClean="0"/>
              <a:t>MS should harmonize </a:t>
            </a:r>
            <a:r>
              <a:rPr lang="en-US" sz="2000" dirty="0"/>
              <a:t>national laws for what concerns international transmission of calling party information. </a:t>
            </a:r>
            <a:endParaRPr lang="en-US" sz="2000" dirty="0" smtClean="0"/>
          </a:p>
          <a:p>
            <a:pPr lvl="1"/>
            <a:r>
              <a:rPr lang="en-US" sz="2000" dirty="0" smtClean="0"/>
              <a:t>Administrations </a:t>
            </a:r>
            <a:r>
              <a:rPr lang="en-US" sz="2000" dirty="0"/>
              <a:t>and telecommunication operators significantly didn’t apply </a:t>
            </a:r>
            <a:r>
              <a:rPr lang="en-US" sz="2000" dirty="0" smtClean="0"/>
              <a:t>relevant </a:t>
            </a:r>
            <a:r>
              <a:rPr lang="en-US" sz="2000" dirty="0"/>
              <a:t>ITU-T </a:t>
            </a:r>
            <a:r>
              <a:rPr lang="en-US" sz="2000" dirty="0" smtClean="0"/>
              <a:t>Recommendations.</a:t>
            </a:r>
          </a:p>
        </p:txBody>
      </p:sp>
      <p:sp>
        <p:nvSpPr>
          <p:cNvPr id="11268"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dirty="0" smtClean="0">
                <a:solidFill>
                  <a:schemeClr val="tx1"/>
                </a:solidFill>
                <a:latin typeface="Univers" pitchFamily="34" charset="0"/>
              </a:rPr>
              <a:t>Geneva, Switzerland, 2 June 2014</a:t>
            </a:r>
          </a:p>
        </p:txBody>
      </p:sp>
      <p:sp>
        <p:nvSpPr>
          <p:cNvPr id="11269"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28208154-9A2B-4A88-BBED-66739E93F7D7}" type="slidenum">
              <a:rPr lang="en-US" altLang="zh-CN" sz="1200">
                <a:solidFill>
                  <a:schemeClr val="tx1"/>
                </a:solidFill>
              </a:rPr>
              <a:pPr>
                <a:spcBef>
                  <a:spcPct val="0"/>
                </a:spcBef>
                <a:buSzTx/>
                <a:buFontTx/>
                <a:buNone/>
              </a:pPr>
              <a:t>5</a:t>
            </a:fld>
            <a:endParaRPr lang="en-US" altLang="zh-CN" sz="1200">
              <a:solidFill>
                <a:schemeClr val="tx1"/>
              </a:solidFill>
            </a:endParaRPr>
          </a:p>
        </p:txBody>
      </p:sp>
    </p:spTree>
    <p:extLst>
      <p:ext uri="{BB962C8B-B14F-4D97-AF65-F5344CB8AC3E}">
        <p14:creationId xmlns:p14="http://schemas.microsoft.com/office/powerpoint/2010/main" val="104358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Triangle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0730133"/>
              </p:ext>
            </p:extLst>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pPr>
              <a:defRPr/>
            </a:pPr>
            <a:r>
              <a:rPr lang="en-US" altLang="en-US" smtClean="0"/>
              <a:t>Geneva, Switzerland, 2 June 2014</a:t>
            </a:r>
            <a:endParaRPr lang="en-US" altLang="en-US"/>
          </a:p>
        </p:txBody>
      </p:sp>
      <p:sp>
        <p:nvSpPr>
          <p:cNvPr id="5" name="Slide Number Placeholder 4"/>
          <p:cNvSpPr>
            <a:spLocks noGrp="1"/>
          </p:cNvSpPr>
          <p:nvPr>
            <p:ph type="sldNum" sz="quarter" idx="11"/>
          </p:nvPr>
        </p:nvSpPr>
        <p:spPr/>
        <p:txBody>
          <a:bodyPr/>
          <a:lstStyle/>
          <a:p>
            <a:fld id="{B2F153E4-C364-4F70-88EB-38803C76A77D}" type="slidenum">
              <a:rPr lang="en-US" altLang="zh-CN" smtClean="0"/>
              <a:pPr/>
              <a:t>6</a:t>
            </a:fld>
            <a:endParaRPr lang="en-US" altLang="zh-CN"/>
          </a:p>
        </p:txBody>
      </p:sp>
    </p:spTree>
    <p:extLst>
      <p:ext uri="{BB962C8B-B14F-4D97-AF65-F5344CB8AC3E}">
        <p14:creationId xmlns:p14="http://schemas.microsoft.com/office/powerpoint/2010/main" val="2982293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dirty="0" smtClean="0"/>
              <a:t>The compromised ITR provision on CPND/CLI and OI </a:t>
            </a:r>
            <a:endParaRPr lang="zh-CN" altLang="en-US" dirty="0" smtClean="0">
              <a:ea typeface="宋体" charset="-122"/>
            </a:endParaRPr>
          </a:p>
        </p:txBody>
      </p:sp>
      <p:sp>
        <p:nvSpPr>
          <p:cNvPr id="12291" name="内容占位符 2"/>
          <p:cNvSpPr>
            <a:spLocks noGrp="1"/>
          </p:cNvSpPr>
          <p:nvPr>
            <p:ph idx="1"/>
          </p:nvPr>
        </p:nvSpPr>
        <p:spPr>
          <a:xfrm>
            <a:off x="457200" y="1600200"/>
            <a:ext cx="8579296" cy="4925144"/>
          </a:xfrm>
        </p:spPr>
        <p:txBody>
          <a:bodyPr/>
          <a:lstStyle/>
          <a:p>
            <a:pPr marL="0" indent="0">
              <a:buNone/>
            </a:pPr>
            <a:r>
              <a:rPr lang="en-US" sz="2400" b="1" dirty="0"/>
              <a:t>Provision </a:t>
            </a:r>
            <a:r>
              <a:rPr lang="en-US" sz="2400" b="1" dirty="0" smtClean="0"/>
              <a:t>#31B</a:t>
            </a:r>
            <a:r>
              <a:rPr lang="en-US" sz="2400" dirty="0" smtClean="0"/>
              <a:t>:</a:t>
            </a:r>
            <a:endParaRPr lang="en-US" sz="2400" dirty="0"/>
          </a:p>
          <a:p>
            <a:r>
              <a:rPr lang="en-US" sz="2400" dirty="0" smtClean="0"/>
              <a:t>3.6 </a:t>
            </a:r>
            <a:r>
              <a:rPr lang="en-US" sz="2400" dirty="0"/>
              <a:t>Member States shall endeavour to ensure that international calling </a:t>
            </a:r>
            <a:r>
              <a:rPr lang="en-US" sz="2400" dirty="0" smtClean="0"/>
              <a:t>line identification </a:t>
            </a:r>
            <a:r>
              <a:rPr lang="en-US" sz="2400" dirty="0"/>
              <a:t>(CLI) information is provided taking into account the relevant </a:t>
            </a:r>
            <a:r>
              <a:rPr lang="en-US" sz="2400" dirty="0" smtClean="0"/>
              <a:t>ITU Recommendations.</a:t>
            </a:r>
          </a:p>
          <a:p>
            <a:endParaRPr lang="en-US" sz="2400" dirty="0" smtClean="0"/>
          </a:p>
          <a:p>
            <a:r>
              <a:rPr lang="en-US" sz="2400" dirty="0" smtClean="0"/>
              <a:t>Could be read as follows:</a:t>
            </a:r>
          </a:p>
          <a:p>
            <a:pPr lvl="1">
              <a:lnSpc>
                <a:spcPct val="150000"/>
              </a:lnSpc>
            </a:pPr>
            <a:r>
              <a:rPr lang="en-US" altLang="zh-CN" sz="2000" dirty="0" smtClean="0">
                <a:ea typeface="宋体" charset="-122"/>
              </a:rPr>
              <a:t>Compromised obligation</a:t>
            </a:r>
            <a:r>
              <a:rPr lang="en-US" altLang="zh-CN" sz="2000" dirty="0">
                <a:ea typeface="宋体" charset="-122"/>
              </a:rPr>
              <a:t>:</a:t>
            </a:r>
            <a:r>
              <a:rPr lang="en-US" altLang="zh-CN" sz="2000" dirty="0" smtClean="0">
                <a:ea typeface="宋体" charset="-122"/>
              </a:rPr>
              <a:t> </a:t>
            </a:r>
            <a:r>
              <a:rPr lang="en-US" altLang="zh-CN" sz="2000" i="1" dirty="0" smtClean="0">
                <a:ea typeface="宋体" charset="-122"/>
              </a:rPr>
              <a:t>“shall </a:t>
            </a:r>
            <a:r>
              <a:rPr lang="en-US" altLang="zh-CN" sz="2000" i="1" dirty="0">
                <a:ea typeface="宋体" charset="-122"/>
              </a:rPr>
              <a:t>endeavour to </a:t>
            </a:r>
            <a:r>
              <a:rPr lang="en-US" altLang="zh-CN" sz="2000" i="1" dirty="0" smtClean="0">
                <a:ea typeface="宋体" charset="-122"/>
              </a:rPr>
              <a:t>ensure”  </a:t>
            </a:r>
            <a:r>
              <a:rPr lang="en-US" altLang="zh-CN" sz="2000" dirty="0" smtClean="0">
                <a:ea typeface="宋体" charset="-122"/>
              </a:rPr>
              <a:t>! </a:t>
            </a:r>
          </a:p>
          <a:p>
            <a:pPr lvl="1">
              <a:lnSpc>
                <a:spcPct val="150000"/>
              </a:lnSpc>
            </a:pPr>
            <a:r>
              <a:rPr lang="en-US" altLang="zh-CN" sz="2000" i="1" dirty="0" smtClean="0">
                <a:ea typeface="宋体" charset="-122"/>
              </a:rPr>
              <a:t>Additionally</a:t>
            </a:r>
            <a:r>
              <a:rPr lang="en-US" altLang="zh-CN" sz="2000" dirty="0" smtClean="0">
                <a:ea typeface="宋体" charset="-122"/>
              </a:rPr>
              <a:t>, “ITU </a:t>
            </a:r>
            <a:r>
              <a:rPr lang="en-US" altLang="zh-CN" sz="2000" dirty="0">
                <a:ea typeface="宋体" charset="-122"/>
              </a:rPr>
              <a:t>Recommendations be taken into </a:t>
            </a:r>
            <a:r>
              <a:rPr lang="en-US" altLang="zh-CN" sz="2000" dirty="0" smtClean="0">
                <a:ea typeface="宋体" charset="-122"/>
              </a:rPr>
              <a:t>account” </a:t>
            </a:r>
            <a:endParaRPr lang="en-US" altLang="zh-CN" sz="2000" dirty="0">
              <a:ea typeface="宋体" charset="-122"/>
            </a:endParaRPr>
          </a:p>
          <a:p>
            <a:pPr lvl="1">
              <a:lnSpc>
                <a:spcPct val="150000"/>
              </a:lnSpc>
            </a:pPr>
            <a:r>
              <a:rPr lang="en-US" altLang="zh-CN" sz="2000" dirty="0" smtClean="0">
                <a:ea typeface="宋体" charset="-122"/>
              </a:rPr>
              <a:t>CLI understood to stand for: CPND,CLI and OI.</a:t>
            </a:r>
          </a:p>
          <a:p>
            <a:endParaRPr lang="zh-CN" altLang="en-US" sz="3600" i="1" dirty="0" smtClean="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7</a:t>
            </a:fld>
            <a:endParaRPr lang="en-US" altLang="zh-CN" sz="1200" dirty="0">
              <a:solidFill>
                <a:schemeClr val="tx1"/>
              </a:solidFill>
            </a:endParaRPr>
          </a:p>
        </p:txBody>
      </p:sp>
    </p:spTree>
    <p:extLst>
      <p:ext uri="{BB962C8B-B14F-4D97-AF65-F5344CB8AC3E}">
        <p14:creationId xmlns:p14="http://schemas.microsoft.com/office/powerpoint/2010/main" val="397427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dirty="0" smtClean="0"/>
              <a:t>A companion ITR provisions</a:t>
            </a:r>
            <a:endParaRPr lang="zh-CN" altLang="en-US" dirty="0" smtClean="0">
              <a:ea typeface="宋体" charset="-122"/>
            </a:endParaRPr>
          </a:p>
        </p:txBody>
      </p:sp>
      <p:sp>
        <p:nvSpPr>
          <p:cNvPr id="12291" name="内容占位符 2"/>
          <p:cNvSpPr>
            <a:spLocks noGrp="1"/>
          </p:cNvSpPr>
          <p:nvPr>
            <p:ph idx="1"/>
          </p:nvPr>
        </p:nvSpPr>
        <p:spPr>
          <a:xfrm>
            <a:off x="323528" y="1124744"/>
            <a:ext cx="8579296" cy="5256584"/>
          </a:xfrm>
        </p:spPr>
        <p:txBody>
          <a:bodyPr/>
          <a:lstStyle/>
          <a:p>
            <a:pPr marL="0" indent="0">
              <a:lnSpc>
                <a:spcPct val="150000"/>
              </a:lnSpc>
              <a:buNone/>
            </a:pPr>
            <a:r>
              <a:rPr lang="en-US" sz="2000" b="1" dirty="0"/>
              <a:t>Provision </a:t>
            </a:r>
            <a:r>
              <a:rPr lang="en-US" sz="2000" b="1" dirty="0" smtClean="0"/>
              <a:t>#30: </a:t>
            </a:r>
            <a:r>
              <a:rPr lang="en-US" sz="2000" dirty="0" smtClean="0"/>
              <a:t>3.3 </a:t>
            </a:r>
            <a:r>
              <a:rPr lang="en-US" sz="2000" dirty="0"/>
              <a:t>Authorized operating agencies shall determine by mutual agreement </a:t>
            </a:r>
            <a:r>
              <a:rPr lang="en-US" sz="2000" dirty="0" smtClean="0"/>
              <a:t>which international </a:t>
            </a:r>
            <a:r>
              <a:rPr lang="en-US" sz="2000" dirty="0"/>
              <a:t>routes are to be used. </a:t>
            </a:r>
            <a:r>
              <a:rPr lang="en-US" sz="2000" dirty="0" smtClean="0"/>
              <a:t>………, </a:t>
            </a:r>
            <a:r>
              <a:rPr lang="en-US" sz="2000" dirty="0"/>
              <a:t>the origin </a:t>
            </a:r>
            <a:r>
              <a:rPr lang="en-US" sz="2000" dirty="0" smtClean="0"/>
              <a:t>authorized operating </a:t>
            </a:r>
            <a:r>
              <a:rPr lang="en-US" sz="2000" dirty="0"/>
              <a:t>agency has the choice to determine the routing of its outgoing </a:t>
            </a:r>
            <a:r>
              <a:rPr lang="en-US" sz="2000" dirty="0" smtClean="0"/>
              <a:t>telecommunication traffic</a:t>
            </a:r>
            <a:r>
              <a:rPr lang="en-US" sz="2000" dirty="0"/>
              <a:t>, taking into account the interests of the relevant transit and destination </a:t>
            </a:r>
            <a:r>
              <a:rPr lang="en-US" sz="2000" dirty="0" smtClean="0"/>
              <a:t>authorized operating </a:t>
            </a:r>
            <a:r>
              <a:rPr lang="en-US" sz="2000" dirty="0"/>
              <a:t>agencies</a:t>
            </a:r>
            <a:r>
              <a:rPr lang="en-US" sz="2000" dirty="0" smtClean="0"/>
              <a:t>.</a:t>
            </a:r>
          </a:p>
          <a:p>
            <a:pPr marL="0" indent="0">
              <a:lnSpc>
                <a:spcPct val="150000"/>
              </a:lnSpc>
              <a:buNone/>
            </a:pPr>
            <a:r>
              <a:rPr lang="en-US" sz="2000" b="1" dirty="0" smtClean="0"/>
              <a:t>Provision 31A: </a:t>
            </a:r>
            <a:r>
              <a:rPr lang="en-US" sz="2000" b="1" dirty="0"/>
              <a:t>3.5 </a:t>
            </a:r>
            <a:r>
              <a:rPr lang="en-US" sz="2000" dirty="0"/>
              <a:t>Member States shall endeavour to ensure that </a:t>
            </a:r>
            <a:r>
              <a:rPr lang="en-US" sz="2000" dirty="0" smtClean="0"/>
              <a:t>international telecommunication </a:t>
            </a:r>
            <a:r>
              <a:rPr lang="en-US" sz="2000" dirty="0"/>
              <a:t>numbering resources specified in ITU-T Recommendations are used only </a:t>
            </a:r>
            <a:r>
              <a:rPr lang="en-US" sz="2000" dirty="0" smtClean="0"/>
              <a:t>by the </a:t>
            </a:r>
            <a:r>
              <a:rPr lang="en-US" sz="2000" dirty="0"/>
              <a:t>assignees and only for the purposes for which they were assigned; and that </a:t>
            </a:r>
            <a:r>
              <a:rPr lang="en-US" sz="2000" dirty="0" smtClean="0"/>
              <a:t>unassigned resources </a:t>
            </a:r>
            <a:r>
              <a:rPr lang="en-US" sz="2000" dirty="0"/>
              <a:t>are not used.</a:t>
            </a:r>
            <a:endParaRPr lang="en-US" sz="2000" dirty="0" smtClean="0"/>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dirty="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8</a:t>
            </a:fld>
            <a:endParaRPr lang="en-US" altLang="zh-CN" sz="1200" dirty="0">
              <a:solidFill>
                <a:schemeClr val="tx1"/>
              </a:solidFill>
            </a:endParaRPr>
          </a:p>
        </p:txBody>
      </p:sp>
    </p:spTree>
    <p:extLst>
      <p:ext uri="{BB962C8B-B14F-4D97-AF65-F5344CB8AC3E}">
        <p14:creationId xmlns:p14="http://schemas.microsoft.com/office/powerpoint/2010/main" val="378169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dirty="0" smtClean="0"/>
              <a:t>Role of MSs and the ITU</a:t>
            </a:r>
            <a:endParaRPr lang="zh-CN" altLang="en-US" sz="4800" dirty="0" smtClean="0">
              <a:ea typeface="宋体" charset="-122"/>
            </a:endParaRPr>
          </a:p>
        </p:txBody>
      </p:sp>
      <p:sp>
        <p:nvSpPr>
          <p:cNvPr id="12291" name="内容占位符 2"/>
          <p:cNvSpPr>
            <a:spLocks noGrp="1"/>
          </p:cNvSpPr>
          <p:nvPr>
            <p:ph idx="1"/>
          </p:nvPr>
        </p:nvSpPr>
        <p:spPr>
          <a:xfrm>
            <a:off x="457200" y="1600200"/>
            <a:ext cx="8229600" cy="4925144"/>
          </a:xfrm>
        </p:spPr>
        <p:txBody>
          <a:bodyPr/>
          <a:lstStyle/>
          <a:p>
            <a:r>
              <a:rPr lang="en-US" altLang="zh-CN" sz="2800" dirty="0" smtClean="0">
                <a:ea typeface="宋体" charset="-122"/>
              </a:rPr>
              <a:t>MSs should exert every effort to ensure that </a:t>
            </a:r>
            <a:r>
              <a:rPr lang="en-US" altLang="zh-CN" sz="2800" dirty="0">
                <a:ea typeface="宋体" charset="-122"/>
              </a:rPr>
              <a:t>operating </a:t>
            </a:r>
            <a:r>
              <a:rPr lang="en-US" altLang="zh-CN" sz="2800" dirty="0" smtClean="0">
                <a:ea typeface="宋体" charset="-122"/>
              </a:rPr>
              <a:t>agencies deliver CPN/CLI/OI information.</a:t>
            </a:r>
          </a:p>
          <a:p>
            <a:r>
              <a:rPr lang="en-US" altLang="zh-CN" sz="2800" dirty="0" smtClean="0">
                <a:ea typeface="宋体" charset="-122"/>
              </a:rPr>
              <a:t>National Policies and Regulations are a proper implementation mechanism</a:t>
            </a:r>
          </a:p>
          <a:p>
            <a:r>
              <a:rPr lang="en-US" altLang="zh-CN" sz="2800" dirty="0" smtClean="0">
                <a:ea typeface="宋体" charset="-122"/>
              </a:rPr>
              <a:t>ITU-T should develop/revise relevant Recommendations to support the objectives of this provision. </a:t>
            </a:r>
          </a:p>
          <a:p>
            <a:r>
              <a:rPr lang="en-US" altLang="zh-CN" sz="2800" dirty="0" smtClean="0">
                <a:ea typeface="宋体" charset="-122"/>
              </a:rPr>
              <a:t>Spoofing of Caller ID is only one of the implications to be considered.</a:t>
            </a:r>
          </a:p>
          <a:p>
            <a:endParaRPr lang="zh-CN" altLang="en-US" sz="2800" dirty="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9</a:t>
            </a:fld>
            <a:endParaRPr lang="en-US" altLang="zh-CN" sz="1200" dirty="0">
              <a:solidFill>
                <a:schemeClr val="tx1"/>
              </a:solidFill>
            </a:endParaRPr>
          </a:p>
        </p:txBody>
      </p:sp>
    </p:spTree>
    <p:extLst>
      <p:ext uri="{BB962C8B-B14F-4D97-AF65-F5344CB8AC3E}">
        <p14:creationId xmlns:p14="http://schemas.microsoft.com/office/powerpoint/2010/main" val="3046156938"/>
      </p:ext>
    </p:extLst>
  </p:cSld>
  <p:clrMapOvr>
    <a:masterClrMapping/>
  </p:clrMapOvr>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7440DF9A056B4F94A5CB0C94245374" ma:contentTypeVersion="1" ma:contentTypeDescription="Create a new document." ma:contentTypeScope="" ma:versionID="299f0cfd6cb4672b5078ae24ca90759a">
  <xsd:schema xmlns:xsd="http://www.w3.org/2001/XMLSchema" xmlns:xs="http://www.w3.org/2001/XMLSchema" xmlns:p="http://schemas.microsoft.com/office/2006/metadata/properties" xmlns:ns1="http://schemas.microsoft.com/sharepoint/v3" targetNamespace="http://schemas.microsoft.com/office/2006/metadata/properties" ma:root="true" ma:fieldsID="8303a022970234111fe8b8d63fca19c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D9F431-D3BA-4314-91C4-759EC42B368F}"/>
</file>

<file path=customXml/itemProps2.xml><?xml version="1.0" encoding="utf-8"?>
<ds:datastoreItem xmlns:ds="http://schemas.openxmlformats.org/officeDocument/2006/customXml" ds:itemID="{46D6AEA9-6EEC-40B5-90EF-8EF97BD7EC82}"/>
</file>

<file path=customXml/itemProps3.xml><?xml version="1.0" encoding="utf-8"?>
<ds:datastoreItem xmlns:ds="http://schemas.openxmlformats.org/officeDocument/2006/customXml" ds:itemID="{875D079E-7FF1-4BC1-A1E5-A07C64B00F7E}"/>
</file>

<file path=docProps/app.xml><?xml version="1.0" encoding="utf-8"?>
<Properties xmlns="http://schemas.openxmlformats.org/officeDocument/2006/extended-properties" xmlns:vt="http://schemas.openxmlformats.org/officeDocument/2006/docPropsVTypes">
  <Template>ITU-e</Template>
  <TotalTime>5784</TotalTime>
  <Words>1039</Words>
  <Application>Microsoft Office PowerPoint</Application>
  <PresentationFormat>On-screen Show (4:3)</PresentationFormat>
  <Paragraphs>103</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ITU-e</vt:lpstr>
      <vt:lpstr>The Regulatory aspects of  CPND, CLI and OI  “the ITRs”</vt:lpstr>
      <vt:lpstr>Contents</vt:lpstr>
      <vt:lpstr>Background</vt:lpstr>
      <vt:lpstr>WCIT Divergent Views on CPND</vt:lpstr>
      <vt:lpstr>WCIT Divergent Views on CPND</vt:lpstr>
      <vt:lpstr>The Triangle </vt:lpstr>
      <vt:lpstr>The compromised ITR provision on CPND/CLI and OI </vt:lpstr>
      <vt:lpstr>A companion ITR provisions</vt:lpstr>
      <vt:lpstr>Role of MSs and the ITU</vt:lpstr>
      <vt:lpstr>Examples of National Policies and Regulations</vt:lpstr>
      <vt:lpstr>Final Comments</vt:lpstr>
      <vt:lpstr>Thank You！</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Author</cp:lastModifiedBy>
  <cp:revision>443</cp:revision>
  <cp:lastPrinted>2014-01-16T10:03:22Z</cp:lastPrinted>
  <dcterms:created xsi:type="dcterms:W3CDTF">2007-02-20T15:47:31Z</dcterms:created>
  <dcterms:modified xsi:type="dcterms:W3CDTF">2014-06-02T00:39:08Z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0x010100607440DF9A056B4F94A5CB0C94245374</vt:lpwstr>
  </property>
</Properties>
</file>