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  <p:sldMasterId id="2147483686" r:id="rId3"/>
    <p:sldMasterId id="2147483713" r:id="rId4"/>
  </p:sldMasterIdLst>
  <p:notesMasterIdLst>
    <p:notesMasterId r:id="rId14"/>
  </p:notesMasterIdLst>
  <p:handoutMasterIdLst>
    <p:handoutMasterId r:id="rId15"/>
  </p:handoutMasterIdLst>
  <p:sldIdLst>
    <p:sldId id="302" r:id="rId5"/>
    <p:sldId id="305" r:id="rId6"/>
    <p:sldId id="304" r:id="rId7"/>
    <p:sldId id="303" r:id="rId8"/>
    <p:sldId id="283" r:id="rId9"/>
    <p:sldId id="306" r:id="rId10"/>
    <p:sldId id="339" r:id="rId11"/>
    <p:sldId id="307" r:id="rId12"/>
    <p:sldId id="34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ias Höj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08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2148" y="-1206"/>
      </p:cViewPr>
      <p:guideLst>
        <p:guide orient="horz" pos="1297"/>
        <p:guide orient="horz" pos="629"/>
        <p:guide orient="horz" pos="997"/>
        <p:guide orient="horz"/>
        <p:guide orient="horz" pos="217"/>
        <p:guide orient="horz" pos="3682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20AF9-8E36-9A4F-9C8C-C7650D041AC9}" type="datetimeFigureOut">
              <a:rPr lang="sv-SE" smtClean="0"/>
              <a:t>2014-06-18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5A606-6C3D-3340-9D68-5686BC43B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551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OBS – konsumtionsperspektiv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5A606-6C3D-3340-9D68-5686BC43B34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613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61CC4-C51F-46A1-A260-28752AD3D53B}" type="slidenum">
              <a:rPr lang="uk-UA" smtClean="0">
                <a:solidFill>
                  <a:prstClr val="black"/>
                </a:solidFill>
              </a:rPr>
              <a:pPr/>
              <a:t>5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255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Top-down &lt;-&gt;</a:t>
            </a:r>
            <a:r>
              <a:rPr lang="en-US" baseline="0" dirty="0" smtClean="0"/>
              <a:t> Bottom-up </a:t>
            </a:r>
            <a:r>
              <a:rPr lang="en-US" dirty="0" smtClean="0"/>
              <a:t>Difficult to direct towards a specific target and encourage creativity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Govenrenace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diverse ICT in the city to work through concerted action, a coordinating body must play a role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5A606-6C3D-3340-9D68-5686BC43B34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444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2"/>
          </a:xfrm>
          <a:prstGeom prst="rect">
            <a:avLst/>
          </a:prstGeom>
          <a:solidFill>
            <a:srgbClr val="629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94" y="1161183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86" y="2276888"/>
            <a:ext cx="6987075" cy="936106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6" y="344490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6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1" y="4049417"/>
            <a:ext cx="9150869" cy="1216000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14" y="4482314"/>
            <a:ext cx="9143997" cy="1084636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7" y="4336994"/>
            <a:ext cx="9147342" cy="1757620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3" y="5966254"/>
            <a:ext cx="9157459" cy="323467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9" descr="kth_eng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20" y="2134307"/>
            <a:ext cx="1109227" cy="148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05985" y="2132868"/>
            <a:ext cx="6170715" cy="1016743"/>
          </a:xfrm>
          <a:noFill/>
        </p:spPr>
        <p:txBody>
          <a:bodyPr/>
          <a:lstStyle>
            <a:lvl1pPr algn="l">
              <a:defRPr sz="35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005964" y="3166902"/>
            <a:ext cx="6169999" cy="845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00827" indent="0" algn="ctr">
              <a:buNone/>
              <a:defRPr/>
            </a:lvl2pPr>
            <a:lvl3pPr marL="801654" indent="0" algn="ctr">
              <a:buNone/>
              <a:defRPr/>
            </a:lvl3pPr>
            <a:lvl4pPr marL="1202482" indent="0" algn="ctr">
              <a:buNone/>
              <a:defRPr/>
            </a:lvl4pPr>
            <a:lvl5pPr marL="1603309" indent="0" algn="ctr">
              <a:buNone/>
              <a:defRPr/>
            </a:lvl5pPr>
            <a:lvl6pPr marL="2004136" indent="0" algn="ctr">
              <a:buNone/>
              <a:defRPr/>
            </a:lvl6pPr>
            <a:lvl7pPr marL="2404963" indent="0" algn="ctr">
              <a:buNone/>
              <a:defRPr/>
            </a:lvl7pPr>
            <a:lvl8pPr marL="2805791" indent="0" algn="ctr">
              <a:buNone/>
              <a:defRPr/>
            </a:lvl8pPr>
            <a:lvl9pPr marL="320661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6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7"/>
          <p:cNvCxnSpPr/>
          <p:nvPr/>
        </p:nvCxnSpPr>
        <p:spPr bwMode="auto">
          <a:xfrm>
            <a:off x="293271" y="6433157"/>
            <a:ext cx="8588707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1822012" y="1874614"/>
            <a:ext cx="6862738" cy="4059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2009-11-18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BCEC8-D5C4-47D0-AD3C-D8D40FDFC2F1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4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7"/>
          <p:cNvCxnSpPr/>
          <p:nvPr/>
        </p:nvCxnSpPr>
        <p:spPr bwMode="auto">
          <a:xfrm>
            <a:off x="293271" y="6433157"/>
            <a:ext cx="8588707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4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2009-11-18</a:t>
            </a:r>
          </a:p>
        </p:txBody>
      </p:sp>
      <p:sp>
        <p:nvSpPr>
          <p:cNvPr id="5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D62A-56B1-4383-A775-ECAAB35A5CB9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18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amarbets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7"/>
          <p:cNvCxnSpPr/>
          <p:nvPr/>
        </p:nvCxnSpPr>
        <p:spPr bwMode="auto">
          <a:xfrm>
            <a:off x="293260" y="6433157"/>
            <a:ext cx="5942582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6"/>
          </p:nvPr>
        </p:nvSpPr>
        <p:spPr>
          <a:xfrm>
            <a:off x="1822012" y="1874614"/>
            <a:ext cx="6862738" cy="4059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404886" y="6086111"/>
            <a:ext cx="610962" cy="648064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107496" y="6086111"/>
            <a:ext cx="610962" cy="648064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810110" y="6086111"/>
            <a:ext cx="610962" cy="648064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11" name="Platshållare för datum 2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2009-11-18</a:t>
            </a:r>
          </a:p>
        </p:txBody>
      </p:sp>
      <p:sp>
        <p:nvSpPr>
          <p:cNvPr id="12" name="Platshållare för sidfot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3" name="Platshållare för bildnumm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A14E0-5778-4FF5-A5DC-13A2ACB47318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464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7"/>
          <p:cNvCxnSpPr/>
          <p:nvPr/>
        </p:nvCxnSpPr>
        <p:spPr bwMode="auto">
          <a:xfrm>
            <a:off x="293271" y="6433157"/>
            <a:ext cx="8588707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2009-11-18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18B4-0ACB-49EC-8B27-6E20A353CA97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57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9" descr="kth_eng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20" y="2134307"/>
            <a:ext cx="1109227" cy="148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05985" y="2132868"/>
            <a:ext cx="6170715" cy="1016743"/>
          </a:xfrm>
          <a:noFill/>
        </p:spPr>
        <p:txBody>
          <a:bodyPr/>
          <a:lstStyle>
            <a:lvl1pPr algn="l">
              <a:defRPr sz="3500" b="0">
                <a:solidFill>
                  <a:schemeClr val="accent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005964" y="3166902"/>
            <a:ext cx="6169999" cy="845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00827" indent="0" algn="ctr">
              <a:buNone/>
              <a:defRPr/>
            </a:lvl2pPr>
            <a:lvl3pPr marL="801654" indent="0" algn="ctr">
              <a:buNone/>
              <a:defRPr/>
            </a:lvl3pPr>
            <a:lvl4pPr marL="1202482" indent="0" algn="ctr">
              <a:buNone/>
              <a:defRPr/>
            </a:lvl4pPr>
            <a:lvl5pPr marL="1603309" indent="0" algn="ctr">
              <a:buNone/>
              <a:defRPr/>
            </a:lvl5pPr>
            <a:lvl6pPr marL="2004136" indent="0" algn="ctr">
              <a:buNone/>
              <a:defRPr/>
            </a:lvl6pPr>
            <a:lvl7pPr marL="2404963" indent="0" algn="ctr">
              <a:buNone/>
              <a:defRPr/>
            </a:lvl7pPr>
            <a:lvl8pPr marL="2805791" indent="0" algn="ctr">
              <a:buNone/>
              <a:defRPr/>
            </a:lvl8pPr>
            <a:lvl9pPr marL="3206618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65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1822012" y="1874614"/>
            <a:ext cx="6862738" cy="405945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sv-SE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2009-11-18</a:t>
            </a:r>
          </a:p>
        </p:txBody>
      </p:sp>
      <p:sp>
        <p:nvSpPr>
          <p:cNvPr id="5" name="Platshållare för sidfot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19DB-B1A7-46EE-80E3-5D618E2EFE73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28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sv-SE"/>
          </a:p>
        </p:txBody>
      </p:sp>
      <p:sp>
        <p:nvSpPr>
          <p:cNvPr id="3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2009-11-18</a:t>
            </a:r>
          </a:p>
        </p:txBody>
      </p:sp>
      <p:sp>
        <p:nvSpPr>
          <p:cNvPr id="4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3C617-29DD-4DF5-93FC-8BEC88AAFAAA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82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amarbets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sv-SE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404886" y="6086111"/>
            <a:ext cx="610962" cy="648064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sv-SE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107496" y="6086111"/>
            <a:ext cx="610962" cy="648064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sv-SE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810110" y="6086111"/>
            <a:ext cx="610962" cy="648064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sv-SE" noProof="0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6"/>
          </p:nvPr>
        </p:nvSpPr>
        <p:spPr>
          <a:xfrm>
            <a:off x="1822012" y="1874614"/>
            <a:ext cx="6862738" cy="405945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sv-SE"/>
          </a:p>
        </p:txBody>
      </p:sp>
      <p:sp>
        <p:nvSpPr>
          <p:cNvPr id="9" name="Platshållare för datum 1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2009-11-18</a:t>
            </a:r>
          </a:p>
        </p:txBody>
      </p:sp>
      <p:sp>
        <p:nvSpPr>
          <p:cNvPr id="11" name="Platshållare för sidfot 1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2" name="Platshållare för bildnumm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B7B82-0640-4DF3-8836-4C6CB5DF3F36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646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2009-11-18</a:t>
            </a:r>
          </a:p>
        </p:txBody>
      </p:sp>
      <p:sp>
        <p:nvSpPr>
          <p:cNvPr id="3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597C0-3EBB-4C03-8558-B991AD723314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75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413"/>
            <a:ext cx="6935788" cy="36036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3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9" descr="kth_eng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5" y="2134856"/>
            <a:ext cx="1108894" cy="1489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05963" y="2132871"/>
            <a:ext cx="6170714" cy="1016743"/>
          </a:xfrm>
          <a:noFill/>
        </p:spPr>
        <p:txBody>
          <a:bodyPr/>
          <a:lstStyle>
            <a:lvl1pPr algn="l">
              <a:defRPr sz="3500" b="0">
                <a:solidFill>
                  <a:schemeClr val="accent2"/>
                </a:solidFill>
              </a:defRPr>
            </a:lvl1pPr>
          </a:lstStyle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005964" y="3166906"/>
            <a:ext cx="6169999" cy="845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395073" indent="0" algn="ctr">
              <a:buNone/>
              <a:defRPr/>
            </a:lvl2pPr>
            <a:lvl3pPr marL="790146" indent="0" algn="ctr">
              <a:buNone/>
              <a:defRPr/>
            </a:lvl3pPr>
            <a:lvl4pPr marL="1185222" indent="0" algn="ctr">
              <a:buNone/>
              <a:defRPr/>
            </a:lvl4pPr>
            <a:lvl5pPr marL="1580295" indent="0" algn="ctr">
              <a:buNone/>
              <a:defRPr/>
            </a:lvl5pPr>
            <a:lvl6pPr marL="1975367" indent="0" algn="ctr">
              <a:buNone/>
              <a:defRPr/>
            </a:lvl6pPr>
            <a:lvl7pPr marL="2370443" indent="0" algn="ctr">
              <a:buNone/>
              <a:defRPr/>
            </a:lvl7pPr>
            <a:lvl8pPr marL="2765517" indent="0" algn="ctr">
              <a:buNone/>
              <a:defRPr/>
            </a:lvl8pPr>
            <a:lvl9pPr marL="3160592" indent="0" algn="ctr">
              <a:buNone/>
              <a:defRPr/>
            </a:lvl9pPr>
          </a:lstStyle>
          <a:p>
            <a:r>
              <a:rPr lang="sv-SE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08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1822036" y="1874619"/>
            <a:ext cx="6862739" cy="4059457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5" name="Platshållare för bildnumm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8C1BC733-50E1-4383-8279-EE7BBF4E97A8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12478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4" name="Platshållare för bild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36878ADA-EF5E-41F6-9BDC-9A9FC3E2DEBE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83435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samarbets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404892" y="6086131"/>
            <a:ext cx="610962" cy="648065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sv-SE" noProof="0" smtClean="0"/>
              <a:t>Click icon to add picture</a:t>
            </a:r>
            <a:endParaRPr lang="sv-SE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107505" y="6086131"/>
            <a:ext cx="610962" cy="648065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sv-SE" noProof="0" smtClean="0"/>
              <a:t>Click icon to add picture</a:t>
            </a:r>
            <a:endParaRPr lang="sv-SE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810113" y="6086131"/>
            <a:ext cx="610962" cy="648065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sv-SE" noProof="0" smtClean="0"/>
              <a:t>Click icon to add picture</a:t>
            </a:r>
            <a:endParaRPr lang="sv-SE" noProof="0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6"/>
          </p:nvPr>
        </p:nvSpPr>
        <p:spPr>
          <a:xfrm>
            <a:off x="1822036" y="1874619"/>
            <a:ext cx="6862739" cy="4059457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9" name="Platshållare för datum 1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11" name="Platshållare för bildnumm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4282DEAC-7CBD-466B-8EF7-29271DF6AAC8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711986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3" name="Platshållare för bild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017E8434-47EE-4374-B1C1-39F532113021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340365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822381" y="6180610"/>
            <a:ext cx="3955542" cy="363895"/>
          </a:xfrm>
          <a:prstGeom prst="rect">
            <a:avLst/>
          </a:prstGeom>
        </p:spPr>
        <p:txBody>
          <a:bodyPr vert="horz" wrap="square" lIns="79043" tIns="39522" rIns="79043" bIns="39522" numCol="1" anchor="t" anchorCtr="0" compatLnSpc="1">
            <a:prstTxWarp prst="textNoShape">
              <a:avLst/>
            </a:prstTxWarp>
          </a:bodyPr>
          <a:lstStyle>
            <a:lvl1pPr defTabSz="914121" eaLnBrk="0" hangingPunct="0">
              <a:defRPr sz="210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32548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2381" y="6180610"/>
            <a:ext cx="3955542" cy="363895"/>
          </a:xfrm>
          <a:prstGeom prst="rect">
            <a:avLst/>
          </a:prstGeom>
        </p:spPr>
        <p:txBody>
          <a:bodyPr vert="horz" wrap="square" lIns="79043" tIns="39522" rIns="79043" bIns="39522" numCol="1" anchor="t" anchorCtr="0" compatLnSpc="1">
            <a:prstTxWarp prst="textNoShape">
              <a:avLst/>
            </a:prstTxWarp>
          </a:bodyPr>
          <a:lstStyle>
            <a:lvl1pPr defTabSz="914121" eaLnBrk="0" hangingPunct="0">
              <a:defRPr sz="2100">
                <a:solidFill>
                  <a:srgbClr val="000000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3DFF8A24-0334-4D9E-A734-2F3E232CC4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705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1822036" y="1874619"/>
            <a:ext cx="6862739" cy="4059457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 lIns="90149" tIns="45075" rIns="90149" bIns="45075"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5" name="Platshållare för bildnummer 15"/>
          <p:cNvSpPr>
            <a:spLocks noGrp="1"/>
          </p:cNvSpPr>
          <p:nvPr>
            <p:ph type="sldNum" sz="quarter" idx="15"/>
          </p:nvPr>
        </p:nvSpPr>
        <p:spPr/>
        <p:txBody>
          <a:bodyPr lIns="90149" tIns="45075" rIns="90149" bIns="45075"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ADB2B3A5-98B4-4515-81A4-6279B2D40D60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2915714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 lIns="90149" tIns="45075" rIns="90149" bIns="45075"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4" name="Platshållare för bildnummer 15"/>
          <p:cNvSpPr>
            <a:spLocks noGrp="1"/>
          </p:cNvSpPr>
          <p:nvPr>
            <p:ph type="sldNum" sz="quarter" idx="11"/>
          </p:nvPr>
        </p:nvSpPr>
        <p:spPr/>
        <p:txBody>
          <a:bodyPr lIns="90149" tIns="45075" rIns="90149" bIns="45075"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680A7774-4778-48E8-B3FD-7EB6453E6C9B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925171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 och samarbets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14"/>
          <p:cNvSpPr txBox="1">
            <a:spLocks/>
          </p:cNvSpPr>
          <p:nvPr/>
        </p:nvSpPr>
        <p:spPr>
          <a:xfrm>
            <a:off x="1974123" y="6180610"/>
            <a:ext cx="3955542" cy="363895"/>
          </a:xfrm>
          <a:prstGeom prst="rect">
            <a:avLst/>
          </a:prstGeom>
        </p:spPr>
        <p:txBody>
          <a:bodyPr lIns="79034" tIns="39518" rIns="79034" bIns="39518" anchor="ctr"/>
          <a:lstStyle>
            <a:lvl1pPr defTabSz="5207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5207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srgbClr val="000000"/>
                </a:solidFill>
                <a:latin typeface="Verdana" charset="0"/>
              </a:rPr>
              <a:t>KTH Transport day 30 november 2011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srgbClr val="000000"/>
                </a:solidFill>
                <a:latin typeface="Verdana" charset="0"/>
              </a:rPr>
              <a:t>Gunilla Efraimsson KTH Farkost och Flyg</a:t>
            </a:r>
            <a:endParaRPr lang="sv-SE" sz="900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404892" y="6086130"/>
            <a:ext cx="610962" cy="648065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sv-SE" noProof="0" smtClean="0"/>
              <a:t>Click icon to add picture</a:t>
            </a:r>
            <a:endParaRPr lang="sv-SE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107505" y="6086130"/>
            <a:ext cx="610962" cy="648065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sv-SE" noProof="0" smtClean="0"/>
              <a:t>Click icon to add picture</a:t>
            </a:r>
            <a:endParaRPr lang="sv-SE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810113" y="6086130"/>
            <a:ext cx="610962" cy="648065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sv-SE" noProof="0" smtClean="0"/>
              <a:t>Click icon to add picture</a:t>
            </a:r>
            <a:endParaRPr lang="sv-SE" noProof="0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6"/>
          </p:nvPr>
        </p:nvSpPr>
        <p:spPr>
          <a:xfrm>
            <a:off x="1822036" y="1874619"/>
            <a:ext cx="6862739" cy="4059457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11" name="Platshållare för datum 13"/>
          <p:cNvSpPr>
            <a:spLocks noGrp="1"/>
          </p:cNvSpPr>
          <p:nvPr>
            <p:ph type="dt" sz="half" idx="17"/>
          </p:nvPr>
        </p:nvSpPr>
        <p:spPr/>
        <p:txBody>
          <a:bodyPr lIns="90149" tIns="45075" rIns="90149" bIns="45075"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12" name="Platshållare för bildnummer 15"/>
          <p:cNvSpPr>
            <a:spLocks noGrp="1"/>
          </p:cNvSpPr>
          <p:nvPr>
            <p:ph type="sldNum" sz="quarter" idx="18"/>
          </p:nvPr>
        </p:nvSpPr>
        <p:spPr/>
        <p:txBody>
          <a:bodyPr lIns="90149" tIns="45075" rIns="90149" bIns="45075"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9522DB4F-05D1-41F5-BC3D-BE1732E64A38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51763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75"/>
            <a:ext cx="6937896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4" y="2057413"/>
            <a:ext cx="3312790" cy="36036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3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413"/>
            <a:ext cx="3328988" cy="3603625"/>
          </a:xfrm>
        </p:spPr>
        <p:txBody>
          <a:bodyPr/>
          <a:lstStyle/>
          <a:p>
            <a:r>
              <a:rPr lang="sv-SE" smtClean="0"/>
              <a:t>Dra bilden till platshållaren eller klicka på ikonen för att lägga till den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 lIns="90149" tIns="45075" rIns="90149" bIns="45075"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3" name="Platshållare för bildnummer 15"/>
          <p:cNvSpPr>
            <a:spLocks noGrp="1"/>
          </p:cNvSpPr>
          <p:nvPr>
            <p:ph type="sldNum" sz="quarter" idx="11"/>
          </p:nvPr>
        </p:nvSpPr>
        <p:spPr/>
        <p:txBody>
          <a:bodyPr lIns="90149" tIns="45075" rIns="90149" bIns="45075"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43DC47F6-3504-45DB-91E3-F4FBEBA5F34D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24172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1822036" y="1874619"/>
            <a:ext cx="6862739" cy="4059457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 lIns="90149" tIns="45075" rIns="90149" bIns="45075"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5" name="Platshållare för bildnummer 15"/>
          <p:cNvSpPr>
            <a:spLocks noGrp="1"/>
          </p:cNvSpPr>
          <p:nvPr>
            <p:ph type="sldNum" sz="quarter" idx="15"/>
          </p:nvPr>
        </p:nvSpPr>
        <p:spPr/>
        <p:txBody>
          <a:bodyPr lIns="90149" tIns="45075" rIns="90149" bIns="45075"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774B46FE-F443-4316-92B9-E397D7949830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013045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 lIns="90149" tIns="45075" rIns="90149" bIns="45075"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4" name="Platshållare för bildnummer 15"/>
          <p:cNvSpPr>
            <a:spLocks noGrp="1"/>
          </p:cNvSpPr>
          <p:nvPr>
            <p:ph type="sldNum" sz="quarter" idx="11"/>
          </p:nvPr>
        </p:nvSpPr>
        <p:spPr/>
        <p:txBody>
          <a:bodyPr lIns="90149" tIns="45075" rIns="90149" bIns="45075"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12E429D0-B043-486C-B7D5-D7DDDBCD3374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965286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Rubrik och samarbets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404892" y="6086130"/>
            <a:ext cx="610962" cy="648065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sv-SE" noProof="0" smtClean="0"/>
              <a:t>Click icon to add picture</a:t>
            </a:r>
            <a:endParaRPr lang="sv-SE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107505" y="6086130"/>
            <a:ext cx="610962" cy="648065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sv-SE" noProof="0" smtClean="0"/>
              <a:t>Click icon to add picture</a:t>
            </a:r>
            <a:endParaRPr lang="sv-SE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810113" y="6086130"/>
            <a:ext cx="610962" cy="648065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600"/>
            </a:lvl1pPr>
          </a:lstStyle>
          <a:p>
            <a:pPr lvl="0"/>
            <a:r>
              <a:rPr lang="sv-SE" noProof="0" smtClean="0"/>
              <a:t>Click icon to add picture</a:t>
            </a:r>
            <a:endParaRPr lang="sv-SE" noProof="0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6"/>
          </p:nvPr>
        </p:nvSpPr>
        <p:spPr>
          <a:xfrm>
            <a:off x="1822036" y="1874619"/>
            <a:ext cx="6862739" cy="4059457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9" name="Platshållare för datum 13"/>
          <p:cNvSpPr>
            <a:spLocks noGrp="1"/>
          </p:cNvSpPr>
          <p:nvPr>
            <p:ph type="dt" sz="half" idx="17"/>
          </p:nvPr>
        </p:nvSpPr>
        <p:spPr/>
        <p:txBody>
          <a:bodyPr lIns="90149" tIns="45075" rIns="90149" bIns="45075"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11" name="Platshållare för bildnummer 15"/>
          <p:cNvSpPr>
            <a:spLocks noGrp="1"/>
          </p:cNvSpPr>
          <p:nvPr>
            <p:ph type="sldNum" sz="quarter" idx="18"/>
          </p:nvPr>
        </p:nvSpPr>
        <p:spPr/>
        <p:txBody>
          <a:bodyPr lIns="90149" tIns="45075" rIns="90149" bIns="45075"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B0D95551-CB78-4AEB-9507-13C82A0BB8A1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9170122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 lIns="90149" tIns="45075" rIns="90149" bIns="45075"/>
          <a:lstStyle>
            <a:lvl1pPr defTabSz="457033" eaLnBrk="1" hangingPunct="1">
              <a:defRPr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3" name="Platshållare för bildnummer 15"/>
          <p:cNvSpPr>
            <a:spLocks noGrp="1"/>
          </p:cNvSpPr>
          <p:nvPr>
            <p:ph type="sldNum" sz="quarter" idx="11"/>
          </p:nvPr>
        </p:nvSpPr>
        <p:spPr/>
        <p:txBody>
          <a:bodyPr lIns="90149" tIns="45075" rIns="90149" bIns="45075"/>
          <a:lstStyle>
            <a:lvl1pPr defTabSz="455529" eaLnBrk="1" hangingPunct="1">
              <a:defRPr smtClean="0"/>
            </a:lvl1pPr>
          </a:lstStyle>
          <a:p>
            <a:pPr>
              <a:defRPr/>
            </a:pPr>
            <a:fld id="{9468A453-E410-454C-A210-DC1F9C407A3D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6740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75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4" y="2057413"/>
            <a:ext cx="3312790" cy="36036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3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2057413"/>
            <a:ext cx="3328988" cy="36036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75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3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413"/>
            <a:ext cx="3328988" cy="3603625"/>
          </a:xfrm>
        </p:spPr>
        <p:txBody>
          <a:bodyPr/>
          <a:lstStyle/>
          <a:p>
            <a:r>
              <a:rPr lang="sv-SE" smtClean="0"/>
              <a:t>Dra bilden till platshållaren eller klicka på ikonen för att lägga till den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2057413"/>
            <a:ext cx="3328988" cy="3603625"/>
          </a:xfrm>
        </p:spPr>
        <p:txBody>
          <a:bodyPr/>
          <a:lstStyle/>
          <a:p>
            <a:r>
              <a:rPr lang="sv-SE" smtClean="0"/>
              <a:t>Dra bilden till platshållaren eller klicka på ikonen för att lägga till 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75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3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3651" y="2067720"/>
            <a:ext cx="9180625" cy="4219952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50006" h="4281672">
                <a:moveTo>
                  <a:pt x="69" y="0"/>
                </a:moveTo>
                <a:lnTo>
                  <a:pt x="9149876" y="9702"/>
                </a:lnTo>
                <a:lnTo>
                  <a:pt x="9149876" y="89"/>
                </a:lnTo>
                <a:cubicBezTo>
                  <a:pt x="9151464" y="1317690"/>
                  <a:pt x="9138022" y="2649786"/>
                  <a:pt x="9139610" y="3967387"/>
                </a:cubicBezTo>
                <a:lnTo>
                  <a:pt x="1343580" y="3963016"/>
                </a:lnTo>
                <a:cubicBezTo>
                  <a:pt x="1305423" y="3967687"/>
                  <a:pt x="1277548" y="3969456"/>
                  <a:pt x="1268613" y="4009885"/>
                </a:cubicBezTo>
                <a:cubicBezTo>
                  <a:pt x="1259678" y="4050314"/>
                  <a:pt x="1265601" y="4168622"/>
                  <a:pt x="1261493" y="4220084"/>
                </a:cubicBezTo>
                <a:cubicBezTo>
                  <a:pt x="1252639" y="4259467"/>
                  <a:pt x="1251642" y="4256446"/>
                  <a:pt x="1213117" y="4280000"/>
                </a:cubicBezTo>
                <a:lnTo>
                  <a:pt x="5075" y="4281672"/>
                </a:lnTo>
                <a:cubicBezTo>
                  <a:pt x="9308" y="3094403"/>
                  <a:pt x="1643" y="1905539"/>
                  <a:pt x="5876" y="718270"/>
                </a:cubicBezTo>
                <a:cubicBezTo>
                  <a:pt x="5876" y="326939"/>
                  <a:pt x="-737" y="428625"/>
                  <a:pt x="69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Dra bilden till platshållaren eller klicka på ikonen för att lägga till 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75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3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2057404"/>
            <a:ext cx="6935788" cy="3603624"/>
          </a:xfrm>
        </p:spPr>
        <p:txBody>
          <a:bodyPr/>
          <a:lstStyle/>
          <a:p>
            <a:r>
              <a:rPr lang="sv-SE" smtClean="0"/>
              <a:t>Dra bilden till platshållaren eller klicka på ikonen för att lägga till 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DFCC-0F79-4AD9-8F76-2FE5640BB2AD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18.06.2014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28047-28B4-40DE-8E4F-0609FD6A4C4F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29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7.jpe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982475"/>
            <a:ext cx="6935788" cy="6683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2057413"/>
            <a:ext cx="6935788" cy="36036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71" y="344497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30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419" y="6308730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7" y="6288513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18/06/2014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80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629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4" r:id="rId4"/>
    <p:sldLayoutId id="2147483663" r:id="rId5"/>
    <p:sldLayoutId id="2147483661" r:id="rId6"/>
    <p:sldLayoutId id="2147483662" r:id="rId7"/>
    <p:sldLayoutId id="2147483655" r:id="rId8"/>
    <p:sldLayoutId id="214748372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2011" y="383081"/>
            <a:ext cx="6844084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pic>
        <p:nvPicPr>
          <p:cNvPr id="1027" name="Bildobjekt 9" descr="kth_eng_rgb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28" y="318286"/>
            <a:ext cx="725003" cy="97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1822036" y="1873638"/>
            <a:ext cx="6864449" cy="4058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0083" rIns="80165" bIns="400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215872" y="6499418"/>
            <a:ext cx="934086" cy="364360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l" eaLnBrk="0" hangingPunct="0">
              <a:defRPr sz="90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>
                <a:solidFill>
                  <a:srgbClr val="000000"/>
                </a:solidFill>
              </a:rPr>
              <a:t>2009-11-18</a:t>
            </a:r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3"/>
          </p:nvPr>
        </p:nvSpPr>
        <p:spPr>
          <a:xfrm>
            <a:off x="1822012" y="6499418"/>
            <a:ext cx="3956290" cy="364360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ctr" eaLnBrk="0" hangingPunct="0">
              <a:defRPr sz="900" dirty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8482833" y="6499418"/>
            <a:ext cx="450751" cy="364360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 eaLnBrk="0" hangingPunct="0">
              <a:defRPr sz="90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1298A-6BC4-45D6-A560-ED5265782603}" type="slidenum">
              <a:rPr lang="sv-S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3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hf sldNum="0" hdr="0" ftr="0" dt="0"/>
  <p:txStyles>
    <p:titleStyle>
      <a:lvl1pPr algn="l" defTabSz="914388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914388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</a:defRPr>
      </a:lvl2pPr>
      <a:lvl3pPr algn="l" defTabSz="914388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</a:defRPr>
      </a:lvl3pPr>
      <a:lvl4pPr algn="l" defTabSz="914388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</a:defRPr>
      </a:lvl4pPr>
      <a:lvl5pPr algn="l" defTabSz="914388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</a:defRPr>
      </a:lvl5pPr>
      <a:lvl6pPr marL="400827" algn="l" defTabSz="914388" rtl="0" eaLnBrk="1" fontAlgn="base" hangingPunct="1">
        <a:spcBef>
          <a:spcPct val="0"/>
        </a:spcBef>
        <a:spcAft>
          <a:spcPct val="0"/>
        </a:spcAft>
        <a:defRPr sz="3200">
          <a:solidFill>
            <a:srgbClr val="B81100"/>
          </a:solidFill>
          <a:latin typeface="Verdana" charset="0"/>
        </a:defRPr>
      </a:lvl6pPr>
      <a:lvl7pPr marL="801654" algn="l" defTabSz="914388" rtl="0" eaLnBrk="1" fontAlgn="base" hangingPunct="1">
        <a:spcBef>
          <a:spcPct val="0"/>
        </a:spcBef>
        <a:spcAft>
          <a:spcPct val="0"/>
        </a:spcAft>
        <a:defRPr sz="3200">
          <a:solidFill>
            <a:srgbClr val="B81100"/>
          </a:solidFill>
          <a:latin typeface="Verdana" charset="0"/>
        </a:defRPr>
      </a:lvl7pPr>
      <a:lvl8pPr marL="1202482" algn="l" defTabSz="914388" rtl="0" eaLnBrk="1" fontAlgn="base" hangingPunct="1">
        <a:spcBef>
          <a:spcPct val="0"/>
        </a:spcBef>
        <a:spcAft>
          <a:spcPct val="0"/>
        </a:spcAft>
        <a:defRPr sz="3200">
          <a:solidFill>
            <a:srgbClr val="B81100"/>
          </a:solidFill>
          <a:latin typeface="Verdana" charset="0"/>
        </a:defRPr>
      </a:lvl8pPr>
      <a:lvl9pPr marL="1603309" algn="l" defTabSz="914388" rtl="0" eaLnBrk="1" fontAlgn="base" hangingPunct="1">
        <a:spcBef>
          <a:spcPct val="0"/>
        </a:spcBef>
        <a:spcAft>
          <a:spcPct val="0"/>
        </a:spcAft>
        <a:defRPr sz="3200">
          <a:solidFill>
            <a:srgbClr val="B81100"/>
          </a:solidFill>
          <a:latin typeface="Verdana" charset="0"/>
        </a:defRPr>
      </a:lvl9pPr>
    </p:titleStyle>
    <p:bodyStyle>
      <a:lvl1pPr marL="179538" indent="-179538" algn="l" defTabSz="9143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42580" indent="-183712" algn="l" defTabSz="914388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-"/>
        <a:defRPr sz="1800">
          <a:solidFill>
            <a:schemeClr val="tx1"/>
          </a:solidFill>
          <a:latin typeface="+mn-lt"/>
        </a:defRPr>
      </a:lvl2pPr>
      <a:lvl3pPr marL="661087" indent="-228249" algn="l" defTabSz="914388" rtl="0" eaLnBrk="1" fontAlgn="base" hangingPunct="1">
        <a:spcBef>
          <a:spcPts val="526"/>
        </a:spcBef>
        <a:spcAft>
          <a:spcPct val="0"/>
        </a:spcAft>
        <a:buClr>
          <a:schemeClr val="accent2"/>
        </a:buClr>
        <a:buSzPct val="90000"/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903253" indent="-229641" algn="l" defTabSz="914388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123152" indent="-228249" algn="l" defTabSz="9143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200">
          <a:solidFill>
            <a:schemeClr val="tx1"/>
          </a:solidFill>
          <a:latin typeface="+mn-lt"/>
        </a:defRPr>
      </a:lvl5pPr>
      <a:lvl6pPr marL="2457850" indent="-228249" algn="l" defTabSz="9143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58678" indent="-228249" algn="l" defTabSz="9143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59505" indent="-228249" algn="l" defTabSz="9143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60332" indent="-228249" algn="l" defTabSz="9143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827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54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482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309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4136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963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791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618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2011" y="383081"/>
            <a:ext cx="6844084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pic>
        <p:nvPicPr>
          <p:cNvPr id="1027" name="Bildobjekt 9" descr="kth_eng_rgb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28" y="318286"/>
            <a:ext cx="725003" cy="97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1822036" y="1873638"/>
            <a:ext cx="6864449" cy="4058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0083" rIns="80165" bIns="400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93271" y="6021274"/>
            <a:ext cx="8588707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215872" y="6179703"/>
            <a:ext cx="934086" cy="364360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l" eaLnBrk="0" hangingPunct="0">
              <a:defRPr sz="90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>
                <a:solidFill>
                  <a:srgbClr val="000000"/>
                </a:solidFill>
              </a:rPr>
              <a:t>2009-11-18</a:t>
            </a:r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3"/>
          </p:nvPr>
        </p:nvSpPr>
        <p:spPr>
          <a:xfrm>
            <a:off x="1822012" y="6179703"/>
            <a:ext cx="3956290" cy="364360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ctr" eaLnBrk="0" hangingPunct="0">
              <a:defRPr sz="9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8482833" y="6179703"/>
            <a:ext cx="450751" cy="364360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 eaLnBrk="0" hangingPunct="0">
              <a:defRPr sz="90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AB2A94-87FC-44B5-B0BC-26CEFB2A8817}" type="slidenum">
              <a:rPr lang="sv-S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11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hf sldNum="0" hdr="0" ftr="0" dt="0"/>
  <p:txStyles>
    <p:titleStyle>
      <a:lvl1pPr algn="l" defTabSz="914388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914388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</a:defRPr>
      </a:lvl2pPr>
      <a:lvl3pPr algn="l" defTabSz="914388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</a:defRPr>
      </a:lvl3pPr>
      <a:lvl4pPr algn="l" defTabSz="914388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</a:defRPr>
      </a:lvl4pPr>
      <a:lvl5pPr algn="l" defTabSz="914388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</a:defRPr>
      </a:lvl5pPr>
      <a:lvl6pPr marL="400827" algn="l" defTabSz="914388" rtl="0" eaLnBrk="1" fontAlgn="base" hangingPunct="1">
        <a:spcBef>
          <a:spcPct val="0"/>
        </a:spcBef>
        <a:spcAft>
          <a:spcPct val="0"/>
        </a:spcAft>
        <a:defRPr sz="3200">
          <a:solidFill>
            <a:srgbClr val="B81100"/>
          </a:solidFill>
          <a:latin typeface="Verdana" charset="0"/>
        </a:defRPr>
      </a:lvl6pPr>
      <a:lvl7pPr marL="801654" algn="l" defTabSz="914388" rtl="0" eaLnBrk="1" fontAlgn="base" hangingPunct="1">
        <a:spcBef>
          <a:spcPct val="0"/>
        </a:spcBef>
        <a:spcAft>
          <a:spcPct val="0"/>
        </a:spcAft>
        <a:defRPr sz="3200">
          <a:solidFill>
            <a:srgbClr val="B81100"/>
          </a:solidFill>
          <a:latin typeface="Verdana" charset="0"/>
        </a:defRPr>
      </a:lvl7pPr>
      <a:lvl8pPr marL="1202482" algn="l" defTabSz="914388" rtl="0" eaLnBrk="1" fontAlgn="base" hangingPunct="1">
        <a:spcBef>
          <a:spcPct val="0"/>
        </a:spcBef>
        <a:spcAft>
          <a:spcPct val="0"/>
        </a:spcAft>
        <a:defRPr sz="3200">
          <a:solidFill>
            <a:srgbClr val="B81100"/>
          </a:solidFill>
          <a:latin typeface="Verdana" charset="0"/>
        </a:defRPr>
      </a:lvl8pPr>
      <a:lvl9pPr marL="1603309" algn="l" defTabSz="914388" rtl="0" eaLnBrk="1" fontAlgn="base" hangingPunct="1">
        <a:spcBef>
          <a:spcPct val="0"/>
        </a:spcBef>
        <a:spcAft>
          <a:spcPct val="0"/>
        </a:spcAft>
        <a:defRPr sz="3200">
          <a:solidFill>
            <a:srgbClr val="B81100"/>
          </a:solidFill>
          <a:latin typeface="Verdana" charset="0"/>
        </a:defRPr>
      </a:lvl9pPr>
    </p:titleStyle>
    <p:bodyStyle>
      <a:lvl1pPr marL="179538" indent="-179538" algn="l" defTabSz="9143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42580" indent="-183712" algn="l" defTabSz="914388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-"/>
        <a:defRPr sz="1800">
          <a:solidFill>
            <a:schemeClr val="tx1"/>
          </a:solidFill>
          <a:latin typeface="+mn-lt"/>
        </a:defRPr>
      </a:lvl2pPr>
      <a:lvl3pPr marL="661087" indent="-228249" algn="l" defTabSz="914388" rtl="0" eaLnBrk="1" fontAlgn="base" hangingPunct="1">
        <a:spcBef>
          <a:spcPts val="526"/>
        </a:spcBef>
        <a:spcAft>
          <a:spcPct val="0"/>
        </a:spcAft>
        <a:buClr>
          <a:schemeClr val="accent2"/>
        </a:buClr>
        <a:buSzPct val="90000"/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903253" indent="-229641" algn="l" defTabSz="914388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123152" indent="-228249" algn="l" defTabSz="9143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200">
          <a:solidFill>
            <a:schemeClr val="tx1"/>
          </a:solidFill>
          <a:latin typeface="+mn-lt"/>
        </a:defRPr>
      </a:lvl5pPr>
      <a:lvl6pPr marL="2457850" indent="-228249" algn="l" defTabSz="9143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58678" indent="-228249" algn="l" defTabSz="9143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59505" indent="-228249" algn="l" defTabSz="9143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60332" indent="-228249" algn="l" defTabSz="9143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827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54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482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309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4136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963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791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618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2381" y="382560"/>
            <a:ext cx="6843044" cy="114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070" rIns="90137" bIns="450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bakgrundsrubriken</a:t>
            </a:r>
          </a:p>
        </p:txBody>
      </p:sp>
      <p:pic>
        <p:nvPicPr>
          <p:cNvPr id="5123" name="Bildobjekt 9" descr="kth_eng_rgb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52" y="319108"/>
            <a:ext cx="725159" cy="97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1822385" y="1873599"/>
            <a:ext cx="6863471" cy="405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9518" rIns="79034" bIns="3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93274" y="6021977"/>
            <a:ext cx="8588094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215943" y="6180610"/>
            <a:ext cx="933806" cy="363895"/>
          </a:xfrm>
          <a:prstGeom prst="rect">
            <a:avLst/>
          </a:prstGeom>
        </p:spPr>
        <p:txBody>
          <a:bodyPr vert="horz" wrap="square" lIns="79034" tIns="39518" rIns="79034" bIns="39518" numCol="1" anchor="ctr" anchorCtr="0" compatLnSpc="1">
            <a:prstTxWarp prst="textNoShape">
              <a:avLst/>
            </a:prstTxWarp>
          </a:bodyPr>
          <a:lstStyle>
            <a:lvl1pPr defTabSz="914121" eaLnBrk="0" hangingPunct="0">
              <a:defRPr sz="9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8483040" y="6180610"/>
            <a:ext cx="450854" cy="363895"/>
          </a:xfrm>
          <a:prstGeom prst="rect">
            <a:avLst/>
          </a:prstGeom>
        </p:spPr>
        <p:txBody>
          <a:bodyPr vert="horz" wrap="square" lIns="79034" tIns="39518" rIns="79034" bIns="39518" numCol="1" anchor="ctr" anchorCtr="0" compatLnSpc="1">
            <a:prstTxWarp prst="textNoShape">
              <a:avLst/>
            </a:prstTxWarp>
          </a:bodyPr>
          <a:lstStyle>
            <a:lvl1pPr algn="r" defTabSz="912645" eaLnBrk="0" hangingPunct="0">
              <a:defRPr sz="900" smtClean="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10F1FB-827D-450E-B525-F3C7CCFBF442}" type="slidenum">
              <a:rPr lang="sv-SE" alt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 altLang="en-US">
              <a:ea typeface="MS PGothic" pitchFamily="34" charset="-128"/>
            </a:endParaRPr>
          </a:p>
        </p:txBody>
      </p:sp>
      <p:pic>
        <p:nvPicPr>
          <p:cNvPr id="5128" name="Picture 10" descr="Eco2-500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407" y="319108"/>
            <a:ext cx="782062" cy="85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27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</p:sldLayoutIdLst>
  <p:txStyles>
    <p:titleStyle>
      <a:lvl1pPr algn="l" defTabSz="898525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MS PGothic" pitchFamily="34" charset="-128"/>
          <a:cs typeface="ＭＳ Ｐゴシック" pitchFamily="-110" charset="-128"/>
        </a:defRPr>
      </a:lvl1pPr>
      <a:lvl2pPr algn="l" defTabSz="898525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  <a:ea typeface="MS PGothic" pitchFamily="34" charset="-128"/>
          <a:cs typeface="ＭＳ Ｐゴシック" pitchFamily="-110" charset="-128"/>
        </a:defRPr>
      </a:lvl2pPr>
      <a:lvl3pPr algn="l" defTabSz="898525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  <a:ea typeface="MS PGothic" pitchFamily="34" charset="-128"/>
          <a:cs typeface="ＭＳ Ｐゴシック" pitchFamily="-110" charset="-128"/>
        </a:defRPr>
      </a:lvl3pPr>
      <a:lvl4pPr algn="l" defTabSz="898525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  <a:ea typeface="MS PGothic" pitchFamily="34" charset="-128"/>
          <a:cs typeface="ＭＳ Ｐゴシック" pitchFamily="-110" charset="-128"/>
        </a:defRPr>
      </a:lvl4pPr>
      <a:lvl5pPr algn="l" defTabSz="898525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Verdana" charset="0"/>
          <a:ea typeface="MS PGothic" pitchFamily="34" charset="-128"/>
          <a:cs typeface="ＭＳ Ｐゴシック" pitchFamily="-110" charset="-128"/>
        </a:defRPr>
      </a:lvl5pPr>
      <a:lvl6pPr marL="395172" algn="l" defTabSz="901486" rtl="0" eaLnBrk="1" fontAlgn="base" hangingPunct="1">
        <a:spcBef>
          <a:spcPct val="0"/>
        </a:spcBef>
        <a:spcAft>
          <a:spcPct val="0"/>
        </a:spcAft>
        <a:defRPr sz="3100">
          <a:solidFill>
            <a:srgbClr val="B81100"/>
          </a:solidFill>
          <a:latin typeface="Verdana" charset="0"/>
        </a:defRPr>
      </a:lvl6pPr>
      <a:lvl7pPr marL="790343" algn="l" defTabSz="901486" rtl="0" eaLnBrk="1" fontAlgn="base" hangingPunct="1">
        <a:spcBef>
          <a:spcPct val="0"/>
        </a:spcBef>
        <a:spcAft>
          <a:spcPct val="0"/>
        </a:spcAft>
        <a:defRPr sz="3100">
          <a:solidFill>
            <a:srgbClr val="B81100"/>
          </a:solidFill>
          <a:latin typeface="Verdana" charset="0"/>
        </a:defRPr>
      </a:lvl7pPr>
      <a:lvl8pPr marL="1185515" algn="l" defTabSz="901486" rtl="0" eaLnBrk="1" fontAlgn="base" hangingPunct="1">
        <a:spcBef>
          <a:spcPct val="0"/>
        </a:spcBef>
        <a:spcAft>
          <a:spcPct val="0"/>
        </a:spcAft>
        <a:defRPr sz="3100">
          <a:solidFill>
            <a:srgbClr val="B81100"/>
          </a:solidFill>
          <a:latin typeface="Verdana" charset="0"/>
        </a:defRPr>
      </a:lvl8pPr>
      <a:lvl9pPr marL="1580688" algn="l" defTabSz="901486" rtl="0" eaLnBrk="1" fontAlgn="base" hangingPunct="1">
        <a:spcBef>
          <a:spcPct val="0"/>
        </a:spcBef>
        <a:spcAft>
          <a:spcPct val="0"/>
        </a:spcAft>
        <a:defRPr sz="3100">
          <a:solidFill>
            <a:srgbClr val="B81100"/>
          </a:solidFill>
          <a:latin typeface="Verdana" charset="0"/>
        </a:defRPr>
      </a:lvl9pPr>
    </p:titleStyle>
    <p:bodyStyle>
      <a:lvl1pPr marL="173038" indent="-173038" algn="l" defTabSz="89852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900">
          <a:solidFill>
            <a:schemeClr val="tx1"/>
          </a:solidFill>
          <a:latin typeface="+mn-lt"/>
          <a:ea typeface="MS PGothic" pitchFamily="34" charset="-128"/>
          <a:cs typeface="ＭＳ Ｐゴシック" pitchFamily="-110" charset="-128"/>
        </a:defRPr>
      </a:lvl1pPr>
      <a:lvl2pPr marL="433388" indent="-177800" algn="l" defTabSz="898525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647700" indent="-220663" algn="l" defTabSz="898525" rtl="0" eaLnBrk="0" fontAlgn="base" hangingPunct="0">
        <a:spcBef>
          <a:spcPts val="525"/>
        </a:spcBef>
        <a:spcAft>
          <a:spcPct val="0"/>
        </a:spcAft>
        <a:buClr>
          <a:schemeClr val="accent2"/>
        </a:buClr>
        <a:buSzPct val="90000"/>
        <a:buFont typeface="Arial" pitchFamily="34" charset="0"/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887413" indent="-222250" algn="l" defTabSz="898525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4pPr>
      <a:lvl5pPr marL="1103313" indent="-220663" algn="l" defTabSz="89852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200">
          <a:solidFill>
            <a:schemeClr val="tx1"/>
          </a:solidFill>
          <a:latin typeface="+mn-lt"/>
          <a:ea typeface="MS PGothic" pitchFamily="34" charset="-128"/>
        </a:defRPr>
      </a:lvl5pPr>
      <a:lvl6pPr marL="2423170" indent="-225029" algn="l" defTabSz="90148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18340" indent="-225029" algn="l" defTabSz="90148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13513" indent="-225029" algn="l" defTabSz="90148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8685" indent="-225029" algn="l" defTabSz="90148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903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5172" algn="l" defTabSz="7903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0343" algn="l" defTabSz="7903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5515" algn="l" defTabSz="7903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80688" algn="l" defTabSz="7903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5854" algn="l" defTabSz="7903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1028" algn="l" defTabSz="7903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6201" algn="l" defTabSz="7903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61373" algn="l" defTabSz="79034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emf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/>
          <p:cNvSpPr>
            <a:spLocks noGrp="1"/>
          </p:cNvSpPr>
          <p:nvPr>
            <p:ph type="ctrTitle"/>
          </p:nvPr>
        </p:nvSpPr>
        <p:spPr>
          <a:xfrm>
            <a:off x="1276091" y="653184"/>
            <a:ext cx="7647776" cy="1043684"/>
          </a:xfrm>
        </p:spPr>
        <p:txBody>
          <a:bodyPr>
            <a:normAutofit fontScale="90000"/>
          </a:bodyPr>
          <a:lstStyle/>
          <a:p>
            <a:r>
              <a:rPr lang="en-GB" sz="2400" dirty="0" smtClean="0"/>
              <a:t>Smart Sustainable Cities – a strategic innovation agenda</a:t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12" name="Underrubrik 11"/>
          <p:cNvSpPr>
            <a:spLocks noGrp="1"/>
          </p:cNvSpPr>
          <p:nvPr>
            <p:ph type="subTitle" idx="1"/>
          </p:nvPr>
        </p:nvSpPr>
        <p:spPr>
          <a:xfrm>
            <a:off x="1263167" y="1696902"/>
            <a:ext cx="7643766" cy="1859098"/>
          </a:xfrm>
        </p:spPr>
        <p:txBody>
          <a:bodyPr>
            <a:noAutofit/>
          </a:bodyPr>
          <a:lstStyle/>
          <a:p>
            <a:r>
              <a:rPr lang="en-GB" sz="1800" dirty="0" smtClean="0"/>
              <a:t>Project leaders: Mattias Höjer, hojer@kth.se and Olga Kordas olga@kth.se</a:t>
            </a:r>
            <a:endParaRPr lang="en-GB" sz="1800" dirty="0"/>
          </a:p>
          <a:p>
            <a:endParaRPr lang="en-US" sz="1800" i="1" dirty="0"/>
          </a:p>
          <a:p>
            <a:r>
              <a:rPr lang="en-GB" sz="1800" dirty="0" smtClean="0"/>
              <a:t>Financed by </a:t>
            </a:r>
            <a:r>
              <a:rPr lang="en-GB" sz="1800" dirty="0"/>
              <a:t>Swedish Energy Agency and </a:t>
            </a:r>
            <a:r>
              <a:rPr lang="en-GB" sz="1800" dirty="0" smtClean="0"/>
              <a:t>Vinnova</a:t>
            </a:r>
          </a:p>
          <a:p>
            <a:endParaRPr lang="en-GB" sz="1800" dirty="0"/>
          </a:p>
          <a:p>
            <a:r>
              <a:rPr lang="en-US" sz="1800" i="1" dirty="0"/>
              <a:t>The city we want: smart and sustainable, Genoa, June 18 2014</a:t>
            </a:r>
            <a:endParaRPr lang="en-GB" sz="1800" dirty="0"/>
          </a:p>
          <a:p>
            <a:endParaRPr lang="en-GB" sz="1800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5850" y="965525"/>
            <a:ext cx="6935788" cy="668339"/>
          </a:xfrm>
        </p:spPr>
        <p:txBody>
          <a:bodyPr/>
          <a:lstStyle/>
          <a:p>
            <a:r>
              <a:rPr lang="sv-SE" dirty="0" smtClean="0"/>
              <a:t>What </a:t>
            </a:r>
            <a:r>
              <a:rPr lang="sv-SE" dirty="0" smtClean="0"/>
              <a:t>is a SIA-SSC </a:t>
            </a:r>
            <a:r>
              <a:rPr lang="sv-SE" dirty="0" smtClean="0"/>
              <a:t>about</a:t>
            </a:r>
            <a:r>
              <a:rPr lang="sv-SE" dirty="0" smtClean="0"/>
              <a:t>?</a:t>
            </a:r>
            <a:endParaRPr lang="sv-SE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>
          <a:xfrm>
            <a:off x="2616192" y="1987552"/>
            <a:ext cx="3970868" cy="3431116"/>
            <a:chOff x="0" y="0"/>
            <a:chExt cx="2466975" cy="2212975"/>
          </a:xfrm>
          <a:gradFill flip="none" rotWithShape="1">
            <a:gsLst>
              <a:gs pos="45000">
                <a:schemeClr val="bg1">
                  <a:lumMod val="50000"/>
                  <a:alpha val="51000"/>
                </a:schemeClr>
              </a:gs>
              <a:gs pos="79000">
                <a:srgbClr val="FFFFFF">
                  <a:alpha val="40000"/>
                </a:srgbClr>
              </a:gs>
            </a:gsLst>
            <a:lin ang="0" scaled="1"/>
            <a:tileRect/>
          </a:gradFill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2466975" cy="2212975"/>
              <a:chOff x="0" y="0"/>
              <a:chExt cx="2466975" cy="2212975"/>
            </a:xfrm>
            <a:grpFill/>
          </p:grpSpPr>
          <p:sp>
            <p:nvSpPr>
              <p:cNvPr id="10" name="Freeform 9"/>
              <p:cNvSpPr/>
              <p:nvPr/>
            </p:nvSpPr>
            <p:spPr>
              <a:xfrm>
                <a:off x="866775" y="800100"/>
                <a:ext cx="1600200" cy="1314450"/>
              </a:xfrm>
              <a:custGeom>
                <a:avLst/>
                <a:gdLst>
                  <a:gd name="connsiteX0" fmla="*/ 1362075 w 1600200"/>
                  <a:gd name="connsiteY0" fmla="*/ 152400 h 1314450"/>
                  <a:gd name="connsiteX1" fmla="*/ 1362075 w 1600200"/>
                  <a:gd name="connsiteY1" fmla="*/ 152400 h 1314450"/>
                  <a:gd name="connsiteX2" fmla="*/ 1285875 w 1600200"/>
                  <a:gd name="connsiteY2" fmla="*/ 104775 h 1314450"/>
                  <a:gd name="connsiteX3" fmla="*/ 1200150 w 1600200"/>
                  <a:gd name="connsiteY3" fmla="*/ 85725 h 1314450"/>
                  <a:gd name="connsiteX4" fmla="*/ 1143000 w 1600200"/>
                  <a:gd name="connsiteY4" fmla="*/ 66675 h 1314450"/>
                  <a:gd name="connsiteX5" fmla="*/ 1057275 w 1600200"/>
                  <a:gd name="connsiteY5" fmla="*/ 47625 h 1314450"/>
                  <a:gd name="connsiteX6" fmla="*/ 1019175 w 1600200"/>
                  <a:gd name="connsiteY6" fmla="*/ 38100 h 1314450"/>
                  <a:gd name="connsiteX7" fmla="*/ 971550 w 1600200"/>
                  <a:gd name="connsiteY7" fmla="*/ 28575 h 1314450"/>
                  <a:gd name="connsiteX8" fmla="*/ 933450 w 1600200"/>
                  <a:gd name="connsiteY8" fmla="*/ 19050 h 1314450"/>
                  <a:gd name="connsiteX9" fmla="*/ 695325 w 1600200"/>
                  <a:gd name="connsiteY9" fmla="*/ 0 h 1314450"/>
                  <a:gd name="connsiteX10" fmla="*/ 561975 w 1600200"/>
                  <a:gd name="connsiteY10" fmla="*/ 9525 h 1314450"/>
                  <a:gd name="connsiteX11" fmla="*/ 533400 w 1600200"/>
                  <a:gd name="connsiteY11" fmla="*/ 19050 h 1314450"/>
                  <a:gd name="connsiteX12" fmla="*/ 447675 w 1600200"/>
                  <a:gd name="connsiteY12" fmla="*/ 57150 h 1314450"/>
                  <a:gd name="connsiteX13" fmla="*/ 419100 w 1600200"/>
                  <a:gd name="connsiteY13" fmla="*/ 66675 h 1314450"/>
                  <a:gd name="connsiteX14" fmla="*/ 400050 w 1600200"/>
                  <a:gd name="connsiteY14" fmla="*/ 95250 h 1314450"/>
                  <a:gd name="connsiteX15" fmla="*/ 323850 w 1600200"/>
                  <a:gd name="connsiteY15" fmla="*/ 123825 h 1314450"/>
                  <a:gd name="connsiteX16" fmla="*/ 247650 w 1600200"/>
                  <a:gd name="connsiteY16" fmla="*/ 152400 h 1314450"/>
                  <a:gd name="connsiteX17" fmla="*/ 209550 w 1600200"/>
                  <a:gd name="connsiteY17" fmla="*/ 171450 h 1314450"/>
                  <a:gd name="connsiteX18" fmla="*/ 133350 w 1600200"/>
                  <a:gd name="connsiteY18" fmla="*/ 200025 h 1314450"/>
                  <a:gd name="connsiteX19" fmla="*/ 104775 w 1600200"/>
                  <a:gd name="connsiteY19" fmla="*/ 238125 h 1314450"/>
                  <a:gd name="connsiteX20" fmla="*/ 57150 w 1600200"/>
                  <a:gd name="connsiteY20" fmla="*/ 276225 h 1314450"/>
                  <a:gd name="connsiteX21" fmla="*/ 47625 w 1600200"/>
                  <a:gd name="connsiteY21" fmla="*/ 314325 h 1314450"/>
                  <a:gd name="connsiteX22" fmla="*/ 0 w 1600200"/>
                  <a:gd name="connsiteY22" fmla="*/ 400050 h 1314450"/>
                  <a:gd name="connsiteX23" fmla="*/ 19050 w 1600200"/>
                  <a:gd name="connsiteY23" fmla="*/ 561975 h 1314450"/>
                  <a:gd name="connsiteX24" fmla="*/ 47625 w 1600200"/>
                  <a:gd name="connsiteY24" fmla="*/ 638175 h 1314450"/>
                  <a:gd name="connsiteX25" fmla="*/ 57150 w 1600200"/>
                  <a:gd name="connsiteY25" fmla="*/ 666750 h 1314450"/>
                  <a:gd name="connsiteX26" fmla="*/ 104775 w 1600200"/>
                  <a:gd name="connsiteY26" fmla="*/ 723900 h 1314450"/>
                  <a:gd name="connsiteX27" fmla="*/ 123825 w 1600200"/>
                  <a:gd name="connsiteY27" fmla="*/ 752475 h 1314450"/>
                  <a:gd name="connsiteX28" fmla="*/ 180975 w 1600200"/>
                  <a:gd name="connsiteY28" fmla="*/ 847725 h 1314450"/>
                  <a:gd name="connsiteX29" fmla="*/ 190500 w 1600200"/>
                  <a:gd name="connsiteY29" fmla="*/ 876300 h 1314450"/>
                  <a:gd name="connsiteX30" fmla="*/ 257175 w 1600200"/>
                  <a:gd name="connsiteY30" fmla="*/ 933450 h 1314450"/>
                  <a:gd name="connsiteX31" fmla="*/ 295275 w 1600200"/>
                  <a:gd name="connsiteY31" fmla="*/ 1000125 h 1314450"/>
                  <a:gd name="connsiteX32" fmla="*/ 323850 w 1600200"/>
                  <a:gd name="connsiteY32" fmla="*/ 1019175 h 1314450"/>
                  <a:gd name="connsiteX33" fmla="*/ 361950 w 1600200"/>
                  <a:gd name="connsiteY33" fmla="*/ 1047750 h 1314450"/>
                  <a:gd name="connsiteX34" fmla="*/ 390525 w 1600200"/>
                  <a:gd name="connsiteY34" fmla="*/ 1076325 h 1314450"/>
                  <a:gd name="connsiteX35" fmla="*/ 428625 w 1600200"/>
                  <a:gd name="connsiteY35" fmla="*/ 1104900 h 1314450"/>
                  <a:gd name="connsiteX36" fmla="*/ 447675 w 1600200"/>
                  <a:gd name="connsiteY36" fmla="*/ 1133475 h 1314450"/>
                  <a:gd name="connsiteX37" fmla="*/ 542925 w 1600200"/>
                  <a:gd name="connsiteY37" fmla="*/ 1190625 h 1314450"/>
                  <a:gd name="connsiteX38" fmla="*/ 638175 w 1600200"/>
                  <a:gd name="connsiteY38" fmla="*/ 1247775 h 1314450"/>
                  <a:gd name="connsiteX39" fmla="*/ 723900 w 1600200"/>
                  <a:gd name="connsiteY39" fmla="*/ 1266825 h 1314450"/>
                  <a:gd name="connsiteX40" fmla="*/ 933450 w 1600200"/>
                  <a:gd name="connsiteY40" fmla="*/ 1285875 h 1314450"/>
                  <a:gd name="connsiteX41" fmla="*/ 1038225 w 1600200"/>
                  <a:gd name="connsiteY41" fmla="*/ 1304925 h 1314450"/>
                  <a:gd name="connsiteX42" fmla="*/ 1066800 w 1600200"/>
                  <a:gd name="connsiteY42" fmla="*/ 1314450 h 1314450"/>
                  <a:gd name="connsiteX43" fmla="*/ 1266825 w 1600200"/>
                  <a:gd name="connsiteY43" fmla="*/ 1304925 h 1314450"/>
                  <a:gd name="connsiteX44" fmla="*/ 1352550 w 1600200"/>
                  <a:gd name="connsiteY44" fmla="*/ 1285875 h 1314450"/>
                  <a:gd name="connsiteX45" fmla="*/ 1400175 w 1600200"/>
                  <a:gd name="connsiteY45" fmla="*/ 1257300 h 1314450"/>
                  <a:gd name="connsiteX46" fmla="*/ 1428750 w 1600200"/>
                  <a:gd name="connsiteY46" fmla="*/ 1190625 h 1314450"/>
                  <a:gd name="connsiteX47" fmla="*/ 1457325 w 1600200"/>
                  <a:gd name="connsiteY47" fmla="*/ 1152525 h 1314450"/>
                  <a:gd name="connsiteX48" fmla="*/ 1466850 w 1600200"/>
                  <a:gd name="connsiteY48" fmla="*/ 1095375 h 1314450"/>
                  <a:gd name="connsiteX49" fmla="*/ 1504950 w 1600200"/>
                  <a:gd name="connsiteY49" fmla="*/ 1019175 h 1314450"/>
                  <a:gd name="connsiteX50" fmla="*/ 1514475 w 1600200"/>
                  <a:gd name="connsiteY50" fmla="*/ 981075 h 1314450"/>
                  <a:gd name="connsiteX51" fmla="*/ 1562100 w 1600200"/>
                  <a:gd name="connsiteY51" fmla="*/ 923925 h 1314450"/>
                  <a:gd name="connsiteX52" fmla="*/ 1571625 w 1600200"/>
                  <a:gd name="connsiteY52" fmla="*/ 885825 h 1314450"/>
                  <a:gd name="connsiteX53" fmla="*/ 1590675 w 1600200"/>
                  <a:gd name="connsiteY53" fmla="*/ 847725 h 1314450"/>
                  <a:gd name="connsiteX54" fmla="*/ 1600200 w 1600200"/>
                  <a:gd name="connsiteY54" fmla="*/ 800100 h 1314450"/>
                  <a:gd name="connsiteX55" fmla="*/ 1581150 w 1600200"/>
                  <a:gd name="connsiteY55" fmla="*/ 628650 h 1314450"/>
                  <a:gd name="connsiteX56" fmla="*/ 1562100 w 1600200"/>
                  <a:gd name="connsiteY56" fmla="*/ 561975 h 1314450"/>
                  <a:gd name="connsiteX57" fmla="*/ 1533525 w 1600200"/>
                  <a:gd name="connsiteY57" fmla="*/ 523875 h 1314450"/>
                  <a:gd name="connsiteX58" fmla="*/ 1524000 w 1600200"/>
                  <a:gd name="connsiteY58" fmla="*/ 495300 h 1314450"/>
                  <a:gd name="connsiteX59" fmla="*/ 1485900 w 1600200"/>
                  <a:gd name="connsiteY59" fmla="*/ 428625 h 1314450"/>
                  <a:gd name="connsiteX60" fmla="*/ 1466850 w 1600200"/>
                  <a:gd name="connsiteY60" fmla="*/ 361950 h 1314450"/>
                  <a:gd name="connsiteX61" fmla="*/ 1447800 w 1600200"/>
                  <a:gd name="connsiteY61" fmla="*/ 323850 h 1314450"/>
                  <a:gd name="connsiteX62" fmla="*/ 1438275 w 1600200"/>
                  <a:gd name="connsiteY62" fmla="*/ 295275 h 1314450"/>
                  <a:gd name="connsiteX63" fmla="*/ 1419225 w 1600200"/>
                  <a:gd name="connsiteY63" fmla="*/ 219075 h 1314450"/>
                  <a:gd name="connsiteX64" fmla="*/ 1400175 w 1600200"/>
                  <a:gd name="connsiteY64" fmla="*/ 180975 h 1314450"/>
                  <a:gd name="connsiteX65" fmla="*/ 1362075 w 1600200"/>
                  <a:gd name="connsiteY65" fmla="*/ 152400 h 131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1600200" h="1314450">
                    <a:moveTo>
                      <a:pt x="1362075" y="152400"/>
                    </a:moveTo>
                    <a:lnTo>
                      <a:pt x="1362075" y="152400"/>
                    </a:lnTo>
                    <a:cubicBezTo>
                      <a:pt x="1336675" y="136525"/>
                      <a:pt x="1312171" y="119118"/>
                      <a:pt x="1285875" y="104775"/>
                    </a:cubicBezTo>
                    <a:cubicBezTo>
                      <a:pt x="1265240" y="93520"/>
                      <a:pt x="1216687" y="88481"/>
                      <a:pt x="1200150" y="85725"/>
                    </a:cubicBezTo>
                    <a:lnTo>
                      <a:pt x="1143000" y="66675"/>
                    </a:lnTo>
                    <a:cubicBezTo>
                      <a:pt x="1119771" y="58932"/>
                      <a:pt x="1079923" y="52658"/>
                      <a:pt x="1057275" y="47625"/>
                    </a:cubicBezTo>
                    <a:cubicBezTo>
                      <a:pt x="1044496" y="44785"/>
                      <a:pt x="1031954" y="40940"/>
                      <a:pt x="1019175" y="38100"/>
                    </a:cubicBezTo>
                    <a:cubicBezTo>
                      <a:pt x="1003371" y="34588"/>
                      <a:pt x="987354" y="32087"/>
                      <a:pt x="971550" y="28575"/>
                    </a:cubicBezTo>
                    <a:cubicBezTo>
                      <a:pt x="958771" y="25735"/>
                      <a:pt x="946471" y="20397"/>
                      <a:pt x="933450" y="19050"/>
                    </a:cubicBezTo>
                    <a:cubicBezTo>
                      <a:pt x="854244" y="10856"/>
                      <a:pt x="774700" y="6350"/>
                      <a:pt x="695325" y="0"/>
                    </a:cubicBezTo>
                    <a:cubicBezTo>
                      <a:pt x="650875" y="3175"/>
                      <a:pt x="606233" y="4318"/>
                      <a:pt x="561975" y="9525"/>
                    </a:cubicBezTo>
                    <a:cubicBezTo>
                      <a:pt x="552004" y="10698"/>
                      <a:pt x="542801" y="15525"/>
                      <a:pt x="533400" y="19050"/>
                    </a:cubicBezTo>
                    <a:cubicBezTo>
                      <a:pt x="415244" y="63358"/>
                      <a:pt x="548692" y="13857"/>
                      <a:pt x="447675" y="57150"/>
                    </a:cubicBezTo>
                    <a:cubicBezTo>
                      <a:pt x="438447" y="61105"/>
                      <a:pt x="428625" y="63500"/>
                      <a:pt x="419100" y="66675"/>
                    </a:cubicBezTo>
                    <a:cubicBezTo>
                      <a:pt x="412750" y="76200"/>
                      <a:pt x="408145" y="87155"/>
                      <a:pt x="400050" y="95250"/>
                    </a:cubicBezTo>
                    <a:cubicBezTo>
                      <a:pt x="375524" y="119776"/>
                      <a:pt x="357925" y="117010"/>
                      <a:pt x="323850" y="123825"/>
                    </a:cubicBezTo>
                    <a:cubicBezTo>
                      <a:pt x="265159" y="162952"/>
                      <a:pt x="330040" y="124937"/>
                      <a:pt x="247650" y="152400"/>
                    </a:cubicBezTo>
                    <a:cubicBezTo>
                      <a:pt x="234180" y="156890"/>
                      <a:pt x="222845" y="166464"/>
                      <a:pt x="209550" y="171450"/>
                    </a:cubicBezTo>
                    <a:cubicBezTo>
                      <a:pt x="105800" y="210356"/>
                      <a:pt x="239425" y="146987"/>
                      <a:pt x="133350" y="200025"/>
                    </a:cubicBezTo>
                    <a:cubicBezTo>
                      <a:pt x="123825" y="212725"/>
                      <a:pt x="116000" y="226900"/>
                      <a:pt x="104775" y="238125"/>
                    </a:cubicBezTo>
                    <a:cubicBezTo>
                      <a:pt x="90400" y="252500"/>
                      <a:pt x="69348" y="259961"/>
                      <a:pt x="57150" y="276225"/>
                    </a:cubicBezTo>
                    <a:cubicBezTo>
                      <a:pt x="49295" y="286698"/>
                      <a:pt x="52487" y="302170"/>
                      <a:pt x="47625" y="314325"/>
                    </a:cubicBezTo>
                    <a:cubicBezTo>
                      <a:pt x="30778" y="356443"/>
                      <a:pt x="21809" y="367336"/>
                      <a:pt x="0" y="400050"/>
                    </a:cubicBezTo>
                    <a:cubicBezTo>
                      <a:pt x="3778" y="437835"/>
                      <a:pt x="10627" y="519862"/>
                      <a:pt x="19050" y="561975"/>
                    </a:cubicBezTo>
                    <a:cubicBezTo>
                      <a:pt x="22139" y="577418"/>
                      <a:pt x="45015" y="631214"/>
                      <a:pt x="47625" y="638175"/>
                    </a:cubicBezTo>
                    <a:cubicBezTo>
                      <a:pt x="51150" y="647576"/>
                      <a:pt x="52660" y="657770"/>
                      <a:pt x="57150" y="666750"/>
                    </a:cubicBezTo>
                    <a:cubicBezTo>
                      <a:pt x="74887" y="702223"/>
                      <a:pt x="78443" y="692302"/>
                      <a:pt x="104775" y="723900"/>
                    </a:cubicBezTo>
                    <a:cubicBezTo>
                      <a:pt x="112104" y="732694"/>
                      <a:pt x="118145" y="742536"/>
                      <a:pt x="123825" y="752475"/>
                    </a:cubicBezTo>
                    <a:cubicBezTo>
                      <a:pt x="182403" y="854987"/>
                      <a:pt x="87772" y="707920"/>
                      <a:pt x="180975" y="847725"/>
                    </a:cubicBezTo>
                    <a:cubicBezTo>
                      <a:pt x="186544" y="856079"/>
                      <a:pt x="184931" y="867946"/>
                      <a:pt x="190500" y="876300"/>
                    </a:cubicBezTo>
                    <a:cubicBezTo>
                      <a:pt x="203767" y="896200"/>
                      <a:pt x="239569" y="920245"/>
                      <a:pt x="257175" y="933450"/>
                    </a:cubicBezTo>
                    <a:cubicBezTo>
                      <a:pt x="268073" y="966144"/>
                      <a:pt x="266442" y="971292"/>
                      <a:pt x="295275" y="1000125"/>
                    </a:cubicBezTo>
                    <a:cubicBezTo>
                      <a:pt x="303370" y="1008220"/>
                      <a:pt x="314535" y="1012521"/>
                      <a:pt x="323850" y="1019175"/>
                    </a:cubicBezTo>
                    <a:cubicBezTo>
                      <a:pt x="336768" y="1028402"/>
                      <a:pt x="349897" y="1037419"/>
                      <a:pt x="361950" y="1047750"/>
                    </a:cubicBezTo>
                    <a:cubicBezTo>
                      <a:pt x="372177" y="1056516"/>
                      <a:pt x="380298" y="1067559"/>
                      <a:pt x="390525" y="1076325"/>
                    </a:cubicBezTo>
                    <a:cubicBezTo>
                      <a:pt x="402578" y="1086656"/>
                      <a:pt x="417400" y="1093675"/>
                      <a:pt x="428625" y="1104900"/>
                    </a:cubicBezTo>
                    <a:cubicBezTo>
                      <a:pt x="436720" y="1112995"/>
                      <a:pt x="439060" y="1125937"/>
                      <a:pt x="447675" y="1133475"/>
                    </a:cubicBezTo>
                    <a:cubicBezTo>
                      <a:pt x="553180" y="1225792"/>
                      <a:pt x="461685" y="1132596"/>
                      <a:pt x="542925" y="1190625"/>
                    </a:cubicBezTo>
                    <a:cubicBezTo>
                      <a:pt x="608353" y="1237360"/>
                      <a:pt x="523657" y="1211988"/>
                      <a:pt x="638175" y="1247775"/>
                    </a:cubicBezTo>
                    <a:cubicBezTo>
                      <a:pt x="666115" y="1256506"/>
                      <a:pt x="695073" y="1261738"/>
                      <a:pt x="723900" y="1266825"/>
                    </a:cubicBezTo>
                    <a:cubicBezTo>
                      <a:pt x="785314" y="1277663"/>
                      <a:pt x="877290" y="1281864"/>
                      <a:pt x="933450" y="1285875"/>
                    </a:cubicBezTo>
                    <a:cubicBezTo>
                      <a:pt x="968375" y="1292225"/>
                      <a:pt x="1003515" y="1297487"/>
                      <a:pt x="1038225" y="1304925"/>
                    </a:cubicBezTo>
                    <a:cubicBezTo>
                      <a:pt x="1048042" y="1307029"/>
                      <a:pt x="1056760" y="1314450"/>
                      <a:pt x="1066800" y="1314450"/>
                    </a:cubicBezTo>
                    <a:cubicBezTo>
                      <a:pt x="1133551" y="1314450"/>
                      <a:pt x="1200150" y="1308100"/>
                      <a:pt x="1266825" y="1304925"/>
                    </a:cubicBezTo>
                    <a:cubicBezTo>
                      <a:pt x="1288775" y="1301267"/>
                      <a:pt x="1329102" y="1297599"/>
                      <a:pt x="1352550" y="1285875"/>
                    </a:cubicBezTo>
                    <a:cubicBezTo>
                      <a:pt x="1369109" y="1277596"/>
                      <a:pt x="1384300" y="1266825"/>
                      <a:pt x="1400175" y="1257300"/>
                    </a:cubicBezTo>
                    <a:cubicBezTo>
                      <a:pt x="1469516" y="1153289"/>
                      <a:pt x="1367243" y="1313640"/>
                      <a:pt x="1428750" y="1190625"/>
                    </a:cubicBezTo>
                    <a:cubicBezTo>
                      <a:pt x="1435850" y="1176426"/>
                      <a:pt x="1447800" y="1165225"/>
                      <a:pt x="1457325" y="1152525"/>
                    </a:cubicBezTo>
                    <a:cubicBezTo>
                      <a:pt x="1460500" y="1133475"/>
                      <a:pt x="1460354" y="1113563"/>
                      <a:pt x="1466850" y="1095375"/>
                    </a:cubicBezTo>
                    <a:cubicBezTo>
                      <a:pt x="1476401" y="1068631"/>
                      <a:pt x="1498062" y="1046725"/>
                      <a:pt x="1504950" y="1019175"/>
                    </a:cubicBezTo>
                    <a:cubicBezTo>
                      <a:pt x="1508125" y="1006475"/>
                      <a:pt x="1507740" y="992300"/>
                      <a:pt x="1514475" y="981075"/>
                    </a:cubicBezTo>
                    <a:cubicBezTo>
                      <a:pt x="1527233" y="959811"/>
                      <a:pt x="1546225" y="942975"/>
                      <a:pt x="1562100" y="923925"/>
                    </a:cubicBezTo>
                    <a:cubicBezTo>
                      <a:pt x="1565275" y="911225"/>
                      <a:pt x="1567028" y="898082"/>
                      <a:pt x="1571625" y="885825"/>
                    </a:cubicBezTo>
                    <a:cubicBezTo>
                      <a:pt x="1576611" y="872530"/>
                      <a:pt x="1586185" y="861195"/>
                      <a:pt x="1590675" y="847725"/>
                    </a:cubicBezTo>
                    <a:cubicBezTo>
                      <a:pt x="1595795" y="832366"/>
                      <a:pt x="1597025" y="815975"/>
                      <a:pt x="1600200" y="800100"/>
                    </a:cubicBezTo>
                    <a:cubicBezTo>
                      <a:pt x="1584919" y="570879"/>
                      <a:pt x="1606839" y="718562"/>
                      <a:pt x="1581150" y="628650"/>
                    </a:cubicBezTo>
                    <a:cubicBezTo>
                      <a:pt x="1578499" y="619371"/>
                      <a:pt x="1568625" y="573394"/>
                      <a:pt x="1562100" y="561975"/>
                    </a:cubicBezTo>
                    <a:cubicBezTo>
                      <a:pt x="1554224" y="548192"/>
                      <a:pt x="1543050" y="536575"/>
                      <a:pt x="1533525" y="523875"/>
                    </a:cubicBezTo>
                    <a:cubicBezTo>
                      <a:pt x="1530350" y="514350"/>
                      <a:pt x="1528490" y="504280"/>
                      <a:pt x="1524000" y="495300"/>
                    </a:cubicBezTo>
                    <a:cubicBezTo>
                      <a:pt x="1476171" y="399641"/>
                      <a:pt x="1535997" y="545517"/>
                      <a:pt x="1485900" y="428625"/>
                    </a:cubicBezTo>
                    <a:cubicBezTo>
                      <a:pt x="1462873" y="374895"/>
                      <a:pt x="1491017" y="426396"/>
                      <a:pt x="1466850" y="361950"/>
                    </a:cubicBezTo>
                    <a:cubicBezTo>
                      <a:pt x="1461864" y="348655"/>
                      <a:pt x="1453393" y="336901"/>
                      <a:pt x="1447800" y="323850"/>
                    </a:cubicBezTo>
                    <a:cubicBezTo>
                      <a:pt x="1443845" y="314622"/>
                      <a:pt x="1440917" y="304961"/>
                      <a:pt x="1438275" y="295275"/>
                    </a:cubicBezTo>
                    <a:cubicBezTo>
                      <a:pt x="1431386" y="270016"/>
                      <a:pt x="1430934" y="242493"/>
                      <a:pt x="1419225" y="219075"/>
                    </a:cubicBezTo>
                    <a:cubicBezTo>
                      <a:pt x="1412875" y="206375"/>
                      <a:pt x="1408428" y="192529"/>
                      <a:pt x="1400175" y="180975"/>
                    </a:cubicBezTo>
                    <a:cubicBezTo>
                      <a:pt x="1369355" y="137827"/>
                      <a:pt x="1368425" y="157162"/>
                      <a:pt x="1362075" y="152400"/>
                    </a:cubicBezTo>
                    <a:close/>
                  </a:path>
                </a:pathLst>
              </a:custGeom>
              <a:gradFill flip="none" rotWithShape="1">
                <a:gsLst>
                  <a:gs pos="32000">
                    <a:schemeClr val="bg1">
                      <a:lumMod val="50000"/>
                      <a:alpha val="70000"/>
                    </a:schemeClr>
                  </a:gs>
                  <a:gs pos="87000">
                    <a:srgbClr val="FFFFFF">
                      <a:alpha val="6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71475" y="0"/>
                <a:ext cx="1466850" cy="1438275"/>
              </a:xfrm>
              <a:custGeom>
                <a:avLst/>
                <a:gdLst>
                  <a:gd name="connsiteX0" fmla="*/ 1000125 w 1752600"/>
                  <a:gd name="connsiteY0" fmla="*/ 9525 h 1695450"/>
                  <a:gd name="connsiteX1" fmla="*/ 1000125 w 1752600"/>
                  <a:gd name="connsiteY1" fmla="*/ 9525 h 1695450"/>
                  <a:gd name="connsiteX2" fmla="*/ 914400 w 1752600"/>
                  <a:gd name="connsiteY2" fmla="*/ 0 h 1695450"/>
                  <a:gd name="connsiteX3" fmla="*/ 676275 w 1752600"/>
                  <a:gd name="connsiteY3" fmla="*/ 19050 h 1695450"/>
                  <a:gd name="connsiteX4" fmla="*/ 638175 w 1752600"/>
                  <a:gd name="connsiteY4" fmla="*/ 28575 h 1695450"/>
                  <a:gd name="connsiteX5" fmla="*/ 581025 w 1752600"/>
                  <a:gd name="connsiteY5" fmla="*/ 38100 h 1695450"/>
                  <a:gd name="connsiteX6" fmla="*/ 552450 w 1752600"/>
                  <a:gd name="connsiteY6" fmla="*/ 57150 h 1695450"/>
                  <a:gd name="connsiteX7" fmla="*/ 514350 w 1752600"/>
                  <a:gd name="connsiteY7" fmla="*/ 66675 h 1695450"/>
                  <a:gd name="connsiteX8" fmla="*/ 485775 w 1752600"/>
                  <a:gd name="connsiteY8" fmla="*/ 76200 h 1695450"/>
                  <a:gd name="connsiteX9" fmla="*/ 419100 w 1752600"/>
                  <a:gd name="connsiteY9" fmla="*/ 104775 h 1695450"/>
                  <a:gd name="connsiteX10" fmla="*/ 390525 w 1752600"/>
                  <a:gd name="connsiteY10" fmla="*/ 123825 h 1695450"/>
                  <a:gd name="connsiteX11" fmla="*/ 352425 w 1752600"/>
                  <a:gd name="connsiteY11" fmla="*/ 142875 h 1695450"/>
                  <a:gd name="connsiteX12" fmla="*/ 285750 w 1752600"/>
                  <a:gd name="connsiteY12" fmla="*/ 190500 h 1695450"/>
                  <a:gd name="connsiteX13" fmla="*/ 219075 w 1752600"/>
                  <a:gd name="connsiteY13" fmla="*/ 238125 h 1695450"/>
                  <a:gd name="connsiteX14" fmla="*/ 142875 w 1752600"/>
                  <a:gd name="connsiteY14" fmla="*/ 295275 h 1695450"/>
                  <a:gd name="connsiteX15" fmla="*/ 95250 w 1752600"/>
                  <a:gd name="connsiteY15" fmla="*/ 352425 h 1695450"/>
                  <a:gd name="connsiteX16" fmla="*/ 66675 w 1752600"/>
                  <a:gd name="connsiteY16" fmla="*/ 390525 h 1695450"/>
                  <a:gd name="connsiteX17" fmla="*/ 19050 w 1752600"/>
                  <a:gd name="connsiteY17" fmla="*/ 495300 h 1695450"/>
                  <a:gd name="connsiteX18" fmla="*/ 0 w 1752600"/>
                  <a:gd name="connsiteY18" fmla="*/ 571500 h 1695450"/>
                  <a:gd name="connsiteX19" fmla="*/ 9525 w 1752600"/>
                  <a:gd name="connsiteY19" fmla="*/ 809625 h 1695450"/>
                  <a:gd name="connsiteX20" fmla="*/ 19050 w 1752600"/>
                  <a:gd name="connsiteY20" fmla="*/ 857250 h 1695450"/>
                  <a:gd name="connsiteX21" fmla="*/ 38100 w 1752600"/>
                  <a:gd name="connsiteY21" fmla="*/ 923925 h 1695450"/>
                  <a:gd name="connsiteX22" fmla="*/ 66675 w 1752600"/>
                  <a:gd name="connsiteY22" fmla="*/ 1019175 h 1695450"/>
                  <a:gd name="connsiteX23" fmla="*/ 104775 w 1752600"/>
                  <a:gd name="connsiteY23" fmla="*/ 1076325 h 1695450"/>
                  <a:gd name="connsiteX24" fmla="*/ 123825 w 1752600"/>
                  <a:gd name="connsiteY24" fmla="*/ 1104900 h 1695450"/>
                  <a:gd name="connsiteX25" fmla="*/ 161925 w 1752600"/>
                  <a:gd name="connsiteY25" fmla="*/ 1162050 h 1695450"/>
                  <a:gd name="connsiteX26" fmla="*/ 200025 w 1752600"/>
                  <a:gd name="connsiteY26" fmla="*/ 1190625 h 1695450"/>
                  <a:gd name="connsiteX27" fmla="*/ 238125 w 1752600"/>
                  <a:gd name="connsiteY27" fmla="*/ 1228725 h 1695450"/>
                  <a:gd name="connsiteX28" fmla="*/ 257175 w 1752600"/>
                  <a:gd name="connsiteY28" fmla="*/ 1257300 h 1695450"/>
                  <a:gd name="connsiteX29" fmla="*/ 304800 w 1752600"/>
                  <a:gd name="connsiteY29" fmla="*/ 1276350 h 1695450"/>
                  <a:gd name="connsiteX30" fmla="*/ 371475 w 1752600"/>
                  <a:gd name="connsiteY30" fmla="*/ 1314450 h 1695450"/>
                  <a:gd name="connsiteX31" fmla="*/ 457200 w 1752600"/>
                  <a:gd name="connsiteY31" fmla="*/ 1381125 h 1695450"/>
                  <a:gd name="connsiteX32" fmla="*/ 476250 w 1752600"/>
                  <a:gd name="connsiteY32" fmla="*/ 1409700 h 1695450"/>
                  <a:gd name="connsiteX33" fmla="*/ 542925 w 1752600"/>
                  <a:gd name="connsiteY33" fmla="*/ 1457325 h 1695450"/>
                  <a:gd name="connsiteX34" fmla="*/ 571500 w 1752600"/>
                  <a:gd name="connsiteY34" fmla="*/ 1466850 h 1695450"/>
                  <a:gd name="connsiteX35" fmla="*/ 628650 w 1752600"/>
                  <a:gd name="connsiteY35" fmla="*/ 1495425 h 1695450"/>
                  <a:gd name="connsiteX36" fmla="*/ 657225 w 1752600"/>
                  <a:gd name="connsiteY36" fmla="*/ 1514475 h 1695450"/>
                  <a:gd name="connsiteX37" fmla="*/ 752475 w 1752600"/>
                  <a:gd name="connsiteY37" fmla="*/ 1552575 h 1695450"/>
                  <a:gd name="connsiteX38" fmla="*/ 819150 w 1752600"/>
                  <a:gd name="connsiteY38" fmla="*/ 1581150 h 1695450"/>
                  <a:gd name="connsiteX39" fmla="*/ 923925 w 1752600"/>
                  <a:gd name="connsiteY39" fmla="*/ 1638300 h 1695450"/>
                  <a:gd name="connsiteX40" fmla="*/ 1019175 w 1752600"/>
                  <a:gd name="connsiteY40" fmla="*/ 1676400 h 1695450"/>
                  <a:gd name="connsiteX41" fmla="*/ 1066800 w 1752600"/>
                  <a:gd name="connsiteY41" fmla="*/ 1685925 h 1695450"/>
                  <a:gd name="connsiteX42" fmla="*/ 1104900 w 1752600"/>
                  <a:gd name="connsiteY42" fmla="*/ 1695450 h 1695450"/>
                  <a:gd name="connsiteX43" fmla="*/ 1190625 w 1752600"/>
                  <a:gd name="connsiteY43" fmla="*/ 1685925 h 1695450"/>
                  <a:gd name="connsiteX44" fmla="*/ 1314450 w 1752600"/>
                  <a:gd name="connsiteY44" fmla="*/ 1647825 h 1695450"/>
                  <a:gd name="connsiteX45" fmla="*/ 1400175 w 1752600"/>
                  <a:gd name="connsiteY45" fmla="*/ 1600200 h 1695450"/>
                  <a:gd name="connsiteX46" fmla="*/ 1428750 w 1752600"/>
                  <a:gd name="connsiteY46" fmla="*/ 1590675 h 1695450"/>
                  <a:gd name="connsiteX47" fmla="*/ 1495425 w 1752600"/>
                  <a:gd name="connsiteY47" fmla="*/ 1524000 h 1695450"/>
                  <a:gd name="connsiteX48" fmla="*/ 1533525 w 1752600"/>
                  <a:gd name="connsiteY48" fmla="*/ 1485900 h 1695450"/>
                  <a:gd name="connsiteX49" fmla="*/ 1562100 w 1752600"/>
                  <a:gd name="connsiteY49" fmla="*/ 1447800 h 1695450"/>
                  <a:gd name="connsiteX50" fmla="*/ 1600200 w 1752600"/>
                  <a:gd name="connsiteY50" fmla="*/ 1419225 h 1695450"/>
                  <a:gd name="connsiteX51" fmla="*/ 1657350 w 1752600"/>
                  <a:gd name="connsiteY51" fmla="*/ 1323975 h 1695450"/>
                  <a:gd name="connsiteX52" fmla="*/ 1704975 w 1752600"/>
                  <a:gd name="connsiteY52" fmla="*/ 1238250 h 1695450"/>
                  <a:gd name="connsiteX53" fmla="*/ 1714500 w 1752600"/>
                  <a:gd name="connsiteY53" fmla="*/ 1200150 h 1695450"/>
                  <a:gd name="connsiteX54" fmla="*/ 1724025 w 1752600"/>
                  <a:gd name="connsiteY54" fmla="*/ 1171575 h 1695450"/>
                  <a:gd name="connsiteX55" fmla="*/ 1743075 w 1752600"/>
                  <a:gd name="connsiteY55" fmla="*/ 1028700 h 1695450"/>
                  <a:gd name="connsiteX56" fmla="*/ 1752600 w 1752600"/>
                  <a:gd name="connsiteY56" fmla="*/ 933450 h 1695450"/>
                  <a:gd name="connsiteX57" fmla="*/ 1743075 w 1752600"/>
                  <a:gd name="connsiteY57" fmla="*/ 762000 h 1695450"/>
                  <a:gd name="connsiteX58" fmla="*/ 1733550 w 1752600"/>
                  <a:gd name="connsiteY58" fmla="*/ 704850 h 1695450"/>
                  <a:gd name="connsiteX59" fmla="*/ 1704975 w 1752600"/>
                  <a:gd name="connsiteY59" fmla="*/ 647700 h 1695450"/>
                  <a:gd name="connsiteX60" fmla="*/ 1638300 w 1752600"/>
                  <a:gd name="connsiteY60" fmla="*/ 552450 h 1695450"/>
                  <a:gd name="connsiteX61" fmla="*/ 1600200 w 1752600"/>
                  <a:gd name="connsiteY61" fmla="*/ 514350 h 1695450"/>
                  <a:gd name="connsiteX62" fmla="*/ 1543050 w 1752600"/>
                  <a:gd name="connsiteY62" fmla="*/ 457200 h 1695450"/>
                  <a:gd name="connsiteX63" fmla="*/ 1524000 w 1752600"/>
                  <a:gd name="connsiteY63" fmla="*/ 428625 h 1695450"/>
                  <a:gd name="connsiteX64" fmla="*/ 1495425 w 1752600"/>
                  <a:gd name="connsiteY64" fmla="*/ 409575 h 1695450"/>
                  <a:gd name="connsiteX65" fmla="*/ 1457325 w 1752600"/>
                  <a:gd name="connsiteY65" fmla="*/ 352425 h 1695450"/>
                  <a:gd name="connsiteX66" fmla="*/ 1438275 w 1752600"/>
                  <a:gd name="connsiteY66" fmla="*/ 314325 h 1695450"/>
                  <a:gd name="connsiteX67" fmla="*/ 1400175 w 1752600"/>
                  <a:gd name="connsiteY67" fmla="*/ 295275 h 1695450"/>
                  <a:gd name="connsiteX68" fmla="*/ 1362075 w 1752600"/>
                  <a:gd name="connsiteY68" fmla="*/ 247650 h 1695450"/>
                  <a:gd name="connsiteX69" fmla="*/ 1304925 w 1752600"/>
                  <a:gd name="connsiteY69" fmla="*/ 190500 h 1695450"/>
                  <a:gd name="connsiteX70" fmla="*/ 1266825 w 1752600"/>
                  <a:gd name="connsiteY70" fmla="*/ 152400 h 1695450"/>
                  <a:gd name="connsiteX71" fmla="*/ 1219200 w 1752600"/>
                  <a:gd name="connsiteY71" fmla="*/ 114300 h 1695450"/>
                  <a:gd name="connsiteX72" fmla="*/ 1190625 w 1752600"/>
                  <a:gd name="connsiteY72" fmla="*/ 95250 h 1695450"/>
                  <a:gd name="connsiteX73" fmla="*/ 1162050 w 1752600"/>
                  <a:gd name="connsiteY73" fmla="*/ 66675 h 1695450"/>
                  <a:gd name="connsiteX74" fmla="*/ 1066800 w 1752600"/>
                  <a:gd name="connsiteY74" fmla="*/ 38100 h 1695450"/>
                  <a:gd name="connsiteX75" fmla="*/ 1000125 w 1752600"/>
                  <a:gd name="connsiteY75" fmla="*/ 9525 h 1695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1752600" h="1695450">
                    <a:moveTo>
                      <a:pt x="1000125" y="9525"/>
                    </a:moveTo>
                    <a:lnTo>
                      <a:pt x="1000125" y="9525"/>
                    </a:lnTo>
                    <a:cubicBezTo>
                      <a:pt x="971550" y="6350"/>
                      <a:pt x="943151" y="0"/>
                      <a:pt x="914400" y="0"/>
                    </a:cubicBezTo>
                    <a:cubicBezTo>
                      <a:pt x="856162" y="0"/>
                      <a:pt x="741154" y="12562"/>
                      <a:pt x="676275" y="19050"/>
                    </a:cubicBezTo>
                    <a:cubicBezTo>
                      <a:pt x="663575" y="22225"/>
                      <a:pt x="651012" y="26008"/>
                      <a:pt x="638175" y="28575"/>
                    </a:cubicBezTo>
                    <a:cubicBezTo>
                      <a:pt x="619237" y="32363"/>
                      <a:pt x="599347" y="31993"/>
                      <a:pt x="581025" y="38100"/>
                    </a:cubicBezTo>
                    <a:cubicBezTo>
                      <a:pt x="570165" y="41720"/>
                      <a:pt x="562972" y="52641"/>
                      <a:pt x="552450" y="57150"/>
                    </a:cubicBezTo>
                    <a:cubicBezTo>
                      <a:pt x="540418" y="62307"/>
                      <a:pt x="526937" y="63079"/>
                      <a:pt x="514350" y="66675"/>
                    </a:cubicBezTo>
                    <a:cubicBezTo>
                      <a:pt x="504696" y="69433"/>
                      <a:pt x="495300" y="73025"/>
                      <a:pt x="485775" y="76200"/>
                    </a:cubicBezTo>
                    <a:cubicBezTo>
                      <a:pt x="414036" y="124026"/>
                      <a:pt x="505210" y="67871"/>
                      <a:pt x="419100" y="104775"/>
                    </a:cubicBezTo>
                    <a:cubicBezTo>
                      <a:pt x="408578" y="109284"/>
                      <a:pt x="400464" y="118145"/>
                      <a:pt x="390525" y="123825"/>
                    </a:cubicBezTo>
                    <a:cubicBezTo>
                      <a:pt x="378197" y="130870"/>
                      <a:pt x="364753" y="135830"/>
                      <a:pt x="352425" y="142875"/>
                    </a:cubicBezTo>
                    <a:cubicBezTo>
                      <a:pt x="337782" y="151242"/>
                      <a:pt x="295370" y="182082"/>
                      <a:pt x="285750" y="190500"/>
                    </a:cubicBezTo>
                    <a:cubicBezTo>
                      <a:pt x="230120" y="239176"/>
                      <a:pt x="270520" y="220977"/>
                      <a:pt x="219075" y="238125"/>
                    </a:cubicBezTo>
                    <a:cubicBezTo>
                      <a:pt x="151575" y="305625"/>
                      <a:pt x="237556" y="224264"/>
                      <a:pt x="142875" y="295275"/>
                    </a:cubicBezTo>
                    <a:cubicBezTo>
                      <a:pt x="115508" y="315800"/>
                      <a:pt x="113866" y="326362"/>
                      <a:pt x="95250" y="352425"/>
                    </a:cubicBezTo>
                    <a:cubicBezTo>
                      <a:pt x="86023" y="365343"/>
                      <a:pt x="74674" y="376813"/>
                      <a:pt x="66675" y="390525"/>
                    </a:cubicBezTo>
                    <a:cubicBezTo>
                      <a:pt x="48190" y="422214"/>
                      <a:pt x="29033" y="458696"/>
                      <a:pt x="19050" y="495300"/>
                    </a:cubicBezTo>
                    <a:cubicBezTo>
                      <a:pt x="12161" y="520559"/>
                      <a:pt x="0" y="571500"/>
                      <a:pt x="0" y="571500"/>
                    </a:cubicBezTo>
                    <a:cubicBezTo>
                      <a:pt x="3175" y="650875"/>
                      <a:pt x="4241" y="730362"/>
                      <a:pt x="9525" y="809625"/>
                    </a:cubicBezTo>
                    <a:cubicBezTo>
                      <a:pt x="10602" y="825779"/>
                      <a:pt x="15538" y="841446"/>
                      <a:pt x="19050" y="857250"/>
                    </a:cubicBezTo>
                    <a:cubicBezTo>
                      <a:pt x="33938" y="924248"/>
                      <a:pt x="22189" y="868238"/>
                      <a:pt x="38100" y="923925"/>
                    </a:cubicBezTo>
                    <a:cubicBezTo>
                      <a:pt x="66890" y="1024692"/>
                      <a:pt x="21404" y="883362"/>
                      <a:pt x="66675" y="1019175"/>
                    </a:cubicBezTo>
                    <a:cubicBezTo>
                      <a:pt x="73915" y="1040895"/>
                      <a:pt x="92075" y="1057275"/>
                      <a:pt x="104775" y="1076325"/>
                    </a:cubicBezTo>
                    <a:lnTo>
                      <a:pt x="123825" y="1104900"/>
                    </a:lnTo>
                    <a:cubicBezTo>
                      <a:pt x="136525" y="1123950"/>
                      <a:pt x="143609" y="1148313"/>
                      <a:pt x="161925" y="1162050"/>
                    </a:cubicBezTo>
                    <a:cubicBezTo>
                      <a:pt x="174625" y="1171575"/>
                      <a:pt x="188078" y="1180171"/>
                      <a:pt x="200025" y="1190625"/>
                    </a:cubicBezTo>
                    <a:cubicBezTo>
                      <a:pt x="213542" y="1202452"/>
                      <a:pt x="226436" y="1215088"/>
                      <a:pt x="238125" y="1228725"/>
                    </a:cubicBezTo>
                    <a:cubicBezTo>
                      <a:pt x="245575" y="1237417"/>
                      <a:pt x="247860" y="1250646"/>
                      <a:pt x="257175" y="1257300"/>
                    </a:cubicBezTo>
                    <a:cubicBezTo>
                      <a:pt x="271088" y="1267238"/>
                      <a:pt x="289854" y="1268047"/>
                      <a:pt x="304800" y="1276350"/>
                    </a:cubicBezTo>
                    <a:cubicBezTo>
                      <a:pt x="391298" y="1324404"/>
                      <a:pt x="302310" y="1291395"/>
                      <a:pt x="371475" y="1314450"/>
                    </a:cubicBezTo>
                    <a:cubicBezTo>
                      <a:pt x="435725" y="1378700"/>
                      <a:pt x="403067" y="1363081"/>
                      <a:pt x="457200" y="1381125"/>
                    </a:cubicBezTo>
                    <a:cubicBezTo>
                      <a:pt x="463550" y="1390650"/>
                      <a:pt x="468155" y="1401605"/>
                      <a:pt x="476250" y="1409700"/>
                    </a:cubicBezTo>
                    <a:cubicBezTo>
                      <a:pt x="480564" y="1414014"/>
                      <a:pt x="532108" y="1451917"/>
                      <a:pt x="542925" y="1457325"/>
                    </a:cubicBezTo>
                    <a:cubicBezTo>
                      <a:pt x="551905" y="1461815"/>
                      <a:pt x="561975" y="1463675"/>
                      <a:pt x="571500" y="1466850"/>
                    </a:cubicBezTo>
                    <a:cubicBezTo>
                      <a:pt x="653392" y="1521445"/>
                      <a:pt x="549780" y="1455990"/>
                      <a:pt x="628650" y="1495425"/>
                    </a:cubicBezTo>
                    <a:cubicBezTo>
                      <a:pt x="638889" y="1500545"/>
                      <a:pt x="646831" y="1509678"/>
                      <a:pt x="657225" y="1514475"/>
                    </a:cubicBezTo>
                    <a:cubicBezTo>
                      <a:pt x="688273" y="1528805"/>
                      <a:pt x="720855" y="1539555"/>
                      <a:pt x="752475" y="1552575"/>
                    </a:cubicBezTo>
                    <a:cubicBezTo>
                      <a:pt x="774834" y="1561782"/>
                      <a:pt x="796925" y="1571625"/>
                      <a:pt x="819150" y="1581150"/>
                    </a:cubicBezTo>
                    <a:cubicBezTo>
                      <a:pt x="855716" y="1596821"/>
                      <a:pt x="888007" y="1621196"/>
                      <a:pt x="923925" y="1638300"/>
                    </a:cubicBezTo>
                    <a:cubicBezTo>
                      <a:pt x="954799" y="1653002"/>
                      <a:pt x="987425" y="1663700"/>
                      <a:pt x="1019175" y="1676400"/>
                    </a:cubicBezTo>
                    <a:cubicBezTo>
                      <a:pt x="1034206" y="1682413"/>
                      <a:pt x="1050996" y="1682413"/>
                      <a:pt x="1066800" y="1685925"/>
                    </a:cubicBezTo>
                    <a:cubicBezTo>
                      <a:pt x="1079579" y="1688765"/>
                      <a:pt x="1092200" y="1692275"/>
                      <a:pt x="1104900" y="1695450"/>
                    </a:cubicBezTo>
                    <a:cubicBezTo>
                      <a:pt x="1133475" y="1692275"/>
                      <a:pt x="1162208" y="1690297"/>
                      <a:pt x="1190625" y="1685925"/>
                    </a:cubicBezTo>
                    <a:cubicBezTo>
                      <a:pt x="1221881" y="1681116"/>
                      <a:pt x="1299288" y="1652879"/>
                      <a:pt x="1314450" y="1647825"/>
                    </a:cubicBezTo>
                    <a:cubicBezTo>
                      <a:pt x="1400586" y="1619113"/>
                      <a:pt x="1343803" y="1628386"/>
                      <a:pt x="1400175" y="1600200"/>
                    </a:cubicBezTo>
                    <a:cubicBezTo>
                      <a:pt x="1409155" y="1595710"/>
                      <a:pt x="1419225" y="1593850"/>
                      <a:pt x="1428750" y="1590675"/>
                    </a:cubicBezTo>
                    <a:cubicBezTo>
                      <a:pt x="1498023" y="1538720"/>
                      <a:pt x="1438852" y="1588655"/>
                      <a:pt x="1495425" y="1524000"/>
                    </a:cubicBezTo>
                    <a:cubicBezTo>
                      <a:pt x="1507252" y="1510483"/>
                      <a:pt x="1521698" y="1499417"/>
                      <a:pt x="1533525" y="1485900"/>
                    </a:cubicBezTo>
                    <a:cubicBezTo>
                      <a:pt x="1543979" y="1473953"/>
                      <a:pt x="1550875" y="1459025"/>
                      <a:pt x="1562100" y="1447800"/>
                    </a:cubicBezTo>
                    <a:cubicBezTo>
                      <a:pt x="1573325" y="1436575"/>
                      <a:pt x="1589653" y="1431090"/>
                      <a:pt x="1600200" y="1419225"/>
                    </a:cubicBezTo>
                    <a:cubicBezTo>
                      <a:pt x="1634627" y="1380494"/>
                      <a:pt x="1635223" y="1363803"/>
                      <a:pt x="1657350" y="1323975"/>
                    </a:cubicBezTo>
                    <a:cubicBezTo>
                      <a:pt x="1671340" y="1298793"/>
                      <a:pt x="1694435" y="1266358"/>
                      <a:pt x="1704975" y="1238250"/>
                    </a:cubicBezTo>
                    <a:cubicBezTo>
                      <a:pt x="1709572" y="1225993"/>
                      <a:pt x="1710904" y="1212737"/>
                      <a:pt x="1714500" y="1200150"/>
                    </a:cubicBezTo>
                    <a:cubicBezTo>
                      <a:pt x="1717258" y="1190496"/>
                      <a:pt x="1720850" y="1181100"/>
                      <a:pt x="1724025" y="1171575"/>
                    </a:cubicBezTo>
                    <a:cubicBezTo>
                      <a:pt x="1731772" y="1117347"/>
                      <a:pt x="1736920" y="1084093"/>
                      <a:pt x="1743075" y="1028700"/>
                    </a:cubicBezTo>
                    <a:cubicBezTo>
                      <a:pt x="1746599" y="996987"/>
                      <a:pt x="1749425" y="965200"/>
                      <a:pt x="1752600" y="933450"/>
                    </a:cubicBezTo>
                    <a:cubicBezTo>
                      <a:pt x="1749425" y="876300"/>
                      <a:pt x="1747828" y="819040"/>
                      <a:pt x="1743075" y="762000"/>
                    </a:cubicBezTo>
                    <a:cubicBezTo>
                      <a:pt x="1741471" y="742754"/>
                      <a:pt x="1739657" y="723172"/>
                      <a:pt x="1733550" y="704850"/>
                    </a:cubicBezTo>
                    <a:cubicBezTo>
                      <a:pt x="1726815" y="684644"/>
                      <a:pt x="1715707" y="666097"/>
                      <a:pt x="1704975" y="647700"/>
                    </a:cubicBezTo>
                    <a:cubicBezTo>
                      <a:pt x="1696000" y="632314"/>
                      <a:pt x="1654312" y="570749"/>
                      <a:pt x="1638300" y="552450"/>
                    </a:cubicBezTo>
                    <a:cubicBezTo>
                      <a:pt x="1626473" y="538933"/>
                      <a:pt x="1612900" y="527050"/>
                      <a:pt x="1600200" y="514350"/>
                    </a:cubicBezTo>
                    <a:cubicBezTo>
                      <a:pt x="1581161" y="457233"/>
                      <a:pt x="1606033" y="511185"/>
                      <a:pt x="1543050" y="457200"/>
                    </a:cubicBezTo>
                    <a:cubicBezTo>
                      <a:pt x="1534358" y="449750"/>
                      <a:pt x="1532095" y="436720"/>
                      <a:pt x="1524000" y="428625"/>
                    </a:cubicBezTo>
                    <a:cubicBezTo>
                      <a:pt x="1515905" y="420530"/>
                      <a:pt x="1504950" y="415925"/>
                      <a:pt x="1495425" y="409575"/>
                    </a:cubicBezTo>
                    <a:lnTo>
                      <a:pt x="1457325" y="352425"/>
                    </a:lnTo>
                    <a:cubicBezTo>
                      <a:pt x="1449449" y="340611"/>
                      <a:pt x="1448315" y="324365"/>
                      <a:pt x="1438275" y="314325"/>
                    </a:cubicBezTo>
                    <a:cubicBezTo>
                      <a:pt x="1428235" y="304285"/>
                      <a:pt x="1412875" y="301625"/>
                      <a:pt x="1400175" y="295275"/>
                    </a:cubicBezTo>
                    <a:cubicBezTo>
                      <a:pt x="1377433" y="227050"/>
                      <a:pt x="1409946" y="305095"/>
                      <a:pt x="1362075" y="247650"/>
                    </a:cubicBezTo>
                    <a:cubicBezTo>
                      <a:pt x="1307646" y="182336"/>
                      <a:pt x="1384754" y="230414"/>
                      <a:pt x="1304925" y="190500"/>
                    </a:cubicBezTo>
                    <a:cubicBezTo>
                      <a:pt x="1284143" y="128155"/>
                      <a:pt x="1313007" y="189345"/>
                      <a:pt x="1266825" y="152400"/>
                    </a:cubicBezTo>
                    <a:cubicBezTo>
                      <a:pt x="1205277" y="103161"/>
                      <a:pt x="1291024" y="138241"/>
                      <a:pt x="1219200" y="114300"/>
                    </a:cubicBezTo>
                    <a:cubicBezTo>
                      <a:pt x="1209675" y="107950"/>
                      <a:pt x="1199419" y="102579"/>
                      <a:pt x="1190625" y="95250"/>
                    </a:cubicBezTo>
                    <a:cubicBezTo>
                      <a:pt x="1180277" y="86626"/>
                      <a:pt x="1173825" y="73217"/>
                      <a:pt x="1162050" y="66675"/>
                    </a:cubicBezTo>
                    <a:cubicBezTo>
                      <a:pt x="1143077" y="56134"/>
                      <a:pt x="1091397" y="44249"/>
                      <a:pt x="1066800" y="38100"/>
                    </a:cubicBezTo>
                    <a:cubicBezTo>
                      <a:pt x="1045989" y="6883"/>
                      <a:pt x="1011237" y="14287"/>
                      <a:pt x="1000125" y="9525"/>
                    </a:cubicBezTo>
                    <a:close/>
                  </a:path>
                </a:pathLst>
              </a:custGeom>
              <a:gradFill flip="none" rotWithShape="1">
                <a:gsLst>
                  <a:gs pos="35000">
                    <a:schemeClr val="bg1">
                      <a:lumMod val="50000"/>
                      <a:alpha val="63000"/>
                    </a:schemeClr>
                  </a:gs>
                  <a:gs pos="92000">
                    <a:srgbClr val="FFFFFF">
                      <a:alpha val="40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0" y="741045"/>
                <a:ext cx="1592580" cy="1471930"/>
              </a:xfrm>
              <a:custGeom>
                <a:avLst/>
                <a:gdLst>
                  <a:gd name="connsiteX0" fmla="*/ 1411794 w 1592664"/>
                  <a:gd name="connsiteY0" fmla="*/ 246185 h 1472084"/>
                  <a:gd name="connsiteX1" fmla="*/ 1411794 w 1592664"/>
                  <a:gd name="connsiteY1" fmla="*/ 246185 h 1472084"/>
                  <a:gd name="connsiteX2" fmla="*/ 1371600 w 1592664"/>
                  <a:gd name="connsiteY2" fmla="*/ 221064 h 1472084"/>
                  <a:gd name="connsiteX3" fmla="*/ 1346479 w 1592664"/>
                  <a:gd name="connsiteY3" fmla="*/ 200967 h 1472084"/>
                  <a:gd name="connsiteX4" fmla="*/ 1321358 w 1592664"/>
                  <a:gd name="connsiteY4" fmla="*/ 180871 h 1472084"/>
                  <a:gd name="connsiteX5" fmla="*/ 1306286 w 1592664"/>
                  <a:gd name="connsiteY5" fmla="*/ 170822 h 1472084"/>
                  <a:gd name="connsiteX6" fmla="*/ 1291213 w 1592664"/>
                  <a:gd name="connsiteY6" fmla="*/ 155750 h 1472084"/>
                  <a:gd name="connsiteX7" fmla="*/ 1261068 w 1592664"/>
                  <a:gd name="connsiteY7" fmla="*/ 140677 h 1472084"/>
                  <a:gd name="connsiteX8" fmla="*/ 1245996 w 1592664"/>
                  <a:gd name="connsiteY8" fmla="*/ 130629 h 1472084"/>
                  <a:gd name="connsiteX9" fmla="*/ 1215851 w 1592664"/>
                  <a:gd name="connsiteY9" fmla="*/ 105508 h 1472084"/>
                  <a:gd name="connsiteX10" fmla="*/ 1165609 w 1592664"/>
                  <a:gd name="connsiteY10" fmla="*/ 90435 h 1472084"/>
                  <a:gd name="connsiteX11" fmla="*/ 1110343 w 1592664"/>
                  <a:gd name="connsiteY11" fmla="*/ 75363 h 1472084"/>
                  <a:gd name="connsiteX12" fmla="*/ 1080198 w 1592664"/>
                  <a:gd name="connsiteY12" fmla="*/ 70339 h 1472084"/>
                  <a:gd name="connsiteX13" fmla="*/ 1040005 w 1592664"/>
                  <a:gd name="connsiteY13" fmla="*/ 60290 h 1472084"/>
                  <a:gd name="connsiteX14" fmla="*/ 1024932 w 1592664"/>
                  <a:gd name="connsiteY14" fmla="*/ 55266 h 1472084"/>
                  <a:gd name="connsiteX15" fmla="*/ 954594 w 1592664"/>
                  <a:gd name="connsiteY15" fmla="*/ 50242 h 1472084"/>
                  <a:gd name="connsiteX16" fmla="*/ 934497 w 1592664"/>
                  <a:gd name="connsiteY16" fmla="*/ 45218 h 1472084"/>
                  <a:gd name="connsiteX17" fmla="*/ 919424 w 1592664"/>
                  <a:gd name="connsiteY17" fmla="*/ 40194 h 1472084"/>
                  <a:gd name="connsiteX18" fmla="*/ 879231 w 1592664"/>
                  <a:gd name="connsiteY18" fmla="*/ 30145 h 1472084"/>
                  <a:gd name="connsiteX19" fmla="*/ 748602 w 1592664"/>
                  <a:gd name="connsiteY19" fmla="*/ 20097 h 1472084"/>
                  <a:gd name="connsiteX20" fmla="*/ 683288 w 1592664"/>
                  <a:gd name="connsiteY20" fmla="*/ 10049 h 1472084"/>
                  <a:gd name="connsiteX21" fmla="*/ 653143 w 1592664"/>
                  <a:gd name="connsiteY21" fmla="*/ 5024 h 1472084"/>
                  <a:gd name="connsiteX22" fmla="*/ 557684 w 1592664"/>
                  <a:gd name="connsiteY22" fmla="*/ 0 h 1472084"/>
                  <a:gd name="connsiteX23" fmla="*/ 512466 w 1592664"/>
                  <a:gd name="connsiteY23" fmla="*/ 5024 h 1472084"/>
                  <a:gd name="connsiteX24" fmla="*/ 497394 w 1592664"/>
                  <a:gd name="connsiteY24" fmla="*/ 15073 h 1472084"/>
                  <a:gd name="connsiteX25" fmla="*/ 482321 w 1592664"/>
                  <a:gd name="connsiteY25" fmla="*/ 20097 h 1472084"/>
                  <a:gd name="connsiteX26" fmla="*/ 452176 w 1592664"/>
                  <a:gd name="connsiteY26" fmla="*/ 35169 h 1472084"/>
                  <a:gd name="connsiteX27" fmla="*/ 417007 w 1592664"/>
                  <a:gd name="connsiteY27" fmla="*/ 60290 h 1472084"/>
                  <a:gd name="connsiteX28" fmla="*/ 401934 w 1592664"/>
                  <a:gd name="connsiteY28" fmla="*/ 75363 h 1472084"/>
                  <a:gd name="connsiteX29" fmla="*/ 346668 w 1592664"/>
                  <a:gd name="connsiteY29" fmla="*/ 110532 h 1472084"/>
                  <a:gd name="connsiteX30" fmla="*/ 326572 w 1592664"/>
                  <a:gd name="connsiteY30" fmla="*/ 125605 h 1472084"/>
                  <a:gd name="connsiteX31" fmla="*/ 296427 w 1592664"/>
                  <a:gd name="connsiteY31" fmla="*/ 140677 h 1472084"/>
                  <a:gd name="connsiteX32" fmla="*/ 251209 w 1592664"/>
                  <a:gd name="connsiteY32" fmla="*/ 165798 h 1472084"/>
                  <a:gd name="connsiteX33" fmla="*/ 231112 w 1592664"/>
                  <a:gd name="connsiteY33" fmla="*/ 190919 h 1472084"/>
                  <a:gd name="connsiteX34" fmla="*/ 216040 w 1592664"/>
                  <a:gd name="connsiteY34" fmla="*/ 195943 h 1472084"/>
                  <a:gd name="connsiteX35" fmla="*/ 180870 w 1592664"/>
                  <a:gd name="connsiteY35" fmla="*/ 226088 h 1472084"/>
                  <a:gd name="connsiteX36" fmla="*/ 155750 w 1592664"/>
                  <a:gd name="connsiteY36" fmla="*/ 256233 h 1472084"/>
                  <a:gd name="connsiteX37" fmla="*/ 145701 w 1592664"/>
                  <a:gd name="connsiteY37" fmla="*/ 266282 h 1472084"/>
                  <a:gd name="connsiteX38" fmla="*/ 135653 w 1592664"/>
                  <a:gd name="connsiteY38" fmla="*/ 286378 h 1472084"/>
                  <a:gd name="connsiteX39" fmla="*/ 125605 w 1592664"/>
                  <a:gd name="connsiteY39" fmla="*/ 296427 h 1472084"/>
                  <a:gd name="connsiteX40" fmla="*/ 95459 w 1592664"/>
                  <a:gd name="connsiteY40" fmla="*/ 336620 h 1472084"/>
                  <a:gd name="connsiteX41" fmla="*/ 75363 w 1592664"/>
                  <a:gd name="connsiteY41" fmla="*/ 386862 h 1472084"/>
                  <a:gd name="connsiteX42" fmla="*/ 65314 w 1592664"/>
                  <a:gd name="connsiteY42" fmla="*/ 417007 h 1472084"/>
                  <a:gd name="connsiteX43" fmla="*/ 50242 w 1592664"/>
                  <a:gd name="connsiteY43" fmla="*/ 447152 h 1472084"/>
                  <a:gd name="connsiteX44" fmla="*/ 45218 w 1592664"/>
                  <a:gd name="connsiteY44" fmla="*/ 467249 h 1472084"/>
                  <a:gd name="connsiteX45" fmla="*/ 35169 w 1592664"/>
                  <a:gd name="connsiteY45" fmla="*/ 477297 h 1472084"/>
                  <a:gd name="connsiteX46" fmla="*/ 25121 w 1592664"/>
                  <a:gd name="connsiteY46" fmla="*/ 537587 h 1472084"/>
                  <a:gd name="connsiteX47" fmla="*/ 20097 w 1592664"/>
                  <a:gd name="connsiteY47" fmla="*/ 552660 h 1472084"/>
                  <a:gd name="connsiteX48" fmla="*/ 10048 w 1592664"/>
                  <a:gd name="connsiteY48" fmla="*/ 592853 h 1472084"/>
                  <a:gd name="connsiteX49" fmla="*/ 5024 w 1592664"/>
                  <a:gd name="connsiteY49" fmla="*/ 643095 h 1472084"/>
                  <a:gd name="connsiteX50" fmla="*/ 0 w 1592664"/>
                  <a:gd name="connsiteY50" fmla="*/ 673240 h 1472084"/>
                  <a:gd name="connsiteX51" fmla="*/ 5024 w 1592664"/>
                  <a:gd name="connsiteY51" fmla="*/ 803868 h 1472084"/>
                  <a:gd name="connsiteX52" fmla="*/ 20097 w 1592664"/>
                  <a:gd name="connsiteY52" fmla="*/ 839038 h 1472084"/>
                  <a:gd name="connsiteX53" fmla="*/ 25121 w 1592664"/>
                  <a:gd name="connsiteY53" fmla="*/ 859134 h 1472084"/>
                  <a:gd name="connsiteX54" fmla="*/ 35169 w 1592664"/>
                  <a:gd name="connsiteY54" fmla="*/ 909376 h 1472084"/>
                  <a:gd name="connsiteX55" fmla="*/ 45218 w 1592664"/>
                  <a:gd name="connsiteY55" fmla="*/ 924449 h 1472084"/>
                  <a:gd name="connsiteX56" fmla="*/ 50242 w 1592664"/>
                  <a:gd name="connsiteY56" fmla="*/ 944545 h 1472084"/>
                  <a:gd name="connsiteX57" fmla="*/ 85411 w 1592664"/>
                  <a:gd name="connsiteY57" fmla="*/ 994787 h 1472084"/>
                  <a:gd name="connsiteX58" fmla="*/ 95459 w 1592664"/>
                  <a:gd name="connsiteY58" fmla="*/ 1009860 h 1472084"/>
                  <a:gd name="connsiteX59" fmla="*/ 100484 w 1592664"/>
                  <a:gd name="connsiteY59" fmla="*/ 1024932 h 1472084"/>
                  <a:gd name="connsiteX60" fmla="*/ 125605 w 1592664"/>
                  <a:gd name="connsiteY60" fmla="*/ 1050053 h 1472084"/>
                  <a:gd name="connsiteX61" fmla="*/ 140677 w 1592664"/>
                  <a:gd name="connsiteY61" fmla="*/ 1080198 h 1472084"/>
                  <a:gd name="connsiteX62" fmla="*/ 155750 w 1592664"/>
                  <a:gd name="connsiteY62" fmla="*/ 1105319 h 1472084"/>
                  <a:gd name="connsiteX63" fmla="*/ 160774 w 1592664"/>
                  <a:gd name="connsiteY63" fmla="*/ 1120391 h 1472084"/>
                  <a:gd name="connsiteX64" fmla="*/ 170822 w 1592664"/>
                  <a:gd name="connsiteY64" fmla="*/ 1130440 h 1472084"/>
                  <a:gd name="connsiteX65" fmla="*/ 185895 w 1592664"/>
                  <a:gd name="connsiteY65" fmla="*/ 1150536 h 1472084"/>
                  <a:gd name="connsiteX66" fmla="*/ 216040 w 1592664"/>
                  <a:gd name="connsiteY66" fmla="*/ 1200778 h 1472084"/>
                  <a:gd name="connsiteX67" fmla="*/ 236136 w 1592664"/>
                  <a:gd name="connsiteY67" fmla="*/ 1230923 h 1472084"/>
                  <a:gd name="connsiteX68" fmla="*/ 246185 w 1592664"/>
                  <a:gd name="connsiteY68" fmla="*/ 1245996 h 1472084"/>
                  <a:gd name="connsiteX69" fmla="*/ 261257 w 1592664"/>
                  <a:gd name="connsiteY69" fmla="*/ 1256044 h 1472084"/>
                  <a:gd name="connsiteX70" fmla="*/ 286378 w 1592664"/>
                  <a:gd name="connsiteY70" fmla="*/ 1281165 h 1472084"/>
                  <a:gd name="connsiteX71" fmla="*/ 301451 w 1592664"/>
                  <a:gd name="connsiteY71" fmla="*/ 1291213 h 1472084"/>
                  <a:gd name="connsiteX72" fmla="*/ 346668 w 1592664"/>
                  <a:gd name="connsiteY72" fmla="*/ 1326383 h 1472084"/>
                  <a:gd name="connsiteX73" fmla="*/ 376813 w 1592664"/>
                  <a:gd name="connsiteY73" fmla="*/ 1346479 h 1472084"/>
                  <a:gd name="connsiteX74" fmla="*/ 401934 w 1592664"/>
                  <a:gd name="connsiteY74" fmla="*/ 1361552 h 1472084"/>
                  <a:gd name="connsiteX75" fmla="*/ 447152 w 1592664"/>
                  <a:gd name="connsiteY75" fmla="*/ 1376624 h 1472084"/>
                  <a:gd name="connsiteX76" fmla="*/ 477297 w 1592664"/>
                  <a:gd name="connsiteY76" fmla="*/ 1386673 h 1472084"/>
                  <a:gd name="connsiteX77" fmla="*/ 522514 w 1592664"/>
                  <a:gd name="connsiteY77" fmla="*/ 1396721 h 1472084"/>
                  <a:gd name="connsiteX78" fmla="*/ 557684 w 1592664"/>
                  <a:gd name="connsiteY78" fmla="*/ 1411794 h 1472084"/>
                  <a:gd name="connsiteX79" fmla="*/ 587829 w 1592664"/>
                  <a:gd name="connsiteY79" fmla="*/ 1421842 h 1472084"/>
                  <a:gd name="connsiteX80" fmla="*/ 648119 w 1592664"/>
                  <a:gd name="connsiteY80" fmla="*/ 1431890 h 1472084"/>
                  <a:gd name="connsiteX81" fmla="*/ 698361 w 1592664"/>
                  <a:gd name="connsiteY81" fmla="*/ 1441939 h 1472084"/>
                  <a:gd name="connsiteX82" fmla="*/ 778747 w 1592664"/>
                  <a:gd name="connsiteY82" fmla="*/ 1451987 h 1472084"/>
                  <a:gd name="connsiteX83" fmla="*/ 808892 w 1592664"/>
                  <a:gd name="connsiteY83" fmla="*/ 1462035 h 1472084"/>
                  <a:gd name="connsiteX84" fmla="*/ 899328 w 1592664"/>
                  <a:gd name="connsiteY84" fmla="*/ 1472084 h 1472084"/>
                  <a:gd name="connsiteX85" fmla="*/ 1080198 w 1592664"/>
                  <a:gd name="connsiteY85" fmla="*/ 1467060 h 1472084"/>
                  <a:gd name="connsiteX86" fmla="*/ 1120391 w 1592664"/>
                  <a:gd name="connsiteY86" fmla="*/ 1446963 h 1472084"/>
                  <a:gd name="connsiteX87" fmla="*/ 1145512 w 1592664"/>
                  <a:gd name="connsiteY87" fmla="*/ 1441939 h 1472084"/>
                  <a:gd name="connsiteX88" fmla="*/ 1195754 w 1592664"/>
                  <a:gd name="connsiteY88" fmla="*/ 1421842 h 1472084"/>
                  <a:gd name="connsiteX89" fmla="*/ 1210827 w 1592664"/>
                  <a:gd name="connsiteY89" fmla="*/ 1416818 h 1472084"/>
                  <a:gd name="connsiteX90" fmla="*/ 1251020 w 1592664"/>
                  <a:gd name="connsiteY90" fmla="*/ 1376624 h 1472084"/>
                  <a:gd name="connsiteX91" fmla="*/ 1266092 w 1592664"/>
                  <a:gd name="connsiteY91" fmla="*/ 1366576 h 1472084"/>
                  <a:gd name="connsiteX92" fmla="*/ 1291213 w 1592664"/>
                  <a:gd name="connsiteY92" fmla="*/ 1351504 h 1472084"/>
                  <a:gd name="connsiteX93" fmla="*/ 1331407 w 1592664"/>
                  <a:gd name="connsiteY93" fmla="*/ 1326383 h 1472084"/>
                  <a:gd name="connsiteX94" fmla="*/ 1361552 w 1592664"/>
                  <a:gd name="connsiteY94" fmla="*/ 1301262 h 1472084"/>
                  <a:gd name="connsiteX95" fmla="*/ 1401745 w 1592664"/>
                  <a:gd name="connsiteY95" fmla="*/ 1266093 h 1472084"/>
                  <a:gd name="connsiteX96" fmla="*/ 1421842 w 1592664"/>
                  <a:gd name="connsiteY96" fmla="*/ 1235947 h 1472084"/>
                  <a:gd name="connsiteX97" fmla="*/ 1431890 w 1592664"/>
                  <a:gd name="connsiteY97" fmla="*/ 1220875 h 1472084"/>
                  <a:gd name="connsiteX98" fmla="*/ 1446963 w 1592664"/>
                  <a:gd name="connsiteY98" fmla="*/ 1210827 h 1472084"/>
                  <a:gd name="connsiteX99" fmla="*/ 1457011 w 1592664"/>
                  <a:gd name="connsiteY99" fmla="*/ 1195754 h 1472084"/>
                  <a:gd name="connsiteX100" fmla="*/ 1462035 w 1592664"/>
                  <a:gd name="connsiteY100" fmla="*/ 1180682 h 1472084"/>
                  <a:gd name="connsiteX101" fmla="*/ 1487156 w 1592664"/>
                  <a:gd name="connsiteY101" fmla="*/ 1155561 h 1472084"/>
                  <a:gd name="connsiteX102" fmla="*/ 1497205 w 1592664"/>
                  <a:gd name="connsiteY102" fmla="*/ 1145512 h 1472084"/>
                  <a:gd name="connsiteX103" fmla="*/ 1507253 w 1592664"/>
                  <a:gd name="connsiteY103" fmla="*/ 1130440 h 1472084"/>
                  <a:gd name="connsiteX104" fmla="*/ 1527350 w 1592664"/>
                  <a:gd name="connsiteY104" fmla="*/ 1105319 h 1472084"/>
                  <a:gd name="connsiteX105" fmla="*/ 1532374 w 1592664"/>
                  <a:gd name="connsiteY105" fmla="*/ 1085222 h 1472084"/>
                  <a:gd name="connsiteX106" fmla="*/ 1547446 w 1592664"/>
                  <a:gd name="connsiteY106" fmla="*/ 1065125 h 1472084"/>
                  <a:gd name="connsiteX107" fmla="*/ 1567543 w 1592664"/>
                  <a:gd name="connsiteY107" fmla="*/ 1019908 h 1472084"/>
                  <a:gd name="connsiteX108" fmla="*/ 1582616 w 1592664"/>
                  <a:gd name="connsiteY108" fmla="*/ 969666 h 1472084"/>
                  <a:gd name="connsiteX109" fmla="*/ 1587640 w 1592664"/>
                  <a:gd name="connsiteY109" fmla="*/ 929473 h 1472084"/>
                  <a:gd name="connsiteX110" fmla="*/ 1592664 w 1592664"/>
                  <a:gd name="connsiteY110" fmla="*/ 899328 h 1472084"/>
                  <a:gd name="connsiteX111" fmla="*/ 1587640 w 1592664"/>
                  <a:gd name="connsiteY111" fmla="*/ 828989 h 1472084"/>
                  <a:gd name="connsiteX112" fmla="*/ 1577591 w 1592664"/>
                  <a:gd name="connsiteY112" fmla="*/ 738554 h 1472084"/>
                  <a:gd name="connsiteX113" fmla="*/ 1572567 w 1592664"/>
                  <a:gd name="connsiteY113" fmla="*/ 723482 h 1472084"/>
                  <a:gd name="connsiteX114" fmla="*/ 1567543 w 1592664"/>
                  <a:gd name="connsiteY114" fmla="*/ 653143 h 1472084"/>
                  <a:gd name="connsiteX115" fmla="*/ 1562519 w 1592664"/>
                  <a:gd name="connsiteY115" fmla="*/ 633046 h 1472084"/>
                  <a:gd name="connsiteX116" fmla="*/ 1542422 w 1592664"/>
                  <a:gd name="connsiteY116" fmla="*/ 557684 h 1472084"/>
                  <a:gd name="connsiteX117" fmla="*/ 1537398 w 1592664"/>
                  <a:gd name="connsiteY117" fmla="*/ 532563 h 1472084"/>
                  <a:gd name="connsiteX118" fmla="*/ 1527350 w 1592664"/>
                  <a:gd name="connsiteY118" fmla="*/ 492369 h 1472084"/>
                  <a:gd name="connsiteX119" fmla="*/ 1512277 w 1592664"/>
                  <a:gd name="connsiteY119" fmla="*/ 432079 h 1472084"/>
                  <a:gd name="connsiteX120" fmla="*/ 1502229 w 1592664"/>
                  <a:gd name="connsiteY120" fmla="*/ 417007 h 1472084"/>
                  <a:gd name="connsiteX121" fmla="*/ 1497205 w 1592664"/>
                  <a:gd name="connsiteY121" fmla="*/ 396910 h 1472084"/>
                  <a:gd name="connsiteX122" fmla="*/ 1482132 w 1592664"/>
                  <a:gd name="connsiteY122" fmla="*/ 356717 h 1472084"/>
                  <a:gd name="connsiteX123" fmla="*/ 1472084 w 1592664"/>
                  <a:gd name="connsiteY123" fmla="*/ 336620 h 1472084"/>
                  <a:gd name="connsiteX124" fmla="*/ 1457011 w 1592664"/>
                  <a:gd name="connsiteY124" fmla="*/ 281354 h 1472084"/>
                  <a:gd name="connsiteX125" fmla="*/ 1436914 w 1592664"/>
                  <a:gd name="connsiteY125" fmla="*/ 251209 h 1472084"/>
                  <a:gd name="connsiteX126" fmla="*/ 1411794 w 1592664"/>
                  <a:gd name="connsiteY126" fmla="*/ 246185 h 1472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</a:cxnLst>
                <a:rect l="l" t="t" r="r" b="b"/>
                <a:pathLst>
                  <a:path w="1592664" h="1472084">
                    <a:moveTo>
                      <a:pt x="1411794" y="246185"/>
                    </a:moveTo>
                    <a:lnTo>
                      <a:pt x="1411794" y="246185"/>
                    </a:lnTo>
                    <a:cubicBezTo>
                      <a:pt x="1398396" y="237811"/>
                      <a:pt x="1383937" y="230934"/>
                      <a:pt x="1371600" y="221064"/>
                    </a:cubicBezTo>
                    <a:cubicBezTo>
                      <a:pt x="1339135" y="195092"/>
                      <a:pt x="1384366" y="213595"/>
                      <a:pt x="1346479" y="200967"/>
                    </a:cubicBezTo>
                    <a:cubicBezTo>
                      <a:pt x="1300104" y="170050"/>
                      <a:pt x="1357142" y="209499"/>
                      <a:pt x="1321358" y="180871"/>
                    </a:cubicBezTo>
                    <a:cubicBezTo>
                      <a:pt x="1316643" y="177099"/>
                      <a:pt x="1310925" y="174688"/>
                      <a:pt x="1306286" y="170822"/>
                    </a:cubicBezTo>
                    <a:cubicBezTo>
                      <a:pt x="1300828" y="166273"/>
                      <a:pt x="1296671" y="160299"/>
                      <a:pt x="1291213" y="155750"/>
                    </a:cubicBezTo>
                    <a:cubicBezTo>
                      <a:pt x="1278225" y="144926"/>
                      <a:pt x="1276177" y="145713"/>
                      <a:pt x="1261068" y="140677"/>
                    </a:cubicBezTo>
                    <a:cubicBezTo>
                      <a:pt x="1256044" y="137328"/>
                      <a:pt x="1250635" y="134495"/>
                      <a:pt x="1245996" y="130629"/>
                    </a:cubicBezTo>
                    <a:cubicBezTo>
                      <a:pt x="1232475" y="119361"/>
                      <a:pt x="1231888" y="112635"/>
                      <a:pt x="1215851" y="105508"/>
                    </a:cubicBezTo>
                    <a:cubicBezTo>
                      <a:pt x="1196743" y="97016"/>
                      <a:pt x="1184515" y="95591"/>
                      <a:pt x="1165609" y="90435"/>
                    </a:cubicBezTo>
                    <a:cubicBezTo>
                      <a:pt x="1155087" y="87565"/>
                      <a:pt x="1124549" y="78204"/>
                      <a:pt x="1110343" y="75363"/>
                    </a:cubicBezTo>
                    <a:cubicBezTo>
                      <a:pt x="1100354" y="73365"/>
                      <a:pt x="1090159" y="72474"/>
                      <a:pt x="1080198" y="70339"/>
                    </a:cubicBezTo>
                    <a:cubicBezTo>
                      <a:pt x="1066695" y="67445"/>
                      <a:pt x="1053106" y="64657"/>
                      <a:pt x="1040005" y="60290"/>
                    </a:cubicBezTo>
                    <a:cubicBezTo>
                      <a:pt x="1034981" y="58615"/>
                      <a:pt x="1030192" y="55885"/>
                      <a:pt x="1024932" y="55266"/>
                    </a:cubicBezTo>
                    <a:cubicBezTo>
                      <a:pt x="1001587" y="52520"/>
                      <a:pt x="978040" y="51917"/>
                      <a:pt x="954594" y="50242"/>
                    </a:cubicBezTo>
                    <a:cubicBezTo>
                      <a:pt x="947895" y="48567"/>
                      <a:pt x="941136" y="47115"/>
                      <a:pt x="934497" y="45218"/>
                    </a:cubicBezTo>
                    <a:cubicBezTo>
                      <a:pt x="929405" y="43763"/>
                      <a:pt x="924533" y="41588"/>
                      <a:pt x="919424" y="40194"/>
                    </a:cubicBezTo>
                    <a:cubicBezTo>
                      <a:pt x="906101" y="36560"/>
                      <a:pt x="892629" y="33495"/>
                      <a:pt x="879231" y="30145"/>
                    </a:cubicBezTo>
                    <a:cubicBezTo>
                      <a:pt x="848738" y="22521"/>
                      <a:pt x="758430" y="20614"/>
                      <a:pt x="748602" y="20097"/>
                    </a:cubicBezTo>
                    <a:cubicBezTo>
                      <a:pt x="673322" y="7551"/>
                      <a:pt x="767431" y="22995"/>
                      <a:pt x="683288" y="10049"/>
                    </a:cubicBezTo>
                    <a:cubicBezTo>
                      <a:pt x="673219" y="8500"/>
                      <a:pt x="663298" y="5836"/>
                      <a:pt x="653143" y="5024"/>
                    </a:cubicBezTo>
                    <a:cubicBezTo>
                      <a:pt x="621381" y="2483"/>
                      <a:pt x="589504" y="1675"/>
                      <a:pt x="557684" y="0"/>
                    </a:cubicBezTo>
                    <a:cubicBezTo>
                      <a:pt x="542611" y="1675"/>
                      <a:pt x="527179" y="1346"/>
                      <a:pt x="512466" y="5024"/>
                    </a:cubicBezTo>
                    <a:cubicBezTo>
                      <a:pt x="506608" y="6489"/>
                      <a:pt x="502795" y="12373"/>
                      <a:pt x="497394" y="15073"/>
                    </a:cubicBezTo>
                    <a:cubicBezTo>
                      <a:pt x="492657" y="17442"/>
                      <a:pt x="487058" y="17729"/>
                      <a:pt x="482321" y="20097"/>
                    </a:cubicBezTo>
                    <a:cubicBezTo>
                      <a:pt x="443360" y="39576"/>
                      <a:pt x="490063" y="22540"/>
                      <a:pt x="452176" y="35169"/>
                    </a:cubicBezTo>
                    <a:cubicBezTo>
                      <a:pt x="428334" y="59011"/>
                      <a:pt x="441067" y="52270"/>
                      <a:pt x="417007" y="60290"/>
                    </a:cubicBezTo>
                    <a:cubicBezTo>
                      <a:pt x="411983" y="65314"/>
                      <a:pt x="407543" y="71001"/>
                      <a:pt x="401934" y="75363"/>
                    </a:cubicBezTo>
                    <a:cubicBezTo>
                      <a:pt x="375596" y="95848"/>
                      <a:pt x="372496" y="93313"/>
                      <a:pt x="346668" y="110532"/>
                    </a:cubicBezTo>
                    <a:cubicBezTo>
                      <a:pt x="339701" y="115177"/>
                      <a:pt x="333752" y="121297"/>
                      <a:pt x="326572" y="125605"/>
                    </a:cubicBezTo>
                    <a:cubicBezTo>
                      <a:pt x="316939" y="131385"/>
                      <a:pt x="306290" y="135297"/>
                      <a:pt x="296427" y="140677"/>
                    </a:cubicBezTo>
                    <a:cubicBezTo>
                      <a:pt x="227039" y="178525"/>
                      <a:pt x="309066" y="136871"/>
                      <a:pt x="251209" y="165798"/>
                    </a:cubicBezTo>
                    <a:cubicBezTo>
                      <a:pt x="246643" y="172647"/>
                      <a:pt x="239069" y="186145"/>
                      <a:pt x="231112" y="190919"/>
                    </a:cubicBezTo>
                    <a:cubicBezTo>
                      <a:pt x="226571" y="193644"/>
                      <a:pt x="221064" y="194268"/>
                      <a:pt x="216040" y="195943"/>
                    </a:cubicBezTo>
                    <a:cubicBezTo>
                      <a:pt x="185794" y="236270"/>
                      <a:pt x="218008" y="199561"/>
                      <a:pt x="180870" y="226088"/>
                    </a:cubicBezTo>
                    <a:cubicBezTo>
                      <a:pt x="164164" y="238021"/>
                      <a:pt x="167500" y="241546"/>
                      <a:pt x="155750" y="256233"/>
                    </a:cubicBezTo>
                    <a:cubicBezTo>
                      <a:pt x="152791" y="259932"/>
                      <a:pt x="148329" y="262340"/>
                      <a:pt x="145701" y="266282"/>
                    </a:cubicBezTo>
                    <a:cubicBezTo>
                      <a:pt x="141547" y="272513"/>
                      <a:pt x="139807" y="280146"/>
                      <a:pt x="135653" y="286378"/>
                    </a:cubicBezTo>
                    <a:cubicBezTo>
                      <a:pt x="133025" y="290319"/>
                      <a:pt x="128564" y="292728"/>
                      <a:pt x="125605" y="296427"/>
                    </a:cubicBezTo>
                    <a:cubicBezTo>
                      <a:pt x="115143" y="309504"/>
                      <a:pt x="102948" y="321641"/>
                      <a:pt x="95459" y="336620"/>
                    </a:cubicBezTo>
                    <a:cubicBezTo>
                      <a:pt x="80674" y="366191"/>
                      <a:pt x="87780" y="349611"/>
                      <a:pt x="75363" y="386862"/>
                    </a:cubicBezTo>
                    <a:lnTo>
                      <a:pt x="65314" y="417007"/>
                    </a:lnTo>
                    <a:lnTo>
                      <a:pt x="50242" y="447152"/>
                    </a:lnTo>
                    <a:cubicBezTo>
                      <a:pt x="48567" y="453851"/>
                      <a:pt x="48306" y="461073"/>
                      <a:pt x="45218" y="467249"/>
                    </a:cubicBezTo>
                    <a:cubicBezTo>
                      <a:pt x="43100" y="471486"/>
                      <a:pt x="37035" y="472943"/>
                      <a:pt x="35169" y="477297"/>
                    </a:cubicBezTo>
                    <a:cubicBezTo>
                      <a:pt x="31799" y="485160"/>
                      <a:pt x="25838" y="534000"/>
                      <a:pt x="25121" y="537587"/>
                    </a:cubicBezTo>
                    <a:cubicBezTo>
                      <a:pt x="24082" y="542780"/>
                      <a:pt x="21491" y="547551"/>
                      <a:pt x="20097" y="552660"/>
                    </a:cubicBezTo>
                    <a:cubicBezTo>
                      <a:pt x="16463" y="565983"/>
                      <a:pt x="10048" y="592853"/>
                      <a:pt x="10048" y="592853"/>
                    </a:cubicBezTo>
                    <a:cubicBezTo>
                      <a:pt x="8373" y="609600"/>
                      <a:pt x="7112" y="626394"/>
                      <a:pt x="5024" y="643095"/>
                    </a:cubicBezTo>
                    <a:cubicBezTo>
                      <a:pt x="3761" y="653203"/>
                      <a:pt x="0" y="663053"/>
                      <a:pt x="0" y="673240"/>
                    </a:cubicBezTo>
                    <a:cubicBezTo>
                      <a:pt x="0" y="716815"/>
                      <a:pt x="2026" y="760396"/>
                      <a:pt x="5024" y="803868"/>
                    </a:cubicBezTo>
                    <a:cubicBezTo>
                      <a:pt x="5616" y="812446"/>
                      <a:pt x="17297" y="833439"/>
                      <a:pt x="20097" y="839038"/>
                    </a:cubicBezTo>
                    <a:cubicBezTo>
                      <a:pt x="21772" y="845737"/>
                      <a:pt x="23886" y="852341"/>
                      <a:pt x="25121" y="859134"/>
                    </a:cubicBezTo>
                    <a:cubicBezTo>
                      <a:pt x="27766" y="873680"/>
                      <a:pt x="27799" y="894637"/>
                      <a:pt x="35169" y="909376"/>
                    </a:cubicBezTo>
                    <a:cubicBezTo>
                      <a:pt x="37870" y="914777"/>
                      <a:pt x="41868" y="919425"/>
                      <a:pt x="45218" y="924449"/>
                    </a:cubicBezTo>
                    <a:cubicBezTo>
                      <a:pt x="46893" y="931148"/>
                      <a:pt x="47154" y="938369"/>
                      <a:pt x="50242" y="944545"/>
                    </a:cubicBezTo>
                    <a:cubicBezTo>
                      <a:pt x="57940" y="959941"/>
                      <a:pt x="74911" y="980086"/>
                      <a:pt x="85411" y="994787"/>
                    </a:cubicBezTo>
                    <a:cubicBezTo>
                      <a:pt x="88921" y="999701"/>
                      <a:pt x="92758" y="1004459"/>
                      <a:pt x="95459" y="1009860"/>
                    </a:cubicBezTo>
                    <a:cubicBezTo>
                      <a:pt x="97827" y="1014597"/>
                      <a:pt x="97306" y="1020695"/>
                      <a:pt x="100484" y="1024932"/>
                    </a:cubicBezTo>
                    <a:cubicBezTo>
                      <a:pt x="107589" y="1034406"/>
                      <a:pt x="125605" y="1050053"/>
                      <a:pt x="125605" y="1050053"/>
                    </a:cubicBezTo>
                    <a:cubicBezTo>
                      <a:pt x="138234" y="1087940"/>
                      <a:pt x="121198" y="1041237"/>
                      <a:pt x="140677" y="1080198"/>
                    </a:cubicBezTo>
                    <a:cubicBezTo>
                      <a:pt x="153720" y="1106285"/>
                      <a:pt x="136124" y="1085695"/>
                      <a:pt x="155750" y="1105319"/>
                    </a:cubicBezTo>
                    <a:cubicBezTo>
                      <a:pt x="157425" y="1110343"/>
                      <a:pt x="158049" y="1115850"/>
                      <a:pt x="160774" y="1120391"/>
                    </a:cubicBezTo>
                    <a:cubicBezTo>
                      <a:pt x="163211" y="1124453"/>
                      <a:pt x="167789" y="1126801"/>
                      <a:pt x="170822" y="1130440"/>
                    </a:cubicBezTo>
                    <a:cubicBezTo>
                      <a:pt x="176183" y="1136873"/>
                      <a:pt x="181828" y="1143216"/>
                      <a:pt x="185895" y="1150536"/>
                    </a:cubicBezTo>
                    <a:cubicBezTo>
                      <a:pt x="217786" y="1207940"/>
                      <a:pt x="169072" y="1142068"/>
                      <a:pt x="216040" y="1200778"/>
                    </a:cubicBezTo>
                    <a:cubicBezTo>
                      <a:pt x="224869" y="1227266"/>
                      <a:pt x="215229" y="1205834"/>
                      <a:pt x="236136" y="1230923"/>
                    </a:cubicBezTo>
                    <a:cubicBezTo>
                      <a:pt x="240002" y="1235562"/>
                      <a:pt x="241915" y="1241726"/>
                      <a:pt x="246185" y="1245996"/>
                    </a:cubicBezTo>
                    <a:cubicBezTo>
                      <a:pt x="250455" y="1250266"/>
                      <a:pt x="256713" y="1252068"/>
                      <a:pt x="261257" y="1256044"/>
                    </a:cubicBezTo>
                    <a:cubicBezTo>
                      <a:pt x="270169" y="1263842"/>
                      <a:pt x="277466" y="1273367"/>
                      <a:pt x="286378" y="1281165"/>
                    </a:cubicBezTo>
                    <a:cubicBezTo>
                      <a:pt x="290922" y="1285141"/>
                      <a:pt x="296938" y="1287201"/>
                      <a:pt x="301451" y="1291213"/>
                    </a:cubicBezTo>
                    <a:cubicBezTo>
                      <a:pt x="342121" y="1327363"/>
                      <a:pt x="315588" y="1316021"/>
                      <a:pt x="346668" y="1326383"/>
                    </a:cubicBezTo>
                    <a:cubicBezTo>
                      <a:pt x="363938" y="1343651"/>
                      <a:pt x="349437" y="1331270"/>
                      <a:pt x="376813" y="1346479"/>
                    </a:cubicBezTo>
                    <a:cubicBezTo>
                      <a:pt x="385349" y="1351222"/>
                      <a:pt x="392958" y="1357705"/>
                      <a:pt x="401934" y="1361552"/>
                    </a:cubicBezTo>
                    <a:cubicBezTo>
                      <a:pt x="416537" y="1367811"/>
                      <a:pt x="432079" y="1371600"/>
                      <a:pt x="447152" y="1376624"/>
                    </a:cubicBezTo>
                    <a:cubicBezTo>
                      <a:pt x="457200" y="1379973"/>
                      <a:pt x="466957" y="1384375"/>
                      <a:pt x="477297" y="1386673"/>
                    </a:cubicBezTo>
                    <a:cubicBezTo>
                      <a:pt x="492369" y="1390022"/>
                      <a:pt x="507535" y="1392976"/>
                      <a:pt x="522514" y="1396721"/>
                    </a:cubicBezTo>
                    <a:cubicBezTo>
                      <a:pt x="544082" y="1402113"/>
                      <a:pt x="533713" y="1402205"/>
                      <a:pt x="557684" y="1411794"/>
                    </a:cubicBezTo>
                    <a:cubicBezTo>
                      <a:pt x="567518" y="1415728"/>
                      <a:pt x="577553" y="1419273"/>
                      <a:pt x="587829" y="1421842"/>
                    </a:cubicBezTo>
                    <a:cubicBezTo>
                      <a:pt x="625037" y="1431144"/>
                      <a:pt x="593226" y="1424048"/>
                      <a:pt x="648119" y="1431890"/>
                    </a:cubicBezTo>
                    <a:cubicBezTo>
                      <a:pt x="708367" y="1440497"/>
                      <a:pt x="652593" y="1432786"/>
                      <a:pt x="698361" y="1441939"/>
                    </a:cubicBezTo>
                    <a:cubicBezTo>
                      <a:pt x="729526" y="1448172"/>
                      <a:pt x="744114" y="1448524"/>
                      <a:pt x="778747" y="1451987"/>
                    </a:cubicBezTo>
                    <a:cubicBezTo>
                      <a:pt x="788795" y="1455336"/>
                      <a:pt x="798616" y="1459466"/>
                      <a:pt x="808892" y="1462035"/>
                    </a:cubicBezTo>
                    <a:cubicBezTo>
                      <a:pt x="833917" y="1468291"/>
                      <a:pt x="878399" y="1470340"/>
                      <a:pt x="899328" y="1472084"/>
                    </a:cubicBezTo>
                    <a:cubicBezTo>
                      <a:pt x="959618" y="1470409"/>
                      <a:pt x="1019964" y="1470149"/>
                      <a:pt x="1080198" y="1467060"/>
                    </a:cubicBezTo>
                    <a:cubicBezTo>
                      <a:pt x="1094071" y="1466349"/>
                      <a:pt x="1110021" y="1451111"/>
                      <a:pt x="1120391" y="1446963"/>
                    </a:cubicBezTo>
                    <a:cubicBezTo>
                      <a:pt x="1128320" y="1443792"/>
                      <a:pt x="1137138" y="1443614"/>
                      <a:pt x="1145512" y="1441939"/>
                    </a:cubicBezTo>
                    <a:cubicBezTo>
                      <a:pt x="1175082" y="1427153"/>
                      <a:pt x="1158504" y="1434258"/>
                      <a:pt x="1195754" y="1421842"/>
                    </a:cubicBezTo>
                    <a:lnTo>
                      <a:pt x="1210827" y="1416818"/>
                    </a:lnTo>
                    <a:lnTo>
                      <a:pt x="1251020" y="1376624"/>
                    </a:lnTo>
                    <a:cubicBezTo>
                      <a:pt x="1255289" y="1372354"/>
                      <a:pt x="1260972" y="1369776"/>
                      <a:pt x="1266092" y="1366576"/>
                    </a:cubicBezTo>
                    <a:cubicBezTo>
                      <a:pt x="1274373" y="1361401"/>
                      <a:pt x="1283088" y="1356921"/>
                      <a:pt x="1291213" y="1351504"/>
                    </a:cubicBezTo>
                    <a:cubicBezTo>
                      <a:pt x="1330348" y="1325414"/>
                      <a:pt x="1292152" y="1346010"/>
                      <a:pt x="1331407" y="1326383"/>
                    </a:cubicBezTo>
                    <a:cubicBezTo>
                      <a:pt x="1364251" y="1293536"/>
                      <a:pt x="1307834" y="1349010"/>
                      <a:pt x="1361552" y="1301262"/>
                    </a:cubicBezTo>
                    <a:cubicBezTo>
                      <a:pt x="1405641" y="1262072"/>
                      <a:pt x="1369325" y="1287706"/>
                      <a:pt x="1401745" y="1266093"/>
                    </a:cubicBezTo>
                    <a:lnTo>
                      <a:pt x="1421842" y="1235947"/>
                    </a:lnTo>
                    <a:cubicBezTo>
                      <a:pt x="1425191" y="1230923"/>
                      <a:pt x="1426866" y="1224224"/>
                      <a:pt x="1431890" y="1220875"/>
                    </a:cubicBezTo>
                    <a:lnTo>
                      <a:pt x="1446963" y="1210827"/>
                    </a:lnTo>
                    <a:cubicBezTo>
                      <a:pt x="1450312" y="1205803"/>
                      <a:pt x="1454311" y="1201155"/>
                      <a:pt x="1457011" y="1195754"/>
                    </a:cubicBezTo>
                    <a:cubicBezTo>
                      <a:pt x="1459379" y="1191017"/>
                      <a:pt x="1458858" y="1184919"/>
                      <a:pt x="1462035" y="1180682"/>
                    </a:cubicBezTo>
                    <a:cubicBezTo>
                      <a:pt x="1469140" y="1171208"/>
                      <a:pt x="1478782" y="1163935"/>
                      <a:pt x="1487156" y="1155561"/>
                    </a:cubicBezTo>
                    <a:cubicBezTo>
                      <a:pt x="1490506" y="1152211"/>
                      <a:pt x="1494577" y="1149454"/>
                      <a:pt x="1497205" y="1145512"/>
                    </a:cubicBezTo>
                    <a:lnTo>
                      <a:pt x="1507253" y="1130440"/>
                    </a:lnTo>
                    <a:cubicBezTo>
                      <a:pt x="1523677" y="1081165"/>
                      <a:pt x="1497050" y="1150769"/>
                      <a:pt x="1527350" y="1105319"/>
                    </a:cubicBezTo>
                    <a:cubicBezTo>
                      <a:pt x="1531180" y="1099574"/>
                      <a:pt x="1529286" y="1091398"/>
                      <a:pt x="1532374" y="1085222"/>
                    </a:cubicBezTo>
                    <a:cubicBezTo>
                      <a:pt x="1536119" y="1077732"/>
                      <a:pt x="1542422" y="1071824"/>
                      <a:pt x="1547446" y="1065125"/>
                    </a:cubicBezTo>
                    <a:cubicBezTo>
                      <a:pt x="1559405" y="1029252"/>
                      <a:pt x="1551620" y="1043793"/>
                      <a:pt x="1567543" y="1019908"/>
                    </a:cubicBezTo>
                    <a:cubicBezTo>
                      <a:pt x="1579775" y="983212"/>
                      <a:pt x="1575022" y="1000039"/>
                      <a:pt x="1582616" y="969666"/>
                    </a:cubicBezTo>
                    <a:cubicBezTo>
                      <a:pt x="1584291" y="956268"/>
                      <a:pt x="1585731" y="942839"/>
                      <a:pt x="1587640" y="929473"/>
                    </a:cubicBezTo>
                    <a:cubicBezTo>
                      <a:pt x="1589081" y="919388"/>
                      <a:pt x="1592664" y="909515"/>
                      <a:pt x="1592664" y="899328"/>
                    </a:cubicBezTo>
                    <a:cubicBezTo>
                      <a:pt x="1592664" y="875822"/>
                      <a:pt x="1589443" y="852426"/>
                      <a:pt x="1587640" y="828989"/>
                    </a:cubicBezTo>
                    <a:cubicBezTo>
                      <a:pt x="1585373" y="799516"/>
                      <a:pt x="1584112" y="767896"/>
                      <a:pt x="1577591" y="738554"/>
                    </a:cubicBezTo>
                    <a:cubicBezTo>
                      <a:pt x="1576442" y="733384"/>
                      <a:pt x="1574242" y="728506"/>
                      <a:pt x="1572567" y="723482"/>
                    </a:cubicBezTo>
                    <a:cubicBezTo>
                      <a:pt x="1570892" y="700036"/>
                      <a:pt x="1570139" y="676505"/>
                      <a:pt x="1567543" y="653143"/>
                    </a:cubicBezTo>
                    <a:cubicBezTo>
                      <a:pt x="1566780" y="646280"/>
                      <a:pt x="1564336" y="639708"/>
                      <a:pt x="1562519" y="633046"/>
                    </a:cubicBezTo>
                    <a:cubicBezTo>
                      <a:pt x="1550953" y="590637"/>
                      <a:pt x="1552848" y="602865"/>
                      <a:pt x="1542422" y="557684"/>
                    </a:cubicBezTo>
                    <a:cubicBezTo>
                      <a:pt x="1540502" y="549363"/>
                      <a:pt x="1539318" y="540884"/>
                      <a:pt x="1537398" y="532563"/>
                    </a:cubicBezTo>
                    <a:cubicBezTo>
                      <a:pt x="1534293" y="519106"/>
                      <a:pt x="1529621" y="505991"/>
                      <a:pt x="1527350" y="492369"/>
                    </a:cubicBezTo>
                    <a:cubicBezTo>
                      <a:pt x="1520583" y="451776"/>
                      <a:pt x="1525546" y="471888"/>
                      <a:pt x="1512277" y="432079"/>
                    </a:cubicBezTo>
                    <a:cubicBezTo>
                      <a:pt x="1510368" y="426351"/>
                      <a:pt x="1505578" y="422031"/>
                      <a:pt x="1502229" y="417007"/>
                    </a:cubicBezTo>
                    <a:cubicBezTo>
                      <a:pt x="1500554" y="410308"/>
                      <a:pt x="1499102" y="403549"/>
                      <a:pt x="1497205" y="396910"/>
                    </a:cubicBezTo>
                    <a:cubicBezTo>
                      <a:pt x="1493893" y="385319"/>
                      <a:pt x="1486372" y="366257"/>
                      <a:pt x="1482132" y="356717"/>
                    </a:cubicBezTo>
                    <a:cubicBezTo>
                      <a:pt x="1479090" y="349873"/>
                      <a:pt x="1474452" y="343725"/>
                      <a:pt x="1472084" y="336620"/>
                    </a:cubicBezTo>
                    <a:cubicBezTo>
                      <a:pt x="1468246" y="325107"/>
                      <a:pt x="1463527" y="296559"/>
                      <a:pt x="1457011" y="281354"/>
                    </a:cubicBezTo>
                    <a:cubicBezTo>
                      <a:pt x="1450653" y="266517"/>
                      <a:pt x="1448586" y="260546"/>
                      <a:pt x="1436914" y="251209"/>
                    </a:cubicBezTo>
                    <a:cubicBezTo>
                      <a:pt x="1432199" y="247437"/>
                      <a:pt x="1415981" y="247022"/>
                      <a:pt x="1411794" y="246185"/>
                    </a:cubicBezTo>
                    <a:close/>
                  </a:path>
                </a:pathLst>
              </a:custGeom>
              <a:gradFill flip="none" rotWithShape="1">
                <a:gsLst>
                  <a:gs pos="35000">
                    <a:schemeClr val="bg1">
                      <a:lumMod val="50000"/>
                      <a:alpha val="60000"/>
                    </a:schemeClr>
                  </a:gs>
                  <a:gs pos="85000">
                    <a:srgbClr val="FFFFFF">
                      <a:alpha val="4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81050" y="304800"/>
              <a:ext cx="695959" cy="16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indent="144145" algn="just" hangingPunct="0">
                <a:lnSpc>
                  <a:spcPts val="1200"/>
                </a:lnSpc>
                <a:spcAft>
                  <a:spcPts val="0"/>
                </a:spcAft>
              </a:pPr>
              <a:r>
                <a:rPr lang="en-US" sz="1600" dirty="0">
                  <a:effectLst/>
                  <a:latin typeface="Gill Sans MT"/>
                  <a:ea typeface="Times New Roman"/>
                </a:rPr>
                <a:t>Smart 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85725" y="1419225"/>
              <a:ext cx="991234" cy="16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indent="144145" algn="just" hangingPunct="0">
                <a:lnSpc>
                  <a:spcPts val="1200"/>
                </a:lnSpc>
                <a:spcAft>
                  <a:spcPts val="0"/>
                </a:spcAft>
              </a:pPr>
              <a:r>
                <a:rPr lang="en-US" sz="1600" dirty="0">
                  <a:effectLst/>
                  <a:latin typeface="Gill Sans MT"/>
                  <a:ea typeface="Times New Roman"/>
                </a:rPr>
                <a:t>Sustainable 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1657350" y="1381125"/>
              <a:ext cx="695959" cy="16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indent="144145" algn="just" hangingPunct="0">
                <a:lnSpc>
                  <a:spcPts val="1200"/>
                </a:lnSpc>
                <a:spcAft>
                  <a:spcPts val="0"/>
                </a:spcAft>
              </a:pPr>
              <a:r>
                <a:rPr lang="en-US" sz="1600" dirty="0">
                  <a:effectLst/>
                  <a:latin typeface="Gill Sans MT"/>
                  <a:ea typeface="Times New Roman"/>
                </a:rPr>
                <a:t>Cities 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914400" y="1038225"/>
              <a:ext cx="695959" cy="16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indent="144145" algn="just" hangingPunct="0">
                <a:lnSpc>
                  <a:spcPts val="1200"/>
                </a:lnSpc>
                <a:spcAft>
                  <a:spcPts val="0"/>
                </a:spcAft>
              </a:pPr>
              <a:r>
                <a:rPr lang="en-US" sz="1600" dirty="0">
                  <a:effectLst/>
                  <a:latin typeface="Gill Sans MT"/>
                  <a:ea typeface="Times New Roman"/>
                </a:rPr>
                <a:t>SSC 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47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619250" y="677657"/>
            <a:ext cx="6935788" cy="668339"/>
          </a:xfrm>
        </p:spPr>
        <p:txBody>
          <a:bodyPr/>
          <a:lstStyle/>
          <a:p>
            <a:r>
              <a:rPr lang="sv-SE" dirty="0" smtClean="0"/>
              <a:t>Why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13" name="Platshållare för innehåll 12"/>
          <p:cNvSpPr>
            <a:spLocks noGrp="1"/>
          </p:cNvSpPr>
          <p:nvPr>
            <p:ph idx="1"/>
          </p:nvPr>
        </p:nvSpPr>
        <p:spPr>
          <a:xfrm>
            <a:off x="1619250" y="1752603"/>
            <a:ext cx="7283450" cy="3603625"/>
          </a:xfrm>
        </p:spPr>
        <p:txBody>
          <a:bodyPr>
            <a:normAutofit/>
          </a:bodyPr>
          <a:lstStyle/>
          <a:p>
            <a:r>
              <a:rPr lang="sv-SE" dirty="0" smtClean="0"/>
              <a:t>Because we see </a:t>
            </a:r>
            <a:r>
              <a:rPr lang="sv-SE" dirty="0" smtClean="0"/>
              <a:t>an </a:t>
            </a:r>
            <a:r>
              <a:rPr lang="sv-SE" dirty="0" smtClean="0"/>
              <a:t>enormous </a:t>
            </a:r>
            <a:r>
              <a:rPr lang="sv-SE" dirty="0" smtClean="0"/>
              <a:t>potential and </a:t>
            </a:r>
            <a:r>
              <a:rPr lang="sv-SE" dirty="0" smtClean="0"/>
              <a:t>want </a:t>
            </a:r>
            <a:r>
              <a:rPr lang="sv-SE" dirty="0" smtClean="0"/>
              <a:t>to</a:t>
            </a:r>
          </a:p>
          <a:p>
            <a:endParaRPr lang="sv-SE" dirty="0" smtClean="0"/>
          </a:p>
          <a:p>
            <a:pPr marL="342900" indent="-342900">
              <a:buFontTx/>
              <a:buChar char="-"/>
            </a:pPr>
            <a:r>
              <a:rPr lang="sv-SE" dirty="0" smtClean="0"/>
              <a:t>”</a:t>
            </a:r>
            <a:r>
              <a:rPr lang="sv-SE" dirty="0" smtClean="0"/>
              <a:t>Help</a:t>
            </a:r>
            <a:r>
              <a:rPr lang="sv-SE" dirty="0" smtClean="0"/>
              <a:t>” the Energy </a:t>
            </a:r>
            <a:r>
              <a:rPr lang="sv-SE" dirty="0" smtClean="0"/>
              <a:t>agency </a:t>
            </a:r>
            <a:r>
              <a:rPr lang="sv-SE" dirty="0" smtClean="0"/>
              <a:t>and Vinnova </a:t>
            </a:r>
            <a:r>
              <a:rPr lang="sv-SE" dirty="0" smtClean="0"/>
              <a:t>identify needs </a:t>
            </a:r>
            <a:r>
              <a:rPr lang="sv-SE" dirty="0"/>
              <a:t>and </a:t>
            </a:r>
            <a:r>
              <a:rPr lang="sv-SE" dirty="0" smtClean="0"/>
              <a:t>opportunities </a:t>
            </a:r>
            <a:r>
              <a:rPr lang="sv-SE" dirty="0" smtClean="0"/>
              <a:t>and </a:t>
            </a:r>
            <a:r>
              <a:rPr lang="sv-SE" dirty="0" smtClean="0"/>
              <a:t>prioritise activities</a:t>
            </a:r>
            <a:endParaRPr lang="sv-SE" dirty="0"/>
          </a:p>
          <a:p>
            <a:pPr marL="342900" indent="-342900">
              <a:buFontTx/>
              <a:buChar char="-"/>
            </a:pPr>
            <a:endParaRPr lang="sv-SE" dirty="0" smtClean="0"/>
          </a:p>
          <a:p>
            <a:pPr marL="342900" indent="-342900">
              <a:buFontTx/>
              <a:buChar char="-"/>
            </a:pPr>
            <a:r>
              <a:rPr lang="sv-SE" dirty="0" smtClean="0"/>
              <a:t>Create </a:t>
            </a:r>
            <a:r>
              <a:rPr lang="sv-SE" dirty="0" smtClean="0"/>
              <a:t>a basis for an </a:t>
            </a:r>
            <a:r>
              <a:rPr lang="sv-SE" dirty="0" smtClean="0"/>
              <a:t>application </a:t>
            </a:r>
            <a:r>
              <a:rPr lang="sv-SE" dirty="0" smtClean="0"/>
              <a:t>on a ”</a:t>
            </a:r>
            <a:r>
              <a:rPr lang="sv-SE" dirty="0" smtClean="0"/>
              <a:t>Strategic </a:t>
            </a:r>
            <a:r>
              <a:rPr lang="sv-SE" dirty="0" smtClean="0"/>
              <a:t>Innovation Program”</a:t>
            </a:r>
            <a:endParaRPr lang="sv-SE" dirty="0"/>
          </a:p>
          <a:p>
            <a:pPr marL="342900" indent="-342900">
              <a:buFontTx/>
              <a:buChar char="-"/>
            </a:pPr>
            <a:endParaRPr lang="sv-SE" dirty="0" smtClean="0"/>
          </a:p>
          <a:p>
            <a:r>
              <a:rPr lang="en-GB" dirty="0"/>
              <a:t>The SIA on Smart Sustainable Cities is being developed by more than 20 large organisations in cooperation during 2014</a:t>
            </a:r>
          </a:p>
          <a:p>
            <a:pPr marL="342900" indent="-342900">
              <a:buFontTx/>
              <a:buChar char="-"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4976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0" y="2057403"/>
            <a:ext cx="7524750" cy="3603625"/>
          </a:xfrm>
        </p:spPr>
        <p:txBody>
          <a:bodyPr>
            <a:normAutofit/>
          </a:bodyPr>
          <a:lstStyle/>
          <a:p>
            <a:r>
              <a:rPr lang="en-US" dirty="0" smtClean="0"/>
              <a:t>Show </a:t>
            </a:r>
            <a:r>
              <a:rPr lang="en-US" dirty="0"/>
              <a:t>how the area can meet </a:t>
            </a:r>
            <a:r>
              <a:rPr lang="en-US" b="1" dirty="0"/>
              <a:t>global </a:t>
            </a:r>
            <a:r>
              <a:rPr lang="en-US" b="1" dirty="0" smtClean="0"/>
              <a:t>challenges</a:t>
            </a:r>
          </a:p>
          <a:p>
            <a:endParaRPr lang="en-US" dirty="0"/>
          </a:p>
          <a:p>
            <a:r>
              <a:rPr lang="en-US" dirty="0" smtClean="0"/>
              <a:t>Identify </a:t>
            </a:r>
            <a:r>
              <a:rPr lang="en-US" b="1" dirty="0" smtClean="0"/>
              <a:t>stakeholders</a:t>
            </a:r>
            <a:r>
              <a:rPr lang="en-US" dirty="0" smtClean="0"/>
              <a:t> and challenge them to position themselves</a:t>
            </a:r>
          </a:p>
          <a:p>
            <a:endParaRPr lang="en-US" dirty="0"/>
          </a:p>
          <a:p>
            <a:r>
              <a:rPr lang="en-US" dirty="0" smtClean="0"/>
              <a:t>Define</a:t>
            </a:r>
            <a:r>
              <a:rPr lang="en-US" b="1" dirty="0" smtClean="0"/>
              <a:t> activities</a:t>
            </a:r>
            <a:r>
              <a:rPr lang="en-US" dirty="0" smtClean="0"/>
              <a:t> for reaching the targets</a:t>
            </a:r>
          </a:p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08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210" y="173198"/>
            <a:ext cx="7703702" cy="668339"/>
          </a:xfrm>
        </p:spPr>
        <p:txBody>
          <a:bodyPr/>
          <a:lstStyle/>
          <a:p>
            <a:r>
              <a:rPr lang="en-GB" dirty="0" smtClean="0"/>
              <a:t>Who?</a:t>
            </a:r>
            <a:endParaRPr lang="en-GB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"/>
          </p:nvPr>
        </p:nvSpPr>
        <p:spPr>
          <a:xfrm>
            <a:off x="-3683650" y="1726410"/>
            <a:ext cx="3683650" cy="4351339"/>
          </a:xfrm>
        </p:spPr>
        <p:txBody>
          <a:bodyPr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ct val="0"/>
              </a:spcBef>
              <a:spcAft>
                <a:spcPts val="200"/>
              </a:spcAft>
            </a:pPr>
            <a:r>
              <a:rPr lang="en-US" altLang="en-US" sz="1600" b="1" dirty="0">
                <a:solidFill>
                  <a:srgbClr val="1B587C"/>
                </a:solidFill>
                <a:latin typeface="Calibri Light" panose="020F0302020204030204"/>
              </a:rPr>
              <a:t>KTH: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altLang="en-US" sz="1600" dirty="0" smtClean="0">
                <a:latin typeface="+mj-lt"/>
              </a:rPr>
              <a:t>Energy Platform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sv-SE" altLang="en-US" sz="1600" dirty="0" smtClean="0">
                <a:latin typeface="+mj-lt"/>
              </a:rPr>
              <a:t>ICT </a:t>
            </a:r>
            <a:r>
              <a:rPr lang="sv-SE" altLang="en-US" sz="1600" dirty="0" err="1" smtClean="0">
                <a:latin typeface="+mj-lt"/>
              </a:rPr>
              <a:t>Platform</a:t>
            </a:r>
            <a:endParaRPr lang="sv-SE" altLang="en-US" sz="1600" dirty="0" smtClean="0">
              <a:latin typeface="+mj-lt"/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sv-SE" altLang="en-US" sz="1600" dirty="0" smtClean="0">
                <a:latin typeface="+mj-lt"/>
              </a:rPr>
              <a:t>KTH-S</a:t>
            </a:r>
            <a:endParaRPr lang="en-US" altLang="en-US" sz="1600" dirty="0" smtClean="0">
              <a:latin typeface="+mj-lt"/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fr-FR" sz="1600" dirty="0" smtClean="0">
                <a:latin typeface="+mj-lt"/>
              </a:rPr>
              <a:t>CESC - Centre for </a:t>
            </a:r>
            <a:r>
              <a:rPr lang="en-US" altLang="en-US" sz="1600" dirty="0" smtClean="0"/>
              <a:t>Sustainable </a:t>
            </a:r>
            <a:r>
              <a:rPr lang="fr-FR" sz="1600" dirty="0" smtClean="0">
                <a:latin typeface="+mj-lt"/>
              </a:rPr>
              <a:t>Communications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US" altLang="en-US" sz="1600" dirty="0" smtClean="0">
              <a:latin typeface="+mj-lt"/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altLang="en-US" sz="1600" dirty="0" smtClean="0">
                <a:latin typeface="+mj-lt"/>
              </a:rPr>
              <a:t>ACCESS-Centre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altLang="en-US" sz="1600" dirty="0" smtClean="0">
                <a:latin typeface="+mj-lt"/>
              </a:rPr>
              <a:t>Centre for Sustainable Built Environment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600" dirty="0" smtClean="0">
                <a:latin typeface="+mj-lt"/>
              </a:rPr>
              <a:t>Electromagnetic Engineering</a:t>
            </a:r>
            <a:endParaRPr lang="en-US" altLang="en-US" sz="1600" dirty="0" smtClean="0">
              <a:latin typeface="+mj-lt"/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altLang="en-US" sz="1600" dirty="0" smtClean="0">
                <a:latin typeface="+mj-lt"/>
              </a:rPr>
              <a:t>Energy Technology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600" dirty="0" smtClean="0">
                <a:latin typeface="+mj-lt"/>
              </a:rPr>
              <a:t>Environmental Strategies Research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altLang="en-US" sz="1600" dirty="0" smtClean="0">
                <a:latin typeface="+mj-lt"/>
              </a:rPr>
              <a:t>ECO2 Vehicle Design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altLang="en-US" sz="1600" dirty="0" smtClean="0">
                <a:latin typeface="+mj-lt"/>
              </a:rPr>
              <a:t>Industrial Ecology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altLang="en-US" sz="1600" dirty="0" smtClean="0">
                <a:latin typeface="+mj-lt"/>
              </a:rPr>
              <a:t>Industrial Information and Control Systems</a:t>
            </a:r>
          </a:p>
          <a:p>
            <a:pPr lvl="0">
              <a:spcBef>
                <a:spcPts val="0"/>
              </a:spcBef>
              <a:spcAft>
                <a:spcPts val="200"/>
              </a:spcAft>
            </a:pPr>
            <a:r>
              <a:rPr lang="en-US" altLang="en-US" sz="1600" dirty="0">
                <a:solidFill>
                  <a:prstClr val="black"/>
                </a:solidFill>
              </a:rPr>
              <a:t>Land and Water </a:t>
            </a:r>
            <a:r>
              <a:rPr lang="en-US" altLang="en-US" sz="1600" dirty="0" smtClean="0">
                <a:solidFill>
                  <a:prstClr val="black"/>
                </a:solidFill>
              </a:rPr>
              <a:t>Resources Engineering</a:t>
            </a:r>
            <a:endParaRPr lang="en-US" altLang="en-US" sz="1600" dirty="0" smtClean="0">
              <a:latin typeface="+mj-lt"/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altLang="en-US" sz="1600" dirty="0" smtClean="0">
                <a:latin typeface="+mj-lt"/>
              </a:rPr>
              <a:t>Media Technology and Interaction Design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US" sz="1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2698" y="924681"/>
            <a:ext cx="34586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524000" algn="l"/>
              </a:tabLst>
            </a:pPr>
            <a:r>
              <a:rPr lang="en-US" sz="2400" b="1" dirty="0" smtClean="0">
                <a:solidFill>
                  <a:srgbClr val="660066"/>
                </a:solidFill>
              </a:rPr>
              <a:t>ABB	Electrolux</a:t>
            </a:r>
            <a:endParaRPr lang="en-US" sz="2400" dirty="0">
              <a:solidFill>
                <a:srgbClr val="660066"/>
              </a:solidFill>
            </a:endParaRPr>
          </a:p>
          <a:p>
            <a:pPr>
              <a:tabLst>
                <a:tab pos="1524000" algn="l"/>
              </a:tabLst>
            </a:pPr>
            <a:r>
              <a:rPr lang="en-US" sz="2400" b="1" dirty="0">
                <a:solidFill>
                  <a:srgbClr val="660066"/>
                </a:solidFill>
              </a:rPr>
              <a:t>Ericsson </a:t>
            </a:r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b="1" dirty="0" err="1" smtClean="0">
                <a:solidFill>
                  <a:srgbClr val="660066"/>
                </a:solidFill>
              </a:rPr>
              <a:t>Fortum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endParaRPr lang="en-US" sz="2400" dirty="0">
              <a:solidFill>
                <a:srgbClr val="660066"/>
              </a:solidFill>
            </a:endParaRPr>
          </a:p>
          <a:p>
            <a:pPr>
              <a:tabLst>
                <a:tab pos="1524000" algn="l"/>
              </a:tabLst>
            </a:pPr>
            <a:r>
              <a:rPr lang="en-US" sz="2400" b="1" dirty="0">
                <a:solidFill>
                  <a:srgbClr val="660066"/>
                </a:solidFill>
              </a:rPr>
              <a:t>IBM </a:t>
            </a:r>
            <a:r>
              <a:rPr lang="en-US" sz="2400" dirty="0" smtClean="0">
                <a:solidFill>
                  <a:srgbClr val="660066"/>
                </a:solidFill>
              </a:rPr>
              <a:t>	</a:t>
            </a:r>
            <a:r>
              <a:rPr lang="en-US" sz="2400" b="1" dirty="0" smtClean="0">
                <a:solidFill>
                  <a:srgbClr val="660066"/>
                </a:solidFill>
              </a:rPr>
              <a:t>Intel</a:t>
            </a:r>
            <a:endParaRPr lang="en-US" sz="2400" dirty="0">
              <a:solidFill>
                <a:srgbClr val="660066"/>
              </a:solidFill>
            </a:endParaRPr>
          </a:p>
          <a:p>
            <a:pPr>
              <a:tabLst>
                <a:tab pos="1524000" algn="l"/>
              </a:tabLst>
            </a:pPr>
            <a:r>
              <a:rPr lang="en-US" sz="2400" b="1" dirty="0" smtClean="0">
                <a:solidFill>
                  <a:srgbClr val="660066"/>
                </a:solidFill>
              </a:rPr>
              <a:t>NCC</a:t>
            </a:r>
            <a:r>
              <a:rPr lang="en-US" sz="2400" dirty="0" smtClean="0">
                <a:solidFill>
                  <a:srgbClr val="660066"/>
                </a:solidFill>
              </a:rPr>
              <a:t>	</a:t>
            </a:r>
            <a:r>
              <a:rPr lang="en-US" sz="2400" b="1" dirty="0" smtClean="0">
                <a:solidFill>
                  <a:srgbClr val="660066"/>
                </a:solidFill>
              </a:rPr>
              <a:t>Siemens</a:t>
            </a:r>
            <a:endParaRPr lang="en-US" sz="2400" dirty="0">
              <a:solidFill>
                <a:srgbClr val="660066"/>
              </a:solidFill>
            </a:endParaRPr>
          </a:p>
          <a:p>
            <a:pPr>
              <a:tabLst>
                <a:tab pos="1524000" algn="l"/>
              </a:tabLst>
            </a:pPr>
            <a:r>
              <a:rPr lang="en-US" sz="2400" b="1" dirty="0" err="1" smtClean="0">
                <a:solidFill>
                  <a:srgbClr val="660066"/>
                </a:solidFill>
              </a:rPr>
              <a:t>Sweco</a:t>
            </a:r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b="1" dirty="0" err="1" smtClean="0">
                <a:solidFill>
                  <a:srgbClr val="660066"/>
                </a:solidFill>
              </a:rPr>
              <a:t>TeliaSonera</a:t>
            </a:r>
            <a:endParaRPr lang="en-US" sz="2400" b="1" dirty="0" smtClean="0">
              <a:solidFill>
                <a:srgbClr val="660066"/>
              </a:solidFill>
            </a:endParaRPr>
          </a:p>
          <a:p>
            <a:r>
              <a:rPr lang="en-US" sz="2400" b="1" dirty="0" err="1" smtClean="0">
                <a:solidFill>
                  <a:srgbClr val="660066"/>
                </a:solidFill>
              </a:rPr>
              <a:t>Vasakronan</a:t>
            </a:r>
            <a:endParaRPr lang="en-US" sz="2400" dirty="0">
              <a:solidFill>
                <a:srgbClr val="660066"/>
              </a:solidFill>
            </a:endParaRPr>
          </a:p>
          <a:p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30800" y="2542801"/>
            <a:ext cx="391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FF0000"/>
                </a:solidFill>
              </a:rPr>
              <a:t>City of Malmö</a:t>
            </a:r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Skåne</a:t>
            </a:r>
            <a:r>
              <a:rPr lang="en-US" sz="2400" b="1" dirty="0" smtClean="0">
                <a:solidFill>
                  <a:srgbClr val="FF0000"/>
                </a:solidFill>
              </a:rPr>
              <a:t> Regional Council</a:t>
            </a:r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City of Stockholm</a:t>
            </a:r>
          </a:p>
          <a:p>
            <a:pPr lvl="0" algn="ctr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56203" y="4189572"/>
            <a:ext cx="39454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ITU – SSC (FN) </a:t>
            </a:r>
            <a:endParaRPr lang="en-US" sz="2400" dirty="0"/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Swedish National Grid</a:t>
            </a:r>
          </a:p>
          <a:p>
            <a:pPr algn="ctr"/>
            <a:r>
              <a:rPr lang="en-US" sz="2400" b="1" dirty="0" smtClean="0"/>
              <a:t>Swedish Transport </a:t>
            </a:r>
            <a:r>
              <a:rPr lang="en-US" sz="2400" b="1" dirty="0" err="1" smtClean="0"/>
              <a:t>Adm</a:t>
            </a:r>
            <a:endParaRPr lang="en-US" sz="2400" dirty="0"/>
          </a:p>
          <a:p>
            <a:pPr lvl="0"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867" y="3874474"/>
            <a:ext cx="5626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KTH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Royal Institute of Technology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Lund University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1319382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008000"/>
                </a:solidFill>
              </a:rPr>
              <a:t>SP</a:t>
            </a:r>
          </a:p>
          <a:p>
            <a:pPr lvl="0" algn="ctr"/>
            <a:r>
              <a:rPr lang="en-US" sz="2400" b="1" dirty="0" smtClean="0">
                <a:solidFill>
                  <a:srgbClr val="008000"/>
                </a:solidFill>
              </a:rPr>
              <a:t>Swedish </a:t>
            </a:r>
            <a:r>
              <a:rPr lang="en-US" sz="2400" b="1" dirty="0">
                <a:solidFill>
                  <a:srgbClr val="008000"/>
                </a:solidFill>
              </a:rPr>
              <a:t>ICT 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3702" y="690039"/>
            <a:ext cx="4927600" cy="2857498"/>
          </a:xfrm>
          <a:prstGeom prst="ellipse">
            <a:avLst/>
          </a:prstGeom>
          <a:noFill/>
          <a:ln w="3810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73137" y="4114802"/>
            <a:ext cx="3911599" cy="1608671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23930" y="1185335"/>
            <a:ext cx="2895600" cy="1087969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59871" y="2277534"/>
            <a:ext cx="4195233" cy="182033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79405" y="3556000"/>
            <a:ext cx="5545666" cy="1219200"/>
          </a:xfrm>
          <a:prstGeom prst="ellipse">
            <a:avLst/>
          </a:prstGeom>
          <a:noFill/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87090" y="5698075"/>
            <a:ext cx="182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Partners may be added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812798" y="4845742"/>
            <a:ext cx="42502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6600"/>
                </a:solidFill>
              </a:rPr>
              <a:t>HS2020</a:t>
            </a:r>
          </a:p>
          <a:p>
            <a:pPr algn="ctr"/>
            <a:r>
              <a:rPr lang="en-US" sz="2400" b="1" dirty="0" smtClean="0">
                <a:solidFill>
                  <a:srgbClr val="FF6600"/>
                </a:solidFill>
              </a:rPr>
              <a:t>Swedish Union of Tenants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6904" y="4792133"/>
            <a:ext cx="4720166" cy="1056688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0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 of Smart Sustainable City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38300" y="2136340"/>
            <a:ext cx="736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/>
              <a:t>A Smart Sustainable City is a city that meets the needs of its present inhabitants,</a:t>
            </a:r>
            <a:br>
              <a:rPr lang="en-US" sz="1600" dirty="0"/>
            </a:br>
            <a:endParaRPr lang="en-US" sz="1600" dirty="0" smtClean="0"/>
          </a:p>
          <a:p>
            <a:pPr marL="285750" indent="-285750" hangingPunct="0">
              <a:buFontTx/>
              <a:buChar char="-"/>
            </a:pPr>
            <a:r>
              <a:rPr lang="en-US" sz="1600" dirty="0" smtClean="0"/>
              <a:t>without </a:t>
            </a:r>
            <a:r>
              <a:rPr lang="en-US" sz="1600" dirty="0"/>
              <a:t>compromising the ability </a:t>
            </a:r>
            <a:r>
              <a:rPr lang="en-US" sz="1600" b="1" dirty="0"/>
              <a:t>for other people </a:t>
            </a:r>
            <a:r>
              <a:rPr lang="en-US" sz="1600" dirty="0"/>
              <a:t>or future generations to meet their needs, and thus, does not exceed local or planetary environmental limitations, and</a:t>
            </a:r>
            <a:br>
              <a:rPr lang="en-US" sz="1600" dirty="0"/>
            </a:br>
            <a:endParaRPr lang="en-US" sz="1600" dirty="0" smtClean="0"/>
          </a:p>
          <a:p>
            <a:pPr marL="285750" indent="-285750" hangingPunct="0">
              <a:buFontTx/>
              <a:buChar char="-"/>
            </a:pPr>
            <a:r>
              <a:rPr lang="en-US" sz="1600" dirty="0" smtClean="0"/>
              <a:t>where </a:t>
            </a:r>
            <a:r>
              <a:rPr lang="en-US" sz="1600" dirty="0"/>
              <a:t>this is supported by </a:t>
            </a:r>
            <a:r>
              <a:rPr lang="en-US" sz="1600" dirty="0" smtClean="0"/>
              <a:t>ICT</a:t>
            </a:r>
          </a:p>
          <a:p>
            <a:pPr marL="285750" indent="-285750" hangingPunct="0">
              <a:buFontTx/>
              <a:buChar char="-"/>
            </a:pPr>
            <a:endParaRPr lang="en-US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50931" y="4859864"/>
            <a:ext cx="3776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1200" dirty="0"/>
              <a:t>Höjer and </a:t>
            </a:r>
            <a:r>
              <a:rPr lang="en-US" sz="1200" dirty="0" err="1" smtClean="0"/>
              <a:t>Wangel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Smart </a:t>
            </a:r>
            <a:r>
              <a:rPr lang="en-US" sz="1200" dirty="0"/>
              <a:t>Sustainable Cities – definition and challenges</a:t>
            </a:r>
          </a:p>
          <a:p>
            <a:pPr hangingPunct="0"/>
            <a:r>
              <a:rPr lang="en-US" sz="1200" dirty="0"/>
              <a:t>In: </a:t>
            </a:r>
            <a:r>
              <a:rPr lang="en-US" sz="1200" dirty="0" err="1"/>
              <a:t>Hilty</a:t>
            </a:r>
            <a:r>
              <a:rPr lang="en-US" sz="1200" dirty="0"/>
              <a:t>, L.M., </a:t>
            </a:r>
            <a:r>
              <a:rPr lang="en-US" sz="1200" dirty="0" err="1"/>
              <a:t>Aebischer</a:t>
            </a:r>
            <a:r>
              <a:rPr lang="en-US" sz="1200" dirty="0"/>
              <a:t>, B. (eds.)</a:t>
            </a:r>
            <a:br>
              <a:rPr lang="en-US" sz="1200" dirty="0"/>
            </a:br>
            <a:r>
              <a:rPr lang="en-US" sz="1200" dirty="0"/>
              <a:t>ICT Innovations for </a:t>
            </a:r>
            <a:r>
              <a:rPr lang="en-US" sz="1200" dirty="0" smtClean="0"/>
              <a:t>Sustainability</a:t>
            </a:r>
            <a:br>
              <a:rPr lang="en-US" sz="1200" dirty="0" smtClean="0"/>
            </a:br>
            <a:r>
              <a:rPr lang="en-US" sz="1200" dirty="0" smtClean="0"/>
              <a:t>Springer</a:t>
            </a:r>
            <a:r>
              <a:rPr lang="en-US" sz="1200" dirty="0"/>
              <a:t>, Heidelberg New York </a:t>
            </a:r>
            <a:r>
              <a:rPr lang="en-US" sz="1200" dirty="0" smtClean="0"/>
              <a:t>2014 (in press)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219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440607"/>
            <a:ext cx="6935788" cy="668338"/>
          </a:xfrm>
        </p:spPr>
        <p:txBody>
          <a:bodyPr/>
          <a:lstStyle/>
          <a:p>
            <a:r>
              <a:rPr lang="en-US" sz="2000" dirty="0" smtClean="0"/>
              <a:t>Challenges for Smart Sustainable Cities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316" y="1498613"/>
            <a:ext cx="6935788" cy="3603625"/>
          </a:xfrm>
        </p:spPr>
        <p:txBody>
          <a:bodyPr>
            <a:noAutofit/>
          </a:bodyPr>
          <a:lstStyle/>
          <a:p>
            <a:pPr lvl="0" hangingPunct="0"/>
            <a:r>
              <a:rPr lang="en-US" sz="1800" dirty="0" smtClean="0"/>
              <a:t>Development of </a:t>
            </a:r>
            <a:r>
              <a:rPr lang="en-US" sz="1800" b="1" dirty="0" smtClean="0"/>
              <a:t>assessment </a:t>
            </a:r>
            <a:r>
              <a:rPr lang="en-US" sz="1800" b="1" dirty="0"/>
              <a:t>methods </a:t>
            </a:r>
            <a:r>
              <a:rPr lang="en-US" sz="1800" dirty="0" smtClean="0"/>
              <a:t>to </a:t>
            </a:r>
            <a:r>
              <a:rPr lang="en-US" sz="1800" dirty="0"/>
              <a:t>ensure that cities identified as Smart Sustainable Cities are in fact </a:t>
            </a:r>
            <a:r>
              <a:rPr lang="en-US" sz="1800" dirty="0" smtClean="0"/>
              <a:t>sustainable;</a:t>
            </a:r>
          </a:p>
          <a:p>
            <a:pPr lvl="0" hangingPunct="0"/>
            <a:endParaRPr lang="en-US" sz="1000" dirty="0"/>
          </a:p>
          <a:p>
            <a:pPr lvl="0" hangingPunct="0"/>
            <a:r>
              <a:rPr lang="en-US" sz="1800" dirty="0" smtClean="0"/>
              <a:t>Complementing</a:t>
            </a:r>
            <a:r>
              <a:rPr lang="en-US" sz="1800" b="1" dirty="0" smtClean="0"/>
              <a:t> mitigating </a:t>
            </a:r>
            <a:r>
              <a:rPr lang="en-US" sz="1800" b="1" dirty="0"/>
              <a:t>measures </a:t>
            </a:r>
            <a:r>
              <a:rPr lang="en-US" sz="1800" dirty="0" smtClean="0"/>
              <a:t>to avoid </a:t>
            </a:r>
            <a:r>
              <a:rPr lang="en-US" sz="1800" dirty="0"/>
              <a:t>rebound </a:t>
            </a:r>
            <a:r>
              <a:rPr lang="en-US" sz="1800" dirty="0" smtClean="0"/>
              <a:t>effects;</a:t>
            </a:r>
            <a:endParaRPr lang="en-US" sz="1800" dirty="0"/>
          </a:p>
          <a:p>
            <a:pPr hangingPunct="0"/>
            <a:endParaRPr lang="en-US" sz="1000" dirty="0"/>
          </a:p>
          <a:p>
            <a:pPr lvl="0" hangingPunct="0"/>
            <a:r>
              <a:rPr lang="en-US" sz="1800" dirty="0" smtClean="0"/>
              <a:t>The </a:t>
            </a:r>
            <a:r>
              <a:rPr lang="en-US" sz="1800" dirty="0"/>
              <a:t>relationship between </a:t>
            </a:r>
            <a:r>
              <a:rPr lang="en-US" sz="1800" b="1" dirty="0"/>
              <a:t>top-down and bottom-up </a:t>
            </a:r>
            <a:r>
              <a:rPr lang="en-US" sz="1800" dirty="0"/>
              <a:t>initiatives needs further exploration; </a:t>
            </a:r>
            <a:endParaRPr lang="en-US" sz="1800" dirty="0" smtClean="0"/>
          </a:p>
          <a:p>
            <a:pPr hangingPunct="0"/>
            <a:endParaRPr lang="en-US" sz="1000" dirty="0"/>
          </a:p>
          <a:p>
            <a:pPr lvl="0" hangingPunct="0"/>
            <a:r>
              <a:rPr lang="en-US" sz="1800" dirty="0" smtClean="0"/>
              <a:t>Strategies </a:t>
            </a:r>
            <a:r>
              <a:rPr lang="en-US" sz="1800" dirty="0"/>
              <a:t>for strengthening city governments’ </a:t>
            </a:r>
            <a:r>
              <a:rPr lang="en-US" sz="1800" b="1" dirty="0"/>
              <a:t>competences</a:t>
            </a:r>
            <a:r>
              <a:rPr lang="en-US" sz="1800" dirty="0"/>
              <a:t> are needed</a:t>
            </a:r>
            <a:r>
              <a:rPr lang="en-US" sz="1800" dirty="0" smtClean="0"/>
              <a:t>;</a:t>
            </a:r>
          </a:p>
          <a:p>
            <a:pPr lvl="0" hangingPunct="0"/>
            <a:endParaRPr lang="en-US" sz="1000" dirty="0" smtClean="0"/>
          </a:p>
          <a:p>
            <a:pPr lvl="0" hangingPunct="0"/>
            <a:r>
              <a:rPr lang="en-US" sz="1800" b="1" dirty="0" smtClean="0"/>
              <a:t>Governance </a:t>
            </a:r>
            <a:r>
              <a:rPr lang="en-US" sz="1800" b="1" dirty="0"/>
              <a:t>models </a:t>
            </a:r>
            <a:r>
              <a:rPr lang="en-US" sz="1800" dirty="0"/>
              <a:t>for smart sustainable city development must be considered.</a:t>
            </a:r>
          </a:p>
          <a:p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50931" y="4859864"/>
            <a:ext cx="3776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1200" dirty="0"/>
              <a:t>Höjer and </a:t>
            </a:r>
            <a:r>
              <a:rPr lang="en-US" sz="1200" dirty="0" err="1" smtClean="0"/>
              <a:t>Wangel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Smart </a:t>
            </a:r>
            <a:r>
              <a:rPr lang="en-US" sz="1200" dirty="0"/>
              <a:t>Sustainable Cities – definition and challenges</a:t>
            </a:r>
          </a:p>
          <a:p>
            <a:pPr hangingPunct="0"/>
            <a:r>
              <a:rPr lang="en-US" sz="1200" dirty="0"/>
              <a:t>In: </a:t>
            </a:r>
            <a:r>
              <a:rPr lang="en-US" sz="1200" dirty="0" err="1"/>
              <a:t>Hilty</a:t>
            </a:r>
            <a:r>
              <a:rPr lang="en-US" sz="1200" dirty="0"/>
              <a:t>, L.M., </a:t>
            </a:r>
            <a:r>
              <a:rPr lang="en-US" sz="1200" dirty="0" err="1"/>
              <a:t>Aebischer</a:t>
            </a:r>
            <a:r>
              <a:rPr lang="en-US" sz="1200" dirty="0"/>
              <a:t>, B. (eds.)</a:t>
            </a:r>
            <a:br>
              <a:rPr lang="en-US" sz="1200" dirty="0"/>
            </a:br>
            <a:r>
              <a:rPr lang="en-US" sz="1200" dirty="0"/>
              <a:t>ICT Innovations for </a:t>
            </a:r>
            <a:r>
              <a:rPr lang="en-US" sz="1200" dirty="0" smtClean="0"/>
              <a:t>Sustainability</a:t>
            </a:r>
            <a:br>
              <a:rPr lang="en-US" sz="1200" dirty="0" smtClean="0"/>
            </a:br>
            <a:r>
              <a:rPr lang="en-US" sz="1200" dirty="0" smtClean="0"/>
              <a:t>Springer</a:t>
            </a:r>
            <a:r>
              <a:rPr lang="en-US" sz="1200" dirty="0"/>
              <a:t>, Heidelberg New York </a:t>
            </a:r>
            <a:r>
              <a:rPr lang="en-US" sz="1200" dirty="0" smtClean="0"/>
              <a:t>2014 (in press)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897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innovation through</a:t>
            </a:r>
          </a:p>
          <a:p>
            <a:endParaRPr lang="en-US" dirty="0"/>
          </a:p>
          <a:p>
            <a:pPr lvl="1"/>
            <a:r>
              <a:rPr lang="en-US" b="1" dirty="0" smtClean="0"/>
              <a:t>Demanding solutions </a:t>
            </a:r>
            <a:r>
              <a:rPr lang="en-US" dirty="0" smtClean="0"/>
              <a:t>to</a:t>
            </a:r>
            <a:r>
              <a:rPr lang="en-US" b="1" dirty="0" smtClean="0"/>
              <a:t> </a:t>
            </a:r>
            <a:r>
              <a:rPr lang="en-US" dirty="0" smtClean="0"/>
              <a:t>global challenges connected to environment and energy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Integrating several </a:t>
            </a:r>
            <a:r>
              <a:rPr lang="en-US" dirty="0" smtClean="0"/>
              <a:t>fields and the</a:t>
            </a:r>
            <a:r>
              <a:rPr lang="en-US" b="1" dirty="0" smtClean="0"/>
              <a:t> </a:t>
            </a:r>
            <a:r>
              <a:rPr lang="en-US" dirty="0" smtClean="0"/>
              <a:t>strongest most dedicated actors from industry, institutes, cities, universities, authorities and citizens’ </a:t>
            </a:r>
            <a:r>
              <a:rPr lang="en-US" dirty="0" err="1" smtClean="0"/>
              <a:t>organisations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36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1673531"/>
            <a:ext cx="9275081" cy="4606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89133" y="-63253"/>
            <a:ext cx="9342407" cy="1457864"/>
          </a:xfrm>
          <a:prstGeom prst="rect">
            <a:avLst/>
          </a:prstGeom>
          <a:gradFill flip="none" rotWithShape="1">
            <a:gsLst>
              <a:gs pos="0">
                <a:srgbClr val="65B22E"/>
              </a:gs>
              <a:gs pos="50000">
                <a:schemeClr val="bg1"/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22" name="Rectangle 5"/>
          <p:cNvSpPr/>
          <p:nvPr/>
        </p:nvSpPr>
        <p:spPr>
          <a:xfrm>
            <a:off x="-67326" y="6278169"/>
            <a:ext cx="9342407" cy="728932"/>
          </a:xfrm>
          <a:prstGeom prst="rect">
            <a:avLst/>
          </a:prstGeom>
          <a:gradFill flip="none" rotWithShape="1">
            <a:gsLst>
              <a:gs pos="0">
                <a:srgbClr val="65B22E"/>
              </a:gs>
              <a:gs pos="5000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>
              <a:solidFill>
                <a:schemeClr val="tx1"/>
              </a:solidFill>
            </a:endParaRPr>
          </a:p>
        </p:txBody>
      </p:sp>
      <p:sp>
        <p:nvSpPr>
          <p:cNvPr id="15" name="AutoShape 15" descr="data:image/jpeg;base64,/9j/4AAQSkZJRgABAQAAAQABAAD/2wCEAAkGBg8GEBQOEhITEw8QEBIUEhUQDRAPDxMTFhQVFBQREhIXGyYeFxojGxISHy8gIycpLCwsFR4xNTAqNSYrLCkBCQoKBQUFDQUFDSkYEhgpKSkpKSkpKSkpKSkpKSkpKSkpKSkpKSkpKSkpKSkpKSkpKSkpKSkpKSkpKSkpKSkpKf/AABEIAOAArgMBIgACEQEDEQH/xAAbAAEAAwEBAQEAAAAAAAAAAAAABAUGAwECB//EADYQAQACAAMFBQYFBAMBAAAAAAABAgMEEQUSITFRBhNBcZEiMmGBobEUQnLB0TNSYvCSouEW/8QAFAEBAAAAAAAAAAAAAAAAAAAAAP/EABQRAQAAAAAAAAAAAAAAAAAAAAD/2gAMAwEAAhEDEQA/AP14AAAAAAAAAAAAAAAAAAAAAAAAAAAAHDN5ymSrvWnyjxnygHdGzG0cLLe9aNekcZZ/PbaxM3wj2a9Inj85QAaLE7R4deVbT6Q+K9pazzpP/KJZ8BsMntDDz0ezPGOcTwmEljMrmrZO2/XnpMceXF0vtPGvOu/P2Brxn9n7etSd3E41n83jHn1X9bRaNY5SD0AAAAAAAAAAHlrRSNZ5RzBwz2drkab08/yx1llM1mrZu29aeP0iOkOu0s9OevNvyxwrHwRAAAAAAAFzsPafdz3Vp9mfdnpPRTPeQNwK/Y20PxlNJ9+vP4x4SsAAAAAAAAAFV2gzfc07uOd+f6VqyO1M1+LxZnwjhHlAIgAAAAAAAAAJGSzU5K8Xjw5x1jxhr8PEjFiLRymNYYhoOzuc34nCnw418vGAXIAAAAAAAIW181+Fwpnxt7MfNk1t2izHeYkU8Kxx85VIAAAAAAAAAADtk8xOVvW/Sfp4uIDcVtvxrHKY1eomycTvMGk/DT0mYSwAAAAAc8zfu6Wt0rP2Bkc7i9/iXt1tP8R9nAAAAAAAAAAAAAAafs/bXB8rW/n91kquzv8ASn9c/aFqAAAAAjbTibYN4j+2Ul8Y1O8rMdYmPoDEj2Y3eHjHB4AAAAAAAAAAAADSdnf6U/rn9lqrez9d3Bj42tKyAAAAAABkdq4HcY148JnWPnxRF12lwNLVv1iaz8uMfefRSgAAAAAAAAAAPYjV4sthZT8Tib0+7Tj8/CP96A0GRwfw+HSk84rGvm7gAAAAAACv27g97gzP9sxP7fuyzZ52u9h3j/C32ljAAAAAAAAAAAGl7O4e7hTP915+kRH8s00vZ2+9hTHS8/WI/wDQWgAAAAAKn/6CuHaa2rMaTMaxx5fBJptrAv8An084mFNt7Kdxib/5b8fn4wrAabP7Ywow7RW29a0TERGvjGmssyAAAAAAAAAAACz2Fnoyt5rbhW+nHpMclYA3PMY/A2ji5aNK3mI6c4+q32Tti+bv3doidYmdYjSeHUFyAAACPn8nGepNJ586z0lksfAtlrTW0aTH+8G1csxlKZqNL1ifPnHlIMWNDjdm6W9201843oRMXs5i192a2/6gqRIzWSvk50tprPhE6z5o4AAAAAAAAAscLYWLixFo3dJjWPaSst2bmeOJbSOleM+oKjBwLZid2sTMz0aXZWy4yEb08bzHHpEdIS8vlaZWNK1iPvPnPi6gAAA5Y+apluNrRHnPH0B1FNme0da8KVm3xtwj05qzMbXxszwm2kdK+zANLj57Dy3vWiPnrPpCtzPaOtfcrMz1twj0UEzq8B1zGYtmrTe06zPp5Q5AAAAAAAAACZk9q4uT4ROteluMfLou8nt3DzHC3sW+Puz82YAbmJ1GOy2fxMp7tpiOnOvot8r2ji3DErp8a8Y9AXQ5YGbw81xraJ8p4+jqDL5nbuNj8p3I/wAefqgWvN+MzMz8Z1l8gAAAAAAAAAAAAAAAAAAPa2mvGJmJ+E6Sm4O2cfA4b2sf5RroggAAAAAAAAAAAAAAAAAAAAAAP//Z"/>
          <p:cNvSpPr>
            <a:spLocks noChangeAspect="1" noChangeArrowheads="1"/>
          </p:cNvSpPr>
          <p:nvPr/>
        </p:nvSpPr>
        <p:spPr bwMode="auto">
          <a:xfrm>
            <a:off x="155575" y="1695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9" name="Rubrik 1"/>
          <p:cNvSpPr txBox="1">
            <a:spLocks/>
          </p:cNvSpPr>
          <p:nvPr/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18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2nd International Conference on ICT for Sustainability </a:t>
            </a:r>
            <a:br>
              <a:rPr lang="sv-SE" dirty="0" smtClean="0"/>
            </a:br>
            <a:r>
              <a:rPr lang="sv-SE" dirty="0" smtClean="0"/>
              <a:t>24-27 August 2014, Stockholm, Sweden</a:t>
            </a:r>
            <a:endParaRPr lang="en-GB" dirty="0"/>
          </a:p>
        </p:txBody>
      </p:sp>
      <p:pic>
        <p:nvPicPr>
          <p:cNvPr id="20" name="Picture 2" descr="C:\Nobackup\bhuber\Box Sync\CESC adm\ICT4S\ICT4S logos\ICT4S-Logo_rgb-20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8" y="329785"/>
            <a:ext cx="1621766" cy="90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620" y="2240806"/>
            <a:ext cx="4699489" cy="3340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ruta 22"/>
          <p:cNvSpPr txBox="1"/>
          <p:nvPr/>
        </p:nvSpPr>
        <p:spPr>
          <a:xfrm>
            <a:off x="5597292" y="1930270"/>
            <a:ext cx="239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err="1" smtClean="0"/>
              <a:t>Keynote</a:t>
            </a:r>
            <a:r>
              <a:rPr lang="sv-SE" dirty="0" smtClean="0"/>
              <a:t> speakers</a:t>
            </a:r>
            <a:endParaRPr lang="sv-SE" dirty="0"/>
          </a:p>
        </p:txBody>
      </p:sp>
      <p:pic>
        <p:nvPicPr>
          <p:cNvPr id="41" name="Bildobjekt 4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" t="3050" r="3038" b="5267"/>
          <a:stretch/>
        </p:blipFill>
        <p:spPr>
          <a:xfrm rot="5400000">
            <a:off x="682315" y="3845272"/>
            <a:ext cx="3468114" cy="2126618"/>
          </a:xfrm>
          <a:prstGeom prst="rect">
            <a:avLst/>
          </a:prstGeom>
        </p:spPr>
      </p:pic>
      <p:sp>
        <p:nvSpPr>
          <p:cNvPr id="42" name="textruta 6"/>
          <p:cNvSpPr txBox="1"/>
          <p:nvPr/>
        </p:nvSpPr>
        <p:spPr>
          <a:xfrm>
            <a:off x="368241" y="1472993"/>
            <a:ext cx="4388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i="0" dirty="0" err="1" smtClean="0"/>
              <a:t>Theme</a:t>
            </a:r>
            <a:r>
              <a:rPr lang="sv-SE" sz="1600" b="1" i="0" dirty="0" smtClean="0"/>
              <a:t>: </a:t>
            </a:r>
            <a:r>
              <a:rPr lang="sv-SE" sz="1600" b="1" dirty="0" smtClean="0"/>
              <a:t>ICT and </a:t>
            </a:r>
            <a:r>
              <a:rPr lang="sv-SE" sz="1600" b="1" dirty="0" err="1" smtClean="0"/>
              <a:t>transformational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change</a:t>
            </a:r>
            <a:endParaRPr lang="sv-SE" sz="1600" b="1" dirty="0" smtClean="0"/>
          </a:p>
        </p:txBody>
      </p:sp>
      <p:sp>
        <p:nvSpPr>
          <p:cNvPr id="43" name="Rektangel 9"/>
          <p:cNvSpPr/>
          <p:nvPr/>
        </p:nvSpPr>
        <p:spPr>
          <a:xfrm>
            <a:off x="384265" y="2444802"/>
            <a:ext cx="20484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sv-SE" sz="1600" b="1" dirty="0" smtClean="0"/>
              <a:t>13 Workshops     + </a:t>
            </a:r>
          </a:p>
        </p:txBody>
      </p:sp>
      <p:sp>
        <p:nvSpPr>
          <p:cNvPr id="44" name="Rektangel 12"/>
          <p:cNvSpPr/>
          <p:nvPr/>
        </p:nvSpPr>
        <p:spPr>
          <a:xfrm>
            <a:off x="402655" y="2006007"/>
            <a:ext cx="2202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sv-SE" sz="1600" b="1" i="0" dirty="0" smtClean="0"/>
              <a:t>2.5 </a:t>
            </a:r>
            <a:r>
              <a:rPr lang="sv-SE" sz="1600" b="1" i="0" dirty="0" err="1" smtClean="0"/>
              <a:t>days</a:t>
            </a:r>
            <a:r>
              <a:rPr lang="sv-SE" sz="1600" b="1" i="0" dirty="0" smtClean="0"/>
              <a:t> </a:t>
            </a:r>
            <a:r>
              <a:rPr lang="sv-SE" sz="1600" b="1" i="0" dirty="0" err="1" smtClean="0"/>
              <a:t>conference</a:t>
            </a:r>
            <a:r>
              <a:rPr lang="sv-SE" sz="1600" b="1" i="0" dirty="0" smtClean="0"/>
              <a:t> </a:t>
            </a:r>
          </a:p>
        </p:txBody>
      </p:sp>
      <p:pic>
        <p:nvPicPr>
          <p:cNvPr id="47" name="Picture 2" descr="http://2014.ict4s.org/files/2013/12/Ericsson-280x8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167" y="6198222"/>
            <a:ext cx="982357" cy="2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http://2014.ict4s.org/files/2013/12/NCC_CMYK-280x8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516" y="6139700"/>
            <a:ext cx="982357" cy="2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http://2014.ict4s.org/files/2013/12/SWECO-280x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865" y="6161358"/>
            <a:ext cx="982357" cy="2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8" descr="http://2014.ict4s.org/files/2013/12/TeliaSonera-280x8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14" y="6204485"/>
            <a:ext cx="982357" cy="2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ruta 15"/>
          <p:cNvSpPr txBox="1"/>
          <p:nvPr/>
        </p:nvSpPr>
        <p:spPr>
          <a:xfrm>
            <a:off x="5025167" y="5639308"/>
            <a:ext cx="3872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200" b="0" dirty="0" err="1" smtClean="0"/>
              <a:t>Organized</a:t>
            </a:r>
            <a:r>
              <a:rPr lang="sv-SE" sz="1200" b="0" baseline="0" dirty="0" smtClean="0"/>
              <a:t> by Centre for Sustainable Communications</a:t>
            </a:r>
          </a:p>
          <a:p>
            <a:pPr algn="l"/>
            <a:r>
              <a:rPr lang="sv-SE" sz="1200" b="0" baseline="0" dirty="0" smtClean="0"/>
              <a:t>KTH Royal </a:t>
            </a:r>
            <a:r>
              <a:rPr lang="sv-SE" sz="1200" b="0" baseline="0" dirty="0" err="1" smtClean="0"/>
              <a:t>Institute</a:t>
            </a:r>
            <a:r>
              <a:rPr lang="sv-SE" sz="1200" b="0" baseline="0" dirty="0" smtClean="0"/>
              <a:t> </a:t>
            </a:r>
            <a:r>
              <a:rPr lang="sv-SE" sz="1200" b="0" baseline="0" dirty="0" err="1" smtClean="0"/>
              <a:t>of</a:t>
            </a:r>
            <a:r>
              <a:rPr lang="sv-SE" sz="1200" b="0" baseline="0" dirty="0" smtClean="0"/>
              <a:t> </a:t>
            </a:r>
            <a:r>
              <a:rPr lang="sv-SE" sz="1200" b="0" baseline="0" dirty="0" err="1" smtClean="0"/>
              <a:t>Technology</a:t>
            </a:r>
            <a:r>
              <a:rPr lang="sv-SE" sz="1200" b="0" baseline="0" dirty="0" smtClean="0"/>
              <a:t> </a:t>
            </a:r>
            <a:endParaRPr lang="sv-SE" sz="1200" b="0" dirty="0" smtClean="0"/>
          </a:p>
        </p:txBody>
      </p:sp>
      <p:pic>
        <p:nvPicPr>
          <p:cNvPr id="46" name="Picture 2" descr="Green Hack Da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495" y="2195779"/>
            <a:ext cx="142875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8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CWS">
  <a:themeElements>
    <a:clrScheme name="Anpassat 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E87C1"/>
      </a:accent2>
      <a:accent3>
        <a:srgbClr val="A3BBDB"/>
      </a:accent3>
      <a:accent4>
        <a:srgbClr val="65656C"/>
      </a:accent4>
      <a:accent5>
        <a:srgbClr val="939398"/>
      </a:accent5>
      <a:accent6>
        <a:srgbClr val="C2C2C4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th-mall-en">
  <a:themeElements>
    <a:clrScheme name="KTH Colou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C54A6"/>
      </a:accent1>
      <a:accent2>
        <a:srgbClr val="808080"/>
      </a:accent2>
      <a:accent3>
        <a:srgbClr val="9D102D"/>
      </a:accent3>
      <a:accent4>
        <a:srgbClr val="E3DCC0"/>
      </a:accent4>
      <a:accent5>
        <a:srgbClr val="7F8E2B"/>
      </a:accent5>
      <a:accent6>
        <a:srgbClr val="404616"/>
      </a:accent6>
      <a:hlink>
        <a:srgbClr val="009999"/>
      </a:hlink>
      <a:folHlink>
        <a:srgbClr val="99CC00"/>
      </a:folHlink>
    </a:clrScheme>
    <a:fontScheme name="KTH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TH eng logo">
  <a:themeElements>
    <a:clrScheme name="KTH Colou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C54A6"/>
      </a:accent1>
      <a:accent2>
        <a:srgbClr val="808080"/>
      </a:accent2>
      <a:accent3>
        <a:srgbClr val="9D102D"/>
      </a:accent3>
      <a:accent4>
        <a:srgbClr val="E3DCC0"/>
      </a:accent4>
      <a:accent5>
        <a:srgbClr val="7F8E2B"/>
      </a:accent5>
      <a:accent6>
        <a:srgbClr val="404616"/>
      </a:accent6>
      <a:hlink>
        <a:srgbClr val="009999"/>
      </a:hlink>
      <a:folHlink>
        <a:srgbClr val="99CC00"/>
      </a:folHlink>
    </a:clrScheme>
    <a:fontScheme name="KTH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KTH eng logo">
  <a:themeElements>
    <a:clrScheme name="KTH Colou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C54A6"/>
      </a:accent1>
      <a:accent2>
        <a:srgbClr val="808080"/>
      </a:accent2>
      <a:accent3>
        <a:srgbClr val="9D102D"/>
      </a:accent3>
      <a:accent4>
        <a:srgbClr val="E3DCC0"/>
      </a:accent4>
      <a:accent5>
        <a:srgbClr val="7F8E2B"/>
      </a:accent5>
      <a:accent6>
        <a:srgbClr val="404616"/>
      </a:accent6>
      <a:hlink>
        <a:srgbClr val="009999"/>
      </a:hlink>
      <a:folHlink>
        <a:srgbClr val="99CC00"/>
      </a:folHlink>
    </a:clrScheme>
    <a:fontScheme name="KTH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4D39951114734F8F2CD5BB541FD2E2" ma:contentTypeVersion="1" ma:contentTypeDescription="Create a new document." ma:contentTypeScope="" ma:versionID="212bc6be7b5392a8b1b6de368450f5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C4BBBC-072D-4C80-B7EB-32DB29A7C2A0}"/>
</file>

<file path=customXml/itemProps2.xml><?xml version="1.0" encoding="utf-8"?>
<ds:datastoreItem xmlns:ds="http://schemas.openxmlformats.org/officeDocument/2006/customXml" ds:itemID="{FB1AAA93-794B-4250-A1B1-4C59DF1BFC18}"/>
</file>

<file path=customXml/itemProps3.xml><?xml version="1.0" encoding="utf-8"?>
<ds:datastoreItem xmlns:ds="http://schemas.openxmlformats.org/officeDocument/2006/customXml" ds:itemID="{32FE3CB2-1AEE-46AE-888E-BBD974AB2902}"/>
</file>

<file path=docProps/app.xml><?xml version="1.0" encoding="utf-8"?>
<Properties xmlns="http://schemas.openxmlformats.org/officeDocument/2006/extended-properties" xmlns:vt="http://schemas.openxmlformats.org/officeDocument/2006/docPropsVTypes">
  <Template>SSCWS.potx</Template>
  <TotalTime>10583</TotalTime>
  <Words>423</Words>
  <Application>Microsoft Office PowerPoint</Application>
  <PresentationFormat>On-screen Show (4:3)</PresentationFormat>
  <Paragraphs>99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SSCWS</vt:lpstr>
      <vt:lpstr>kth-mall-en</vt:lpstr>
      <vt:lpstr>KTH eng logo</vt:lpstr>
      <vt:lpstr>1_KTH eng logo</vt:lpstr>
      <vt:lpstr>Smart Sustainable Cities – a strategic innovation agenda </vt:lpstr>
      <vt:lpstr>What is a SIA-SSC about?</vt:lpstr>
      <vt:lpstr>Why?</vt:lpstr>
      <vt:lpstr>What?</vt:lpstr>
      <vt:lpstr>Who?</vt:lpstr>
      <vt:lpstr>A definition of Smart Sustainable City</vt:lpstr>
      <vt:lpstr>Challenges for Smart Sustainable Cities</vt:lpstr>
      <vt:lpstr>Characteristics?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</dc:creator>
  <cp:lastModifiedBy>Ubeda, Reyna</cp:lastModifiedBy>
  <cp:revision>153</cp:revision>
  <cp:lastPrinted>2014-05-28T06:50:15Z</cp:lastPrinted>
  <dcterms:created xsi:type="dcterms:W3CDTF">2013-05-14T14:14:04Z</dcterms:created>
  <dcterms:modified xsi:type="dcterms:W3CDTF">2014-06-18T07:02:31Z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0x010100494D39951114734F8F2CD5BB541FD2E2</vt:lpwstr>
  </property>
</Properties>
</file>