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5.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0" r:id="rId2"/>
    <p:sldId id="293" r:id="rId3"/>
    <p:sldId id="298" r:id="rId4"/>
    <p:sldId id="282" r:id="rId5"/>
    <p:sldId id="270" r:id="rId6"/>
    <p:sldId id="273" r:id="rId7"/>
    <p:sldId id="262" r:id="rId8"/>
    <p:sldId id="285" r:id="rId9"/>
    <p:sldId id="291" r:id="rId10"/>
    <p:sldId id="292" r:id="rId11"/>
    <p:sldId id="278" r:id="rId12"/>
    <p:sldId id="284" r:id="rId13"/>
    <p:sldId id="288" r:id="rId14"/>
    <p:sldId id="289" r:id="rId15"/>
    <p:sldId id="295" r:id="rId16"/>
    <p:sldId id="28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459"/>
    <a:srgbClr val="99FB89"/>
    <a:srgbClr val="3E54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176" autoAdjust="0"/>
  </p:normalViewPr>
  <p:slideViewPr>
    <p:cSldViewPr>
      <p:cViewPr>
        <p:scale>
          <a:sx n="80" d="100"/>
          <a:sy n="80" d="100"/>
        </p:scale>
        <p:origin x="-1674" y="-11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ADEA89-196E-4758-B0C5-B08AC94B45D7}" type="datetimeFigureOut">
              <a:rPr lang="en-US" smtClean="0"/>
              <a:t>18/06/2014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F0CF5F-36EF-4F1D-9F39-62BE8CBD2BE0}" type="slidenum">
              <a:rPr lang="en-US" smtClean="0"/>
              <a:t>‹#›</a:t>
            </a:fld>
            <a:endParaRPr lang="en-US" dirty="0"/>
          </a:p>
        </p:txBody>
      </p:sp>
    </p:spTree>
    <p:extLst>
      <p:ext uri="{BB962C8B-B14F-4D97-AF65-F5344CB8AC3E}">
        <p14:creationId xmlns:p14="http://schemas.microsoft.com/office/powerpoint/2010/main" val="651697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0D23E1-758F-48AD-A7CE-D1855E30B6A5}" type="slidenum">
              <a:rPr lang="en-US" smtClean="0"/>
              <a:pPr/>
              <a:t>1</a:t>
            </a:fld>
            <a:endParaRPr lang="en-US" dirty="0"/>
          </a:p>
        </p:txBody>
      </p:sp>
    </p:spTree>
    <p:extLst>
      <p:ext uri="{BB962C8B-B14F-4D97-AF65-F5344CB8AC3E}">
        <p14:creationId xmlns:p14="http://schemas.microsoft.com/office/powerpoint/2010/main" val="3807080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0D23E1-758F-48AD-A7CE-D1855E30B6A5}" type="slidenum">
              <a:rPr lang="en-US" smtClean="0"/>
              <a:pPr/>
              <a:t>16</a:t>
            </a:fld>
            <a:endParaRPr lang="en-US" dirty="0"/>
          </a:p>
        </p:txBody>
      </p:sp>
    </p:spTree>
    <p:extLst>
      <p:ext uri="{BB962C8B-B14F-4D97-AF65-F5344CB8AC3E}">
        <p14:creationId xmlns:p14="http://schemas.microsoft.com/office/powerpoint/2010/main" val="3807080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http://www.fondazionerenzopiano.org/project/112/recupero-del-porto-antico-genova/genesis/?l=it </a:t>
            </a:r>
          </a:p>
          <a:p>
            <a:endParaRPr lang="en-US" dirty="0" smtClean="0"/>
          </a:p>
          <a:p>
            <a:r>
              <a:rPr lang="it-IT" sz="1200" b="0" i="0" kern="1200" dirty="0" smtClean="0">
                <a:solidFill>
                  <a:schemeClr val="tx1"/>
                </a:solidFill>
                <a:effectLst/>
                <a:latin typeface="+mn-lt"/>
                <a:ea typeface="+mn-ea"/>
                <a:cs typeface="+mn-cs"/>
              </a:rPr>
              <a:t>Nel 1992 il Comune di Genova ha organizzato una celebrazione internazionale per il cinquecentesimo anniversario del viaggio di Cristoforo Colombo inAmerica.</a:t>
            </a:r>
            <a:r>
              <a:rPr lang="it-IT" dirty="0" smtClean="0"/>
              <a:t/>
            </a:r>
            <a:br>
              <a:rPr lang="it-IT" dirty="0" smtClean="0"/>
            </a:br>
            <a:r>
              <a:rPr lang="it-IT" sz="1200" b="0" i="0" kern="1200" dirty="0" smtClean="0">
                <a:solidFill>
                  <a:schemeClr val="tx1"/>
                </a:solidFill>
                <a:effectLst/>
                <a:latin typeface="+mn-lt"/>
                <a:ea typeface="+mn-ea"/>
                <a:cs typeface="+mn-cs"/>
              </a:rPr>
              <a:t>La proposta di RPBW era di realizzare opere in funzione della circostanza immediata, che al tempo stesso valorizzassero in modo duraturo l’area del porto antico. </a:t>
            </a:r>
            <a:r>
              <a:rPr lang="it-IT" dirty="0" smtClean="0"/>
              <a:t/>
            </a:r>
            <a:br>
              <a:rPr lang="it-IT" dirty="0" smtClean="0"/>
            </a:br>
            <a:r>
              <a:rPr lang="it-IT" sz="1200" b="0" i="0" kern="1200" dirty="0" smtClean="0">
                <a:solidFill>
                  <a:schemeClr val="tx1"/>
                </a:solidFill>
                <a:effectLst/>
                <a:latin typeface="+mn-lt"/>
                <a:ea typeface="+mn-ea"/>
                <a:cs typeface="+mn-cs"/>
              </a:rPr>
              <a:t>Il progetto si collega alle esperienze del laboratorio di cantiere a Otranto e alla riqualificazione della fabbrica Lingotto a Torino, per quanto riguarda la metodologia di analisi e intervento sullo spazio urbano.</a:t>
            </a:r>
            <a:r>
              <a:rPr lang="it-IT" dirty="0" smtClean="0"/>
              <a:t/>
            </a:r>
            <a:br>
              <a:rPr lang="it-IT" dirty="0" smtClean="0"/>
            </a:br>
            <a:r>
              <a:rPr lang="it-IT" sz="1200" b="0" i="0" kern="1200" dirty="0" smtClean="0">
                <a:solidFill>
                  <a:schemeClr val="tx1"/>
                </a:solidFill>
                <a:effectLst/>
                <a:latin typeface="+mn-lt"/>
                <a:ea typeface="+mn-ea"/>
                <a:cs typeface="+mn-cs"/>
              </a:rPr>
              <a:t>L’obiettivo primario era ristabilire il legame tra il porto e la città storica, legame che si era allentato con la costruzione degli uffici della dogana e dei relativi magazzini nel XIX secolo, poi demoliti per lasciare posto alla linea ferroviaria e infine alla strada sopraelevata a scorrimento veloce. La connessione tra la città vecchia e l’area del porto antico è piazza Caricamento, estesa dai portici della Ripa fino all’acqua, e realizzata grazie all’interramento di un tratto della strada urbana.</a:t>
            </a:r>
            <a:r>
              <a:rPr lang="it-IT" dirty="0" smtClean="0"/>
              <a:t/>
            </a:r>
            <a:br>
              <a:rPr lang="it-IT" dirty="0" smtClean="0"/>
            </a:br>
            <a:r>
              <a:rPr lang="it-IT" sz="1200" b="0" i="0" kern="1200" dirty="0" smtClean="0">
                <a:solidFill>
                  <a:schemeClr val="tx1"/>
                </a:solidFill>
                <a:effectLst/>
                <a:latin typeface="+mn-lt"/>
                <a:ea typeface="+mn-ea"/>
                <a:cs typeface="+mn-cs"/>
              </a:rPr>
              <a:t>Il progetto si è servito degli studi per il risanamento del quartiere del Molo Vecchio compiuti nel 1981 per il Comune di Genova, e mai realizzati.</a:t>
            </a:r>
            <a:r>
              <a:rPr lang="it-IT" dirty="0" smtClean="0"/>
              <a:t/>
            </a:r>
            <a:br>
              <a:rPr lang="it-IT" dirty="0" smtClean="0"/>
            </a:br>
            <a:r>
              <a:rPr lang="it-IT" sz="1200" b="0" i="0" kern="1200" dirty="0" smtClean="0">
                <a:solidFill>
                  <a:schemeClr val="tx1"/>
                </a:solidFill>
                <a:effectLst/>
                <a:latin typeface="+mn-lt"/>
                <a:ea typeface="+mn-ea"/>
                <a:cs typeface="+mn-cs"/>
              </a:rPr>
              <a:t>L’intervento comprende la ristrutturazione e restauro degli edifici storici lungo i moli: i 4 magazzini doganali dei Seicento, il Magazzino del Cotone, il Quartiere Millo.</a:t>
            </a:r>
            <a:r>
              <a:rPr lang="it-IT" dirty="0" smtClean="0"/>
              <a:t/>
            </a:r>
            <a:br>
              <a:rPr lang="it-IT" dirty="0" smtClean="0"/>
            </a:br>
            <a:r>
              <a:rPr lang="it-IT" sz="1200" b="0" i="0" kern="1200" dirty="0" smtClean="0">
                <a:solidFill>
                  <a:schemeClr val="tx1"/>
                </a:solidFill>
                <a:effectLst/>
                <a:latin typeface="+mn-lt"/>
                <a:ea typeface="+mn-ea"/>
                <a:cs typeface="+mn-cs"/>
              </a:rPr>
              <a:t>Le nuove strutture sono invece l’Acquario, il Bigo e la Biosfera.</a:t>
            </a:r>
          </a:p>
          <a:p>
            <a:endParaRPr lang="it-IT" sz="1200" b="0" i="0" kern="1200" dirty="0" smtClean="0">
              <a:solidFill>
                <a:schemeClr val="tx1"/>
              </a:solidFill>
              <a:effectLst/>
              <a:latin typeface="+mn-lt"/>
              <a:ea typeface="+mn-ea"/>
              <a:cs typeface="+mn-cs"/>
            </a:endParaRPr>
          </a:p>
          <a:p>
            <a:r>
              <a:rPr lang="it-IT" sz="1200" b="0" i="0" kern="1200" dirty="0" smtClean="0">
                <a:solidFill>
                  <a:schemeClr val="tx1"/>
                </a:solidFill>
                <a:effectLst/>
                <a:latin typeface="+mn-lt"/>
                <a:ea typeface="+mn-ea"/>
                <a:cs typeface="+mn-cs"/>
              </a:rPr>
              <a:t>Il quartiere Millo, un magazzino di inizio secolo, è stato profondamente ristrutturato all’interno e ricondotto alle sue proporzioni originali: eliminando i due piani aggiunti in epoca successiva è stata ricavata una grande terrazza panoramica a livello copertura. Il Millo insieme ai Quartieri Secenteschi che lo fronteggiano costituiva il “Deposito Franco” del porto di Genova. L’intervento di restauro ha permesso di recuperare gli spazi e l’originaria architettura degli edifici.Il Magazzino del Cotone è edificio industriale di inizio ‘900, costruito con una precisa modularità legata al sistema costruttivo in carpenteria meccanica. Lungo 391 m, largo 30 e con un’altezza di circa 20, è costituito da moduli accostati in serie. L’edificio è stato ristrutturato nella parte originale (i primi 9 moduli) per ricavarne uno spazio di grande flessibilità funzionale. Gli ultimi tre moduli, più recenti e con caratteristiche costruttive differenti, sono stati sventrati per ricavare gli spazi necessari al Centro Congressi.</a:t>
            </a:r>
          </a:p>
          <a:p>
            <a:endParaRPr lang="it-IT" sz="1200" b="0" i="0" kern="1200" dirty="0" smtClean="0">
              <a:solidFill>
                <a:schemeClr val="tx1"/>
              </a:solidFill>
              <a:effectLst/>
              <a:latin typeface="+mn-lt"/>
              <a:ea typeface="+mn-ea"/>
              <a:cs typeface="+mn-cs"/>
            </a:endParaRPr>
          </a:p>
          <a:p>
            <a:r>
              <a:rPr lang="it-IT" sz="1200" b="0" i="0" kern="1200" dirty="0" smtClean="0">
                <a:solidFill>
                  <a:schemeClr val="tx1"/>
                </a:solidFill>
                <a:effectLst/>
                <a:latin typeface="+mn-lt"/>
                <a:ea typeface="+mn-ea"/>
                <a:cs typeface="+mn-cs"/>
              </a:rPr>
              <a:t>Il </a:t>
            </a:r>
            <a:r>
              <a:rPr lang="it-IT" sz="1200" b="1" i="0" kern="1200" dirty="0" smtClean="0">
                <a:solidFill>
                  <a:schemeClr val="tx1"/>
                </a:solidFill>
                <a:effectLst/>
                <a:latin typeface="+mn-lt"/>
                <a:ea typeface="+mn-ea"/>
                <a:cs typeface="+mn-cs"/>
              </a:rPr>
              <a:t>BIGO</a:t>
            </a:r>
            <a:r>
              <a:rPr lang="it-IT" sz="1200" b="0" i="0" kern="1200" dirty="0" smtClean="0">
                <a:solidFill>
                  <a:schemeClr val="tx1"/>
                </a:solidFill>
                <a:effectLst/>
                <a:latin typeface="+mn-lt"/>
                <a:ea typeface="+mn-ea"/>
                <a:cs typeface="+mn-cs"/>
              </a:rPr>
              <a:t>. Si tratta di un grande albero di carico composto da enormi bracci di acciaio cavo, di sezione circolare e rastremati alle estremità, che partono da una base comune collocata a livello del mare. Sette di essi si protendono all’esterno intorno a un elemento centrale verticale; i bracci più corti puntellano i cavi di sostegno dei bracci più lunghi, mentre il braccio maggiore sostiene un ascensore panoramico che, mentre sale, ruota lentamente sul suo asse.</a:t>
            </a:r>
            <a:r>
              <a:rPr lang="it-IT" dirty="0" smtClean="0"/>
              <a:t/>
            </a:r>
            <a:br>
              <a:rPr lang="it-IT" dirty="0" smtClean="0"/>
            </a:br>
            <a:r>
              <a:rPr lang="it-IT" sz="1200" b="0" i="0" kern="1200" dirty="0" smtClean="0">
                <a:solidFill>
                  <a:schemeClr val="tx1"/>
                </a:solidFill>
                <a:effectLst/>
                <a:latin typeface="+mn-lt"/>
                <a:ea typeface="+mn-ea"/>
                <a:cs typeface="+mn-cs"/>
              </a:rPr>
              <a:t>Altri due bracci sorreggono gli elementi dai quali si irradiano i cavi di trazione dei sostegni curvi di una tensostruttura, che copre la Piazza delle feste:una porzione del molo di 2000 m² trasformata in un’area multispettacolo.La struttura portante è costituita da due pennoni principali dalla cui estremità superiore un insieme di cavi si apre a ventaglio per sostenere l’intelaiatura portante della tensostruttura. Quest’ultima è formata da quattro travi parallele ad arco che sostengono una copertura a membrana elastica. Questa grande copertura sul molo per circa 30 m di larghezza, è lunga 60 m, suddivisi in 5 campate. L’area è illuminata naturalmente attraverso i lati aperti e il tetto trasparente, e attraverso luci a soffitto in vetro che lasciano intravedere la struttura di sostegno superiore.</a:t>
            </a:r>
          </a:p>
          <a:p>
            <a:endParaRPr lang="it-IT" sz="1200" b="0" i="0" kern="1200" dirty="0" smtClean="0">
              <a:solidFill>
                <a:schemeClr val="tx1"/>
              </a:solidFill>
              <a:effectLst/>
              <a:latin typeface="+mn-lt"/>
              <a:ea typeface="+mn-ea"/>
              <a:cs typeface="+mn-cs"/>
            </a:endParaRPr>
          </a:p>
          <a:p>
            <a:r>
              <a:rPr lang="it-IT" sz="1200" b="0" i="0" kern="1200" dirty="0" smtClean="0">
                <a:solidFill>
                  <a:schemeClr val="tx1"/>
                </a:solidFill>
                <a:effectLst/>
                <a:latin typeface="+mn-lt"/>
                <a:ea typeface="+mn-ea"/>
                <a:cs typeface="+mn-cs"/>
              </a:rPr>
              <a:t>L’</a:t>
            </a:r>
            <a:r>
              <a:rPr lang="it-IT" sz="1200" b="1" i="0" kern="1200" dirty="0" smtClean="0">
                <a:solidFill>
                  <a:schemeClr val="tx1"/>
                </a:solidFill>
                <a:effectLst/>
                <a:latin typeface="+mn-lt"/>
                <a:ea typeface="+mn-ea"/>
                <a:cs typeface="+mn-cs"/>
              </a:rPr>
              <a:t>Acquario</a:t>
            </a:r>
            <a:r>
              <a:rPr lang="it-IT" sz="1200" b="0" i="0" kern="1200" dirty="0" smtClean="0">
                <a:solidFill>
                  <a:schemeClr val="tx1"/>
                </a:solidFill>
                <a:effectLst/>
                <a:latin typeface="+mn-lt"/>
                <a:ea typeface="+mn-ea"/>
                <a:cs typeface="+mn-cs"/>
              </a:rPr>
              <a:t> si estende sulla geometria originale di ponte Spinola, per una lunghezza di circa 200 m. Scavando dietro i frangiflutti si è creato un vasto piano sotterraneo per contenere i macchinari degli impianti. L’edificio è costituito da due volumi principali sollevati da terra, collegati da una spina centrale che ospita ai vari livelli il percorso di visita, i servizi, le scale di sicurezza e gli impianti. Sotto i due piani dell’acquario, tenuto sollevato da colonne circolari in calcestruzzo, è stato ripristinato il livello della banchina, accessibile ai visitatori, e che ospita locali pubblici, servizi e punti di interscambio.Le colonne in calcestruzzo sorreggono anche gli elementi d’acciaio della struttura a vista. Questi a loro volta portano le unità prefabbricate di rivestimento in calcestruzzo, che costituiscono le pareti longitudinali più esterne. In questi punti la struttura è a sbalzo oltre le colonne, e il suo intradosso curva verso l’alto trasformandosi nelle pareti esterne. In pianta, i due livelli dell’acquario sono organizzati in cinque fasce lineari di diversa larghezza, lunghezza e funzione. La fascia centrale gestisce tutti i movimenti verticali di persone e servizi, e contiene le scale (incluse quelle esterne a ognuna delle estremità dell’edificio), così come i molti condotti e gli ascensori. Da un lato c’è una larga fascia destinata alla circolazione del pubblico, che si estende linearmente lungo tutto l’edificio, dalla porta d’entrata all’uscita. Le vasche sono sistemate in modo tale da poter essere viste da entrambi i livelli della fascia per la circolazione: l’effetto è, al livello inferiore, una veduta subacquea e, a livello superiore, la vista della superficie illuminata dalla luce naturale attraverso il tetto vetrato.L’Acquario è stato ampliato con una nuova grande vasca destinata a ospitare i delfini, che sarà inaugurata nell’aprile 2013.</a:t>
            </a:r>
          </a:p>
          <a:p>
            <a:endParaRPr lang="it-IT" sz="1200" b="0" i="0" kern="1200" dirty="0" smtClean="0">
              <a:solidFill>
                <a:schemeClr val="tx1"/>
              </a:solidFill>
              <a:effectLst/>
              <a:latin typeface="+mn-lt"/>
              <a:ea typeface="+mn-ea"/>
              <a:cs typeface="+mn-cs"/>
            </a:endParaRPr>
          </a:p>
          <a:p>
            <a:r>
              <a:rPr lang="it-IT" sz="1200" b="0" i="0" kern="1200" dirty="0" smtClean="0">
                <a:solidFill>
                  <a:schemeClr val="tx1"/>
                </a:solidFill>
                <a:effectLst/>
                <a:latin typeface="+mn-lt"/>
                <a:ea typeface="+mn-ea"/>
                <a:cs typeface="+mn-cs"/>
              </a:rPr>
              <a:t>La</a:t>
            </a:r>
            <a:r>
              <a:rPr lang="it-IT" sz="1200" b="0" i="0" kern="1200" baseline="0" dirty="0" smtClean="0">
                <a:solidFill>
                  <a:schemeClr val="tx1"/>
                </a:solidFill>
                <a:effectLst/>
                <a:latin typeface="+mn-lt"/>
                <a:ea typeface="+mn-ea"/>
                <a:cs typeface="+mn-cs"/>
              </a:rPr>
              <a:t> </a:t>
            </a:r>
            <a:r>
              <a:rPr lang="it-IT" sz="1200" b="1" i="0" kern="1200" baseline="0" dirty="0" smtClean="0">
                <a:solidFill>
                  <a:schemeClr val="tx1"/>
                </a:solidFill>
                <a:effectLst/>
                <a:latin typeface="+mn-lt"/>
                <a:ea typeface="+mn-ea"/>
                <a:cs typeface="+mn-cs"/>
              </a:rPr>
              <a:t>BOLLA</a:t>
            </a:r>
            <a:r>
              <a:rPr lang="it-IT" sz="1200" b="0" i="0" kern="1200" baseline="0" dirty="0" smtClean="0">
                <a:solidFill>
                  <a:schemeClr val="tx1"/>
                </a:solidFill>
                <a:effectLst/>
                <a:latin typeface="+mn-lt"/>
                <a:ea typeface="+mn-ea"/>
                <a:cs typeface="+mn-cs"/>
              </a:rPr>
              <a:t>. </a:t>
            </a:r>
            <a:r>
              <a:rPr lang="it-IT" sz="1200" b="0" i="0" kern="1200" dirty="0" smtClean="0">
                <a:solidFill>
                  <a:schemeClr val="tx1"/>
                </a:solidFill>
                <a:effectLst/>
                <a:latin typeface="+mn-lt"/>
                <a:ea typeface="+mn-ea"/>
                <a:cs typeface="+mn-cs"/>
              </a:rPr>
              <a:t>L’area del Porto Antico è in continua evoluzione, per via di successive aggiunte e modifiche al progetto iniziale.Come la “Bolla”, una biosfera realizzata nel 2001 su una piattaforma galleggiante di fronte all’Acquario. La struttura sferica è costituita da 32 meridiani e 11 paralleli. Le giunzioni di fusione sono 330. L’involucro esterno è in lastre di vetro stratificato a doppia curvatura, fissate con borchie passanti a doppia trattenuta. La struttura , che ha un volume di oltre 4000 m³, pesa solo 14 tonnellate. La superficie del livello espositivo è di 200 m², e ospita circa 100 persone.</a:t>
            </a:r>
            <a:endParaRPr lang="en-US" dirty="0"/>
          </a:p>
        </p:txBody>
      </p:sp>
      <p:sp>
        <p:nvSpPr>
          <p:cNvPr id="4" name="Slide Number Placeholder 3"/>
          <p:cNvSpPr>
            <a:spLocks noGrp="1"/>
          </p:cNvSpPr>
          <p:nvPr>
            <p:ph type="sldNum" sz="quarter" idx="10"/>
          </p:nvPr>
        </p:nvSpPr>
        <p:spPr/>
        <p:txBody>
          <a:bodyPr/>
          <a:lstStyle/>
          <a:p>
            <a:fld id="{1CF0CF5F-36EF-4F1D-9F39-62BE8CBD2BE0}" type="slidenum">
              <a:rPr lang="en-US" smtClean="0"/>
              <a:t>2</a:t>
            </a:fld>
            <a:endParaRPr lang="en-US" dirty="0"/>
          </a:p>
        </p:txBody>
      </p:sp>
    </p:spTree>
    <p:extLst>
      <p:ext uri="{BB962C8B-B14F-4D97-AF65-F5344CB8AC3E}">
        <p14:creationId xmlns:p14="http://schemas.microsoft.com/office/powerpoint/2010/main" val="2942490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b="1"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F0CF5F-36EF-4F1D-9F39-62BE8CBD2BE0}" type="slidenum">
              <a:rPr lang="en-US" smtClean="0"/>
              <a:t>3</a:t>
            </a:fld>
            <a:endParaRPr lang="en-US" dirty="0"/>
          </a:p>
        </p:txBody>
      </p:sp>
    </p:spTree>
    <p:extLst>
      <p:ext uri="{BB962C8B-B14F-4D97-AF65-F5344CB8AC3E}">
        <p14:creationId xmlns:p14="http://schemas.microsoft.com/office/powerpoint/2010/main" val="2682171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0CF5F-36EF-4F1D-9F39-62BE8CBD2BE0}" type="slidenum">
              <a:rPr lang="en-US" smtClean="0"/>
              <a:t>4</a:t>
            </a:fld>
            <a:endParaRPr lang="en-US" dirty="0"/>
          </a:p>
        </p:txBody>
      </p:sp>
    </p:spTree>
    <p:extLst>
      <p:ext uri="{BB962C8B-B14F-4D97-AF65-F5344CB8AC3E}">
        <p14:creationId xmlns:p14="http://schemas.microsoft.com/office/powerpoint/2010/main" val="4000766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0CF5F-36EF-4F1D-9F39-62BE8CBD2BE0}" type="slidenum">
              <a:rPr lang="en-US" smtClean="0"/>
              <a:t>5</a:t>
            </a:fld>
            <a:endParaRPr lang="en-US" dirty="0"/>
          </a:p>
        </p:txBody>
      </p:sp>
    </p:spTree>
    <p:extLst>
      <p:ext uri="{BB962C8B-B14F-4D97-AF65-F5344CB8AC3E}">
        <p14:creationId xmlns:p14="http://schemas.microsoft.com/office/powerpoint/2010/main" val="3601240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39422F-251D-47FD-864B-BEB3C1C612ED}" type="slidenum">
              <a:rPr lang="en-US" smtClean="0"/>
              <a:pPr>
                <a:defRPr/>
              </a:pPr>
              <a:t>6</a:t>
            </a:fld>
            <a:endParaRPr lang="en-US" dirty="0"/>
          </a:p>
        </p:txBody>
      </p:sp>
    </p:spTree>
    <p:extLst>
      <p:ext uri="{BB962C8B-B14F-4D97-AF65-F5344CB8AC3E}">
        <p14:creationId xmlns:p14="http://schemas.microsoft.com/office/powerpoint/2010/main" val="3578744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particular ITU-T Study Group 5 leads on our work on Environment and Climate Change. SG5 has developed several standards in the area of environment and climate change, including a set of standardized methodologies to assess the environmental impact of ICT, and is currently working on the development of a specific methodology to assess the environmental impacts of ICT in cities. </a:t>
            </a:r>
          </a:p>
          <a:p>
            <a:endParaRPr lang="en-US" sz="1200" kern="1200" dirty="0" smtClean="0">
              <a:solidFill>
                <a:schemeClr val="tx1"/>
              </a:solidFill>
              <a:effectLst/>
              <a:latin typeface="+mn-lt"/>
              <a:ea typeface="+mn-ea"/>
              <a:cs typeface="+mn-cs"/>
            </a:endParaRPr>
          </a:p>
          <a:p>
            <a:pPr>
              <a:lnSpc>
                <a:spcPts val="3840"/>
              </a:lnSpc>
            </a:pPr>
            <a:r>
              <a:rPr lang="en-US" sz="1200" b="1" dirty="0" smtClean="0">
                <a:solidFill>
                  <a:srgbClr val="176295"/>
                </a:solidFill>
                <a:latin typeface="Verdana" panose="020B0604030504040204" pitchFamily="34" charset="0"/>
                <a:ea typeface="Verdana" panose="020B0604030504040204" pitchFamily="34" charset="0"/>
                <a:cs typeface="Verdana" panose="020B0604030504040204" pitchFamily="34" charset="0"/>
              </a:rPr>
              <a:t>Q13/5 </a:t>
            </a:r>
            <a:r>
              <a:rPr lang="en-US" sz="1200" dirty="0" smtClean="0">
                <a:solidFill>
                  <a:srgbClr val="176295"/>
                </a:solidFill>
                <a:latin typeface="Verdana" panose="020B0604030504040204" pitchFamily="34" charset="0"/>
                <a:ea typeface="Verdana" panose="020B0604030504040204" pitchFamily="34" charset="0"/>
                <a:cs typeface="Verdana" panose="020B0604030504040204" pitchFamily="34" charset="0"/>
              </a:rPr>
              <a:t>- Environmental impact reduction including e-waste </a:t>
            </a:r>
          </a:p>
          <a:p>
            <a:pPr>
              <a:buClr>
                <a:schemeClr val="tx2"/>
              </a:buClr>
              <a:buFont typeface="Wingdings" panose="05000000000000000000" pitchFamily="2" charset="2"/>
              <a:buNone/>
            </a:pPr>
            <a:endParaRPr lang="en-US" altLang="en-US" sz="1200" b="1" kern="0" dirty="0" smtClean="0">
              <a:solidFill>
                <a:schemeClr val="tx1">
                  <a:lumMod val="75000"/>
                  <a:lumOff val="25000"/>
                </a:schemeClr>
              </a:solidFill>
              <a:latin typeface="Cambria" panose="02040503050406030204" pitchFamily="18" charset="0"/>
            </a:endParaRPr>
          </a:p>
          <a:p>
            <a:pPr>
              <a:buClr>
                <a:schemeClr val="tx2"/>
              </a:buClr>
              <a:buFont typeface="Wingdings" panose="05000000000000000000" pitchFamily="2" charset="2"/>
              <a:buChar char="§"/>
            </a:pPr>
            <a:r>
              <a:rPr lang="en-US" altLang="en-US" sz="1200" b="1" kern="0" dirty="0" smtClean="0">
                <a:solidFill>
                  <a:schemeClr val="tx1">
                    <a:lumMod val="75000"/>
                    <a:lumOff val="25000"/>
                  </a:schemeClr>
                </a:solidFill>
                <a:latin typeface="Cambria" panose="02040503050406030204" pitchFamily="18" charset="0"/>
              </a:rPr>
              <a:t>Recommendation ITU-T L.1000</a:t>
            </a:r>
            <a:r>
              <a:rPr lang="en-US" altLang="en-US" sz="1200" kern="0" dirty="0" smtClean="0">
                <a:solidFill>
                  <a:schemeClr val="tx1">
                    <a:lumMod val="75000"/>
                    <a:lumOff val="25000"/>
                  </a:schemeClr>
                </a:solidFill>
                <a:latin typeface="Cambria" panose="02040503050406030204" pitchFamily="18" charset="0"/>
              </a:rPr>
              <a:t>: Universal power adapter and charger solution for mobile terminals and other hand-held ICT devices.</a:t>
            </a:r>
          </a:p>
          <a:p>
            <a:pPr>
              <a:buClr>
                <a:schemeClr val="tx2"/>
              </a:buClr>
              <a:buFont typeface="Wingdings" panose="05000000000000000000" pitchFamily="2" charset="2"/>
              <a:buChar char="§"/>
            </a:pPr>
            <a:r>
              <a:rPr lang="en-US" altLang="en-US" sz="1200" b="1" kern="0" dirty="0" smtClean="0">
                <a:solidFill>
                  <a:schemeClr val="tx1">
                    <a:lumMod val="75000"/>
                    <a:lumOff val="25000"/>
                  </a:schemeClr>
                </a:solidFill>
                <a:latin typeface="Cambria" panose="02040503050406030204" pitchFamily="18" charset="0"/>
              </a:rPr>
              <a:t>Recommendation ITU-T L.1001</a:t>
            </a:r>
            <a:r>
              <a:rPr lang="en-US" altLang="en-US" sz="1200" kern="0" dirty="0" smtClean="0">
                <a:solidFill>
                  <a:schemeClr val="tx1">
                    <a:lumMod val="75000"/>
                    <a:lumOff val="25000"/>
                  </a:schemeClr>
                </a:solidFill>
                <a:latin typeface="Cambria" panose="02040503050406030204" pitchFamily="18" charset="0"/>
              </a:rPr>
              <a:t>: External universal power adapter solutions for stationary information and communication technology devices. </a:t>
            </a:r>
          </a:p>
          <a:p>
            <a:pPr>
              <a:buClr>
                <a:schemeClr val="tx2"/>
              </a:buClr>
              <a:buFont typeface="Wingdings" panose="05000000000000000000" pitchFamily="2" charset="2"/>
              <a:buChar char="§"/>
            </a:pPr>
            <a:r>
              <a:rPr lang="en-US" altLang="en-US" sz="1200" b="1" kern="0" dirty="0" smtClean="0">
                <a:solidFill>
                  <a:schemeClr val="tx1">
                    <a:lumMod val="75000"/>
                    <a:lumOff val="25000"/>
                  </a:schemeClr>
                </a:solidFill>
                <a:latin typeface="Cambria" panose="02040503050406030204" pitchFamily="18" charset="0"/>
              </a:rPr>
              <a:t>Recommendation ITU-T L.1002</a:t>
            </a:r>
            <a:r>
              <a:rPr lang="en-US" altLang="en-US" sz="1200" kern="0" dirty="0" smtClean="0">
                <a:solidFill>
                  <a:schemeClr val="tx1">
                    <a:lumMod val="75000"/>
                    <a:lumOff val="25000"/>
                  </a:schemeClr>
                </a:solidFill>
                <a:latin typeface="Cambria" panose="02040503050406030204" pitchFamily="18" charset="0"/>
              </a:rPr>
              <a:t>​: External universal power adapter solutions for portable information and communication technology devices. ​</a:t>
            </a:r>
          </a:p>
          <a:p>
            <a:pPr>
              <a:buClr>
                <a:schemeClr val="tx2"/>
              </a:buClr>
              <a:buFont typeface="Wingdings" panose="05000000000000000000" pitchFamily="2" charset="2"/>
              <a:buChar char="§"/>
            </a:pPr>
            <a:r>
              <a:rPr lang="en-US" altLang="en-US" sz="1200" b="1" kern="0" dirty="0" smtClean="0">
                <a:solidFill>
                  <a:schemeClr val="tx1">
                    <a:lumMod val="75000"/>
                    <a:lumOff val="25000"/>
                  </a:schemeClr>
                </a:solidFill>
                <a:latin typeface="Cambria" panose="02040503050406030204" pitchFamily="18" charset="0"/>
              </a:rPr>
              <a:t>Recommendation ITU-T ​L.1005</a:t>
            </a:r>
            <a:r>
              <a:rPr lang="en-US" altLang="en-US" sz="1200" kern="0" dirty="0" smtClean="0">
                <a:solidFill>
                  <a:schemeClr val="tx1">
                    <a:lumMod val="75000"/>
                    <a:lumOff val="25000"/>
                  </a:schemeClr>
                </a:solidFill>
                <a:latin typeface="Cambria" panose="02040503050406030204" pitchFamily="18" charset="0"/>
              </a:rPr>
              <a:t>​: Test suites for assessment of the universal charger solution. </a:t>
            </a:r>
          </a:p>
          <a:p>
            <a:pPr>
              <a:buClr>
                <a:schemeClr val="tx2"/>
              </a:buClr>
              <a:buFont typeface="Wingdings" panose="05000000000000000000" pitchFamily="2" charset="2"/>
              <a:buNone/>
            </a:pPr>
            <a:r>
              <a:rPr lang="en-US" altLang="en-US" sz="1200" kern="0" dirty="0" smtClean="0">
                <a:solidFill>
                  <a:schemeClr val="tx1">
                    <a:lumMod val="75000"/>
                    <a:lumOff val="25000"/>
                  </a:schemeClr>
                </a:solidFill>
                <a:latin typeface="Cambria" panose="02040503050406030204" pitchFamily="18" charset="0"/>
              </a:rPr>
              <a:t>​</a:t>
            </a:r>
          </a:p>
          <a:p>
            <a:pPr>
              <a:buClr>
                <a:schemeClr val="tx2"/>
              </a:buClr>
              <a:buFont typeface="Wingdings" panose="05000000000000000000" pitchFamily="2" charset="2"/>
              <a:buChar char="§"/>
            </a:pPr>
            <a:r>
              <a:rPr lang="en-US" altLang="en-US" sz="1200" b="1" kern="0" dirty="0" smtClean="0">
                <a:solidFill>
                  <a:schemeClr val="tx1">
                    <a:lumMod val="75000"/>
                    <a:lumOff val="25000"/>
                  </a:schemeClr>
                </a:solidFill>
                <a:latin typeface="Cambria" panose="02040503050406030204" pitchFamily="18" charset="0"/>
              </a:rPr>
              <a:t>Recommendation ITU-T L.1010</a:t>
            </a:r>
            <a:r>
              <a:rPr lang="en-US" altLang="en-US" sz="1200" kern="0" dirty="0" smtClean="0">
                <a:solidFill>
                  <a:schemeClr val="tx1">
                    <a:lumMod val="75000"/>
                    <a:lumOff val="25000"/>
                  </a:schemeClr>
                </a:solidFill>
                <a:latin typeface="Cambria" panose="02040503050406030204" pitchFamily="18" charset="0"/>
              </a:rPr>
              <a:t>​: Green batteries solution for mobile phones and other hand-held information and communication technology devices.</a:t>
            </a:r>
          </a:p>
          <a:p>
            <a:pPr>
              <a:buClr>
                <a:schemeClr val="tx2"/>
              </a:buClr>
              <a:buFont typeface="Wingdings" panose="05000000000000000000" pitchFamily="2" charset="2"/>
              <a:buNone/>
            </a:pPr>
            <a:r>
              <a:rPr lang="en-US" altLang="en-US" sz="1200" kern="0" dirty="0" smtClean="0">
                <a:solidFill>
                  <a:schemeClr val="tx1">
                    <a:lumMod val="75000"/>
                    <a:lumOff val="25000"/>
                  </a:schemeClr>
                </a:solidFill>
                <a:latin typeface="Cambria" panose="02040503050406030204" pitchFamily="18" charset="0"/>
              </a:rPr>
              <a:t> </a:t>
            </a:r>
          </a:p>
          <a:p>
            <a:pPr>
              <a:buClr>
                <a:schemeClr val="tx2"/>
              </a:buClr>
              <a:buFont typeface="Wingdings" panose="05000000000000000000" pitchFamily="2" charset="2"/>
              <a:buChar char="§"/>
            </a:pPr>
            <a:r>
              <a:rPr lang="en-US" altLang="en-US" sz="1200" b="1" kern="0" dirty="0" smtClean="0">
                <a:solidFill>
                  <a:schemeClr val="tx1">
                    <a:lumMod val="75000"/>
                    <a:lumOff val="25000"/>
                  </a:schemeClr>
                </a:solidFill>
                <a:latin typeface="Cambria" panose="02040503050406030204" pitchFamily="18" charset="0"/>
              </a:rPr>
              <a:t>Recommendation ITU-T L.1100</a:t>
            </a:r>
            <a:r>
              <a:rPr lang="en-US" altLang="en-US" sz="1200" kern="0" dirty="0" smtClean="0">
                <a:solidFill>
                  <a:schemeClr val="tx1">
                    <a:lumMod val="75000"/>
                    <a:lumOff val="25000"/>
                  </a:schemeClr>
                </a:solidFill>
                <a:latin typeface="Cambria" panose="02040503050406030204" pitchFamily="18" charset="0"/>
              </a:rPr>
              <a:t>: A method to provide recycling information of rare metals in ICT products.</a:t>
            </a:r>
          </a:p>
          <a:p>
            <a:pPr>
              <a:buClr>
                <a:schemeClr val="tx2"/>
              </a:buClr>
              <a:buFont typeface="Wingdings" panose="05000000000000000000" pitchFamily="2" charset="2"/>
              <a:buChar char="§"/>
            </a:pPr>
            <a:r>
              <a:rPr lang="en-US" altLang="en-US" sz="1200" b="1" kern="0" dirty="0" smtClean="0">
                <a:solidFill>
                  <a:schemeClr val="tx1">
                    <a:lumMod val="75000"/>
                    <a:lumOff val="25000"/>
                  </a:schemeClr>
                </a:solidFill>
                <a:latin typeface="Cambria" panose="02040503050406030204" pitchFamily="18" charset="0"/>
              </a:rPr>
              <a:t>Recommendation ITU-T L.1101</a:t>
            </a:r>
            <a:r>
              <a:rPr lang="en-US" altLang="en-US" sz="1200" kern="0" dirty="0" smtClean="0">
                <a:solidFill>
                  <a:schemeClr val="tx1">
                    <a:lumMod val="75000"/>
                    <a:lumOff val="25000"/>
                  </a:schemeClr>
                </a:solidFill>
                <a:latin typeface="Cambria" panose="02040503050406030204" pitchFamily="18" charset="0"/>
              </a:rPr>
              <a:t>: ​Measurement methods to characterize rare metals in information and communication technology goods.</a:t>
            </a:r>
          </a:p>
          <a:p>
            <a:pPr>
              <a:buClr>
                <a:schemeClr val="tx2"/>
              </a:buClr>
              <a:buFont typeface="Wingdings" panose="05000000000000000000" pitchFamily="2" charset="2"/>
              <a:buChar char="§"/>
            </a:pPr>
            <a:endParaRPr lang="en-US" altLang="en-US" sz="1200" kern="0" dirty="0" smtClean="0">
              <a:solidFill>
                <a:schemeClr val="tx1">
                  <a:lumMod val="75000"/>
                  <a:lumOff val="25000"/>
                </a:schemeClr>
              </a:solidFill>
              <a:latin typeface="Cambria" panose="02040503050406030204" pitchFamily="18" charset="0"/>
            </a:endParaRPr>
          </a:p>
          <a:p>
            <a:pPr marL="0" marR="0" indent="0" algn="l" defTabSz="914400" rtl="0" eaLnBrk="1" fontAlgn="auto" latinLnBrk="0" hangingPunct="1">
              <a:lnSpc>
                <a:spcPts val="3840"/>
              </a:lnSpc>
              <a:spcBef>
                <a:spcPts val="0"/>
              </a:spcBef>
              <a:spcAft>
                <a:spcPts val="0"/>
              </a:spcAft>
              <a:buClrTx/>
              <a:buSzTx/>
              <a:buFontTx/>
              <a:buNone/>
              <a:tabLst/>
              <a:defRPr/>
            </a:pPr>
            <a:r>
              <a:rPr lang="en-US" sz="1200" b="1" dirty="0" smtClean="0">
                <a:solidFill>
                  <a:srgbClr val="176295"/>
                </a:solidFill>
                <a:latin typeface="Verdana" panose="020B0604030504040204" pitchFamily="34" charset="0"/>
                <a:ea typeface="Verdana" panose="020B0604030504040204" pitchFamily="34" charset="0"/>
                <a:cs typeface="Verdana" panose="020B0604030504040204" pitchFamily="34" charset="0"/>
              </a:rPr>
              <a:t>Q17/5 </a:t>
            </a:r>
            <a:r>
              <a:rPr lang="en-US" sz="1200" dirty="0" smtClean="0">
                <a:solidFill>
                  <a:srgbClr val="176295"/>
                </a:solidFill>
                <a:latin typeface="Verdana" panose="020B0604030504040204" pitchFamily="34" charset="0"/>
                <a:ea typeface="Verdana" panose="020B0604030504040204" pitchFamily="34" charset="0"/>
                <a:cs typeface="Verdana" panose="020B0604030504040204" pitchFamily="34" charset="0"/>
              </a:rPr>
              <a:t>- Energy efficiency for the ICT sector and harmonization of environmental standards </a:t>
            </a:r>
          </a:p>
          <a:p>
            <a:pPr marL="0" marR="0" indent="0" algn="l" defTabSz="914400" rtl="0" eaLnBrk="1" fontAlgn="auto" latinLnBrk="0" hangingPunct="1">
              <a:lnSpc>
                <a:spcPts val="3840"/>
              </a:lnSpc>
              <a:spcBef>
                <a:spcPts val="0"/>
              </a:spcBef>
              <a:spcAft>
                <a:spcPts val="0"/>
              </a:spcAft>
              <a:buClrTx/>
              <a:buSzTx/>
              <a:buFontTx/>
              <a:buNone/>
              <a:tabLst/>
              <a:defRPr/>
            </a:pPr>
            <a:r>
              <a:rPr lang="en-US" sz="1200" b="1" dirty="0" smtClean="0">
                <a:solidFill>
                  <a:srgbClr val="176295"/>
                </a:solidFill>
                <a:latin typeface="Verdana" panose="020B0604030504040204" pitchFamily="34" charset="0"/>
                <a:ea typeface="Verdana" panose="020B0604030504040204" pitchFamily="34" charset="0"/>
                <a:cs typeface="Verdana" panose="020B0604030504040204" pitchFamily="34" charset="0"/>
              </a:rPr>
              <a:t>Q18/5 </a:t>
            </a:r>
            <a:r>
              <a:rPr lang="en-US" sz="1200" dirty="0" smtClean="0">
                <a:solidFill>
                  <a:srgbClr val="176295"/>
                </a:solidFill>
                <a:latin typeface="Verdana" panose="020B0604030504040204" pitchFamily="34" charset="0"/>
                <a:ea typeface="Verdana" panose="020B0604030504040204" pitchFamily="34" charset="0"/>
                <a:cs typeface="Verdana" panose="020B0604030504040204" pitchFamily="34" charset="0"/>
              </a:rPr>
              <a:t>- Methodologies for the assessment of</a:t>
            </a:r>
            <a:r>
              <a:rPr lang="en-US" sz="1200" baseline="0" dirty="0" smtClean="0">
                <a:solidFill>
                  <a:srgbClr val="176295"/>
                </a:solidFill>
                <a:latin typeface="Verdana" panose="020B0604030504040204" pitchFamily="34" charset="0"/>
                <a:ea typeface="Verdana" panose="020B0604030504040204" pitchFamily="34" charset="0"/>
                <a:cs typeface="Verdana" panose="020B0604030504040204" pitchFamily="34" charset="0"/>
              </a:rPr>
              <a:t> </a:t>
            </a:r>
            <a:r>
              <a:rPr lang="en-US" sz="1200" dirty="0" smtClean="0">
                <a:solidFill>
                  <a:srgbClr val="176295"/>
                </a:solidFill>
                <a:latin typeface="Verdana" panose="020B0604030504040204" pitchFamily="34" charset="0"/>
                <a:ea typeface="Verdana" panose="020B0604030504040204" pitchFamily="34" charset="0"/>
                <a:cs typeface="Verdana" panose="020B0604030504040204" pitchFamily="34" charset="0"/>
              </a:rPr>
              <a:t>environmental impact of ICT </a:t>
            </a:r>
          </a:p>
          <a:p>
            <a:pPr>
              <a:buClr>
                <a:schemeClr val="tx2"/>
              </a:buClr>
              <a:buFont typeface="Wingdings" panose="05000000000000000000" pitchFamily="2" charset="2"/>
              <a:buNone/>
            </a:pPr>
            <a:endParaRPr lang="en-US" altLang="en-US" sz="1200" kern="0" dirty="0" smtClean="0">
              <a:solidFill>
                <a:schemeClr val="tx1">
                  <a:lumMod val="75000"/>
                  <a:lumOff val="25000"/>
                </a:schemeClr>
              </a:solidFill>
              <a:latin typeface="Cambria" panose="02040503050406030204" pitchFamily="18" charset="0"/>
            </a:endParaRPr>
          </a:p>
        </p:txBody>
      </p:sp>
      <p:sp>
        <p:nvSpPr>
          <p:cNvPr id="4" name="Slide Number Placeholder 3"/>
          <p:cNvSpPr>
            <a:spLocks noGrp="1"/>
          </p:cNvSpPr>
          <p:nvPr>
            <p:ph type="sldNum" sz="quarter" idx="10"/>
          </p:nvPr>
        </p:nvSpPr>
        <p:spPr/>
        <p:txBody>
          <a:bodyPr/>
          <a:lstStyle/>
          <a:p>
            <a:fld id="{1CF0CF5F-36EF-4F1D-9F39-62BE8CBD2BE0}" type="slidenum">
              <a:rPr lang="en-US" smtClean="0"/>
              <a:t>7</a:t>
            </a:fld>
            <a:endParaRPr lang="en-US" dirty="0"/>
          </a:p>
        </p:txBody>
      </p:sp>
    </p:spTree>
    <p:extLst>
      <p:ext uri="{BB962C8B-B14F-4D97-AF65-F5344CB8AC3E}">
        <p14:creationId xmlns:p14="http://schemas.microsoft.com/office/powerpoint/2010/main" val="181227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43000" y="685800"/>
            <a:ext cx="4572000" cy="3429000"/>
          </a:xfrm>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ITU has taken a leadership position to bring the multitude of technologies that target urban problems into the forefront. ITU is working on standards for a multitude of technologies that can target urban problems, including intelligent transport that can be applied to make city streets safer and cleaner; smart water and smart grid to create greater efficiency in these vital utilities; faster broadband technologies to ensure equitable access; cloud computing that offers to power many future applications. </a:t>
            </a:r>
          </a:p>
          <a:p>
            <a:endParaRPr lang="en-US" altLang="en-US" dirty="0" smtClean="0"/>
          </a:p>
          <a:p>
            <a:r>
              <a:rPr lang="en-US" altLang="en-US" dirty="0" smtClean="0"/>
              <a:t>To address the specific issue we have established a new Focus Group on Smart Sustainable Cities to assess the standardization requirements of cities aiming to boost their social, economic and environmental sustainability through the integration of ICTs in their infrastructures and operations.</a:t>
            </a:r>
          </a:p>
          <a:p>
            <a:endParaRPr lang="en-US" altLang="en-US" dirty="0" smtClean="0"/>
          </a:p>
          <a:p>
            <a:r>
              <a:rPr lang="en-US" altLang="en-US" dirty="0" smtClean="0"/>
              <a:t>FG SSC is trying to respond to key unsolved questions such as:  what do we mean by smart sustainable city? what are the key performance indicators (KPIs) to gauge the success of smart city ICT deployments? Who are the key stakeholders in developing smart sustainable cities (SSC)? To what extend should we consider a city ‘sustainable’? </a:t>
            </a:r>
          </a:p>
          <a:p>
            <a:r>
              <a:rPr lang="en-US" altLang="en-US" dirty="0" smtClean="0"/>
              <a:t>Essentially, how should we standardize the development of SSC? Where do we find a set of standards that acts as the foundation of SSC development which cities around the globe could develop upon? </a:t>
            </a:r>
          </a:p>
          <a:p>
            <a:endParaRPr lang="en-US" altLang="en-US" dirty="0" smtClean="0"/>
          </a:p>
          <a:p>
            <a:r>
              <a:rPr lang="en-US" altLang="en-US" dirty="0" smtClean="0">
                <a:solidFill>
                  <a:srgbClr val="2E2E2E"/>
                </a:solidFill>
              </a:rPr>
              <a:t>This “Focus Group on Smart and Sustainable Cities” contributes to leverage the role of the ICT sector to foster the growth of smart and sustainable cities worldwide.</a:t>
            </a:r>
          </a:p>
          <a:p>
            <a:endParaRPr lang="en-US" altLang="en-US" dirty="0" smtClean="0"/>
          </a:p>
          <a:p>
            <a:pPr marL="0" lvl="1"/>
            <a:r>
              <a:rPr lang="en-US" altLang="en-US" dirty="0" smtClean="0">
                <a:solidFill>
                  <a:srgbClr val="2E2E2E"/>
                </a:solidFill>
              </a:rPr>
              <a:t>The FG–SSC is tasked to assess the standardization requirements of cities aiming to boost their social, economic and environmental sustainability through the integration of information and communication technologies (ICTs) in their infrastructures and operations.</a:t>
            </a:r>
          </a:p>
          <a:p>
            <a:endParaRPr lang="en-US" altLang="en-US" dirty="0" smtClean="0">
              <a:solidFill>
                <a:srgbClr val="2E2E2E"/>
              </a:solidFill>
            </a:endParaRPr>
          </a:p>
          <a:p>
            <a:r>
              <a:rPr lang="en-US" altLang="en-US" dirty="0" smtClean="0">
                <a:solidFill>
                  <a:srgbClr val="2E2E2E"/>
                </a:solidFill>
              </a:rPr>
              <a:t>The FG–SSC is</a:t>
            </a:r>
            <a:r>
              <a:rPr lang="en-US" altLang="en-US" baseline="0" dirty="0" smtClean="0">
                <a:solidFill>
                  <a:srgbClr val="2E2E2E"/>
                </a:solidFill>
              </a:rPr>
              <a:t> also tasked to analyze</a:t>
            </a:r>
            <a:r>
              <a:rPr lang="en-US" altLang="en-US" dirty="0" smtClean="0">
                <a:solidFill>
                  <a:srgbClr val="2E2E2E"/>
                </a:solidFill>
              </a:rPr>
              <a:t> ICT solutions and projects that promote environmental sustainability in smart cities and will identify best practices which could facilitate the implementation of such solutions in cities. It will develop a standardization roadmap taking into consideration the activities currently undertaken by the various standards developing organizations (SDOs) and forums. This “Focus Group on Smart and Sustainable Cities (FG – SSC)” will leverage the role of the ICT sector to foster the growth of smart and sustainable cities worldwide.</a:t>
            </a:r>
          </a:p>
          <a:p>
            <a:endParaRPr lang="en-US" altLang="en-US" dirty="0" smtClean="0"/>
          </a:p>
          <a:p>
            <a:r>
              <a:rPr lang="en-US" altLang="en-US" i="1" dirty="0" smtClean="0"/>
              <a:t>Chairman</a:t>
            </a:r>
            <a:r>
              <a:rPr lang="en-US" altLang="en-US" dirty="0" smtClean="0"/>
              <a:t> </a:t>
            </a:r>
            <a:br>
              <a:rPr lang="en-US" altLang="en-US" dirty="0" smtClean="0"/>
            </a:br>
            <a:r>
              <a:rPr lang="en-US" altLang="en-US" dirty="0" smtClean="0"/>
              <a:t>   -    Silvia Guzman, Telefónica</a:t>
            </a:r>
          </a:p>
          <a:p>
            <a:r>
              <a:rPr lang="en-US" altLang="en-US" i="1" dirty="0" smtClean="0"/>
              <a:t>Vice-Chairmen </a:t>
            </a:r>
            <a:br>
              <a:rPr lang="en-US" altLang="en-US" i="1" dirty="0" smtClean="0"/>
            </a:br>
            <a:r>
              <a:rPr lang="en-US" altLang="en-US" dirty="0" smtClean="0"/>
              <a:t>   -    Pablo Bilbao, Federation Argentina de Municipios</a:t>
            </a:r>
          </a:p>
          <a:p>
            <a:r>
              <a:rPr lang="en-US" altLang="en-US" dirty="0" smtClean="0"/>
              <a:t>   -    Flavio Cucchietti, Telecom Italia</a:t>
            </a:r>
          </a:p>
          <a:p>
            <a:r>
              <a:rPr lang="en-US" altLang="en-US" dirty="0" smtClean="0"/>
              <a:t>   -    Sekhar Kondepudi, National University of Singapore</a:t>
            </a:r>
          </a:p>
          <a:p>
            <a:r>
              <a:rPr lang="en-US" altLang="en-US" dirty="0" smtClean="0"/>
              <a:t>   -    Nasser Saleh Al Marzouqi, UAE</a:t>
            </a:r>
          </a:p>
          <a:p>
            <a:r>
              <a:rPr lang="en-US" altLang="en-US" dirty="0" smtClean="0"/>
              <a:t>   -    Franz Zichy, USA</a:t>
            </a:r>
          </a:p>
          <a:p>
            <a:r>
              <a:rPr lang="en-US" altLang="en-US" dirty="0" smtClean="0"/>
              <a:t>   -    Ziqin Sang, Fiberhome Technologies Group</a:t>
            </a: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fld id="{39C272F9-D5C8-4A1F-912D-E7D3EDFFA1B8}" type="slidenum">
              <a:rPr lang="en-US" altLang="en-US" smtClean="0"/>
              <a:pPr>
                <a:spcBef>
                  <a:spcPct val="0"/>
                </a:spcBef>
              </a:pPr>
              <a:t>8</a:t>
            </a:fld>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2"/>
              </a:buClr>
              <a:buFont typeface="Wingdings" panose="05000000000000000000" pitchFamily="2" charset="2"/>
              <a:buChar char="§"/>
            </a:pPr>
            <a:r>
              <a:rPr lang="en-US" sz="1200" kern="0" dirty="0" smtClean="0">
                <a:solidFill>
                  <a:schemeClr val="tx1">
                    <a:lumMod val="75000"/>
                    <a:lumOff val="25000"/>
                  </a:schemeClr>
                </a:solidFill>
                <a:latin typeface="Cambria" panose="02040503050406030204" pitchFamily="18" charset="0"/>
              </a:rPr>
              <a:t>Policy makers should have </a:t>
            </a:r>
            <a:r>
              <a:rPr lang="en-US" sz="1200" b="1" kern="0" dirty="0" smtClean="0">
                <a:solidFill>
                  <a:schemeClr val="tx1">
                    <a:lumMod val="75000"/>
                    <a:lumOff val="25000"/>
                  </a:schemeClr>
                </a:solidFill>
                <a:latin typeface="Cambria" panose="02040503050406030204" pitchFamily="18" charset="0"/>
              </a:rPr>
              <a:t>long-term sustainability ambitions</a:t>
            </a:r>
          </a:p>
          <a:p>
            <a:pPr>
              <a:buClr>
                <a:schemeClr val="tx2"/>
              </a:buClr>
              <a:buFont typeface="Wingdings" panose="05000000000000000000" pitchFamily="2" charset="2"/>
              <a:buChar char="§"/>
            </a:pPr>
            <a:r>
              <a:rPr lang="en-US" sz="1200" kern="0" dirty="0" smtClean="0">
                <a:solidFill>
                  <a:schemeClr val="tx1">
                    <a:lumMod val="75000"/>
                    <a:lumOff val="25000"/>
                  </a:schemeClr>
                </a:solidFill>
                <a:latin typeface="Cambria" panose="02040503050406030204" pitchFamily="18" charset="0"/>
              </a:rPr>
              <a:t>The role of </a:t>
            </a:r>
            <a:r>
              <a:rPr lang="en-US" sz="1200" b="1" kern="0" dirty="0" smtClean="0">
                <a:solidFill>
                  <a:schemeClr val="tx1">
                    <a:lumMod val="75000"/>
                    <a:lumOff val="25000"/>
                  </a:schemeClr>
                </a:solidFill>
                <a:latin typeface="Cambria" panose="02040503050406030204" pitchFamily="18" charset="0"/>
              </a:rPr>
              <a:t>international standards </a:t>
            </a:r>
            <a:r>
              <a:rPr lang="en-US" sz="1200" kern="0" dirty="0" smtClean="0">
                <a:solidFill>
                  <a:schemeClr val="tx1">
                    <a:lumMod val="75000"/>
                    <a:lumOff val="25000"/>
                  </a:schemeClr>
                </a:solidFill>
                <a:latin typeface="Cambria" panose="02040503050406030204" pitchFamily="18" charset="0"/>
              </a:rPr>
              <a:t>and policies is key;</a:t>
            </a:r>
          </a:p>
          <a:p>
            <a:pPr>
              <a:buClr>
                <a:schemeClr val="tx2"/>
              </a:buClr>
              <a:buFont typeface="Wingdings" panose="05000000000000000000" pitchFamily="2" charset="2"/>
              <a:buChar char="§"/>
            </a:pPr>
            <a:r>
              <a:rPr lang="en-US" sz="1200" kern="0" dirty="0" smtClean="0">
                <a:solidFill>
                  <a:schemeClr val="tx1">
                    <a:lumMod val="75000"/>
                    <a:lumOff val="25000"/>
                  </a:schemeClr>
                </a:solidFill>
                <a:latin typeface="Cambria" panose="02040503050406030204" pitchFamily="18" charset="0"/>
              </a:rPr>
              <a:t>Smart sustainable city should be seen as a “</a:t>
            </a:r>
            <a:r>
              <a:rPr lang="en-US" sz="1200" b="1" kern="0" dirty="0" smtClean="0">
                <a:solidFill>
                  <a:schemeClr val="tx1">
                    <a:lumMod val="75000"/>
                    <a:lumOff val="25000"/>
                  </a:schemeClr>
                </a:solidFill>
                <a:latin typeface="Cambria" panose="02040503050406030204" pitchFamily="18" charset="0"/>
              </a:rPr>
              <a:t>System of Systems</a:t>
            </a:r>
            <a:r>
              <a:rPr lang="en-US" sz="1200" kern="0" dirty="0" smtClean="0">
                <a:solidFill>
                  <a:schemeClr val="tx1">
                    <a:lumMod val="75000"/>
                    <a:lumOff val="25000"/>
                  </a:schemeClr>
                </a:solidFill>
                <a:latin typeface="Cambria" panose="02040503050406030204" pitchFamily="18" charset="0"/>
              </a:rPr>
              <a:t>”;</a:t>
            </a:r>
          </a:p>
          <a:p>
            <a:pPr>
              <a:buClr>
                <a:schemeClr val="tx2"/>
              </a:buClr>
              <a:buFont typeface="Wingdings" panose="05000000000000000000" pitchFamily="2" charset="2"/>
              <a:buChar char="§"/>
            </a:pPr>
            <a:r>
              <a:rPr lang="en-US" sz="1200" kern="0" dirty="0" smtClean="0">
                <a:solidFill>
                  <a:schemeClr val="tx1">
                    <a:lumMod val="75000"/>
                    <a:lumOff val="25000"/>
                  </a:schemeClr>
                </a:solidFill>
                <a:latin typeface="Cambria" panose="02040503050406030204" pitchFamily="18" charset="0"/>
              </a:rPr>
              <a:t>City leaders to </a:t>
            </a:r>
            <a:r>
              <a:rPr lang="en-US" sz="1200" b="1" kern="0" dirty="0" smtClean="0">
                <a:solidFill>
                  <a:schemeClr val="tx1">
                    <a:lumMod val="75000"/>
                    <a:lumOff val="25000"/>
                  </a:schemeClr>
                </a:solidFill>
                <a:latin typeface="Cambria" panose="02040503050406030204" pitchFamily="18" charset="0"/>
              </a:rPr>
              <a:t>partner</a:t>
            </a:r>
            <a:r>
              <a:rPr lang="en-US" sz="1200" kern="0" dirty="0" smtClean="0">
                <a:solidFill>
                  <a:schemeClr val="tx1">
                    <a:lumMod val="75000"/>
                    <a:lumOff val="25000"/>
                  </a:schemeClr>
                </a:solidFill>
                <a:latin typeface="Cambria" panose="02040503050406030204" pitchFamily="18" charset="0"/>
              </a:rPr>
              <a:t> effectively with other levels of governments, ICT industry, NGOs, Universities, etc.</a:t>
            </a:r>
          </a:p>
          <a:p>
            <a:endParaRPr lang="en-US" dirty="0"/>
          </a:p>
        </p:txBody>
      </p:sp>
      <p:sp>
        <p:nvSpPr>
          <p:cNvPr id="4" name="Slide Number Placeholder 3"/>
          <p:cNvSpPr>
            <a:spLocks noGrp="1"/>
          </p:cNvSpPr>
          <p:nvPr>
            <p:ph type="sldNum" sz="quarter" idx="10"/>
          </p:nvPr>
        </p:nvSpPr>
        <p:spPr/>
        <p:txBody>
          <a:bodyPr/>
          <a:lstStyle/>
          <a:p>
            <a:fld id="{1CF0CF5F-36EF-4F1D-9F39-62BE8CBD2BE0}" type="slidenum">
              <a:rPr lang="en-US" smtClean="0"/>
              <a:t>15</a:t>
            </a:fld>
            <a:endParaRPr lang="en-US" dirty="0"/>
          </a:p>
        </p:txBody>
      </p:sp>
    </p:spTree>
    <p:extLst>
      <p:ext uri="{BB962C8B-B14F-4D97-AF65-F5344CB8AC3E}">
        <p14:creationId xmlns:p14="http://schemas.microsoft.com/office/powerpoint/2010/main" val="2682171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B3668B-4DF2-471D-88F2-0C729B3DC961}" type="datetimeFigureOut">
              <a:rPr lang="en-US" smtClean="0"/>
              <a:t>18/06/2014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ED3FA6-8C2E-437B-9CA9-53D9881598E8}" type="slidenum">
              <a:rPr lang="en-US" smtClean="0"/>
              <a:t>‹#›</a:t>
            </a:fld>
            <a:endParaRPr lang="en-US" dirty="0"/>
          </a:p>
        </p:txBody>
      </p:sp>
    </p:spTree>
    <p:extLst>
      <p:ext uri="{BB962C8B-B14F-4D97-AF65-F5344CB8AC3E}">
        <p14:creationId xmlns:p14="http://schemas.microsoft.com/office/powerpoint/2010/main" val="1032984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B3668B-4DF2-471D-88F2-0C729B3DC961}" type="datetimeFigureOut">
              <a:rPr lang="en-US" smtClean="0"/>
              <a:t>18/06/2014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ED3FA6-8C2E-437B-9CA9-53D9881598E8}" type="slidenum">
              <a:rPr lang="en-US" smtClean="0"/>
              <a:t>‹#›</a:t>
            </a:fld>
            <a:endParaRPr lang="en-US" dirty="0"/>
          </a:p>
        </p:txBody>
      </p:sp>
    </p:spTree>
    <p:extLst>
      <p:ext uri="{BB962C8B-B14F-4D97-AF65-F5344CB8AC3E}">
        <p14:creationId xmlns:p14="http://schemas.microsoft.com/office/powerpoint/2010/main" val="3819226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B3668B-4DF2-471D-88F2-0C729B3DC961}" type="datetimeFigureOut">
              <a:rPr lang="en-US" smtClean="0"/>
              <a:t>18/06/2014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ED3FA6-8C2E-437B-9CA9-53D9881598E8}" type="slidenum">
              <a:rPr lang="en-US" smtClean="0"/>
              <a:t>‹#›</a:t>
            </a:fld>
            <a:endParaRPr lang="en-US" dirty="0"/>
          </a:p>
        </p:txBody>
      </p:sp>
    </p:spTree>
    <p:extLst>
      <p:ext uri="{BB962C8B-B14F-4D97-AF65-F5344CB8AC3E}">
        <p14:creationId xmlns:p14="http://schemas.microsoft.com/office/powerpoint/2010/main" val="2567389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B3668B-4DF2-471D-88F2-0C729B3DC961}" type="datetimeFigureOut">
              <a:rPr lang="en-US" smtClean="0"/>
              <a:t>18/06/2014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ED3FA6-8C2E-437B-9CA9-53D9881598E8}" type="slidenum">
              <a:rPr lang="en-US" smtClean="0"/>
              <a:t>‹#›</a:t>
            </a:fld>
            <a:endParaRPr lang="en-US" dirty="0"/>
          </a:p>
        </p:txBody>
      </p:sp>
    </p:spTree>
    <p:extLst>
      <p:ext uri="{BB962C8B-B14F-4D97-AF65-F5344CB8AC3E}">
        <p14:creationId xmlns:p14="http://schemas.microsoft.com/office/powerpoint/2010/main" val="2513872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B3668B-4DF2-471D-88F2-0C729B3DC961}" type="datetimeFigureOut">
              <a:rPr lang="en-US" smtClean="0"/>
              <a:t>18/06/2014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ED3FA6-8C2E-437B-9CA9-53D9881598E8}" type="slidenum">
              <a:rPr lang="en-US" smtClean="0"/>
              <a:t>‹#›</a:t>
            </a:fld>
            <a:endParaRPr lang="en-US" dirty="0"/>
          </a:p>
        </p:txBody>
      </p:sp>
    </p:spTree>
    <p:extLst>
      <p:ext uri="{BB962C8B-B14F-4D97-AF65-F5344CB8AC3E}">
        <p14:creationId xmlns:p14="http://schemas.microsoft.com/office/powerpoint/2010/main" val="2406415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B3668B-4DF2-471D-88F2-0C729B3DC961}" type="datetimeFigureOut">
              <a:rPr lang="en-US" smtClean="0"/>
              <a:t>18/06/2014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ED3FA6-8C2E-437B-9CA9-53D9881598E8}" type="slidenum">
              <a:rPr lang="en-US" smtClean="0"/>
              <a:t>‹#›</a:t>
            </a:fld>
            <a:endParaRPr lang="en-US" dirty="0"/>
          </a:p>
        </p:txBody>
      </p:sp>
    </p:spTree>
    <p:extLst>
      <p:ext uri="{BB962C8B-B14F-4D97-AF65-F5344CB8AC3E}">
        <p14:creationId xmlns:p14="http://schemas.microsoft.com/office/powerpoint/2010/main" val="3515978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B3668B-4DF2-471D-88F2-0C729B3DC961}" type="datetimeFigureOut">
              <a:rPr lang="en-US" smtClean="0"/>
              <a:t>18/06/2014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AED3FA6-8C2E-437B-9CA9-53D9881598E8}" type="slidenum">
              <a:rPr lang="en-US" smtClean="0"/>
              <a:t>‹#›</a:t>
            </a:fld>
            <a:endParaRPr lang="en-US" dirty="0"/>
          </a:p>
        </p:txBody>
      </p:sp>
    </p:spTree>
    <p:extLst>
      <p:ext uri="{BB962C8B-B14F-4D97-AF65-F5344CB8AC3E}">
        <p14:creationId xmlns:p14="http://schemas.microsoft.com/office/powerpoint/2010/main" val="2999407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B3668B-4DF2-471D-88F2-0C729B3DC961}" type="datetimeFigureOut">
              <a:rPr lang="en-US" smtClean="0"/>
              <a:t>18/06/2014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AED3FA6-8C2E-437B-9CA9-53D9881598E8}" type="slidenum">
              <a:rPr lang="en-US" smtClean="0"/>
              <a:t>‹#›</a:t>
            </a:fld>
            <a:endParaRPr lang="en-US" dirty="0"/>
          </a:p>
        </p:txBody>
      </p:sp>
    </p:spTree>
    <p:extLst>
      <p:ext uri="{BB962C8B-B14F-4D97-AF65-F5344CB8AC3E}">
        <p14:creationId xmlns:p14="http://schemas.microsoft.com/office/powerpoint/2010/main" val="1863241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B3668B-4DF2-471D-88F2-0C729B3DC961}" type="datetimeFigureOut">
              <a:rPr lang="en-US" smtClean="0"/>
              <a:t>18/06/2014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AED3FA6-8C2E-437B-9CA9-53D9881598E8}" type="slidenum">
              <a:rPr lang="en-US" smtClean="0"/>
              <a:t>‹#›</a:t>
            </a:fld>
            <a:endParaRPr lang="en-US" dirty="0"/>
          </a:p>
        </p:txBody>
      </p:sp>
    </p:spTree>
    <p:extLst>
      <p:ext uri="{BB962C8B-B14F-4D97-AF65-F5344CB8AC3E}">
        <p14:creationId xmlns:p14="http://schemas.microsoft.com/office/powerpoint/2010/main" val="273516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B3668B-4DF2-471D-88F2-0C729B3DC961}" type="datetimeFigureOut">
              <a:rPr lang="en-US" smtClean="0"/>
              <a:t>18/06/2014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ED3FA6-8C2E-437B-9CA9-53D9881598E8}" type="slidenum">
              <a:rPr lang="en-US" smtClean="0"/>
              <a:t>‹#›</a:t>
            </a:fld>
            <a:endParaRPr lang="en-US" dirty="0"/>
          </a:p>
        </p:txBody>
      </p:sp>
    </p:spTree>
    <p:extLst>
      <p:ext uri="{BB962C8B-B14F-4D97-AF65-F5344CB8AC3E}">
        <p14:creationId xmlns:p14="http://schemas.microsoft.com/office/powerpoint/2010/main" val="351336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B3668B-4DF2-471D-88F2-0C729B3DC961}" type="datetimeFigureOut">
              <a:rPr lang="en-US" smtClean="0"/>
              <a:t>18/06/2014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ED3FA6-8C2E-437B-9CA9-53D9881598E8}" type="slidenum">
              <a:rPr lang="en-US" smtClean="0"/>
              <a:t>‹#›</a:t>
            </a:fld>
            <a:endParaRPr lang="en-US" dirty="0"/>
          </a:p>
        </p:txBody>
      </p:sp>
    </p:spTree>
    <p:extLst>
      <p:ext uri="{BB962C8B-B14F-4D97-AF65-F5344CB8AC3E}">
        <p14:creationId xmlns:p14="http://schemas.microsoft.com/office/powerpoint/2010/main" val="1013591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B3668B-4DF2-471D-88F2-0C729B3DC961}" type="datetimeFigureOut">
              <a:rPr lang="en-US" smtClean="0"/>
              <a:t>18/06/2014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D3FA6-8C2E-437B-9CA9-53D9881598E8}" type="slidenum">
              <a:rPr lang="en-US" smtClean="0"/>
              <a:t>‹#›</a:t>
            </a:fld>
            <a:endParaRPr lang="en-US" dirty="0"/>
          </a:p>
        </p:txBody>
      </p:sp>
    </p:spTree>
    <p:extLst>
      <p:ext uri="{BB962C8B-B14F-4D97-AF65-F5344CB8AC3E}">
        <p14:creationId xmlns:p14="http://schemas.microsoft.com/office/powerpoint/2010/main" val="599641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png"/><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png"/><Relationship Id="rId1" Type="http://schemas.openxmlformats.org/officeDocument/2006/relationships/slideLayout" Target="../slideLayouts/slideLayout5.xml"/><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jpeg"/><Relationship Id="rId3" Type="http://schemas.openxmlformats.org/officeDocument/2006/relationships/image" Target="../media/image4.png"/><Relationship Id="rId7" Type="http://schemas.openxmlformats.org/officeDocument/2006/relationships/image" Target="../media/image22.jpeg"/><Relationship Id="rId12" Type="http://schemas.openxmlformats.org/officeDocument/2006/relationships/image" Target="../media/image27.jpeg"/><Relationship Id="rId17" Type="http://schemas.openxmlformats.org/officeDocument/2006/relationships/image" Target="../media/image32.png"/><Relationship Id="rId2" Type="http://schemas.openxmlformats.org/officeDocument/2006/relationships/image" Target="../media/image18.jpeg"/><Relationship Id="rId16"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5" Type="http://schemas.openxmlformats.org/officeDocument/2006/relationships/image" Target="../media/image30.jpe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476672"/>
            <a:ext cx="5913643" cy="6085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0" y="-5555"/>
            <a:ext cx="9180512" cy="6858000"/>
          </a:xfrm>
          <a:prstGeom prst="rect">
            <a:avLst/>
          </a:prstGeom>
          <a:solidFill>
            <a:schemeClr val="accent1">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188" tIns="25594" rIns="51188" bIns="25594" rtlCol="0" anchor="ctr"/>
          <a:lstStyle/>
          <a:p>
            <a:pPr algn="ctr"/>
            <a:endParaRPr lang="en-US" dirty="0">
              <a:solidFill>
                <a:schemeClr val="bg1"/>
              </a:solidFill>
            </a:endParaRPr>
          </a:p>
        </p:txBody>
      </p:sp>
      <p:sp>
        <p:nvSpPr>
          <p:cNvPr id="11" name="10 CuadroTexto"/>
          <p:cNvSpPr txBox="1"/>
          <p:nvPr/>
        </p:nvSpPr>
        <p:spPr>
          <a:xfrm>
            <a:off x="139086" y="261626"/>
            <a:ext cx="3316984" cy="2821677"/>
          </a:xfrm>
          <a:prstGeom prst="rect">
            <a:avLst/>
          </a:prstGeom>
          <a:noFill/>
        </p:spPr>
        <p:txBody>
          <a:bodyPr wrap="square" lIns="51188" tIns="25594" rIns="51188" bIns="25594" rtlCol="0">
            <a:spAutoFit/>
          </a:bodyPr>
          <a:lstStyle/>
          <a:p>
            <a:r>
              <a:rPr lang="es-ES" sz="3600" b="1" dirty="0">
                <a:solidFill>
                  <a:schemeClr val="accent1">
                    <a:lumMod val="50000"/>
                  </a:schemeClr>
                </a:solidFill>
                <a:latin typeface="Cambria" panose="02040503050406030204" pitchFamily="18" charset="0"/>
                <a:ea typeface="+mj-ea"/>
                <a:cs typeface="+mj-cs"/>
              </a:rPr>
              <a:t>The </a:t>
            </a:r>
            <a:r>
              <a:rPr lang="es-ES" sz="3600" b="1" dirty="0" smtClean="0">
                <a:solidFill>
                  <a:schemeClr val="accent1">
                    <a:lumMod val="50000"/>
                  </a:schemeClr>
                </a:solidFill>
                <a:latin typeface="Cambria" panose="02040503050406030204" pitchFamily="18" charset="0"/>
                <a:ea typeface="+mj-ea"/>
                <a:cs typeface="+mj-cs"/>
              </a:rPr>
              <a:t>Role </a:t>
            </a:r>
            <a:r>
              <a:rPr lang="es-ES" sz="3600" b="1" dirty="0">
                <a:solidFill>
                  <a:schemeClr val="accent1">
                    <a:lumMod val="50000"/>
                  </a:schemeClr>
                </a:solidFill>
                <a:latin typeface="Cambria" panose="02040503050406030204" pitchFamily="18" charset="0"/>
                <a:ea typeface="+mj-ea"/>
                <a:cs typeface="+mj-cs"/>
              </a:rPr>
              <a:t>of ITU in S</a:t>
            </a:r>
            <a:r>
              <a:rPr lang="es-ES" sz="3600" b="1" dirty="0" smtClean="0">
                <a:solidFill>
                  <a:schemeClr val="accent1">
                    <a:lumMod val="50000"/>
                  </a:schemeClr>
                </a:solidFill>
                <a:latin typeface="Cambria" panose="02040503050406030204" pitchFamily="18" charset="0"/>
                <a:ea typeface="+mj-ea"/>
                <a:cs typeface="+mj-cs"/>
              </a:rPr>
              <a:t>haping </a:t>
            </a:r>
            <a:r>
              <a:rPr lang="es-ES" sz="3600" b="1" dirty="0">
                <a:solidFill>
                  <a:schemeClr val="accent1">
                    <a:lumMod val="50000"/>
                  </a:schemeClr>
                </a:solidFill>
                <a:latin typeface="Cambria" panose="02040503050406030204" pitchFamily="18" charset="0"/>
                <a:ea typeface="+mj-ea"/>
                <a:cs typeface="+mj-cs"/>
              </a:rPr>
              <a:t>Smart Sustainable Cities</a:t>
            </a:r>
          </a:p>
        </p:txBody>
      </p:sp>
      <p:sp>
        <p:nvSpPr>
          <p:cNvPr id="6" name="10 CuadroTexto"/>
          <p:cNvSpPr txBox="1"/>
          <p:nvPr/>
        </p:nvSpPr>
        <p:spPr>
          <a:xfrm>
            <a:off x="1187624" y="5828526"/>
            <a:ext cx="7812101" cy="790352"/>
          </a:xfrm>
          <a:prstGeom prst="rect">
            <a:avLst/>
          </a:prstGeom>
          <a:noFill/>
        </p:spPr>
        <p:txBody>
          <a:bodyPr wrap="square" lIns="51188" tIns="25594" rIns="51188" bIns="25594" rtlCol="0">
            <a:spAutoFit/>
          </a:bodyPr>
          <a:lstStyle/>
          <a:p>
            <a:pPr algn="r"/>
            <a:r>
              <a:rPr lang="es-ES" sz="2400" b="1" kern="0" dirty="0" smtClean="0">
                <a:solidFill>
                  <a:schemeClr val="tx1">
                    <a:lumMod val="75000"/>
                    <a:lumOff val="25000"/>
                  </a:schemeClr>
                </a:solidFill>
                <a:latin typeface="Cambria" panose="02040503050406030204" pitchFamily="18" charset="0"/>
              </a:rPr>
              <a:t>Paolo Gemma </a:t>
            </a:r>
            <a:r>
              <a:rPr lang="es-ES" sz="2400" kern="0" dirty="0">
                <a:solidFill>
                  <a:schemeClr val="tx1">
                    <a:lumMod val="75000"/>
                    <a:lumOff val="25000"/>
                  </a:schemeClr>
                </a:solidFill>
                <a:latin typeface="Cambria" panose="02040503050406030204" pitchFamily="18" charset="0"/>
              </a:rPr>
              <a:t/>
            </a:r>
            <a:br>
              <a:rPr lang="es-ES" sz="2400" kern="0" dirty="0">
                <a:solidFill>
                  <a:schemeClr val="tx1">
                    <a:lumMod val="75000"/>
                    <a:lumOff val="25000"/>
                  </a:schemeClr>
                </a:solidFill>
                <a:latin typeface="Cambria" panose="02040503050406030204" pitchFamily="18" charset="0"/>
              </a:rPr>
            </a:br>
            <a:r>
              <a:rPr lang="es-ES" sz="2400" kern="0" dirty="0" smtClean="0">
                <a:solidFill>
                  <a:schemeClr val="tx1">
                    <a:lumMod val="75000"/>
                    <a:lumOff val="25000"/>
                  </a:schemeClr>
                </a:solidFill>
                <a:latin typeface="Cambria" panose="02040503050406030204" pitchFamily="18" charset="0"/>
              </a:rPr>
              <a:t>Chairman, Working </a:t>
            </a:r>
            <a:r>
              <a:rPr lang="es-ES" sz="2400" kern="0" dirty="0">
                <a:solidFill>
                  <a:schemeClr val="tx1">
                    <a:lumMod val="75000"/>
                    <a:lumOff val="25000"/>
                  </a:schemeClr>
                </a:solidFill>
                <a:latin typeface="Cambria" panose="02040503050406030204" pitchFamily="18" charset="0"/>
              </a:rPr>
              <a:t>P</a:t>
            </a:r>
            <a:r>
              <a:rPr lang="es-ES" sz="2400" kern="0" dirty="0" smtClean="0">
                <a:solidFill>
                  <a:schemeClr val="tx1">
                    <a:lumMod val="75000"/>
                    <a:lumOff val="25000"/>
                  </a:schemeClr>
                </a:solidFill>
                <a:latin typeface="Cambria" panose="02040503050406030204" pitchFamily="18" charset="0"/>
              </a:rPr>
              <a:t>arty 3 of ITU-T Study Group 5 </a:t>
            </a:r>
            <a:endParaRPr lang="es-ES" sz="2400" kern="0" dirty="0">
              <a:solidFill>
                <a:schemeClr val="tx1">
                  <a:lumMod val="75000"/>
                  <a:lumOff val="25000"/>
                </a:schemeClr>
              </a:solidFill>
              <a:latin typeface="Cambria" panose="02040503050406030204" pitchFamily="18" charset="0"/>
            </a:endParaRPr>
          </a:p>
        </p:txBody>
      </p:sp>
    </p:spTree>
    <p:extLst>
      <p:ext uri="{BB962C8B-B14F-4D97-AF65-F5344CB8AC3E}">
        <p14:creationId xmlns:p14="http://schemas.microsoft.com/office/powerpoint/2010/main" val="262319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6206" y="0"/>
            <a:ext cx="4507793"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descr="http://www.itu.int/en/ITU-T/climatechange/PublishingImages/adaptation-climate-chan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0"/>
            <a:ext cx="4744727" cy="688538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 name="Rectangle 12"/>
          <p:cNvSpPr/>
          <p:nvPr/>
        </p:nvSpPr>
        <p:spPr bwMode="auto">
          <a:xfrm>
            <a:off x="-180528" y="0"/>
            <a:ext cx="9433048" cy="6885384"/>
          </a:xfrm>
          <a:prstGeom prst="rect">
            <a:avLst/>
          </a:prstGeom>
          <a:solidFill>
            <a:srgbClr val="EAF3FC">
              <a:alpha val="4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646464"/>
              </a:solidFill>
              <a:effectLst/>
              <a:latin typeface="Verdana" pitchFamily="34" charset="0"/>
            </a:endParaRPr>
          </a:p>
        </p:txBody>
      </p:sp>
      <p:sp>
        <p:nvSpPr>
          <p:cNvPr id="2" name="Title 1"/>
          <p:cNvSpPr>
            <a:spLocks noGrp="1"/>
          </p:cNvSpPr>
          <p:nvPr>
            <p:ph type="title"/>
          </p:nvPr>
        </p:nvSpPr>
        <p:spPr>
          <a:xfrm>
            <a:off x="539552" y="53752"/>
            <a:ext cx="8229600" cy="1143000"/>
          </a:xfrm>
          <a:noFill/>
          <a:ln>
            <a:noFill/>
          </a:ln>
          <a:extLst>
            <a:ext uri="{909E8E84-426E-40DD-AFC4-6F175D3DCCD1}">
              <a14:hiddenFill xmlns:a14="http://schemas.microsoft.com/office/drawing/2010/main">
                <a:solidFill>
                  <a:srgbClr val="FFFFFF"/>
                </a:solidFill>
              </a14:hiddenFill>
            </a:ext>
          </a:extLst>
        </p:spPr>
        <p:txBody>
          <a:bodyPr>
            <a:noAutofit/>
          </a:bodyPr>
          <a:lstStyle/>
          <a:p>
            <a:r>
              <a:rPr lang="en-US" sz="4000" b="1" dirty="0" smtClean="0">
                <a:solidFill>
                  <a:schemeClr val="accent1">
                    <a:lumMod val="50000"/>
                  </a:schemeClr>
                </a:solidFill>
                <a:latin typeface="Cambria" panose="02040503050406030204" pitchFamily="18" charset="0"/>
              </a:rPr>
              <a:t>Latest publications</a:t>
            </a:r>
            <a:br>
              <a:rPr lang="en-US" sz="4000" b="1" dirty="0" smtClean="0">
                <a:solidFill>
                  <a:schemeClr val="accent1">
                    <a:lumMod val="50000"/>
                  </a:schemeClr>
                </a:solidFill>
                <a:latin typeface="Cambria" panose="02040503050406030204" pitchFamily="18" charset="0"/>
              </a:rPr>
            </a:br>
            <a:r>
              <a:rPr lang="en-US" sz="2800" dirty="0">
                <a:solidFill>
                  <a:schemeClr val="accent1">
                    <a:lumMod val="50000"/>
                  </a:schemeClr>
                </a:solidFill>
                <a:latin typeface="Cambria" panose="02040503050406030204" pitchFamily="18" charset="0"/>
              </a:rPr>
              <a:t>Reports released in March and April 2014</a:t>
            </a:r>
          </a:p>
        </p:txBody>
      </p:sp>
      <p:pic>
        <p:nvPicPr>
          <p:cNvPr id="14" name="16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56286" y="621030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6582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27384"/>
            <a:ext cx="4464496" cy="6373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bwMode="auto">
          <a:xfrm>
            <a:off x="-108520" y="-27383"/>
            <a:ext cx="9433048" cy="7272807"/>
          </a:xfrm>
          <a:prstGeom prst="rect">
            <a:avLst/>
          </a:prstGeom>
          <a:solidFill>
            <a:srgbClr val="EAF3FC">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646464"/>
              </a:solidFill>
              <a:effectLst/>
              <a:latin typeface="Verdana" pitchFamily="34" charset="0"/>
            </a:endParaRPr>
          </a:p>
        </p:txBody>
      </p:sp>
      <p:sp>
        <p:nvSpPr>
          <p:cNvPr id="3" name="Content Placeholder 2"/>
          <p:cNvSpPr>
            <a:spLocks noGrp="1"/>
          </p:cNvSpPr>
          <p:nvPr>
            <p:ph sz="half" idx="2"/>
          </p:nvPr>
        </p:nvSpPr>
        <p:spPr>
          <a:xfrm>
            <a:off x="467544" y="2204864"/>
            <a:ext cx="3240360" cy="390029"/>
          </a:xfrm>
        </p:spPr>
        <p:txBody>
          <a:bodyPr>
            <a:noAutofit/>
          </a:bodyPr>
          <a:lstStyle/>
          <a:p>
            <a:pPr marL="0" indent="0">
              <a:buNone/>
            </a:pPr>
            <a:r>
              <a:rPr lang="en-US" sz="2000" kern="0" dirty="0">
                <a:solidFill>
                  <a:schemeClr val="tx1">
                    <a:lumMod val="75000"/>
                    <a:lumOff val="25000"/>
                  </a:schemeClr>
                </a:solidFill>
                <a:latin typeface="Cambria" panose="02040503050406030204" pitchFamily="18" charset="0"/>
              </a:rPr>
              <a:t>Launched in February 2014</a:t>
            </a:r>
          </a:p>
        </p:txBody>
      </p:sp>
      <p:sp>
        <p:nvSpPr>
          <p:cNvPr id="4" name="Text Placeholder 3"/>
          <p:cNvSpPr>
            <a:spLocks noGrp="1"/>
          </p:cNvSpPr>
          <p:nvPr>
            <p:ph type="body" idx="1"/>
          </p:nvPr>
        </p:nvSpPr>
        <p:spPr>
          <a:xfrm>
            <a:off x="243780" y="836712"/>
            <a:ext cx="4040188" cy="1266155"/>
          </a:xfrm>
        </p:spPr>
        <p:txBody>
          <a:bodyPr>
            <a:noAutofit/>
          </a:bodyPr>
          <a:lstStyle/>
          <a:p>
            <a:r>
              <a:rPr lang="en-US" sz="3200" dirty="0">
                <a:solidFill>
                  <a:schemeClr val="accent1">
                    <a:lumMod val="50000"/>
                  </a:schemeClr>
                </a:solidFill>
                <a:latin typeface="Cambria" panose="02040503050406030204" pitchFamily="18" charset="0"/>
                <a:ea typeface="+mj-ea"/>
                <a:cs typeface="+mj-cs"/>
              </a:rPr>
              <a:t>Global portal on ICTs, environment and climate change</a:t>
            </a:r>
          </a:p>
        </p:txBody>
      </p:sp>
      <p:pic>
        <p:nvPicPr>
          <p:cNvPr id="18"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6021288"/>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152" y="3789040"/>
            <a:ext cx="3852808" cy="3068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0144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27384"/>
            <a:ext cx="9433048" cy="8172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bwMode="auto">
          <a:xfrm>
            <a:off x="-108520" y="-27383"/>
            <a:ext cx="9433048" cy="7272807"/>
          </a:xfrm>
          <a:prstGeom prst="rect">
            <a:avLst/>
          </a:prstGeom>
          <a:solidFill>
            <a:srgbClr val="EAF3FC">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646464"/>
              </a:solidFill>
              <a:effectLst/>
              <a:latin typeface="Verdana" pitchFamily="34" charset="0"/>
            </a:endParaRPr>
          </a:p>
        </p:txBody>
      </p:sp>
      <p:sp>
        <p:nvSpPr>
          <p:cNvPr id="7" name="Content Placeholder 6"/>
          <p:cNvSpPr>
            <a:spLocks noGrp="1"/>
          </p:cNvSpPr>
          <p:nvPr>
            <p:ph sz="quarter" idx="4"/>
          </p:nvPr>
        </p:nvSpPr>
        <p:spPr>
          <a:xfrm>
            <a:off x="467544" y="3717032"/>
            <a:ext cx="8784976" cy="1728192"/>
          </a:xfrm>
        </p:spPr>
        <p:txBody>
          <a:bodyPr>
            <a:noAutofit/>
          </a:bodyPr>
          <a:lstStyle/>
          <a:p>
            <a:pPr>
              <a:buClr>
                <a:schemeClr val="tx2"/>
              </a:buClr>
              <a:buFont typeface="Wingdings" panose="05000000000000000000" pitchFamily="2" charset="2"/>
              <a:buChar char="§"/>
            </a:pPr>
            <a:r>
              <a:rPr lang="en-US" sz="2000" b="1" kern="0" dirty="0">
                <a:solidFill>
                  <a:schemeClr val="tx1">
                    <a:lumMod val="75000"/>
                    <a:lumOff val="25000"/>
                  </a:schemeClr>
                </a:solidFill>
                <a:latin typeface="Cambria" panose="02040503050406030204" pitchFamily="18" charset="0"/>
              </a:rPr>
              <a:t>Regional Standardization Forum </a:t>
            </a:r>
            <a:br>
              <a:rPr lang="en-US" sz="2000" b="1" kern="0" dirty="0">
                <a:solidFill>
                  <a:schemeClr val="tx1">
                    <a:lumMod val="75000"/>
                    <a:lumOff val="25000"/>
                  </a:schemeClr>
                </a:solidFill>
                <a:latin typeface="Cambria" panose="02040503050406030204" pitchFamily="18" charset="0"/>
              </a:rPr>
            </a:br>
            <a:r>
              <a:rPr lang="en-US" sz="2000" kern="0" dirty="0">
                <a:solidFill>
                  <a:schemeClr val="tx1">
                    <a:lumMod val="75000"/>
                    <a:lumOff val="25000"/>
                  </a:schemeClr>
                </a:solidFill>
                <a:latin typeface="Cambria" panose="02040503050406030204" pitchFamily="18" charset="0"/>
              </a:rPr>
              <a:t>23-25 June 2014, Kampala, </a:t>
            </a:r>
            <a:r>
              <a:rPr lang="en-US" sz="2000" kern="0" dirty="0" smtClean="0">
                <a:solidFill>
                  <a:schemeClr val="tx1">
                    <a:lumMod val="75000"/>
                    <a:lumOff val="25000"/>
                  </a:schemeClr>
                </a:solidFill>
                <a:latin typeface="Cambria" panose="02040503050406030204" pitchFamily="18" charset="0"/>
              </a:rPr>
              <a:t>Uganda</a:t>
            </a:r>
          </a:p>
          <a:p>
            <a:pPr>
              <a:buClr>
                <a:schemeClr val="tx2"/>
              </a:buClr>
              <a:buFont typeface="Wingdings" panose="05000000000000000000" pitchFamily="2" charset="2"/>
              <a:buChar char="§"/>
            </a:pPr>
            <a:r>
              <a:rPr lang="en-US" sz="2000" b="1" kern="0" dirty="0">
                <a:solidFill>
                  <a:schemeClr val="tx1">
                    <a:lumMod val="75000"/>
                    <a:lumOff val="25000"/>
                  </a:schemeClr>
                </a:solidFill>
                <a:latin typeface="Cambria" panose="02040503050406030204" pitchFamily="18" charset="0"/>
              </a:rPr>
              <a:t>Forum on Smart sustainable Cities (</a:t>
            </a:r>
            <a:r>
              <a:rPr lang="en-US" sz="2000" b="1" kern="0" dirty="0" smtClean="0">
                <a:solidFill>
                  <a:schemeClr val="tx1">
                    <a:lumMod val="75000"/>
                    <a:lumOff val="25000"/>
                  </a:schemeClr>
                </a:solidFill>
                <a:latin typeface="Cambria" panose="02040503050406030204" pitchFamily="18" charset="0"/>
              </a:rPr>
              <a:t>SSC)</a:t>
            </a:r>
            <a:r>
              <a:rPr lang="en-US" sz="2000" kern="0" dirty="0" smtClean="0">
                <a:solidFill>
                  <a:schemeClr val="tx1">
                    <a:lumMod val="75000"/>
                    <a:lumOff val="25000"/>
                  </a:schemeClr>
                </a:solidFill>
                <a:latin typeface="Cambria" panose="02040503050406030204" pitchFamily="18" charset="0"/>
              </a:rPr>
              <a:t/>
            </a:r>
            <a:br>
              <a:rPr lang="en-US" sz="2000" kern="0" dirty="0" smtClean="0">
                <a:solidFill>
                  <a:schemeClr val="tx1">
                    <a:lumMod val="75000"/>
                    <a:lumOff val="25000"/>
                  </a:schemeClr>
                </a:solidFill>
                <a:latin typeface="Cambria" panose="02040503050406030204" pitchFamily="18" charset="0"/>
              </a:rPr>
            </a:br>
            <a:r>
              <a:rPr lang="en-US" sz="2000" kern="0" dirty="0" smtClean="0">
                <a:solidFill>
                  <a:schemeClr val="tx1">
                    <a:lumMod val="75000"/>
                    <a:lumOff val="25000"/>
                  </a:schemeClr>
                </a:solidFill>
                <a:latin typeface="Cambria" panose="02040503050406030204" pitchFamily="18" charset="0"/>
              </a:rPr>
              <a:t>17 </a:t>
            </a:r>
            <a:r>
              <a:rPr lang="en-US" sz="2000" kern="0" dirty="0">
                <a:solidFill>
                  <a:schemeClr val="tx1">
                    <a:lumMod val="75000"/>
                    <a:lumOff val="25000"/>
                  </a:schemeClr>
                </a:solidFill>
                <a:latin typeface="Cambria" panose="02040503050406030204" pitchFamily="18" charset="0"/>
              </a:rPr>
              <a:t>September 2014, Reading, United Kingdom</a:t>
            </a:r>
          </a:p>
          <a:p>
            <a:pPr>
              <a:buClr>
                <a:schemeClr val="tx2"/>
              </a:buClr>
              <a:buFont typeface="Wingdings" panose="05000000000000000000" pitchFamily="2" charset="2"/>
              <a:buChar char="§"/>
            </a:pPr>
            <a:r>
              <a:rPr lang="en-US" sz="2000" b="1" kern="0" dirty="0" smtClean="0">
                <a:solidFill>
                  <a:schemeClr val="tx1">
                    <a:lumMod val="75000"/>
                    <a:lumOff val="25000"/>
                  </a:schemeClr>
                </a:solidFill>
                <a:latin typeface="Cambria" panose="02040503050406030204" pitchFamily="18" charset="0"/>
              </a:rPr>
              <a:t>6</a:t>
            </a:r>
            <a:r>
              <a:rPr lang="en-US" sz="2000" b="1" kern="0" baseline="30000" dirty="0" smtClean="0">
                <a:solidFill>
                  <a:schemeClr val="tx1">
                    <a:lumMod val="75000"/>
                    <a:lumOff val="25000"/>
                  </a:schemeClr>
                </a:solidFill>
                <a:latin typeface="Cambria" panose="02040503050406030204" pitchFamily="18" charset="0"/>
              </a:rPr>
              <a:t>th</a:t>
            </a:r>
            <a:r>
              <a:rPr lang="en-US" sz="2000" b="1" kern="0" dirty="0" smtClean="0">
                <a:solidFill>
                  <a:schemeClr val="tx1">
                    <a:lumMod val="75000"/>
                    <a:lumOff val="25000"/>
                  </a:schemeClr>
                </a:solidFill>
                <a:latin typeface="Cambria" panose="02040503050406030204" pitchFamily="18" charset="0"/>
              </a:rPr>
              <a:t> meeting </a:t>
            </a:r>
            <a:r>
              <a:rPr lang="en-US" sz="2000" b="1" kern="0" dirty="0">
                <a:solidFill>
                  <a:schemeClr val="tx1">
                    <a:lumMod val="75000"/>
                    <a:lumOff val="25000"/>
                  </a:schemeClr>
                </a:solidFill>
                <a:latin typeface="Cambria" panose="02040503050406030204" pitchFamily="18" charset="0"/>
              </a:rPr>
              <a:t>of the Focus Group on Smart Sustainable Cities (</a:t>
            </a:r>
            <a:r>
              <a:rPr lang="en-US" sz="2000" b="1" kern="0" dirty="0" smtClean="0">
                <a:solidFill>
                  <a:schemeClr val="tx1">
                    <a:lumMod val="75000"/>
                    <a:lumOff val="25000"/>
                  </a:schemeClr>
                </a:solidFill>
                <a:latin typeface="Cambria" panose="02040503050406030204" pitchFamily="18" charset="0"/>
              </a:rPr>
              <a:t>FG-SSC)</a:t>
            </a:r>
            <a:r>
              <a:rPr lang="en-US" sz="2000" kern="0" dirty="0" smtClean="0">
                <a:solidFill>
                  <a:schemeClr val="tx1">
                    <a:lumMod val="75000"/>
                    <a:lumOff val="25000"/>
                  </a:schemeClr>
                </a:solidFill>
                <a:latin typeface="Cambria" panose="02040503050406030204" pitchFamily="18" charset="0"/>
              </a:rPr>
              <a:t/>
            </a:r>
            <a:br>
              <a:rPr lang="en-US" sz="2000" kern="0" dirty="0" smtClean="0">
                <a:solidFill>
                  <a:schemeClr val="tx1">
                    <a:lumMod val="75000"/>
                    <a:lumOff val="25000"/>
                  </a:schemeClr>
                </a:solidFill>
                <a:latin typeface="Cambria" panose="02040503050406030204" pitchFamily="18" charset="0"/>
              </a:rPr>
            </a:br>
            <a:r>
              <a:rPr lang="en-US" sz="2000" kern="0" dirty="0" smtClean="0">
                <a:solidFill>
                  <a:schemeClr val="tx1">
                    <a:lumMod val="75000"/>
                    <a:lumOff val="25000"/>
                  </a:schemeClr>
                </a:solidFill>
                <a:latin typeface="Cambria" panose="02040503050406030204" pitchFamily="18" charset="0"/>
              </a:rPr>
              <a:t>18 </a:t>
            </a:r>
            <a:r>
              <a:rPr lang="en-US" sz="2000" kern="0" dirty="0">
                <a:solidFill>
                  <a:schemeClr val="tx1">
                    <a:lumMod val="75000"/>
                    <a:lumOff val="25000"/>
                  </a:schemeClr>
                </a:solidFill>
                <a:latin typeface="Cambria" panose="02040503050406030204" pitchFamily="18" charset="0"/>
              </a:rPr>
              <a:t>September 2014, Reading, United Kingdom</a:t>
            </a:r>
          </a:p>
          <a:p>
            <a:pPr>
              <a:buClr>
                <a:schemeClr val="tx2"/>
              </a:buClr>
              <a:buFont typeface="Wingdings" panose="05000000000000000000" pitchFamily="2" charset="2"/>
              <a:buChar char="§"/>
            </a:pPr>
            <a:r>
              <a:rPr lang="en-US" sz="2000" b="1" kern="0" dirty="0" smtClean="0">
                <a:solidFill>
                  <a:schemeClr val="tx1">
                    <a:lumMod val="75000"/>
                    <a:lumOff val="25000"/>
                  </a:schemeClr>
                </a:solidFill>
                <a:latin typeface="Cambria" panose="02040503050406030204" pitchFamily="18" charset="0"/>
              </a:rPr>
              <a:t>4</a:t>
            </a:r>
            <a:r>
              <a:rPr lang="en-US" sz="2000" b="1" kern="0" baseline="30000" dirty="0" smtClean="0">
                <a:solidFill>
                  <a:schemeClr val="tx1">
                    <a:lumMod val="75000"/>
                    <a:lumOff val="25000"/>
                  </a:schemeClr>
                </a:solidFill>
                <a:latin typeface="Cambria" panose="02040503050406030204" pitchFamily="18" charset="0"/>
              </a:rPr>
              <a:t>th</a:t>
            </a:r>
            <a:r>
              <a:rPr lang="en-US" sz="2000" b="1" kern="0" dirty="0" smtClean="0">
                <a:solidFill>
                  <a:schemeClr val="tx1">
                    <a:lumMod val="75000"/>
                    <a:lumOff val="25000"/>
                  </a:schemeClr>
                </a:solidFill>
                <a:latin typeface="Cambria" panose="02040503050406030204" pitchFamily="18" charset="0"/>
              </a:rPr>
              <a:t> ITU </a:t>
            </a:r>
            <a:r>
              <a:rPr lang="en-US" sz="2000" b="1" kern="0" dirty="0">
                <a:solidFill>
                  <a:schemeClr val="tx1">
                    <a:lumMod val="75000"/>
                    <a:lumOff val="25000"/>
                  </a:schemeClr>
                </a:solidFill>
                <a:latin typeface="Cambria" panose="02040503050406030204" pitchFamily="18" charset="0"/>
              </a:rPr>
              <a:t>Green Standards Week</a:t>
            </a:r>
            <a:br>
              <a:rPr lang="en-US" sz="2000" b="1" kern="0" dirty="0">
                <a:solidFill>
                  <a:schemeClr val="tx1">
                    <a:lumMod val="75000"/>
                    <a:lumOff val="25000"/>
                  </a:schemeClr>
                </a:solidFill>
                <a:latin typeface="Cambria" panose="02040503050406030204" pitchFamily="18" charset="0"/>
              </a:rPr>
            </a:br>
            <a:r>
              <a:rPr lang="en-US" sz="2000" kern="0" dirty="0">
                <a:solidFill>
                  <a:schemeClr val="tx1">
                    <a:lumMod val="75000"/>
                    <a:lumOff val="25000"/>
                  </a:schemeClr>
                </a:solidFill>
                <a:latin typeface="Cambria" panose="02040503050406030204" pitchFamily="18" charset="0"/>
              </a:rPr>
              <a:t>22-26 September 2014, Beijing, China</a:t>
            </a:r>
          </a:p>
        </p:txBody>
      </p:sp>
      <p:sp>
        <p:nvSpPr>
          <p:cNvPr id="6" name="Text Placeholder 5"/>
          <p:cNvSpPr>
            <a:spLocks noGrp="1"/>
          </p:cNvSpPr>
          <p:nvPr>
            <p:ph type="body" sz="quarter" idx="3"/>
          </p:nvPr>
        </p:nvSpPr>
        <p:spPr>
          <a:xfrm>
            <a:off x="2339752" y="0"/>
            <a:ext cx="4680520" cy="756394"/>
          </a:xfrm>
        </p:spPr>
        <p:txBody>
          <a:bodyPr>
            <a:noAutofit/>
          </a:bodyPr>
          <a:lstStyle/>
          <a:p>
            <a:pPr algn="ctr"/>
            <a:r>
              <a:rPr lang="en-US" sz="4000" dirty="0">
                <a:solidFill>
                  <a:schemeClr val="accent1">
                    <a:lumMod val="50000"/>
                  </a:schemeClr>
                </a:solidFill>
                <a:latin typeface="Cambria" panose="02040503050406030204" pitchFamily="18" charset="0"/>
                <a:ea typeface="+mj-ea"/>
                <a:cs typeface="+mj-cs"/>
              </a:rPr>
              <a:t>Raising awareness</a:t>
            </a:r>
          </a:p>
        </p:txBody>
      </p:sp>
      <p:pic>
        <p:nvPicPr>
          <p:cNvPr id="18"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6021288"/>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7727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108520" y="-27383"/>
            <a:ext cx="9433048" cy="7272807"/>
          </a:xfrm>
          <a:prstGeom prst="rect">
            <a:avLst/>
          </a:prstGeom>
          <a:solidFill>
            <a:srgbClr val="EAF3FC">
              <a:alpha val="6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646464"/>
              </a:solidFill>
              <a:effectLst/>
              <a:latin typeface="Verdana" pitchFamily="34" charset="0"/>
            </a:endParaRPr>
          </a:p>
        </p:txBody>
      </p:sp>
      <p:sp>
        <p:nvSpPr>
          <p:cNvPr id="7" name="Content Placeholder 6"/>
          <p:cNvSpPr>
            <a:spLocks noGrp="1"/>
          </p:cNvSpPr>
          <p:nvPr>
            <p:ph sz="quarter" idx="4"/>
          </p:nvPr>
        </p:nvSpPr>
        <p:spPr>
          <a:xfrm>
            <a:off x="5364088" y="1165348"/>
            <a:ext cx="3231431" cy="3703812"/>
          </a:xfrm>
        </p:spPr>
        <p:txBody>
          <a:bodyPr>
            <a:noAutofit/>
          </a:bodyPr>
          <a:lstStyle/>
          <a:p>
            <a:pPr>
              <a:buClr>
                <a:schemeClr val="tx2"/>
              </a:buClr>
              <a:buFont typeface="Wingdings" panose="05000000000000000000" pitchFamily="2" charset="2"/>
              <a:buChar char="§"/>
            </a:pPr>
            <a:r>
              <a:rPr lang="en-US" sz="2000" b="1" kern="0" dirty="0">
                <a:solidFill>
                  <a:schemeClr val="tx1">
                    <a:lumMod val="75000"/>
                    <a:lumOff val="25000"/>
                  </a:schemeClr>
                </a:solidFill>
                <a:latin typeface="Cambria" panose="02040503050406030204" pitchFamily="18" charset="0"/>
              </a:rPr>
              <a:t>Annual </a:t>
            </a:r>
            <a:r>
              <a:rPr lang="en-US" sz="2000" b="1" kern="0" dirty="0" smtClean="0">
                <a:solidFill>
                  <a:schemeClr val="tx1">
                    <a:lumMod val="75000"/>
                    <a:lumOff val="25000"/>
                  </a:schemeClr>
                </a:solidFill>
                <a:latin typeface="Cambria" panose="02040503050406030204" pitchFamily="18" charset="0"/>
              </a:rPr>
              <a:t>event</a:t>
            </a:r>
            <a:endParaRPr lang="en-US" sz="2000" b="1" kern="0" dirty="0">
              <a:solidFill>
                <a:schemeClr val="tx1">
                  <a:lumMod val="75000"/>
                  <a:lumOff val="25000"/>
                </a:schemeClr>
              </a:solidFill>
              <a:latin typeface="Cambria" panose="02040503050406030204" pitchFamily="18" charset="0"/>
            </a:endParaRPr>
          </a:p>
          <a:p>
            <a:pPr>
              <a:buClr>
                <a:schemeClr val="tx2"/>
              </a:buClr>
              <a:buFont typeface="Wingdings" panose="05000000000000000000" pitchFamily="2" charset="2"/>
              <a:buChar char="§"/>
            </a:pPr>
            <a:r>
              <a:rPr lang="en-US" sz="2000" b="1" kern="0" dirty="0">
                <a:solidFill>
                  <a:schemeClr val="tx1">
                    <a:lumMod val="75000"/>
                    <a:lumOff val="25000"/>
                  </a:schemeClr>
                </a:solidFill>
                <a:latin typeface="Cambria" panose="02040503050406030204" pitchFamily="18" charset="0"/>
              </a:rPr>
              <a:t>Global platform </a:t>
            </a:r>
            <a:r>
              <a:rPr lang="en-US" sz="2000" kern="0" dirty="0">
                <a:solidFill>
                  <a:schemeClr val="tx1">
                    <a:lumMod val="75000"/>
                    <a:lumOff val="25000"/>
                  </a:schemeClr>
                </a:solidFill>
                <a:latin typeface="Cambria" panose="02040503050406030204" pitchFamily="18" charset="0"/>
              </a:rPr>
              <a:t>for discussion and knowledge-sharing to raise awareness of the importance and opportunities of using ICT standards to build a green economy and ensure a sustainable </a:t>
            </a:r>
            <a:r>
              <a:rPr lang="en-US" sz="2000" kern="0" dirty="0" smtClean="0">
                <a:solidFill>
                  <a:schemeClr val="tx1">
                    <a:lumMod val="75000"/>
                    <a:lumOff val="25000"/>
                  </a:schemeClr>
                </a:solidFill>
                <a:latin typeface="Cambria" panose="02040503050406030204" pitchFamily="18" charset="0"/>
              </a:rPr>
              <a:t>future</a:t>
            </a:r>
          </a:p>
        </p:txBody>
      </p:sp>
      <p:sp>
        <p:nvSpPr>
          <p:cNvPr id="6" name="Text Placeholder 5"/>
          <p:cNvSpPr>
            <a:spLocks noGrp="1"/>
          </p:cNvSpPr>
          <p:nvPr>
            <p:ph type="body" sz="quarter" idx="3"/>
          </p:nvPr>
        </p:nvSpPr>
        <p:spPr>
          <a:xfrm>
            <a:off x="1043608" y="0"/>
            <a:ext cx="7416824" cy="756394"/>
          </a:xfrm>
        </p:spPr>
        <p:txBody>
          <a:bodyPr>
            <a:noAutofit/>
          </a:bodyPr>
          <a:lstStyle/>
          <a:p>
            <a:pPr algn="ctr"/>
            <a:r>
              <a:rPr lang="en-US" sz="4000" dirty="0">
                <a:solidFill>
                  <a:schemeClr val="accent1">
                    <a:lumMod val="50000"/>
                  </a:schemeClr>
                </a:solidFill>
                <a:latin typeface="Cambria" panose="02040503050406030204" pitchFamily="18" charset="0"/>
                <a:ea typeface="+mj-ea"/>
                <a:cs typeface="+mj-cs"/>
              </a:rPr>
              <a:t>ITU Green Standards Week</a:t>
            </a:r>
          </a:p>
        </p:txBody>
      </p:sp>
      <p:pic>
        <p:nvPicPr>
          <p:cNvPr id="18" name="16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47038" y="6021288"/>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6"/>
          <p:cNvSpPr>
            <a:spLocks noGrp="1"/>
          </p:cNvSpPr>
          <p:nvPr>
            <p:ph sz="quarter" idx="4"/>
          </p:nvPr>
        </p:nvSpPr>
        <p:spPr>
          <a:xfrm>
            <a:off x="899592" y="5373216"/>
            <a:ext cx="7344816" cy="1111524"/>
          </a:xfrm>
        </p:spPr>
        <p:txBody>
          <a:bodyPr>
            <a:noAutofit/>
          </a:bodyPr>
          <a:lstStyle/>
          <a:p>
            <a:pPr>
              <a:buClr>
                <a:schemeClr val="tx2"/>
              </a:buClr>
              <a:buFont typeface="Wingdings" panose="05000000000000000000" pitchFamily="2" charset="2"/>
              <a:buChar char="§"/>
            </a:pPr>
            <a:r>
              <a:rPr lang="en-US" sz="2000" kern="0" dirty="0" smtClean="0">
                <a:solidFill>
                  <a:schemeClr val="tx1">
                    <a:lumMod val="75000"/>
                    <a:lumOff val="25000"/>
                  </a:schemeClr>
                </a:solidFill>
                <a:latin typeface="Cambria" panose="02040503050406030204" pitchFamily="18" charset="0"/>
              </a:rPr>
              <a:t>Get-together of </a:t>
            </a:r>
            <a:r>
              <a:rPr lang="en-US" sz="2000" b="1" kern="0" dirty="0" smtClean="0">
                <a:solidFill>
                  <a:schemeClr val="tx1">
                    <a:lumMod val="75000"/>
                    <a:lumOff val="25000"/>
                  </a:schemeClr>
                </a:solidFill>
                <a:latin typeface="Cambria" panose="02040503050406030204" pitchFamily="18" charset="0"/>
              </a:rPr>
              <a:t>leading specialists </a:t>
            </a:r>
            <a:r>
              <a:rPr lang="en-US" sz="2000" kern="0" dirty="0" smtClean="0">
                <a:solidFill>
                  <a:schemeClr val="tx1">
                    <a:lumMod val="75000"/>
                    <a:lumOff val="25000"/>
                  </a:schemeClr>
                </a:solidFill>
                <a:latin typeface="Cambria" panose="02040503050406030204" pitchFamily="18" charset="0"/>
              </a:rPr>
              <a:t>in the field, from urban planners to engineers, designers</a:t>
            </a:r>
            <a:r>
              <a:rPr lang="en-US" sz="2000" kern="0" dirty="0">
                <a:solidFill>
                  <a:schemeClr val="tx1">
                    <a:lumMod val="75000"/>
                    <a:lumOff val="25000"/>
                  </a:schemeClr>
                </a:solidFill>
                <a:latin typeface="Cambria" panose="02040503050406030204" pitchFamily="18" charset="0"/>
              </a:rPr>
              <a:t>, top </a:t>
            </a:r>
            <a:r>
              <a:rPr lang="en-US" sz="2000" kern="0" dirty="0" smtClean="0">
                <a:solidFill>
                  <a:schemeClr val="tx1">
                    <a:lumMod val="75000"/>
                    <a:lumOff val="25000"/>
                  </a:schemeClr>
                </a:solidFill>
                <a:latin typeface="Cambria" panose="02040503050406030204" pitchFamily="18" charset="0"/>
              </a:rPr>
              <a:t>policy-makers, government officials, regulators, standards experts and others </a:t>
            </a:r>
            <a:endParaRPr lang="en-US" sz="2000" kern="0" dirty="0">
              <a:solidFill>
                <a:schemeClr val="tx1">
                  <a:lumMod val="75000"/>
                  <a:lumOff val="25000"/>
                </a:schemeClr>
              </a:solidFill>
              <a:latin typeface="Cambria" panose="02040503050406030204" pitchFamily="18" charset="0"/>
            </a:endParaRPr>
          </a:p>
        </p:txBody>
      </p:sp>
      <p:pic>
        <p:nvPicPr>
          <p:cNvPr id="13" name="5 Imagen"/>
          <p:cNvPicPr/>
          <p:nvPr/>
        </p:nvPicPr>
        <p:blipFill rotWithShape="1">
          <a:blip r:embed="rId3" cstate="print">
            <a:extLst>
              <a:ext uri="{28A0092B-C50C-407E-A947-70E740481C1C}">
                <a14:useLocalDpi xmlns:a14="http://schemas.microsoft.com/office/drawing/2010/main" val="0"/>
              </a:ext>
            </a:extLst>
          </a:blip>
          <a:srcRect l="22997" r="22254" b="10594"/>
          <a:stretch/>
        </p:blipFill>
        <p:spPr>
          <a:xfrm>
            <a:off x="1022434" y="1340768"/>
            <a:ext cx="4074795" cy="3482975"/>
          </a:xfrm>
          <a:prstGeom prst="rect">
            <a:avLst/>
          </a:prstGeom>
        </p:spPr>
      </p:pic>
    </p:spTree>
    <p:extLst>
      <p:ext uri="{BB962C8B-B14F-4D97-AF65-F5344CB8AC3E}">
        <p14:creationId xmlns:p14="http://schemas.microsoft.com/office/powerpoint/2010/main" val="452457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5 Imagen"/>
          <p:cNvPicPr/>
          <p:nvPr/>
        </p:nvPicPr>
        <p:blipFill rotWithShape="1">
          <a:blip r:embed="rId2" cstate="print">
            <a:extLst>
              <a:ext uri="{28A0092B-C50C-407E-A947-70E740481C1C}">
                <a14:useLocalDpi xmlns:a14="http://schemas.microsoft.com/office/drawing/2010/main" val="0"/>
              </a:ext>
            </a:extLst>
          </a:blip>
          <a:srcRect l="22997" r="22254" b="10594"/>
          <a:stretch/>
        </p:blipFill>
        <p:spPr>
          <a:xfrm>
            <a:off x="2699792" y="1196752"/>
            <a:ext cx="4104456" cy="3556058"/>
          </a:xfrm>
          <a:prstGeom prst="rect">
            <a:avLst/>
          </a:prstGeom>
        </p:spPr>
      </p:pic>
      <p:sp>
        <p:nvSpPr>
          <p:cNvPr id="12" name="Rectangle 11"/>
          <p:cNvSpPr/>
          <p:nvPr/>
        </p:nvSpPr>
        <p:spPr bwMode="auto">
          <a:xfrm>
            <a:off x="-108520" y="-99392"/>
            <a:ext cx="9433048" cy="7272807"/>
          </a:xfrm>
          <a:prstGeom prst="rect">
            <a:avLst/>
          </a:prstGeom>
          <a:solidFill>
            <a:schemeClr val="bg1">
              <a:alpha val="7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646464"/>
              </a:solidFill>
              <a:effectLst/>
              <a:latin typeface="Verdana" pitchFamily="34" charset="0"/>
            </a:endParaRPr>
          </a:p>
        </p:txBody>
      </p:sp>
      <p:sp>
        <p:nvSpPr>
          <p:cNvPr id="6" name="Text Placeholder 5"/>
          <p:cNvSpPr>
            <a:spLocks noGrp="1"/>
          </p:cNvSpPr>
          <p:nvPr>
            <p:ph type="body" sz="quarter" idx="3"/>
          </p:nvPr>
        </p:nvSpPr>
        <p:spPr>
          <a:xfrm>
            <a:off x="-108520" y="0"/>
            <a:ext cx="9433048" cy="756394"/>
          </a:xfrm>
        </p:spPr>
        <p:txBody>
          <a:bodyPr>
            <a:noAutofit/>
          </a:bodyPr>
          <a:lstStyle/>
          <a:p>
            <a:pPr algn="ctr"/>
            <a:r>
              <a:rPr lang="en-US" sz="4000" dirty="0">
                <a:solidFill>
                  <a:schemeClr val="accent1">
                    <a:lumMod val="50000"/>
                  </a:schemeClr>
                </a:solidFill>
                <a:latin typeface="Cambria" panose="02040503050406030204" pitchFamily="18" charset="0"/>
                <a:ea typeface="+mj-ea"/>
                <a:cs typeface="+mj-cs"/>
              </a:rPr>
              <a:t>ITU Green Standards Week – </a:t>
            </a:r>
            <a:r>
              <a:rPr lang="en-US" sz="2800" dirty="0" smtClean="0">
                <a:solidFill>
                  <a:schemeClr val="accent1">
                    <a:lumMod val="50000"/>
                  </a:schemeClr>
                </a:solidFill>
                <a:latin typeface="Cambria" panose="02040503050406030204" pitchFamily="18" charset="0"/>
                <a:ea typeface="+mj-ea"/>
                <a:cs typeface="+mj-cs"/>
              </a:rPr>
              <a:t>4</a:t>
            </a:r>
            <a:r>
              <a:rPr lang="en-US" sz="2800" baseline="30000" dirty="0" smtClean="0">
                <a:solidFill>
                  <a:schemeClr val="accent1">
                    <a:lumMod val="50000"/>
                  </a:schemeClr>
                </a:solidFill>
                <a:latin typeface="Cambria" panose="02040503050406030204" pitchFamily="18" charset="0"/>
                <a:ea typeface="+mj-ea"/>
                <a:cs typeface="+mj-cs"/>
              </a:rPr>
              <a:t>th</a:t>
            </a:r>
            <a:r>
              <a:rPr lang="en-US" sz="2800" dirty="0" smtClean="0">
                <a:solidFill>
                  <a:schemeClr val="accent1">
                    <a:lumMod val="50000"/>
                  </a:schemeClr>
                </a:solidFill>
                <a:latin typeface="Cambria" panose="02040503050406030204" pitchFamily="18" charset="0"/>
                <a:ea typeface="+mj-ea"/>
                <a:cs typeface="+mj-cs"/>
              </a:rPr>
              <a:t> edition</a:t>
            </a:r>
            <a:endParaRPr lang="en-US" sz="4000" dirty="0">
              <a:solidFill>
                <a:schemeClr val="accent1">
                  <a:lumMod val="50000"/>
                </a:schemeClr>
              </a:solidFill>
              <a:latin typeface="Cambria" panose="02040503050406030204" pitchFamily="18" charset="0"/>
              <a:ea typeface="+mj-ea"/>
              <a:cs typeface="+mj-cs"/>
            </a:endParaRPr>
          </a:p>
        </p:txBody>
      </p:sp>
      <p:pic>
        <p:nvPicPr>
          <p:cNvPr id="18"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6021288"/>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6"/>
          <p:cNvSpPr>
            <a:spLocks noGrp="1"/>
          </p:cNvSpPr>
          <p:nvPr>
            <p:ph sz="quarter" idx="4"/>
          </p:nvPr>
        </p:nvSpPr>
        <p:spPr>
          <a:xfrm>
            <a:off x="467544" y="980728"/>
            <a:ext cx="8496944" cy="4464496"/>
          </a:xfrm>
        </p:spPr>
        <p:txBody>
          <a:bodyPr>
            <a:noAutofit/>
          </a:bodyPr>
          <a:lstStyle/>
          <a:p>
            <a:pPr marL="0" indent="0">
              <a:buClr>
                <a:schemeClr val="tx2"/>
              </a:buClr>
              <a:buNone/>
            </a:pPr>
            <a:r>
              <a:rPr lang="en-US" sz="2000" b="1" kern="0" dirty="0">
                <a:solidFill>
                  <a:schemeClr val="tx1">
                    <a:lumMod val="75000"/>
                    <a:lumOff val="25000"/>
                  </a:schemeClr>
                </a:solidFill>
                <a:latin typeface="Cambria" panose="02040503050406030204" pitchFamily="18" charset="0"/>
              </a:rPr>
              <a:t>Overview</a:t>
            </a:r>
          </a:p>
          <a:p>
            <a:pPr>
              <a:buClr>
                <a:schemeClr val="tx2"/>
              </a:buClr>
              <a:buFont typeface="Wingdings" panose="05000000000000000000" pitchFamily="2" charset="2"/>
              <a:buChar char="§"/>
            </a:pPr>
            <a:r>
              <a:rPr lang="en-US" sz="2000" kern="0" dirty="0">
                <a:solidFill>
                  <a:schemeClr val="tx1">
                    <a:lumMod val="75000"/>
                    <a:lumOff val="25000"/>
                  </a:schemeClr>
                </a:solidFill>
                <a:latin typeface="Cambria" panose="02040503050406030204" pitchFamily="18" charset="0"/>
              </a:rPr>
              <a:t>Forum on “</a:t>
            </a:r>
            <a:r>
              <a:rPr lang="en-US" sz="2000" b="1" kern="0" dirty="0">
                <a:solidFill>
                  <a:schemeClr val="tx1">
                    <a:lumMod val="75000"/>
                    <a:lumOff val="25000"/>
                  </a:schemeClr>
                </a:solidFill>
                <a:latin typeface="Cambria" panose="02040503050406030204" pitchFamily="18" charset="0"/>
              </a:rPr>
              <a:t>Green ICT for a sustainable resource efficient economy</a:t>
            </a:r>
            <a:r>
              <a:rPr lang="en-US" sz="2000" kern="0" dirty="0">
                <a:solidFill>
                  <a:schemeClr val="tx1">
                    <a:lumMod val="75000"/>
                    <a:lumOff val="25000"/>
                  </a:schemeClr>
                </a:solidFill>
                <a:latin typeface="Cambria" panose="02040503050406030204" pitchFamily="18" charset="0"/>
              </a:rPr>
              <a:t>”</a:t>
            </a:r>
            <a:br>
              <a:rPr lang="en-US" sz="2000" kern="0" dirty="0">
                <a:solidFill>
                  <a:schemeClr val="tx1">
                    <a:lumMod val="75000"/>
                    <a:lumOff val="25000"/>
                  </a:schemeClr>
                </a:solidFill>
                <a:latin typeface="Cambria" panose="02040503050406030204" pitchFamily="18" charset="0"/>
              </a:rPr>
            </a:br>
            <a:r>
              <a:rPr lang="en-US" sz="2000" kern="0" dirty="0">
                <a:solidFill>
                  <a:schemeClr val="tx1">
                    <a:lumMod val="75000"/>
                    <a:lumOff val="25000"/>
                  </a:schemeClr>
                </a:solidFill>
                <a:latin typeface="Cambria" panose="02040503050406030204" pitchFamily="18" charset="0"/>
              </a:rPr>
              <a:t>22 September 2014</a:t>
            </a:r>
          </a:p>
          <a:p>
            <a:pPr>
              <a:buClr>
                <a:schemeClr val="tx2"/>
              </a:buClr>
              <a:buFont typeface="Wingdings" panose="05000000000000000000" pitchFamily="2" charset="2"/>
              <a:buChar char="§"/>
            </a:pPr>
            <a:r>
              <a:rPr lang="en-US" sz="2000" kern="0" dirty="0">
                <a:solidFill>
                  <a:schemeClr val="tx1">
                    <a:lumMod val="75000"/>
                    <a:lumOff val="25000"/>
                  </a:schemeClr>
                </a:solidFill>
                <a:latin typeface="Cambria" panose="02040503050406030204" pitchFamily="18" charset="0"/>
              </a:rPr>
              <a:t>Forum on "</a:t>
            </a:r>
            <a:r>
              <a:rPr lang="en-US" sz="2000" b="1" kern="0" dirty="0">
                <a:solidFill>
                  <a:schemeClr val="tx1">
                    <a:lumMod val="75000"/>
                    <a:lumOff val="25000"/>
                  </a:schemeClr>
                </a:solidFill>
                <a:latin typeface="Cambria" panose="02040503050406030204" pitchFamily="18" charset="0"/>
              </a:rPr>
              <a:t>E-waste: the inconvenient truth</a:t>
            </a:r>
            <a:r>
              <a:rPr lang="en-US" sz="2000" kern="0" dirty="0">
                <a:solidFill>
                  <a:schemeClr val="tx1">
                    <a:lumMod val="75000"/>
                    <a:lumOff val="25000"/>
                  </a:schemeClr>
                </a:solidFill>
                <a:latin typeface="Cambria" panose="02040503050406030204" pitchFamily="18" charset="0"/>
              </a:rPr>
              <a:t>“</a:t>
            </a:r>
            <a:br>
              <a:rPr lang="en-US" sz="2000" kern="0" dirty="0">
                <a:solidFill>
                  <a:schemeClr val="tx1">
                    <a:lumMod val="75000"/>
                    <a:lumOff val="25000"/>
                  </a:schemeClr>
                </a:solidFill>
                <a:latin typeface="Cambria" panose="02040503050406030204" pitchFamily="18" charset="0"/>
              </a:rPr>
            </a:br>
            <a:r>
              <a:rPr lang="en-US" sz="2000" kern="0" dirty="0">
                <a:solidFill>
                  <a:schemeClr val="tx1">
                    <a:lumMod val="75000"/>
                    <a:lumOff val="25000"/>
                  </a:schemeClr>
                </a:solidFill>
                <a:latin typeface="Cambria" panose="02040503050406030204" pitchFamily="18" charset="0"/>
              </a:rPr>
              <a:t>23 September 2014</a:t>
            </a:r>
          </a:p>
          <a:p>
            <a:pPr>
              <a:buClr>
                <a:schemeClr val="tx2"/>
              </a:buClr>
              <a:buFont typeface="Wingdings" panose="05000000000000000000" pitchFamily="2" charset="2"/>
              <a:buChar char="§"/>
            </a:pPr>
            <a:r>
              <a:rPr lang="en-US" sz="2000" kern="0" dirty="0">
                <a:solidFill>
                  <a:schemeClr val="tx1">
                    <a:lumMod val="75000"/>
                    <a:lumOff val="25000"/>
                  </a:schemeClr>
                </a:solidFill>
                <a:latin typeface="Cambria" panose="02040503050406030204" pitchFamily="18" charset="0"/>
              </a:rPr>
              <a:t>High-Level Forum on "</a:t>
            </a:r>
            <a:r>
              <a:rPr lang="en-US" sz="2000" b="1" kern="0" dirty="0">
                <a:solidFill>
                  <a:schemeClr val="tx1">
                    <a:lumMod val="75000"/>
                    <a:lumOff val="25000"/>
                  </a:schemeClr>
                </a:solidFill>
                <a:latin typeface="Cambria" panose="02040503050406030204" pitchFamily="18" charset="0"/>
              </a:rPr>
              <a:t>Setting the vision for smart sustainable cities</a:t>
            </a:r>
            <a:r>
              <a:rPr lang="en-US" sz="2000" kern="0" dirty="0">
                <a:solidFill>
                  <a:schemeClr val="tx1">
                    <a:lumMod val="75000"/>
                    <a:lumOff val="25000"/>
                  </a:schemeClr>
                </a:solidFill>
                <a:latin typeface="Cambria" panose="02040503050406030204" pitchFamily="18" charset="0"/>
              </a:rPr>
              <a:t>“</a:t>
            </a:r>
            <a:br>
              <a:rPr lang="en-US" sz="2000" kern="0" dirty="0">
                <a:solidFill>
                  <a:schemeClr val="tx1">
                    <a:lumMod val="75000"/>
                    <a:lumOff val="25000"/>
                  </a:schemeClr>
                </a:solidFill>
                <a:latin typeface="Cambria" panose="02040503050406030204" pitchFamily="18" charset="0"/>
              </a:rPr>
            </a:br>
            <a:r>
              <a:rPr lang="en-US" sz="2000" kern="0" dirty="0">
                <a:solidFill>
                  <a:schemeClr val="tx1">
                    <a:lumMod val="75000"/>
                    <a:lumOff val="25000"/>
                  </a:schemeClr>
                </a:solidFill>
                <a:latin typeface="Cambria" panose="02040503050406030204" pitchFamily="18" charset="0"/>
              </a:rPr>
              <a:t>24 September 2014</a:t>
            </a:r>
          </a:p>
          <a:p>
            <a:pPr>
              <a:buClr>
                <a:schemeClr val="tx2"/>
              </a:buClr>
              <a:buFont typeface="Wingdings" panose="05000000000000000000" pitchFamily="2" charset="2"/>
              <a:buChar char="§"/>
            </a:pPr>
            <a:r>
              <a:rPr lang="en-US" sz="2000" kern="0" dirty="0">
                <a:solidFill>
                  <a:schemeClr val="tx1">
                    <a:lumMod val="75000"/>
                    <a:lumOff val="25000"/>
                  </a:schemeClr>
                </a:solidFill>
                <a:latin typeface="Cambria" panose="02040503050406030204" pitchFamily="18" charset="0"/>
              </a:rPr>
              <a:t>Forum on “</a:t>
            </a:r>
            <a:r>
              <a:rPr lang="en-US" sz="2000" b="1" kern="0" dirty="0">
                <a:solidFill>
                  <a:schemeClr val="tx1">
                    <a:lumMod val="75000"/>
                    <a:lumOff val="25000"/>
                  </a:schemeClr>
                </a:solidFill>
                <a:latin typeface="Cambria" panose="02040503050406030204" pitchFamily="18" charset="0"/>
              </a:rPr>
              <a:t>Using EMF to achieve the smartest sustainable city</a:t>
            </a:r>
            <a:r>
              <a:rPr lang="en-US" sz="2000" kern="0" dirty="0">
                <a:solidFill>
                  <a:schemeClr val="tx1">
                    <a:lumMod val="75000"/>
                    <a:lumOff val="25000"/>
                  </a:schemeClr>
                </a:solidFill>
                <a:latin typeface="Cambria" panose="02040503050406030204" pitchFamily="18" charset="0"/>
              </a:rPr>
              <a:t>”</a:t>
            </a:r>
            <a:br>
              <a:rPr lang="en-US" sz="2000" kern="0" dirty="0">
                <a:solidFill>
                  <a:schemeClr val="tx1">
                    <a:lumMod val="75000"/>
                    <a:lumOff val="25000"/>
                  </a:schemeClr>
                </a:solidFill>
                <a:latin typeface="Cambria" panose="02040503050406030204" pitchFamily="18" charset="0"/>
              </a:rPr>
            </a:br>
            <a:r>
              <a:rPr lang="en-US" sz="2000" kern="0" dirty="0">
                <a:solidFill>
                  <a:schemeClr val="tx1">
                    <a:lumMod val="75000"/>
                    <a:lumOff val="25000"/>
                  </a:schemeClr>
                </a:solidFill>
                <a:latin typeface="Cambria" panose="02040503050406030204" pitchFamily="18" charset="0"/>
              </a:rPr>
              <a:t>25 September 2014</a:t>
            </a:r>
          </a:p>
          <a:p>
            <a:pPr>
              <a:buClr>
                <a:schemeClr val="tx2"/>
              </a:buClr>
              <a:buFont typeface="Wingdings" panose="05000000000000000000" pitchFamily="2" charset="2"/>
              <a:buChar char="§"/>
            </a:pPr>
            <a:r>
              <a:rPr lang="en-US" sz="2000" kern="0" dirty="0">
                <a:solidFill>
                  <a:schemeClr val="tx1">
                    <a:lumMod val="75000"/>
                    <a:lumOff val="25000"/>
                  </a:schemeClr>
                </a:solidFill>
                <a:latin typeface="Cambria" panose="02040503050406030204" pitchFamily="18" charset="0"/>
              </a:rPr>
              <a:t>Regional meeting of </a:t>
            </a:r>
            <a:r>
              <a:rPr lang="en-US" sz="2000" b="1" kern="0" dirty="0">
                <a:solidFill>
                  <a:schemeClr val="tx1">
                    <a:lumMod val="75000"/>
                    <a:lumOff val="25000"/>
                  </a:schemeClr>
                </a:solidFill>
                <a:latin typeface="Cambria" panose="02040503050406030204" pitchFamily="18" charset="0"/>
              </a:rPr>
              <a:t>SG5 Regional Group for Asia and the Pacific</a:t>
            </a:r>
            <a:r>
              <a:rPr lang="en-US" sz="2000" kern="0" dirty="0">
                <a:solidFill>
                  <a:schemeClr val="tx1">
                    <a:lumMod val="75000"/>
                    <a:lumOff val="25000"/>
                  </a:schemeClr>
                </a:solidFill>
                <a:latin typeface="Cambria" panose="02040503050406030204" pitchFamily="18" charset="0"/>
              </a:rPr>
              <a:t/>
            </a:r>
            <a:br>
              <a:rPr lang="en-US" sz="2000" kern="0" dirty="0">
                <a:solidFill>
                  <a:schemeClr val="tx1">
                    <a:lumMod val="75000"/>
                    <a:lumOff val="25000"/>
                  </a:schemeClr>
                </a:solidFill>
                <a:latin typeface="Cambria" panose="02040503050406030204" pitchFamily="18" charset="0"/>
              </a:rPr>
            </a:br>
            <a:r>
              <a:rPr lang="en-US" sz="2000" kern="0" dirty="0">
                <a:solidFill>
                  <a:schemeClr val="tx1">
                    <a:lumMod val="75000"/>
                    <a:lumOff val="25000"/>
                  </a:schemeClr>
                </a:solidFill>
                <a:latin typeface="Cambria" panose="02040503050406030204" pitchFamily="18" charset="0"/>
              </a:rPr>
              <a:t>26 September 2014</a:t>
            </a:r>
          </a:p>
        </p:txBody>
      </p:sp>
      <p:pic>
        <p:nvPicPr>
          <p:cNvPr id="13" name="Picture 2" descr="CATR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5816" y="6087592"/>
            <a:ext cx="3456384" cy="58176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uawe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5888309"/>
            <a:ext cx="800100" cy="781051"/>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bwMode="auto">
          <a:xfrm>
            <a:off x="179512" y="4941168"/>
            <a:ext cx="8856984" cy="584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altLang="en-US" sz="3200" dirty="0">
                <a:solidFill>
                  <a:schemeClr val="accent1">
                    <a:lumMod val="50000"/>
                  </a:schemeClr>
                </a:solidFill>
                <a:latin typeface="Cambria" panose="02040503050406030204" pitchFamily="18" charset="0"/>
              </a:rPr>
              <a:t>SEE YOU in Beijing on 22-26 September </a:t>
            </a:r>
            <a:r>
              <a:rPr lang="en-US" altLang="en-US" sz="3200" dirty="0" smtClean="0">
                <a:solidFill>
                  <a:schemeClr val="accent1">
                    <a:lumMod val="50000"/>
                  </a:schemeClr>
                </a:solidFill>
                <a:latin typeface="Cambria" panose="02040503050406030204" pitchFamily="18" charset="0"/>
              </a:rPr>
              <a:t>2014!</a:t>
            </a:r>
            <a:endParaRPr lang="en-US" altLang="en-US" sz="3200" dirty="0">
              <a:solidFill>
                <a:schemeClr val="accent1">
                  <a:lumMod val="50000"/>
                </a:schemeClr>
              </a:solidFill>
              <a:latin typeface="Cambria" panose="02040503050406030204" pitchFamily="18" charset="0"/>
            </a:endParaRPr>
          </a:p>
        </p:txBody>
      </p:sp>
    </p:spTree>
    <p:extLst>
      <p:ext uri="{BB962C8B-B14F-4D97-AF65-F5344CB8AC3E}">
        <p14:creationId xmlns:p14="http://schemas.microsoft.com/office/powerpoint/2010/main" val="36691929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descr="C:\Users\campilon\Pictures\SHUTTERSTOC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25" y="5136777"/>
            <a:ext cx="846238" cy="84623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Users\campilon\Pictures\SHUTTERSTOCK\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5157192"/>
            <a:ext cx="936104" cy="936104"/>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C:\Users\campilon\Pictures\SHUTTERSTOCK\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336" y="5136777"/>
            <a:ext cx="884511" cy="884511"/>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Users\campilon\Pictures\SHUTTERSTOCK\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00" y="5157192"/>
            <a:ext cx="830164" cy="830164"/>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1721" y="2876938"/>
            <a:ext cx="5328592" cy="1776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4" name="Picture 14" descr="http://www.nsitestudios.com/images/people%20icon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07826" y="1412776"/>
            <a:ext cx="2836382" cy="1512368"/>
          </a:xfrm>
          <a:prstGeom prst="rect">
            <a:avLst/>
          </a:prstGeom>
          <a:noFill/>
          <a:extLst>
            <a:ext uri="{909E8E84-426E-40DD-AFC4-6F175D3DCCD1}">
              <a14:hiddenFill xmlns:a14="http://schemas.microsoft.com/office/drawing/2010/main">
                <a:solidFill>
                  <a:srgbClr val="FFFFFF"/>
                </a:solidFill>
              </a14:hiddenFill>
            </a:ext>
          </a:extLst>
        </p:spPr>
      </p:pic>
      <p:pic>
        <p:nvPicPr>
          <p:cNvPr id="5137"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48719" y="5157193"/>
            <a:ext cx="1008914" cy="885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8" name="Picture 18" descr="C:\Users\campilon\Pictures\SHUTTERSTOCK\shutterstock_115109464-[Converted]-v2-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75856" y="5019093"/>
            <a:ext cx="1389534" cy="105431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bwMode="auto">
          <a:xfrm>
            <a:off x="-108520" y="-27384"/>
            <a:ext cx="9289032" cy="6897385"/>
          </a:xfrm>
          <a:prstGeom prst="rect">
            <a:avLst/>
          </a:prstGeom>
          <a:solidFill>
            <a:srgbClr val="EAF3FC">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646464"/>
              </a:solidFill>
              <a:effectLst/>
              <a:latin typeface="Verdana" pitchFamily="34" charset="0"/>
            </a:endParaRPr>
          </a:p>
        </p:txBody>
      </p:sp>
      <p:sp>
        <p:nvSpPr>
          <p:cNvPr id="11" name="Content Placeholder 2"/>
          <p:cNvSpPr txBox="1">
            <a:spLocks/>
          </p:cNvSpPr>
          <p:nvPr/>
        </p:nvSpPr>
        <p:spPr>
          <a:xfrm>
            <a:off x="5552923" y="2718121"/>
            <a:ext cx="3600400" cy="414046"/>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lgn="ctr">
              <a:buNone/>
              <a:defRPr/>
            </a:pPr>
            <a:r>
              <a:rPr lang="en-US" sz="2000" b="1" kern="0" dirty="0" smtClean="0">
                <a:solidFill>
                  <a:schemeClr val="tx1">
                    <a:lumMod val="75000"/>
                    <a:lumOff val="25000"/>
                  </a:schemeClr>
                </a:solidFill>
                <a:latin typeface="Cambria" panose="02040503050406030204" pitchFamily="18" charset="0"/>
              </a:rPr>
              <a:t>International standards</a:t>
            </a:r>
            <a:endParaRPr lang="en-US" sz="2000" kern="0" dirty="0">
              <a:solidFill>
                <a:schemeClr val="tx1">
                  <a:lumMod val="75000"/>
                  <a:lumOff val="25000"/>
                </a:schemeClr>
              </a:solidFill>
              <a:latin typeface="Cambria" panose="02040503050406030204" pitchFamily="18" charset="0"/>
            </a:endParaRPr>
          </a:p>
        </p:txBody>
      </p:sp>
      <p:sp>
        <p:nvSpPr>
          <p:cNvPr id="2" name="Title 1"/>
          <p:cNvSpPr>
            <a:spLocks noGrp="1"/>
          </p:cNvSpPr>
          <p:nvPr>
            <p:ph type="title"/>
          </p:nvPr>
        </p:nvSpPr>
        <p:spPr>
          <a:xfrm>
            <a:off x="457200" y="278252"/>
            <a:ext cx="8229600" cy="630468"/>
          </a:xfrm>
        </p:spPr>
        <p:txBody>
          <a:bodyPr>
            <a:noAutofit/>
          </a:bodyPr>
          <a:lstStyle/>
          <a:p>
            <a:r>
              <a:rPr lang="en-US" sz="4000" b="1" dirty="0" smtClean="0">
                <a:solidFill>
                  <a:schemeClr val="accent1">
                    <a:lumMod val="50000"/>
                  </a:schemeClr>
                </a:solidFill>
                <a:latin typeface="Cambria" panose="02040503050406030204" pitchFamily="18" charset="0"/>
              </a:rPr>
              <a:t>Setting the Vision for</a:t>
            </a:r>
            <a:br>
              <a:rPr lang="en-US" sz="4000" b="1" dirty="0" smtClean="0">
                <a:solidFill>
                  <a:schemeClr val="accent1">
                    <a:lumMod val="50000"/>
                  </a:schemeClr>
                </a:solidFill>
                <a:latin typeface="Cambria" panose="02040503050406030204" pitchFamily="18" charset="0"/>
              </a:rPr>
            </a:br>
            <a:r>
              <a:rPr lang="en-US" sz="4000" b="1" dirty="0" smtClean="0">
                <a:solidFill>
                  <a:schemeClr val="accent1">
                    <a:lumMod val="50000"/>
                  </a:schemeClr>
                </a:solidFill>
                <a:latin typeface="Cambria" panose="02040503050406030204" pitchFamily="18" charset="0"/>
              </a:rPr>
              <a:t> Smart Sustainable Cities</a:t>
            </a:r>
            <a:endParaRPr lang="en-US" dirty="0"/>
          </a:p>
        </p:txBody>
      </p:sp>
      <p:sp>
        <p:nvSpPr>
          <p:cNvPr id="25" name="Content Placeholder 2"/>
          <p:cNvSpPr txBox="1">
            <a:spLocks/>
          </p:cNvSpPr>
          <p:nvPr/>
        </p:nvSpPr>
        <p:spPr>
          <a:xfrm>
            <a:off x="2051720" y="1746337"/>
            <a:ext cx="1872208" cy="414046"/>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lgn="ctr">
              <a:buNone/>
              <a:defRPr/>
            </a:pPr>
            <a:r>
              <a:rPr lang="en-US" sz="2000" b="1" kern="0" dirty="0" smtClean="0">
                <a:solidFill>
                  <a:schemeClr val="tx1">
                    <a:lumMod val="75000"/>
                    <a:lumOff val="25000"/>
                  </a:schemeClr>
                </a:solidFill>
                <a:latin typeface="Cambria" panose="02040503050406030204" pitchFamily="18" charset="0"/>
              </a:rPr>
              <a:t>Partnerships</a:t>
            </a:r>
            <a:endParaRPr lang="en-US" sz="2000" kern="0" dirty="0">
              <a:solidFill>
                <a:schemeClr val="tx1">
                  <a:lumMod val="75000"/>
                  <a:lumOff val="25000"/>
                </a:schemeClr>
              </a:solidFill>
              <a:latin typeface="Cambria" panose="02040503050406030204" pitchFamily="18" charset="0"/>
            </a:endParaRPr>
          </a:p>
        </p:txBody>
      </p:sp>
      <p:sp>
        <p:nvSpPr>
          <p:cNvPr id="26" name="Content Placeholder 2"/>
          <p:cNvSpPr txBox="1">
            <a:spLocks/>
          </p:cNvSpPr>
          <p:nvPr/>
        </p:nvSpPr>
        <p:spPr>
          <a:xfrm>
            <a:off x="1403648" y="6237312"/>
            <a:ext cx="3970386" cy="414046"/>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lgn="ctr">
              <a:buNone/>
              <a:defRPr/>
            </a:pPr>
            <a:r>
              <a:rPr lang="en-US" sz="2000" b="1" kern="0" dirty="0" smtClean="0">
                <a:solidFill>
                  <a:schemeClr val="tx1">
                    <a:lumMod val="75000"/>
                    <a:lumOff val="25000"/>
                  </a:schemeClr>
                </a:solidFill>
                <a:latin typeface="Cambria" panose="02040503050406030204" pitchFamily="18" charset="0"/>
              </a:rPr>
              <a:t>City as “System of Systems”</a:t>
            </a:r>
            <a:endParaRPr lang="en-US" sz="2000" kern="0" dirty="0">
              <a:solidFill>
                <a:schemeClr val="tx1">
                  <a:lumMod val="75000"/>
                  <a:lumOff val="25000"/>
                </a:schemeClr>
              </a:solidFill>
              <a:latin typeface="Cambria" panose="02040503050406030204" pitchFamily="18" charset="0"/>
            </a:endParaRPr>
          </a:p>
        </p:txBody>
      </p:sp>
      <p:pic>
        <p:nvPicPr>
          <p:cNvPr id="7" name="16 Imagen"/>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047038" y="6021288"/>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2"/>
          <p:cNvSpPr txBox="1">
            <a:spLocks/>
          </p:cNvSpPr>
          <p:nvPr/>
        </p:nvSpPr>
        <p:spPr>
          <a:xfrm>
            <a:off x="-223192" y="2944438"/>
            <a:ext cx="2448272" cy="1100541"/>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lgn="ctr">
              <a:buNone/>
              <a:defRPr/>
            </a:pPr>
            <a:r>
              <a:rPr lang="en-US" sz="2000" b="1" kern="0" dirty="0" smtClean="0">
                <a:solidFill>
                  <a:schemeClr val="tx1">
                    <a:lumMod val="75000"/>
                    <a:lumOff val="25000"/>
                  </a:schemeClr>
                </a:solidFill>
                <a:latin typeface="Cambria" panose="02040503050406030204" pitchFamily="18" charset="0"/>
              </a:rPr>
              <a:t>Long-term </a:t>
            </a:r>
            <a:r>
              <a:rPr lang="en-US" sz="2000" b="1" kern="0" dirty="0">
                <a:solidFill>
                  <a:schemeClr val="tx1">
                    <a:lumMod val="75000"/>
                    <a:lumOff val="25000"/>
                  </a:schemeClr>
                </a:solidFill>
                <a:latin typeface="Cambria" panose="02040503050406030204" pitchFamily="18" charset="0"/>
              </a:rPr>
              <a:t>sustainability ambitions</a:t>
            </a:r>
          </a:p>
        </p:txBody>
      </p:sp>
    </p:spTree>
    <p:extLst>
      <p:ext uri="{BB962C8B-B14F-4D97-AF65-F5344CB8AC3E}">
        <p14:creationId xmlns:p14="http://schemas.microsoft.com/office/powerpoint/2010/main" val="924644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7273" y="1340768"/>
            <a:ext cx="5702458" cy="5868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08520" y="-99392"/>
            <a:ext cx="9433047" cy="7029400"/>
          </a:xfrm>
          <a:prstGeom prst="rect">
            <a:avLst/>
          </a:prstGeom>
          <a:solidFill>
            <a:schemeClr val="accent1">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188" tIns="25594" rIns="51188" bIns="25594" rtlCol="0" anchor="ctr"/>
          <a:lstStyle/>
          <a:p>
            <a:pPr algn="ctr"/>
            <a:endParaRPr lang="en-US" dirty="0">
              <a:solidFill>
                <a:schemeClr val="bg1"/>
              </a:solidFill>
            </a:endParaRPr>
          </a:p>
        </p:txBody>
      </p:sp>
      <p:sp>
        <p:nvSpPr>
          <p:cNvPr id="11" name="10 CuadroTexto"/>
          <p:cNvSpPr txBox="1"/>
          <p:nvPr/>
        </p:nvSpPr>
        <p:spPr>
          <a:xfrm>
            <a:off x="6877019" y="6381328"/>
            <a:ext cx="2159477" cy="482575"/>
          </a:xfrm>
          <a:prstGeom prst="rect">
            <a:avLst/>
          </a:prstGeom>
          <a:noFill/>
        </p:spPr>
        <p:txBody>
          <a:bodyPr wrap="square" lIns="51188" tIns="25594" rIns="51188" bIns="25594" rtlCol="0">
            <a:spAutoFit/>
          </a:bodyPr>
          <a:lstStyle/>
          <a:p>
            <a:r>
              <a:rPr lang="es-ES" sz="2800" b="1" kern="0" dirty="0">
                <a:solidFill>
                  <a:schemeClr val="tx1">
                    <a:lumMod val="75000"/>
                    <a:lumOff val="25000"/>
                  </a:schemeClr>
                </a:solidFill>
                <a:latin typeface="Cambria" panose="02040503050406030204" pitchFamily="18" charset="0"/>
              </a:rPr>
              <a:t>THANK YOU</a:t>
            </a:r>
          </a:p>
        </p:txBody>
      </p:sp>
      <p:sp>
        <p:nvSpPr>
          <p:cNvPr id="6" name="10 CuadroTexto"/>
          <p:cNvSpPr txBox="1"/>
          <p:nvPr/>
        </p:nvSpPr>
        <p:spPr>
          <a:xfrm>
            <a:off x="35860" y="44624"/>
            <a:ext cx="6830656" cy="1713681"/>
          </a:xfrm>
          <a:prstGeom prst="rect">
            <a:avLst/>
          </a:prstGeom>
          <a:noFill/>
        </p:spPr>
        <p:txBody>
          <a:bodyPr wrap="square" lIns="51188" tIns="25594" rIns="51188" bIns="25594" rtlCol="0">
            <a:spAutoFit/>
          </a:bodyPr>
          <a:lstStyle/>
          <a:p>
            <a:pPr marL="383911" indent="-383911">
              <a:buFont typeface="Wingdings" panose="05000000000000000000" pitchFamily="2" charset="2"/>
              <a:buChar char="§"/>
            </a:pPr>
            <a:r>
              <a:rPr lang="es-ES" sz="2700" b="1" kern="0" dirty="0">
                <a:solidFill>
                  <a:schemeClr val="tx1">
                    <a:lumMod val="75000"/>
                    <a:lumOff val="25000"/>
                  </a:schemeClr>
                </a:solidFill>
                <a:latin typeface="Cambria" panose="02040503050406030204" pitchFamily="18" charset="0"/>
                <a:ea typeface="+mj-ea"/>
                <a:cs typeface="+mj-cs"/>
              </a:rPr>
              <a:t>ITU-T, Environment and Climate Change</a:t>
            </a:r>
            <a:r>
              <a:rPr lang="es-ES" sz="2700" kern="0" dirty="0">
                <a:solidFill>
                  <a:srgbClr val="176295"/>
                </a:solidFill>
                <a:latin typeface="Cambria" panose="02040503050406030204" pitchFamily="18" charset="0"/>
                <a:ea typeface="+mj-ea"/>
                <a:cs typeface="+mj-cs"/>
              </a:rPr>
              <a:t/>
            </a:r>
            <a:br>
              <a:rPr lang="es-ES" sz="2700" kern="0" dirty="0">
                <a:solidFill>
                  <a:srgbClr val="176295"/>
                </a:solidFill>
                <a:latin typeface="Cambria" panose="02040503050406030204" pitchFamily="18" charset="0"/>
                <a:ea typeface="+mj-ea"/>
                <a:cs typeface="+mj-cs"/>
              </a:rPr>
            </a:br>
            <a:r>
              <a:rPr lang="es-ES" sz="2700" kern="0" dirty="0">
                <a:solidFill>
                  <a:srgbClr val="176295"/>
                </a:solidFill>
                <a:latin typeface="Cambria" panose="02040503050406030204" pitchFamily="18" charset="0"/>
                <a:ea typeface="+mj-ea"/>
                <a:cs typeface="+mj-cs"/>
              </a:rPr>
              <a:t>http://www.itu.int/go/ITU-T/climate </a:t>
            </a:r>
          </a:p>
          <a:p>
            <a:pPr marL="383911" indent="-383911">
              <a:buFont typeface="Wingdings" panose="05000000000000000000" pitchFamily="2" charset="2"/>
              <a:buChar char="§"/>
            </a:pPr>
            <a:r>
              <a:rPr lang="es-ES" sz="2700" b="1" kern="0" dirty="0">
                <a:solidFill>
                  <a:schemeClr val="tx1">
                    <a:lumMod val="75000"/>
                    <a:lumOff val="25000"/>
                  </a:schemeClr>
                </a:solidFill>
                <a:latin typeface="Cambria" panose="02040503050406030204" pitchFamily="18" charset="0"/>
                <a:ea typeface="+mj-ea"/>
                <a:cs typeface="+mj-cs"/>
              </a:rPr>
              <a:t>ITU-T Study Group 5</a:t>
            </a:r>
            <a:br>
              <a:rPr lang="es-ES" sz="2700" b="1" kern="0" dirty="0">
                <a:solidFill>
                  <a:schemeClr val="tx1">
                    <a:lumMod val="75000"/>
                    <a:lumOff val="25000"/>
                  </a:schemeClr>
                </a:solidFill>
                <a:latin typeface="Cambria" panose="02040503050406030204" pitchFamily="18" charset="0"/>
                <a:ea typeface="+mj-ea"/>
                <a:cs typeface="+mj-cs"/>
              </a:rPr>
            </a:br>
            <a:r>
              <a:rPr lang="es-ES" sz="2700" kern="0" dirty="0">
                <a:solidFill>
                  <a:srgbClr val="176295"/>
                </a:solidFill>
                <a:latin typeface="Cambria" panose="02040503050406030204" pitchFamily="18" charset="0"/>
                <a:ea typeface="+mj-ea"/>
                <a:cs typeface="+mj-cs"/>
              </a:rPr>
              <a:t>http://</a:t>
            </a:r>
            <a:r>
              <a:rPr lang="es-ES" sz="2700" kern="0" dirty="0" smtClean="0">
                <a:solidFill>
                  <a:srgbClr val="176295"/>
                </a:solidFill>
                <a:latin typeface="Cambria" panose="02040503050406030204" pitchFamily="18" charset="0"/>
                <a:ea typeface="+mj-ea"/>
                <a:cs typeface="+mj-cs"/>
              </a:rPr>
              <a:t>www.itu.int/go/tsg5</a:t>
            </a:r>
            <a:endParaRPr lang="es-ES" sz="2700" kern="0" dirty="0">
              <a:solidFill>
                <a:srgbClr val="176295"/>
              </a:solidFill>
              <a:latin typeface="Cambria" panose="02040503050406030204" pitchFamily="18" charset="0"/>
              <a:ea typeface="+mj-ea"/>
              <a:cs typeface="+mj-cs"/>
            </a:endParaRPr>
          </a:p>
        </p:txBody>
      </p:sp>
      <p:sp>
        <p:nvSpPr>
          <p:cNvPr id="9" name="10 CuadroTexto"/>
          <p:cNvSpPr txBox="1"/>
          <p:nvPr/>
        </p:nvSpPr>
        <p:spPr>
          <a:xfrm>
            <a:off x="3160" y="6346190"/>
            <a:ext cx="6830656" cy="467186"/>
          </a:xfrm>
          <a:prstGeom prst="rect">
            <a:avLst/>
          </a:prstGeom>
          <a:noFill/>
        </p:spPr>
        <p:txBody>
          <a:bodyPr wrap="square" lIns="51188" tIns="25594" rIns="51188" bIns="25594" rtlCol="0">
            <a:spAutoFit/>
          </a:bodyPr>
          <a:lstStyle/>
          <a:p>
            <a:r>
              <a:rPr lang="es-ES" sz="2700" b="1" kern="0" dirty="0" smtClean="0">
                <a:solidFill>
                  <a:schemeClr val="tx1">
                    <a:lumMod val="75000"/>
                    <a:lumOff val="25000"/>
                  </a:schemeClr>
                </a:solidFill>
                <a:latin typeface="Cambria" panose="02040503050406030204" pitchFamily="18" charset="0"/>
                <a:ea typeface="+mj-ea"/>
                <a:cs typeface="+mj-cs"/>
              </a:rPr>
              <a:t>Contact</a:t>
            </a:r>
            <a:r>
              <a:rPr lang="es-ES" sz="2700" kern="0" dirty="0">
                <a:solidFill>
                  <a:schemeClr val="tx1">
                    <a:lumMod val="75000"/>
                    <a:lumOff val="25000"/>
                  </a:schemeClr>
                </a:solidFill>
                <a:latin typeface="Cambria" panose="02040503050406030204" pitchFamily="18" charset="0"/>
                <a:ea typeface="+mj-ea"/>
                <a:cs typeface="+mj-cs"/>
              </a:rPr>
              <a:t>:</a:t>
            </a:r>
            <a:r>
              <a:rPr lang="es-ES" sz="2700" kern="0" dirty="0">
                <a:solidFill>
                  <a:srgbClr val="176295"/>
                </a:solidFill>
                <a:latin typeface="Cambria" panose="02040503050406030204" pitchFamily="18" charset="0"/>
                <a:ea typeface="+mj-ea"/>
                <a:cs typeface="+mj-cs"/>
              </a:rPr>
              <a:t> cristina.bueti@itu.int </a:t>
            </a:r>
          </a:p>
        </p:txBody>
      </p:sp>
    </p:spTree>
    <p:extLst>
      <p:ext uri="{BB962C8B-B14F-4D97-AF65-F5344CB8AC3E}">
        <p14:creationId xmlns:p14="http://schemas.microsoft.com/office/powerpoint/2010/main" val="1104247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cache2.artprintimages.com/lrg/21/2167/LEYCD00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77" y="-79567"/>
            <a:ext cx="9250089" cy="693756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imgs.abduzeedo.com/files/archi/renzo-piano/4107369331_4d55f8f09d_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4483064"/>
            <a:ext cx="2664296" cy="23645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108520" y="-171400"/>
            <a:ext cx="9289032" cy="7029400"/>
          </a:xfrm>
          <a:prstGeom prst="rect">
            <a:avLst/>
          </a:prstGeom>
          <a:solidFill>
            <a:srgbClr val="EAF3FC">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646464"/>
              </a:solidFill>
              <a:effectLst/>
              <a:latin typeface="Verdana" pitchFamily="34" charset="0"/>
            </a:endParaRPr>
          </a:p>
        </p:txBody>
      </p:sp>
      <p:sp>
        <p:nvSpPr>
          <p:cNvPr id="2" name="Title 1"/>
          <p:cNvSpPr>
            <a:spLocks noGrp="1"/>
          </p:cNvSpPr>
          <p:nvPr>
            <p:ph type="title"/>
          </p:nvPr>
        </p:nvSpPr>
        <p:spPr>
          <a:xfrm>
            <a:off x="0" y="5859016"/>
            <a:ext cx="6552728" cy="998984"/>
          </a:xfrm>
        </p:spPr>
        <p:txBody>
          <a:bodyPr>
            <a:noAutofit/>
          </a:bodyPr>
          <a:lstStyle/>
          <a:p>
            <a:pPr algn="l"/>
            <a:r>
              <a:rPr lang="en-US" sz="4000" b="1" dirty="0">
                <a:solidFill>
                  <a:schemeClr val="accent1">
                    <a:lumMod val="50000"/>
                  </a:schemeClr>
                </a:solidFill>
                <a:latin typeface="Cambria" panose="02040503050406030204" pitchFamily="18" charset="0"/>
              </a:rPr>
              <a:t>Renzo Piano, </a:t>
            </a:r>
            <a:r>
              <a:rPr lang="en-US" sz="3200" dirty="0">
                <a:solidFill>
                  <a:schemeClr val="accent1">
                    <a:lumMod val="50000"/>
                  </a:schemeClr>
                </a:solidFill>
                <a:latin typeface="Cambria" panose="02040503050406030204" pitchFamily="18" charset="0"/>
              </a:rPr>
              <a:t>Architect</a:t>
            </a:r>
          </a:p>
        </p:txBody>
      </p:sp>
      <p:sp>
        <p:nvSpPr>
          <p:cNvPr id="3" name="Content Placeholder 2"/>
          <p:cNvSpPr>
            <a:spLocks noGrp="1"/>
          </p:cNvSpPr>
          <p:nvPr>
            <p:ph idx="1"/>
          </p:nvPr>
        </p:nvSpPr>
        <p:spPr>
          <a:xfrm>
            <a:off x="143000" y="260648"/>
            <a:ext cx="7669360" cy="1080120"/>
          </a:xfrm>
        </p:spPr>
        <p:txBody>
          <a:bodyPr>
            <a:noAutofit/>
          </a:bodyPr>
          <a:lstStyle/>
          <a:p>
            <a:pPr marL="0" indent="0">
              <a:buClr>
                <a:schemeClr val="tx2"/>
              </a:buClr>
              <a:buNone/>
            </a:pPr>
            <a:r>
              <a:rPr lang="en-US" sz="2800" kern="0" dirty="0">
                <a:solidFill>
                  <a:schemeClr val="tx1">
                    <a:lumMod val="75000"/>
                    <a:lumOff val="25000"/>
                  </a:schemeClr>
                </a:solidFill>
                <a:latin typeface="Cambria" panose="02040503050406030204" pitchFamily="18" charset="0"/>
              </a:rPr>
              <a:t>The difference between a builder and an architect is that an architect also cares about desire, about dreams</a:t>
            </a:r>
            <a:r>
              <a:rPr lang="en-US" sz="2800" kern="0" dirty="0" smtClean="0">
                <a:solidFill>
                  <a:schemeClr val="tx1">
                    <a:lumMod val="75000"/>
                    <a:lumOff val="25000"/>
                  </a:schemeClr>
                </a:solidFill>
                <a:latin typeface="Cambria" panose="02040503050406030204" pitchFamily="18" charset="0"/>
              </a:rPr>
              <a:t>.</a:t>
            </a:r>
            <a:endParaRPr lang="en-US" sz="2800" kern="0" dirty="0">
              <a:solidFill>
                <a:schemeClr val="tx1">
                  <a:lumMod val="75000"/>
                  <a:lumOff val="25000"/>
                </a:schemeClr>
              </a:solidFill>
              <a:latin typeface="Cambria" panose="02040503050406030204" pitchFamily="18" charset="0"/>
            </a:endParaRPr>
          </a:p>
        </p:txBody>
      </p:sp>
      <p:pic>
        <p:nvPicPr>
          <p:cNvPr id="7" name="16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47038" y="6021288"/>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33026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0" name="Picture 20"/>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36511" y="-27384"/>
            <a:ext cx="4824536"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41" name="Picture 21"/>
          <p:cNvPicPr>
            <a:picLocks noChangeAspect="1" noChangeArrowheads="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788025" y="-27384"/>
            <a:ext cx="4397584"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Rectangle 29"/>
          <p:cNvSpPr/>
          <p:nvPr/>
        </p:nvSpPr>
        <p:spPr bwMode="auto">
          <a:xfrm>
            <a:off x="-108519" y="-27384"/>
            <a:ext cx="9289032" cy="6897385"/>
          </a:xfrm>
          <a:prstGeom prst="rect">
            <a:avLst/>
          </a:prstGeom>
          <a:solidFill>
            <a:srgbClr val="EAF3FC">
              <a:alpha val="7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646464"/>
              </a:solidFill>
              <a:effectLst/>
              <a:latin typeface="Verdana" pitchFamily="34" charset="0"/>
            </a:endParaRPr>
          </a:p>
        </p:txBody>
      </p:sp>
      <p:sp>
        <p:nvSpPr>
          <p:cNvPr id="2" name="Title 1"/>
          <p:cNvSpPr>
            <a:spLocks noGrp="1"/>
          </p:cNvSpPr>
          <p:nvPr>
            <p:ph type="title"/>
          </p:nvPr>
        </p:nvSpPr>
        <p:spPr>
          <a:xfrm>
            <a:off x="251520" y="278252"/>
            <a:ext cx="8712968" cy="630468"/>
          </a:xfrm>
        </p:spPr>
        <p:txBody>
          <a:bodyPr>
            <a:noAutofit/>
          </a:bodyPr>
          <a:lstStyle/>
          <a:p>
            <a:r>
              <a:rPr lang="en-US" sz="4000" b="1" dirty="0">
                <a:solidFill>
                  <a:schemeClr val="accent1">
                    <a:lumMod val="50000"/>
                  </a:schemeClr>
                </a:solidFill>
                <a:latin typeface="Cambria" panose="02040503050406030204" pitchFamily="18" charset="0"/>
              </a:rPr>
              <a:t>The city we want</a:t>
            </a:r>
            <a:endParaRPr lang="en-US" dirty="0"/>
          </a:p>
        </p:txBody>
      </p:sp>
      <p:pic>
        <p:nvPicPr>
          <p:cNvPr id="7" name="16 Imagen"/>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47038" y="6021288"/>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Content Placeholder 2"/>
          <p:cNvSpPr txBox="1">
            <a:spLocks/>
          </p:cNvSpPr>
          <p:nvPr/>
        </p:nvSpPr>
        <p:spPr>
          <a:xfrm>
            <a:off x="912206" y="2870810"/>
            <a:ext cx="1368152" cy="459051"/>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lgn="ctr">
              <a:buNone/>
              <a:defRPr/>
            </a:pPr>
            <a:r>
              <a:rPr lang="en-US" sz="2400" b="1" kern="0" dirty="0" smtClean="0">
                <a:solidFill>
                  <a:schemeClr val="tx1">
                    <a:lumMod val="75000"/>
                    <a:lumOff val="25000"/>
                  </a:schemeClr>
                </a:solidFill>
                <a:latin typeface="Cambria" panose="02040503050406030204" pitchFamily="18" charset="0"/>
              </a:rPr>
              <a:t>Smart</a:t>
            </a:r>
            <a:endParaRPr lang="en-US" sz="2000" b="1" kern="0" dirty="0">
              <a:solidFill>
                <a:schemeClr val="tx1">
                  <a:lumMod val="75000"/>
                  <a:lumOff val="25000"/>
                </a:schemeClr>
              </a:solidFill>
              <a:latin typeface="Cambria" panose="02040503050406030204" pitchFamily="18" charset="0"/>
            </a:endParaRPr>
          </a:p>
        </p:txBody>
      </p:sp>
      <p:sp>
        <p:nvSpPr>
          <p:cNvPr id="8" name="Content Placeholder 2"/>
          <p:cNvSpPr txBox="1">
            <a:spLocks/>
          </p:cNvSpPr>
          <p:nvPr/>
        </p:nvSpPr>
        <p:spPr>
          <a:xfrm>
            <a:off x="1835696" y="4208368"/>
            <a:ext cx="1368152" cy="459051"/>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lgn="ctr">
              <a:buNone/>
              <a:defRPr/>
            </a:pPr>
            <a:r>
              <a:rPr lang="en-US" sz="2400" b="1" kern="0" dirty="0" smtClean="0">
                <a:solidFill>
                  <a:schemeClr val="tx1">
                    <a:lumMod val="75000"/>
                    <a:lumOff val="25000"/>
                  </a:schemeClr>
                </a:solidFill>
                <a:latin typeface="Cambria" panose="02040503050406030204" pitchFamily="18" charset="0"/>
              </a:rPr>
              <a:t>Digital</a:t>
            </a:r>
            <a:endParaRPr lang="en-US" sz="2000" b="1" kern="0" dirty="0">
              <a:solidFill>
                <a:schemeClr val="tx1">
                  <a:lumMod val="75000"/>
                  <a:lumOff val="25000"/>
                </a:schemeClr>
              </a:solidFill>
              <a:latin typeface="Cambria" panose="02040503050406030204" pitchFamily="18" charset="0"/>
            </a:endParaRPr>
          </a:p>
        </p:txBody>
      </p:sp>
      <p:sp>
        <p:nvSpPr>
          <p:cNvPr id="9" name="Content Placeholder 2"/>
          <p:cNvSpPr txBox="1">
            <a:spLocks/>
          </p:cNvSpPr>
          <p:nvPr/>
        </p:nvSpPr>
        <p:spPr>
          <a:xfrm>
            <a:off x="5220072" y="3749317"/>
            <a:ext cx="1584176" cy="459051"/>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lgn="ctr">
              <a:buNone/>
              <a:defRPr/>
            </a:pPr>
            <a:r>
              <a:rPr lang="en-US" sz="2400" b="1" kern="0" dirty="0" smtClean="0">
                <a:solidFill>
                  <a:schemeClr val="tx1">
                    <a:lumMod val="75000"/>
                    <a:lumOff val="25000"/>
                  </a:schemeClr>
                </a:solidFill>
                <a:latin typeface="Cambria" panose="02040503050406030204" pitchFamily="18" charset="0"/>
              </a:rPr>
              <a:t>Inclusive</a:t>
            </a:r>
            <a:endParaRPr lang="en-US" sz="2000" b="1" kern="0" dirty="0">
              <a:solidFill>
                <a:schemeClr val="tx1">
                  <a:lumMod val="75000"/>
                  <a:lumOff val="25000"/>
                </a:schemeClr>
              </a:solidFill>
              <a:latin typeface="Cambria" panose="02040503050406030204" pitchFamily="18" charset="0"/>
            </a:endParaRPr>
          </a:p>
        </p:txBody>
      </p:sp>
      <p:sp>
        <p:nvSpPr>
          <p:cNvPr id="10" name="Content Placeholder 2"/>
          <p:cNvSpPr txBox="1">
            <a:spLocks/>
          </p:cNvSpPr>
          <p:nvPr/>
        </p:nvSpPr>
        <p:spPr>
          <a:xfrm>
            <a:off x="5402641" y="2119171"/>
            <a:ext cx="1584176" cy="459051"/>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lgn="ctr">
              <a:buNone/>
              <a:defRPr/>
            </a:pPr>
            <a:r>
              <a:rPr lang="en-US" sz="2400" b="1" kern="0" dirty="0" smtClean="0">
                <a:solidFill>
                  <a:schemeClr val="tx1">
                    <a:lumMod val="75000"/>
                    <a:lumOff val="25000"/>
                  </a:schemeClr>
                </a:solidFill>
                <a:latin typeface="Cambria" panose="02040503050406030204" pitchFamily="18" charset="0"/>
              </a:rPr>
              <a:t>Creative</a:t>
            </a:r>
            <a:endParaRPr lang="en-US" sz="2000" b="1" kern="0" dirty="0">
              <a:solidFill>
                <a:schemeClr val="tx1">
                  <a:lumMod val="75000"/>
                  <a:lumOff val="25000"/>
                </a:schemeClr>
              </a:solidFill>
              <a:latin typeface="Cambria" panose="02040503050406030204" pitchFamily="18" charset="0"/>
            </a:endParaRPr>
          </a:p>
        </p:txBody>
      </p:sp>
      <p:sp>
        <p:nvSpPr>
          <p:cNvPr id="11" name="Content Placeholder 2"/>
          <p:cNvSpPr txBox="1">
            <a:spLocks/>
          </p:cNvSpPr>
          <p:nvPr/>
        </p:nvSpPr>
        <p:spPr>
          <a:xfrm>
            <a:off x="2783677" y="2348879"/>
            <a:ext cx="1799485" cy="459051"/>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lgn="ctr">
              <a:buNone/>
              <a:defRPr/>
            </a:pPr>
            <a:r>
              <a:rPr lang="en-US" sz="2400" b="1" kern="0" dirty="0" smtClean="0">
                <a:solidFill>
                  <a:schemeClr val="tx1">
                    <a:lumMod val="75000"/>
                    <a:lumOff val="25000"/>
                  </a:schemeClr>
                </a:solidFill>
                <a:latin typeface="Cambria" panose="02040503050406030204" pitchFamily="18" charset="0"/>
              </a:rPr>
              <a:t>Innovative</a:t>
            </a:r>
            <a:endParaRPr lang="en-US" sz="2000" b="1" kern="0" dirty="0">
              <a:solidFill>
                <a:schemeClr val="tx1">
                  <a:lumMod val="75000"/>
                  <a:lumOff val="25000"/>
                </a:schemeClr>
              </a:solidFill>
              <a:latin typeface="Cambria" panose="02040503050406030204" pitchFamily="18" charset="0"/>
            </a:endParaRPr>
          </a:p>
        </p:txBody>
      </p:sp>
      <p:sp>
        <p:nvSpPr>
          <p:cNvPr id="12" name="Content Placeholder 2"/>
          <p:cNvSpPr txBox="1">
            <a:spLocks/>
          </p:cNvSpPr>
          <p:nvPr/>
        </p:nvSpPr>
        <p:spPr>
          <a:xfrm>
            <a:off x="6654437" y="1196752"/>
            <a:ext cx="2088232" cy="459051"/>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lgn="ctr">
              <a:buNone/>
              <a:defRPr/>
            </a:pPr>
            <a:r>
              <a:rPr lang="en-US" sz="2400" b="1" kern="0" dirty="0" smtClean="0">
                <a:solidFill>
                  <a:schemeClr val="tx1">
                    <a:lumMod val="75000"/>
                    <a:lumOff val="25000"/>
                  </a:schemeClr>
                </a:solidFill>
                <a:latin typeface="Cambria" panose="02040503050406030204" pitchFamily="18" charset="0"/>
              </a:rPr>
              <a:t>Sustainable</a:t>
            </a:r>
            <a:endParaRPr lang="en-US" sz="2000" b="1" kern="0" dirty="0">
              <a:solidFill>
                <a:schemeClr val="tx1">
                  <a:lumMod val="75000"/>
                  <a:lumOff val="25000"/>
                </a:schemeClr>
              </a:solidFill>
              <a:latin typeface="Cambria" panose="02040503050406030204" pitchFamily="18" charset="0"/>
            </a:endParaRPr>
          </a:p>
        </p:txBody>
      </p:sp>
      <p:sp>
        <p:nvSpPr>
          <p:cNvPr id="14" name="Content Placeholder 2"/>
          <p:cNvSpPr txBox="1">
            <a:spLocks/>
          </p:cNvSpPr>
          <p:nvPr/>
        </p:nvSpPr>
        <p:spPr>
          <a:xfrm>
            <a:off x="1835696" y="1196752"/>
            <a:ext cx="2088232" cy="459051"/>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lgn="ctr">
              <a:buNone/>
              <a:defRPr/>
            </a:pPr>
            <a:r>
              <a:rPr lang="en-US" sz="2400" b="1" kern="0" dirty="0" smtClean="0">
                <a:solidFill>
                  <a:schemeClr val="tx1">
                    <a:lumMod val="75000"/>
                    <a:lumOff val="25000"/>
                  </a:schemeClr>
                </a:solidFill>
                <a:latin typeface="Cambria" panose="02040503050406030204" pitchFamily="18" charset="0"/>
              </a:rPr>
              <a:t>Secure</a:t>
            </a:r>
            <a:endParaRPr lang="en-US" sz="2000" b="1" kern="0" dirty="0">
              <a:solidFill>
                <a:schemeClr val="tx1">
                  <a:lumMod val="75000"/>
                  <a:lumOff val="25000"/>
                </a:schemeClr>
              </a:solidFill>
              <a:latin typeface="Cambria" panose="02040503050406030204" pitchFamily="18" charset="0"/>
            </a:endParaRPr>
          </a:p>
        </p:txBody>
      </p:sp>
      <p:sp>
        <p:nvSpPr>
          <p:cNvPr id="15" name="Content Placeholder 2"/>
          <p:cNvSpPr txBox="1">
            <a:spLocks/>
          </p:cNvSpPr>
          <p:nvPr/>
        </p:nvSpPr>
        <p:spPr>
          <a:xfrm>
            <a:off x="3566455" y="4676547"/>
            <a:ext cx="2088232" cy="459051"/>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lgn="ctr">
              <a:buNone/>
              <a:defRPr/>
            </a:pPr>
            <a:r>
              <a:rPr lang="en-US" sz="2400" b="1" kern="0" dirty="0" smtClean="0">
                <a:solidFill>
                  <a:schemeClr val="tx1">
                    <a:lumMod val="75000"/>
                    <a:lumOff val="25000"/>
                  </a:schemeClr>
                </a:solidFill>
                <a:latin typeface="Cambria" panose="02040503050406030204" pitchFamily="18" charset="0"/>
              </a:rPr>
              <a:t>Clean</a:t>
            </a:r>
            <a:endParaRPr lang="en-US" sz="2000" b="1" kern="0" dirty="0">
              <a:solidFill>
                <a:schemeClr val="tx1">
                  <a:lumMod val="75000"/>
                  <a:lumOff val="25000"/>
                </a:schemeClr>
              </a:solidFill>
              <a:latin typeface="Cambria" panose="02040503050406030204" pitchFamily="18" charset="0"/>
            </a:endParaRPr>
          </a:p>
        </p:txBody>
      </p:sp>
      <p:sp>
        <p:nvSpPr>
          <p:cNvPr id="16" name="Content Placeholder 2"/>
          <p:cNvSpPr txBox="1">
            <a:spLocks/>
          </p:cNvSpPr>
          <p:nvPr/>
        </p:nvSpPr>
        <p:spPr>
          <a:xfrm>
            <a:off x="6485142" y="3182196"/>
            <a:ext cx="2088232" cy="459051"/>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lgn="ctr">
              <a:buNone/>
              <a:defRPr/>
            </a:pPr>
            <a:r>
              <a:rPr lang="en-US" sz="2400" b="1" kern="0" dirty="0" smtClean="0">
                <a:solidFill>
                  <a:schemeClr val="tx1">
                    <a:lumMod val="75000"/>
                    <a:lumOff val="25000"/>
                  </a:schemeClr>
                </a:solidFill>
                <a:latin typeface="Cambria" panose="02040503050406030204" pitchFamily="18" charset="0"/>
              </a:rPr>
              <a:t>Comfortable</a:t>
            </a:r>
            <a:endParaRPr lang="en-US" sz="2000" b="1" kern="0" dirty="0">
              <a:solidFill>
                <a:schemeClr val="tx1">
                  <a:lumMod val="75000"/>
                  <a:lumOff val="25000"/>
                </a:schemeClr>
              </a:solidFill>
              <a:latin typeface="Cambria" panose="02040503050406030204" pitchFamily="18" charset="0"/>
            </a:endParaRPr>
          </a:p>
        </p:txBody>
      </p:sp>
    </p:spTree>
    <p:extLst>
      <p:ext uri="{BB962C8B-B14F-4D97-AF65-F5344CB8AC3E}">
        <p14:creationId xmlns:p14="http://schemas.microsoft.com/office/powerpoint/2010/main" val="662860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http://www.itrnews.com/images/2011/2011-10-25-25-ITU-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21040"/>
            <a:ext cx="4337248" cy="224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http://portfolio.theyellowfabrik.com/wp-content/uploads/tyf1201-itu-Intro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9213" y="1858565"/>
            <a:ext cx="3659187" cy="214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http://farm3.static.flickr.com/2594/4190132034_b690c7545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7384"/>
            <a:ext cx="2820988"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8487" y="-27186"/>
            <a:ext cx="346551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bwMode="auto">
          <a:xfrm>
            <a:off x="-54041" y="4004866"/>
            <a:ext cx="9198041" cy="2877823"/>
          </a:xfrm>
          <a:prstGeom prst="rect">
            <a:avLst/>
          </a:prstGeom>
          <a:solidFill>
            <a:srgbClr val="EAF3FC">
              <a:alpha val="8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646464"/>
              </a:solidFill>
              <a:effectLst/>
              <a:latin typeface="Verdana" pitchFamily="34" charset="0"/>
            </a:endParaRPr>
          </a:p>
        </p:txBody>
      </p:sp>
      <p:pic>
        <p:nvPicPr>
          <p:cNvPr id="9" name="16 Imagen"/>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47038" y="6021288"/>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Content Placeholder 2"/>
          <p:cNvSpPr txBox="1">
            <a:spLocks/>
          </p:cNvSpPr>
          <p:nvPr/>
        </p:nvSpPr>
        <p:spPr>
          <a:xfrm>
            <a:off x="184151" y="4221088"/>
            <a:ext cx="5315393" cy="576263"/>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a:defRPr/>
            </a:pPr>
            <a:r>
              <a:rPr lang="en-US" sz="2000" kern="0" dirty="0" smtClean="0">
                <a:solidFill>
                  <a:schemeClr val="tx1">
                    <a:lumMod val="75000"/>
                    <a:lumOff val="25000"/>
                  </a:schemeClr>
                </a:solidFill>
                <a:latin typeface="Cambria" panose="02040503050406030204" pitchFamily="18" charset="0"/>
              </a:rPr>
              <a:t>UN specialized agency for ICTs</a:t>
            </a:r>
          </a:p>
          <a:p>
            <a:pPr>
              <a:defRPr/>
            </a:pPr>
            <a:r>
              <a:rPr lang="en-US" sz="2000" kern="0" dirty="0">
                <a:solidFill>
                  <a:schemeClr val="tx1">
                    <a:lumMod val="75000"/>
                    <a:lumOff val="25000"/>
                  </a:schemeClr>
                </a:solidFill>
                <a:latin typeface="Cambria" panose="02040503050406030204" pitchFamily="18" charset="0"/>
              </a:rPr>
              <a:t>unique public/private </a:t>
            </a:r>
            <a:r>
              <a:rPr lang="en-US" sz="2000" kern="0" dirty="0" smtClean="0">
                <a:solidFill>
                  <a:schemeClr val="tx1">
                    <a:lumMod val="75000"/>
                    <a:lumOff val="25000"/>
                  </a:schemeClr>
                </a:solidFill>
                <a:latin typeface="Cambria" panose="02040503050406030204" pitchFamily="18" charset="0"/>
              </a:rPr>
              <a:t>partnership</a:t>
            </a:r>
            <a:endParaRPr lang="en-US" sz="2000" kern="0" dirty="0">
              <a:solidFill>
                <a:schemeClr val="tx1">
                  <a:lumMod val="75000"/>
                  <a:lumOff val="25000"/>
                </a:schemeClr>
              </a:solidFill>
              <a:latin typeface="Cambria" panose="02040503050406030204" pitchFamily="18" charset="0"/>
            </a:endParaRPr>
          </a:p>
        </p:txBody>
      </p:sp>
      <p:sp>
        <p:nvSpPr>
          <p:cNvPr id="25" name="Content Placeholder 2"/>
          <p:cNvSpPr txBox="1">
            <a:spLocks/>
          </p:cNvSpPr>
          <p:nvPr/>
        </p:nvSpPr>
        <p:spPr>
          <a:xfrm>
            <a:off x="184151" y="5085184"/>
            <a:ext cx="8204273" cy="1742902"/>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Font typeface="Wingdings" pitchFamily="2" charset="2"/>
              <a:buNone/>
              <a:defRPr/>
            </a:pPr>
            <a:r>
              <a:rPr lang="en-US" sz="2000" kern="0" dirty="0">
                <a:solidFill>
                  <a:schemeClr val="tx1">
                    <a:lumMod val="75000"/>
                    <a:lumOff val="25000"/>
                  </a:schemeClr>
                </a:solidFill>
                <a:latin typeface="Cambria" panose="02040503050406030204" pitchFamily="18" charset="0"/>
              </a:rPr>
              <a:t>Members:</a:t>
            </a:r>
          </a:p>
          <a:p>
            <a:pPr>
              <a:defRPr/>
            </a:pPr>
            <a:r>
              <a:rPr lang="en-US" sz="2000" b="1" kern="0" dirty="0">
                <a:solidFill>
                  <a:schemeClr val="tx1">
                    <a:lumMod val="75000"/>
                    <a:lumOff val="25000"/>
                  </a:schemeClr>
                </a:solidFill>
                <a:latin typeface="Cambria" panose="02040503050406030204" pitchFamily="18" charset="0"/>
              </a:rPr>
              <a:t>193 Member States </a:t>
            </a:r>
            <a:r>
              <a:rPr lang="en-US" sz="2000" kern="0" dirty="0">
                <a:solidFill>
                  <a:schemeClr val="tx1">
                    <a:lumMod val="75000"/>
                    <a:lumOff val="25000"/>
                  </a:schemeClr>
                </a:solidFill>
                <a:latin typeface="Cambria" panose="02040503050406030204" pitchFamily="18" charset="0"/>
              </a:rPr>
              <a:t>(Governments and regulatory bodies) </a:t>
            </a:r>
          </a:p>
          <a:p>
            <a:pPr>
              <a:defRPr/>
            </a:pPr>
            <a:r>
              <a:rPr lang="en-US" sz="2000" b="1" kern="0" dirty="0">
                <a:solidFill>
                  <a:schemeClr val="tx1">
                    <a:lumMod val="75000"/>
                    <a:lumOff val="25000"/>
                  </a:schemeClr>
                </a:solidFill>
                <a:latin typeface="Cambria" panose="02040503050406030204" pitchFamily="18" charset="0"/>
              </a:rPr>
              <a:t>Over 700 Private Sector </a:t>
            </a:r>
            <a:r>
              <a:rPr lang="en-US" sz="2000" kern="0" dirty="0">
                <a:solidFill>
                  <a:schemeClr val="tx1">
                    <a:lumMod val="75000"/>
                    <a:lumOff val="25000"/>
                  </a:schemeClr>
                </a:solidFill>
                <a:latin typeface="Cambria" panose="02040503050406030204" pitchFamily="18" charset="0"/>
              </a:rPr>
              <a:t>(Sector Members and Associates) </a:t>
            </a:r>
          </a:p>
          <a:p>
            <a:pPr>
              <a:defRPr/>
            </a:pPr>
            <a:r>
              <a:rPr lang="en-US" sz="2000" b="1" kern="0" dirty="0">
                <a:solidFill>
                  <a:schemeClr val="tx1">
                    <a:lumMod val="75000"/>
                    <a:lumOff val="25000"/>
                  </a:schemeClr>
                </a:solidFill>
                <a:latin typeface="Cambria" panose="02040503050406030204" pitchFamily="18" charset="0"/>
              </a:rPr>
              <a:t>Over 63 Academia</a:t>
            </a:r>
          </a:p>
        </p:txBody>
      </p:sp>
    </p:spTree>
    <p:extLst>
      <p:ext uri="{BB962C8B-B14F-4D97-AF65-F5344CB8AC3E}">
        <p14:creationId xmlns:p14="http://schemas.microsoft.com/office/powerpoint/2010/main" val="2933750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ampilon\Pictures\SHUTTERSTOCK\shutterstock_154166135-[Convert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628481"/>
            <a:ext cx="5977680" cy="618302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bwMode="auto">
          <a:xfrm>
            <a:off x="6084168" y="4775758"/>
            <a:ext cx="2448272" cy="957498"/>
          </a:xfrm>
          <a:prstGeom prst="rect">
            <a:avLst/>
          </a:prstGeom>
          <a:solidFill>
            <a:srgbClr val="EAF3FC">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646464"/>
              </a:solidFill>
              <a:effectLst/>
              <a:latin typeface="Verdana" pitchFamily="34" charset="0"/>
            </a:endParaRPr>
          </a:p>
        </p:txBody>
      </p:sp>
      <p:sp>
        <p:nvSpPr>
          <p:cNvPr id="14" name="Rectangle 13"/>
          <p:cNvSpPr/>
          <p:nvPr/>
        </p:nvSpPr>
        <p:spPr bwMode="auto">
          <a:xfrm>
            <a:off x="467544" y="4714447"/>
            <a:ext cx="2952328" cy="1090817"/>
          </a:xfrm>
          <a:prstGeom prst="rect">
            <a:avLst/>
          </a:prstGeom>
          <a:solidFill>
            <a:srgbClr val="EAF3FC">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646464"/>
              </a:solidFill>
              <a:effectLst/>
              <a:latin typeface="Verdana" pitchFamily="34" charset="0"/>
            </a:endParaRPr>
          </a:p>
        </p:txBody>
      </p:sp>
      <p:sp>
        <p:nvSpPr>
          <p:cNvPr id="7" name="Rectangle 6"/>
          <p:cNvSpPr/>
          <p:nvPr/>
        </p:nvSpPr>
        <p:spPr bwMode="auto">
          <a:xfrm>
            <a:off x="467544" y="1700808"/>
            <a:ext cx="2808312" cy="1296144"/>
          </a:xfrm>
          <a:prstGeom prst="rect">
            <a:avLst/>
          </a:prstGeom>
          <a:solidFill>
            <a:srgbClr val="EAF3FC">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646464"/>
              </a:solidFill>
              <a:effectLst/>
              <a:latin typeface="Verdana" pitchFamily="34" charset="0"/>
            </a:endParaRPr>
          </a:p>
        </p:txBody>
      </p:sp>
      <p:sp>
        <p:nvSpPr>
          <p:cNvPr id="13" name="Rectangle 12"/>
          <p:cNvSpPr/>
          <p:nvPr/>
        </p:nvSpPr>
        <p:spPr bwMode="auto">
          <a:xfrm>
            <a:off x="5940152" y="1837272"/>
            <a:ext cx="2592288" cy="1152757"/>
          </a:xfrm>
          <a:prstGeom prst="rect">
            <a:avLst/>
          </a:prstGeom>
          <a:solidFill>
            <a:srgbClr val="EAF3FC">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646464"/>
              </a:solidFill>
              <a:effectLst/>
              <a:latin typeface="Verdana" pitchFamily="34" charset="0"/>
            </a:endParaRPr>
          </a:p>
        </p:txBody>
      </p:sp>
      <p:sp>
        <p:nvSpPr>
          <p:cNvPr id="5" name="Rectangle 4"/>
          <p:cNvSpPr/>
          <p:nvPr/>
        </p:nvSpPr>
        <p:spPr bwMode="auto">
          <a:xfrm>
            <a:off x="-180528" y="7691"/>
            <a:ext cx="9434064" cy="6897385"/>
          </a:xfrm>
          <a:prstGeom prst="rect">
            <a:avLst/>
          </a:prstGeom>
          <a:solidFill>
            <a:srgbClr val="EAF3FC">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646464"/>
              </a:solidFill>
              <a:effectLst/>
              <a:latin typeface="Verdana" pitchFamily="34" charset="0"/>
            </a:endParaRPr>
          </a:p>
        </p:txBody>
      </p:sp>
      <p:sp>
        <p:nvSpPr>
          <p:cNvPr id="2" name="Title 1"/>
          <p:cNvSpPr>
            <a:spLocks noGrp="1"/>
          </p:cNvSpPr>
          <p:nvPr>
            <p:ph type="title"/>
          </p:nvPr>
        </p:nvSpPr>
        <p:spPr>
          <a:xfrm>
            <a:off x="518864" y="346646"/>
            <a:ext cx="8229600" cy="850106"/>
          </a:xfrm>
        </p:spPr>
        <p:txBody>
          <a:bodyPr>
            <a:normAutofit fontScale="90000"/>
          </a:bodyPr>
          <a:lstStyle/>
          <a:p>
            <a:r>
              <a:rPr lang="en-US" sz="4000" b="1" dirty="0" smtClean="0">
                <a:solidFill>
                  <a:schemeClr val="accent1">
                    <a:lumMod val="50000"/>
                  </a:schemeClr>
                </a:solidFill>
                <a:latin typeface="Cambria" panose="02040503050406030204" pitchFamily="18" charset="0"/>
              </a:rPr>
              <a:t>What is ITU doing to shape </a:t>
            </a:r>
            <a:br>
              <a:rPr lang="en-US" sz="4000" b="1" dirty="0" smtClean="0">
                <a:solidFill>
                  <a:schemeClr val="accent1">
                    <a:lumMod val="50000"/>
                  </a:schemeClr>
                </a:solidFill>
                <a:latin typeface="Cambria" panose="02040503050406030204" pitchFamily="18" charset="0"/>
              </a:rPr>
            </a:br>
            <a:r>
              <a:rPr lang="en-US" sz="4000" b="1" dirty="0" smtClean="0">
                <a:solidFill>
                  <a:schemeClr val="accent1">
                    <a:lumMod val="50000"/>
                  </a:schemeClr>
                </a:solidFill>
                <a:latin typeface="Cambria" panose="02040503050406030204" pitchFamily="18" charset="0"/>
              </a:rPr>
              <a:t>Smart Sustainable Cities?</a:t>
            </a:r>
            <a:endParaRPr lang="en-US" sz="4000" b="1" dirty="0">
              <a:solidFill>
                <a:schemeClr val="accent1">
                  <a:lumMod val="50000"/>
                </a:schemeClr>
              </a:solidFill>
              <a:latin typeface="Cambria" panose="02040503050406030204" pitchFamily="18" charset="0"/>
            </a:endParaRPr>
          </a:p>
        </p:txBody>
      </p:sp>
      <p:sp>
        <p:nvSpPr>
          <p:cNvPr id="8" name="TextBox 7"/>
          <p:cNvSpPr txBox="1"/>
          <p:nvPr/>
        </p:nvSpPr>
        <p:spPr>
          <a:xfrm>
            <a:off x="539552" y="1837273"/>
            <a:ext cx="2592288" cy="1015663"/>
          </a:xfrm>
          <a:prstGeom prst="rect">
            <a:avLst/>
          </a:prstGeom>
          <a:noFill/>
        </p:spPr>
        <p:txBody>
          <a:bodyPr wrap="square" rtlCol="0">
            <a:spAutoFit/>
          </a:bodyPr>
          <a:lstStyle/>
          <a:p>
            <a:pPr lvl="0" algn="ctr">
              <a:defRPr/>
            </a:pPr>
            <a:r>
              <a:rPr lang="en-US" sz="2000" b="1" kern="0" dirty="0" smtClean="0">
                <a:solidFill>
                  <a:schemeClr val="tx1">
                    <a:lumMod val="75000"/>
                    <a:lumOff val="25000"/>
                  </a:schemeClr>
                </a:solidFill>
                <a:latin typeface="Cambria" panose="02040503050406030204" pitchFamily="18" charset="0"/>
              </a:rPr>
              <a:t>ITU-T Study Group 5 “Environment and Climate Change”</a:t>
            </a:r>
            <a:endParaRPr lang="en-US" sz="2000" b="1" kern="0" dirty="0">
              <a:solidFill>
                <a:schemeClr val="tx1">
                  <a:lumMod val="75000"/>
                  <a:lumOff val="25000"/>
                </a:schemeClr>
              </a:solidFill>
              <a:latin typeface="Cambria" panose="02040503050406030204" pitchFamily="18" charset="0"/>
            </a:endParaRPr>
          </a:p>
        </p:txBody>
      </p:sp>
      <p:sp>
        <p:nvSpPr>
          <p:cNvPr id="10" name="TextBox 9"/>
          <p:cNvSpPr txBox="1"/>
          <p:nvPr/>
        </p:nvSpPr>
        <p:spPr>
          <a:xfrm>
            <a:off x="6012160" y="1909281"/>
            <a:ext cx="2520280" cy="1015663"/>
          </a:xfrm>
          <a:prstGeom prst="rect">
            <a:avLst/>
          </a:prstGeom>
          <a:noFill/>
        </p:spPr>
        <p:txBody>
          <a:bodyPr wrap="square" rtlCol="0">
            <a:spAutoFit/>
          </a:bodyPr>
          <a:lstStyle/>
          <a:p>
            <a:pPr lvl="0" algn="ctr">
              <a:defRPr/>
            </a:pPr>
            <a:r>
              <a:rPr lang="en-US" sz="2000" b="1" kern="0" dirty="0" smtClean="0">
                <a:solidFill>
                  <a:schemeClr val="tx1">
                    <a:lumMod val="75000"/>
                    <a:lumOff val="25000"/>
                  </a:schemeClr>
                </a:solidFill>
                <a:latin typeface="Cambria" panose="02040503050406030204" pitchFamily="18" charset="0"/>
              </a:rPr>
              <a:t>Focus Group on Smart Sustainable Cities</a:t>
            </a:r>
            <a:endParaRPr lang="en-US" sz="2000" b="1" kern="0" dirty="0">
              <a:solidFill>
                <a:schemeClr val="tx1">
                  <a:lumMod val="75000"/>
                  <a:lumOff val="25000"/>
                </a:schemeClr>
              </a:solidFill>
              <a:latin typeface="Cambria" panose="02040503050406030204" pitchFamily="18" charset="0"/>
            </a:endParaRPr>
          </a:p>
        </p:txBody>
      </p:sp>
      <p:sp>
        <p:nvSpPr>
          <p:cNvPr id="12" name="TextBox 11"/>
          <p:cNvSpPr txBox="1"/>
          <p:nvPr/>
        </p:nvSpPr>
        <p:spPr>
          <a:xfrm>
            <a:off x="395536" y="4809346"/>
            <a:ext cx="3168352" cy="707886"/>
          </a:xfrm>
          <a:prstGeom prst="rect">
            <a:avLst/>
          </a:prstGeom>
          <a:noFill/>
        </p:spPr>
        <p:txBody>
          <a:bodyPr wrap="square" rtlCol="0">
            <a:spAutoFit/>
          </a:bodyPr>
          <a:lstStyle/>
          <a:p>
            <a:pPr lvl="0" algn="ctr">
              <a:defRPr/>
            </a:pPr>
            <a:r>
              <a:rPr lang="en-US" sz="2000" b="1" kern="0" dirty="0" smtClean="0">
                <a:solidFill>
                  <a:schemeClr val="tx1">
                    <a:lumMod val="75000"/>
                    <a:lumOff val="25000"/>
                  </a:schemeClr>
                </a:solidFill>
                <a:latin typeface="Cambria" panose="02040503050406030204" pitchFamily="18" charset="0"/>
              </a:rPr>
              <a:t>Raising awareness and building partnerships</a:t>
            </a:r>
            <a:endParaRPr lang="en-US" sz="2000" b="1" kern="0" dirty="0">
              <a:solidFill>
                <a:schemeClr val="tx1">
                  <a:lumMod val="75000"/>
                  <a:lumOff val="25000"/>
                </a:schemeClr>
              </a:solidFill>
              <a:latin typeface="Cambria" panose="02040503050406030204" pitchFamily="18" charset="0"/>
            </a:endParaRPr>
          </a:p>
        </p:txBody>
      </p:sp>
      <p:sp>
        <p:nvSpPr>
          <p:cNvPr id="16" name="TextBox 15"/>
          <p:cNvSpPr txBox="1"/>
          <p:nvPr/>
        </p:nvSpPr>
        <p:spPr>
          <a:xfrm>
            <a:off x="6012160" y="4869160"/>
            <a:ext cx="2592288" cy="707886"/>
          </a:xfrm>
          <a:prstGeom prst="rect">
            <a:avLst/>
          </a:prstGeom>
          <a:noFill/>
        </p:spPr>
        <p:txBody>
          <a:bodyPr wrap="square" rtlCol="0">
            <a:spAutoFit/>
          </a:bodyPr>
          <a:lstStyle/>
          <a:p>
            <a:pPr lvl="0" algn="ctr">
              <a:defRPr/>
            </a:pPr>
            <a:r>
              <a:rPr lang="en-US" sz="2000" b="1" kern="0" dirty="0" smtClean="0">
                <a:solidFill>
                  <a:schemeClr val="tx1">
                    <a:lumMod val="75000"/>
                    <a:lumOff val="25000"/>
                  </a:schemeClr>
                </a:solidFill>
                <a:latin typeface="Cambria" panose="02040503050406030204" pitchFamily="18" charset="0"/>
              </a:rPr>
              <a:t>Research and development</a:t>
            </a:r>
            <a:endParaRPr lang="en-US" sz="2000" b="1" kern="0" dirty="0">
              <a:solidFill>
                <a:schemeClr val="tx1">
                  <a:lumMod val="75000"/>
                  <a:lumOff val="25000"/>
                </a:schemeClr>
              </a:solidFill>
              <a:latin typeface="Cambria" panose="02040503050406030204" pitchFamily="18" charset="0"/>
            </a:endParaRPr>
          </a:p>
        </p:txBody>
      </p:sp>
      <p:pic>
        <p:nvPicPr>
          <p:cNvPr id="17" name="16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47038" y="6021288"/>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932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35496" y="3347"/>
            <a:ext cx="9179496" cy="947434"/>
          </a:xfrm>
          <a:prstGeom prst="rect">
            <a:avLst/>
          </a:prstGeom>
          <a:solidFill>
            <a:srgbClr val="EAF3FC">
              <a:alpha val="6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646464"/>
              </a:solidFill>
              <a:effectLst/>
              <a:latin typeface="Verdana" pitchFamily="34" charset="0"/>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t="46452"/>
          <a:stretch>
            <a:fillRect/>
          </a:stretch>
        </p:blipFill>
        <p:spPr bwMode="auto">
          <a:xfrm>
            <a:off x="-180528" y="950780"/>
            <a:ext cx="9434064" cy="269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bwMode="auto">
          <a:xfrm>
            <a:off x="-35496" y="3645024"/>
            <a:ext cx="9179496" cy="3252361"/>
          </a:xfrm>
          <a:prstGeom prst="rect">
            <a:avLst/>
          </a:prstGeom>
          <a:solidFill>
            <a:srgbClr val="EAF3FC">
              <a:alpha val="6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646464"/>
              </a:solidFill>
              <a:effectLst/>
              <a:latin typeface="Verdana" pitchFamily="34" charset="0"/>
            </a:endParaRPr>
          </a:p>
        </p:txBody>
      </p:sp>
      <p:cxnSp>
        <p:nvCxnSpPr>
          <p:cNvPr id="10" name="Straight Connector 9"/>
          <p:cNvCxnSpPr/>
          <p:nvPr/>
        </p:nvCxnSpPr>
        <p:spPr>
          <a:xfrm flipV="1">
            <a:off x="2267744" y="4480007"/>
            <a:ext cx="4680520" cy="29113"/>
          </a:xfrm>
          <a:prstGeom prst="line">
            <a:avLst/>
          </a:prstGeom>
          <a:ln w="571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67544" y="116632"/>
            <a:ext cx="8229600" cy="648072"/>
          </a:xfrm>
        </p:spPr>
        <p:txBody>
          <a:bodyPr>
            <a:noAutofit/>
          </a:bodyPr>
          <a:lstStyle/>
          <a:p>
            <a:r>
              <a:rPr lang="en-US" sz="4000" b="1" dirty="0">
                <a:solidFill>
                  <a:schemeClr val="accent1">
                    <a:lumMod val="50000"/>
                  </a:schemeClr>
                </a:solidFill>
                <a:latin typeface="Cambria" panose="02040503050406030204" pitchFamily="18" charset="0"/>
              </a:rPr>
              <a:t>ITU-T Study Group </a:t>
            </a:r>
            <a:r>
              <a:rPr lang="en-US" sz="4000" b="1" dirty="0" smtClean="0">
                <a:solidFill>
                  <a:schemeClr val="accent1">
                    <a:lumMod val="50000"/>
                  </a:schemeClr>
                </a:solidFill>
                <a:latin typeface="Cambria" panose="02040503050406030204" pitchFamily="18" charset="0"/>
              </a:rPr>
              <a:t>5</a:t>
            </a:r>
            <a:endParaRPr lang="en-US" sz="4000" b="1" dirty="0">
              <a:solidFill>
                <a:schemeClr val="accent1">
                  <a:lumMod val="50000"/>
                </a:schemeClr>
              </a:solidFill>
              <a:latin typeface="Cambria" panose="02040503050406030204" pitchFamily="18" charset="0"/>
            </a:endParaRPr>
          </a:p>
        </p:txBody>
      </p:sp>
      <p:pic>
        <p:nvPicPr>
          <p:cNvPr id="7" name="16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47038" y="6021288"/>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1691680" y="4869160"/>
            <a:ext cx="5832648" cy="369332"/>
          </a:xfrm>
          <a:prstGeom prst="rect">
            <a:avLst/>
          </a:prstGeom>
          <a:noFill/>
        </p:spPr>
        <p:txBody>
          <a:bodyPr wrap="square" rtlCol="0">
            <a:spAutoFit/>
          </a:bodyPr>
          <a:lstStyle/>
          <a:p>
            <a:pPr lvl="0" algn="ctr">
              <a:defRPr/>
            </a:pPr>
            <a:r>
              <a:rPr lang="en-US" b="1" kern="0" dirty="0" smtClean="0">
                <a:solidFill>
                  <a:schemeClr val="tx1">
                    <a:lumMod val="75000"/>
                    <a:lumOff val="25000"/>
                  </a:schemeClr>
                </a:solidFill>
                <a:latin typeface="Cambria" panose="02040503050406030204" pitchFamily="18" charset="0"/>
              </a:rPr>
              <a:t>ITU-T Study Group 5 </a:t>
            </a:r>
            <a:r>
              <a:rPr lang="en-US" kern="0" dirty="0" smtClean="0">
                <a:solidFill>
                  <a:schemeClr val="tx1">
                    <a:lumMod val="75000"/>
                    <a:lumOff val="25000"/>
                  </a:schemeClr>
                </a:solidFill>
                <a:latin typeface="Cambria" panose="02040503050406030204" pitchFamily="18" charset="0"/>
              </a:rPr>
              <a:t>– Environment and Climate Change</a:t>
            </a:r>
            <a:endParaRPr lang="en-US" kern="0" dirty="0">
              <a:solidFill>
                <a:schemeClr val="tx1">
                  <a:lumMod val="75000"/>
                  <a:lumOff val="25000"/>
                </a:schemeClr>
              </a:solidFill>
              <a:latin typeface="Cambria" panose="02040503050406030204" pitchFamily="18" charset="0"/>
            </a:endParaRPr>
          </a:p>
        </p:txBody>
      </p:sp>
      <p:cxnSp>
        <p:nvCxnSpPr>
          <p:cNvPr id="14" name="Straight Connector 13"/>
          <p:cNvCxnSpPr/>
          <p:nvPr/>
        </p:nvCxnSpPr>
        <p:spPr>
          <a:xfrm>
            <a:off x="1547664" y="5301208"/>
            <a:ext cx="6120680" cy="0"/>
          </a:xfrm>
          <a:prstGeom prst="line">
            <a:avLst/>
          </a:prstGeom>
          <a:ln w="571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339752" y="4067780"/>
            <a:ext cx="4608512" cy="369332"/>
          </a:xfrm>
          <a:prstGeom prst="rect">
            <a:avLst/>
          </a:prstGeom>
          <a:noFill/>
        </p:spPr>
        <p:txBody>
          <a:bodyPr wrap="square" rtlCol="0">
            <a:spAutoFit/>
          </a:bodyPr>
          <a:lstStyle/>
          <a:p>
            <a:pPr lvl="0" algn="ctr">
              <a:defRPr/>
            </a:pPr>
            <a:r>
              <a:rPr lang="en-US" b="1" kern="0" dirty="0" smtClean="0">
                <a:solidFill>
                  <a:schemeClr val="tx1">
                    <a:lumMod val="75000"/>
                    <a:lumOff val="25000"/>
                  </a:schemeClr>
                </a:solidFill>
                <a:latin typeface="Cambria" panose="02040503050406030204" pitchFamily="18" charset="0"/>
              </a:rPr>
              <a:t>Working Party 3 </a:t>
            </a:r>
            <a:r>
              <a:rPr lang="en-US" kern="0" dirty="0" smtClean="0">
                <a:solidFill>
                  <a:schemeClr val="tx1">
                    <a:lumMod val="75000"/>
                    <a:lumOff val="25000"/>
                  </a:schemeClr>
                </a:solidFill>
                <a:latin typeface="Cambria" panose="02040503050406030204" pitchFamily="18" charset="0"/>
              </a:rPr>
              <a:t>– ICTs and Climate Change</a:t>
            </a:r>
            <a:endParaRPr lang="en-US" kern="0" dirty="0">
              <a:solidFill>
                <a:schemeClr val="tx1">
                  <a:lumMod val="75000"/>
                  <a:lumOff val="25000"/>
                </a:schemeClr>
              </a:solidFill>
              <a:latin typeface="Cambria" panose="02040503050406030204" pitchFamily="18" charset="0"/>
            </a:endParaRPr>
          </a:p>
        </p:txBody>
      </p:sp>
    </p:spTree>
    <p:extLst>
      <p:ext uri="{BB962C8B-B14F-4D97-AF65-F5344CB8AC3E}">
        <p14:creationId xmlns:p14="http://schemas.microsoft.com/office/powerpoint/2010/main" val="127438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7" descr="C:\Documents and Settings\bueti\My Documents\My Pictures\24-02.jpg"/>
          <p:cNvPicPr>
            <a:picLocks noChangeAspect="1" noChangeArrowheads="1"/>
          </p:cNvPicPr>
          <p:nvPr/>
        </p:nvPicPr>
        <p:blipFill>
          <a:blip r:embed="rId3"/>
          <a:srcRect/>
          <a:stretch>
            <a:fillRect/>
          </a:stretch>
        </p:blipFill>
        <p:spPr bwMode="auto">
          <a:xfrm>
            <a:off x="328598" y="1693502"/>
            <a:ext cx="2443202" cy="209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C:\Documents and Settings\bueti\My Documents\My Pictures\24-01.jpg"/>
          <p:cNvPicPr>
            <a:picLocks noChangeAspect="1" noChangeArrowheads="1"/>
          </p:cNvPicPr>
          <p:nvPr/>
        </p:nvPicPr>
        <p:blipFill>
          <a:blip r:embed="rId4"/>
          <a:srcRect/>
          <a:stretch>
            <a:fillRect/>
          </a:stretch>
        </p:blipFill>
        <p:spPr bwMode="auto">
          <a:xfrm>
            <a:off x="328598" y="3758028"/>
            <a:ext cx="2443202" cy="2195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C:\Documents and Settings\bueti\My Documents\My Pictures\eaton-hp-future-data-cent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0646" y="1693502"/>
            <a:ext cx="2731834" cy="419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1693502"/>
            <a:ext cx="2448272" cy="4259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p:cNvSpPr/>
          <p:nvPr/>
        </p:nvSpPr>
        <p:spPr bwMode="auto">
          <a:xfrm>
            <a:off x="179512" y="5013176"/>
            <a:ext cx="2736304" cy="940088"/>
          </a:xfrm>
          <a:prstGeom prst="rect">
            <a:avLst/>
          </a:prstGeom>
          <a:solidFill>
            <a:srgbClr val="EAF3FC">
              <a:alpha val="82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646464"/>
              </a:solidFill>
              <a:effectLst/>
              <a:latin typeface="Verdana" pitchFamily="34" charset="0"/>
            </a:endParaRPr>
          </a:p>
        </p:txBody>
      </p:sp>
      <p:sp>
        <p:nvSpPr>
          <p:cNvPr id="24" name="Rectangle 23"/>
          <p:cNvSpPr/>
          <p:nvPr/>
        </p:nvSpPr>
        <p:spPr bwMode="auto">
          <a:xfrm>
            <a:off x="3275856" y="3212976"/>
            <a:ext cx="2448272" cy="1152128"/>
          </a:xfrm>
          <a:prstGeom prst="rect">
            <a:avLst/>
          </a:prstGeom>
          <a:solidFill>
            <a:srgbClr val="EAF3FC">
              <a:alpha val="82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646464"/>
              </a:solidFill>
              <a:effectLst/>
              <a:latin typeface="Verdana" pitchFamily="34" charset="0"/>
            </a:endParaRPr>
          </a:p>
        </p:txBody>
      </p:sp>
      <p:sp>
        <p:nvSpPr>
          <p:cNvPr id="25" name="Rectangle 24"/>
          <p:cNvSpPr/>
          <p:nvPr/>
        </p:nvSpPr>
        <p:spPr bwMode="auto">
          <a:xfrm>
            <a:off x="6160646" y="1693502"/>
            <a:ext cx="2731834" cy="1087426"/>
          </a:xfrm>
          <a:prstGeom prst="rect">
            <a:avLst/>
          </a:prstGeom>
          <a:solidFill>
            <a:srgbClr val="EAF3FC">
              <a:alpha val="82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646464"/>
              </a:solidFill>
              <a:effectLst/>
              <a:latin typeface="Verdana" pitchFamily="34" charset="0"/>
            </a:endParaRPr>
          </a:p>
        </p:txBody>
      </p:sp>
      <p:sp>
        <p:nvSpPr>
          <p:cNvPr id="16" name="Rectangle 15"/>
          <p:cNvSpPr/>
          <p:nvPr/>
        </p:nvSpPr>
        <p:spPr bwMode="auto">
          <a:xfrm>
            <a:off x="-181544" y="7691"/>
            <a:ext cx="9434064" cy="6897385"/>
          </a:xfrm>
          <a:prstGeom prst="rect">
            <a:avLst/>
          </a:prstGeom>
          <a:solidFill>
            <a:srgbClr val="EAF3FC">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646464"/>
              </a:solidFill>
              <a:effectLst/>
              <a:latin typeface="Verdana" pitchFamily="34" charset="0"/>
            </a:endParaRPr>
          </a:p>
        </p:txBody>
      </p:sp>
      <p:sp>
        <p:nvSpPr>
          <p:cNvPr id="26" name="TextBox 25"/>
          <p:cNvSpPr txBox="1"/>
          <p:nvPr/>
        </p:nvSpPr>
        <p:spPr>
          <a:xfrm>
            <a:off x="179512" y="5229200"/>
            <a:ext cx="2592288" cy="400110"/>
          </a:xfrm>
          <a:prstGeom prst="rect">
            <a:avLst/>
          </a:prstGeom>
          <a:noFill/>
        </p:spPr>
        <p:txBody>
          <a:bodyPr wrap="square" rtlCol="0">
            <a:spAutoFit/>
          </a:bodyPr>
          <a:lstStyle/>
          <a:p>
            <a:pPr lvl="0" algn="ctr">
              <a:defRPr/>
            </a:pPr>
            <a:r>
              <a:rPr lang="en-US" sz="2000" b="1" kern="0" dirty="0" smtClean="0">
                <a:solidFill>
                  <a:schemeClr val="tx1">
                    <a:lumMod val="75000"/>
                    <a:lumOff val="25000"/>
                  </a:schemeClr>
                </a:solidFill>
                <a:latin typeface="Cambria" panose="02040503050406030204" pitchFamily="18" charset="0"/>
              </a:rPr>
              <a:t>Tackling e-waste</a:t>
            </a:r>
            <a:endParaRPr lang="en-US" sz="2000" kern="0" dirty="0">
              <a:solidFill>
                <a:schemeClr val="tx1">
                  <a:lumMod val="75000"/>
                  <a:lumOff val="25000"/>
                </a:schemeClr>
              </a:solidFill>
              <a:latin typeface="Cambria" panose="02040503050406030204" pitchFamily="18" charset="0"/>
            </a:endParaRPr>
          </a:p>
        </p:txBody>
      </p:sp>
      <p:sp>
        <p:nvSpPr>
          <p:cNvPr id="27" name="TextBox 26"/>
          <p:cNvSpPr txBox="1"/>
          <p:nvPr/>
        </p:nvSpPr>
        <p:spPr>
          <a:xfrm>
            <a:off x="3275856" y="3429000"/>
            <a:ext cx="2448272" cy="707886"/>
          </a:xfrm>
          <a:prstGeom prst="rect">
            <a:avLst/>
          </a:prstGeom>
          <a:noFill/>
        </p:spPr>
        <p:txBody>
          <a:bodyPr wrap="square" rtlCol="0">
            <a:spAutoFit/>
          </a:bodyPr>
          <a:lstStyle/>
          <a:p>
            <a:pPr lvl="0" algn="ctr">
              <a:defRPr/>
            </a:pPr>
            <a:r>
              <a:rPr lang="en-US" sz="2000" b="1" kern="0" dirty="0" smtClean="0">
                <a:solidFill>
                  <a:schemeClr val="tx1">
                    <a:lumMod val="75000"/>
                    <a:lumOff val="25000"/>
                  </a:schemeClr>
                </a:solidFill>
                <a:latin typeface="Cambria" panose="02040503050406030204" pitchFamily="18" charset="0"/>
              </a:rPr>
              <a:t>Methodology on ICTs in cities</a:t>
            </a:r>
            <a:endParaRPr lang="en-US" kern="0" dirty="0">
              <a:solidFill>
                <a:schemeClr val="tx1">
                  <a:lumMod val="75000"/>
                  <a:lumOff val="25000"/>
                </a:schemeClr>
              </a:solidFill>
              <a:latin typeface="Cambria" panose="02040503050406030204" pitchFamily="18" charset="0"/>
            </a:endParaRPr>
          </a:p>
        </p:txBody>
      </p:sp>
      <p:sp>
        <p:nvSpPr>
          <p:cNvPr id="28" name="TextBox 27"/>
          <p:cNvSpPr txBox="1"/>
          <p:nvPr/>
        </p:nvSpPr>
        <p:spPr>
          <a:xfrm>
            <a:off x="6300192" y="1916832"/>
            <a:ext cx="2448272" cy="400110"/>
          </a:xfrm>
          <a:prstGeom prst="rect">
            <a:avLst/>
          </a:prstGeom>
          <a:noFill/>
        </p:spPr>
        <p:txBody>
          <a:bodyPr wrap="square" rtlCol="0">
            <a:spAutoFit/>
          </a:bodyPr>
          <a:lstStyle/>
          <a:p>
            <a:pPr lvl="0" algn="ctr">
              <a:defRPr/>
            </a:pPr>
            <a:r>
              <a:rPr lang="en-US" sz="2000" b="1" kern="0" dirty="0" smtClean="0">
                <a:solidFill>
                  <a:schemeClr val="tx1">
                    <a:lumMod val="75000"/>
                    <a:lumOff val="25000"/>
                  </a:schemeClr>
                </a:solidFill>
                <a:latin typeface="Cambria" panose="02040503050406030204" pitchFamily="18" charset="0"/>
              </a:rPr>
              <a:t>Green data </a:t>
            </a:r>
            <a:r>
              <a:rPr lang="en-US" sz="2000" b="1" kern="0" dirty="0">
                <a:solidFill>
                  <a:schemeClr val="tx1">
                    <a:lumMod val="75000"/>
                    <a:lumOff val="25000"/>
                  </a:schemeClr>
                </a:solidFill>
                <a:latin typeface="Cambria" panose="02040503050406030204" pitchFamily="18" charset="0"/>
              </a:rPr>
              <a:t>c</a:t>
            </a:r>
            <a:r>
              <a:rPr lang="en-US" sz="2000" b="1" kern="0" dirty="0" smtClean="0">
                <a:solidFill>
                  <a:schemeClr val="tx1">
                    <a:lumMod val="75000"/>
                    <a:lumOff val="25000"/>
                  </a:schemeClr>
                </a:solidFill>
                <a:latin typeface="Cambria" panose="02040503050406030204" pitchFamily="18" charset="0"/>
              </a:rPr>
              <a:t>enters</a:t>
            </a:r>
            <a:endParaRPr lang="en-US" kern="0" dirty="0">
              <a:solidFill>
                <a:schemeClr val="tx1">
                  <a:lumMod val="75000"/>
                  <a:lumOff val="25000"/>
                </a:schemeClr>
              </a:solidFill>
              <a:latin typeface="Cambria" panose="02040503050406030204" pitchFamily="18" charset="0"/>
            </a:endParaRPr>
          </a:p>
        </p:txBody>
      </p:sp>
      <p:sp>
        <p:nvSpPr>
          <p:cNvPr id="2" name="Title 1"/>
          <p:cNvSpPr>
            <a:spLocks noGrp="1"/>
          </p:cNvSpPr>
          <p:nvPr>
            <p:ph type="title"/>
          </p:nvPr>
        </p:nvSpPr>
        <p:spPr>
          <a:xfrm>
            <a:off x="457200" y="44624"/>
            <a:ext cx="8229600" cy="778098"/>
          </a:xfrm>
        </p:spPr>
        <p:txBody>
          <a:bodyPr>
            <a:normAutofit/>
          </a:bodyPr>
          <a:lstStyle/>
          <a:p>
            <a:r>
              <a:rPr lang="en-US" sz="4000" b="1" dirty="0" smtClean="0">
                <a:solidFill>
                  <a:schemeClr val="accent1">
                    <a:lumMod val="50000"/>
                  </a:schemeClr>
                </a:solidFill>
                <a:latin typeface="Cambria" panose="02040503050406030204" pitchFamily="18" charset="0"/>
              </a:rPr>
              <a:t>ITU-T Recommendations</a:t>
            </a:r>
            <a:endParaRPr lang="en-US" sz="4000" b="1" dirty="0">
              <a:solidFill>
                <a:schemeClr val="accent1">
                  <a:lumMod val="50000"/>
                </a:schemeClr>
              </a:solidFill>
              <a:latin typeface="Cambria" panose="02040503050406030204" pitchFamily="18" charset="0"/>
            </a:endParaRPr>
          </a:p>
        </p:txBody>
      </p:sp>
      <p:sp>
        <p:nvSpPr>
          <p:cNvPr id="17" name="Title 3"/>
          <p:cNvSpPr txBox="1">
            <a:spLocks/>
          </p:cNvSpPr>
          <p:nvPr/>
        </p:nvSpPr>
        <p:spPr>
          <a:xfrm>
            <a:off x="539551" y="764705"/>
            <a:ext cx="8055967" cy="432048"/>
          </a:xfrm>
          <a:prstGeom prst="rect">
            <a:avLst/>
          </a:prstGeom>
        </p:spPr>
        <p:txBody>
          <a:bodyPr vert="horz" lIns="91427" tIns="45713" rIns="91427" bIns="45713" rtlCol="0" anchor="ctr">
            <a:noAutofit/>
          </a:bodyPr>
          <a:lstStyle>
            <a:lvl1pPr algn="ctr" defTabSz="1633210" rtl="0" eaLnBrk="1" latinLnBrk="0" hangingPunct="1">
              <a:spcBef>
                <a:spcPct val="0"/>
              </a:spcBef>
              <a:buNone/>
              <a:defRPr sz="7900" kern="1200">
                <a:solidFill>
                  <a:schemeClr val="tx1"/>
                </a:solidFill>
                <a:latin typeface="+mj-lt"/>
                <a:ea typeface="+mj-ea"/>
                <a:cs typeface="+mj-cs"/>
              </a:defRPr>
            </a:lvl1pPr>
          </a:lstStyle>
          <a:p>
            <a:pPr defTabSz="914400" eaLnBrk="0" fontAlgn="base" hangingPunct="0">
              <a:spcAft>
                <a:spcPct val="0"/>
              </a:spcAft>
              <a:defRPr/>
            </a:pPr>
            <a:r>
              <a:rPr lang="en-US" altLang="en-US" sz="2400" dirty="0">
                <a:solidFill>
                  <a:schemeClr val="accent1">
                    <a:lumMod val="50000"/>
                  </a:schemeClr>
                </a:solidFill>
                <a:latin typeface="Cambria" panose="02040503050406030204" pitchFamily="18" charset="0"/>
              </a:rPr>
              <a:t>Standards are vital to shape Smart Sustainable Cities</a:t>
            </a:r>
            <a:endParaRPr lang="en-US" sz="2400" dirty="0">
              <a:solidFill>
                <a:schemeClr val="accent1">
                  <a:lumMod val="50000"/>
                </a:schemeClr>
              </a:solidFill>
              <a:latin typeface="Cambria" panose="02040503050406030204" pitchFamily="18" charset="0"/>
            </a:endParaRPr>
          </a:p>
        </p:txBody>
      </p:sp>
      <p:pic>
        <p:nvPicPr>
          <p:cNvPr id="7" name="16 Imagen"/>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47038" y="6021288"/>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3582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ignette-focus-gro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147" y="1269682"/>
            <a:ext cx="2514853" cy="129798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08520" y="-99392"/>
            <a:ext cx="9433048" cy="7029400"/>
          </a:xfrm>
          <a:prstGeom prst="rect">
            <a:avLst/>
          </a:prstGeom>
          <a:solidFill>
            <a:schemeClr val="accent1">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188" tIns="25594" rIns="51188" bIns="25594" rtlCol="0" anchor="ctr"/>
          <a:lstStyle/>
          <a:p>
            <a:pPr algn="ctr"/>
            <a:endParaRPr lang="en-US" dirty="0">
              <a:solidFill>
                <a:schemeClr val="bg1"/>
              </a:solidFill>
            </a:endParaRPr>
          </a:p>
        </p:txBody>
      </p:sp>
      <p:sp>
        <p:nvSpPr>
          <p:cNvPr id="9218" name="Title 1"/>
          <p:cNvSpPr>
            <a:spLocks noGrp="1"/>
          </p:cNvSpPr>
          <p:nvPr>
            <p:ph type="title"/>
          </p:nvPr>
        </p:nvSpPr>
        <p:spPr>
          <a:xfrm>
            <a:off x="0" y="44624"/>
            <a:ext cx="9324528" cy="522287"/>
          </a:xfrm>
        </p:spPr>
        <p:txBody>
          <a:bodyPr>
            <a:noAutofit/>
          </a:bodyPr>
          <a:lstStyle/>
          <a:p>
            <a:r>
              <a:rPr lang="en-US" altLang="en-US" sz="3600" b="1" dirty="0">
                <a:solidFill>
                  <a:schemeClr val="accent1">
                    <a:lumMod val="50000"/>
                  </a:schemeClr>
                </a:solidFill>
                <a:latin typeface="Cambria" panose="02040503050406030204" pitchFamily="18" charset="0"/>
              </a:rPr>
              <a:t>Focus Groups </a:t>
            </a:r>
            <a:r>
              <a:rPr lang="en-US" altLang="en-US" sz="3600" b="1" dirty="0" smtClean="0">
                <a:solidFill>
                  <a:schemeClr val="accent1">
                    <a:lumMod val="50000"/>
                  </a:schemeClr>
                </a:solidFill>
                <a:latin typeface="Cambria" panose="02040503050406030204" pitchFamily="18" charset="0"/>
              </a:rPr>
              <a:t>on Smart </a:t>
            </a:r>
            <a:r>
              <a:rPr lang="en-US" altLang="en-US" sz="3600" b="1" dirty="0">
                <a:solidFill>
                  <a:schemeClr val="accent1">
                    <a:lumMod val="50000"/>
                  </a:schemeClr>
                </a:solidFill>
                <a:latin typeface="Cambria" panose="02040503050406030204" pitchFamily="18" charset="0"/>
              </a:rPr>
              <a:t>Sustainable Cities</a:t>
            </a:r>
          </a:p>
        </p:txBody>
      </p:sp>
      <p:sp>
        <p:nvSpPr>
          <p:cNvPr id="9226" name="Content Placeholder 4"/>
          <p:cNvSpPr>
            <a:spLocks noGrp="1"/>
          </p:cNvSpPr>
          <p:nvPr>
            <p:ph sz="half" idx="2"/>
          </p:nvPr>
        </p:nvSpPr>
        <p:spPr>
          <a:xfrm>
            <a:off x="323528" y="836712"/>
            <a:ext cx="5976664" cy="5112568"/>
          </a:xfrm>
          <a:noFill/>
        </p:spPr>
        <p:txBody>
          <a:bodyPr>
            <a:noAutofit/>
          </a:bodyPr>
          <a:lstStyle/>
          <a:p>
            <a:pPr marL="0" indent="0">
              <a:buClr>
                <a:schemeClr val="tx2"/>
              </a:buClr>
              <a:buNone/>
            </a:pPr>
            <a:r>
              <a:rPr lang="en-US" altLang="en-US" sz="1800" kern="0" dirty="0" smtClean="0">
                <a:solidFill>
                  <a:schemeClr val="tx1">
                    <a:lumMod val="75000"/>
                    <a:lumOff val="25000"/>
                  </a:schemeClr>
                </a:solidFill>
                <a:latin typeface="Cambria" panose="02040503050406030204" pitchFamily="18" charset="0"/>
              </a:rPr>
              <a:t>Technical reports under development:</a:t>
            </a:r>
            <a:endParaRPr lang="en-US" altLang="en-US" sz="1800" kern="0" dirty="0">
              <a:solidFill>
                <a:schemeClr val="tx1">
                  <a:lumMod val="75000"/>
                  <a:lumOff val="25000"/>
                </a:schemeClr>
              </a:solidFill>
              <a:latin typeface="Cambria" panose="02040503050406030204" pitchFamily="18" charset="0"/>
            </a:endParaRPr>
          </a:p>
          <a:p>
            <a:pPr>
              <a:buClr>
                <a:schemeClr val="tx2"/>
              </a:buClr>
              <a:buFont typeface="+mj-lt"/>
              <a:buAutoNum type="arabicPeriod"/>
            </a:pPr>
            <a:r>
              <a:rPr lang="en-US" altLang="en-US" sz="1700" b="1" kern="0" dirty="0">
                <a:solidFill>
                  <a:schemeClr val="tx1">
                    <a:lumMod val="75000"/>
                    <a:lumOff val="25000"/>
                  </a:schemeClr>
                </a:solidFill>
                <a:latin typeface="Cambria" panose="02040503050406030204" pitchFamily="18" charset="0"/>
              </a:rPr>
              <a:t>Roadmap </a:t>
            </a:r>
            <a:r>
              <a:rPr lang="en-US" altLang="en-US" sz="1700" kern="0" dirty="0">
                <a:solidFill>
                  <a:schemeClr val="tx1">
                    <a:lumMod val="75000"/>
                    <a:lumOff val="25000"/>
                  </a:schemeClr>
                </a:solidFill>
                <a:latin typeface="Cambria" panose="02040503050406030204" pitchFamily="18" charset="0"/>
              </a:rPr>
              <a:t>for Smart Sustainable </a:t>
            </a:r>
            <a:r>
              <a:rPr lang="en-US" altLang="en-US" sz="1700" kern="0" dirty="0" smtClean="0">
                <a:solidFill>
                  <a:schemeClr val="tx1">
                    <a:lumMod val="75000"/>
                    <a:lumOff val="25000"/>
                  </a:schemeClr>
                </a:solidFill>
                <a:latin typeface="Cambria" panose="02040503050406030204" pitchFamily="18" charset="0"/>
              </a:rPr>
              <a:t>Cities</a:t>
            </a:r>
            <a:endParaRPr lang="en-US" altLang="en-US" sz="1700" kern="0" dirty="0">
              <a:solidFill>
                <a:schemeClr val="tx1">
                  <a:lumMod val="75000"/>
                  <a:lumOff val="25000"/>
                </a:schemeClr>
              </a:solidFill>
              <a:latin typeface="Cambria" panose="02040503050406030204" pitchFamily="18" charset="0"/>
            </a:endParaRPr>
          </a:p>
          <a:p>
            <a:pPr>
              <a:buClr>
                <a:schemeClr val="tx2"/>
              </a:buClr>
              <a:buFont typeface="+mj-lt"/>
              <a:buAutoNum type="arabicPeriod"/>
            </a:pPr>
            <a:r>
              <a:rPr lang="en-US" altLang="en-US" sz="1700" kern="0" dirty="0" smtClean="0">
                <a:solidFill>
                  <a:schemeClr val="tx1">
                    <a:lumMod val="75000"/>
                    <a:lumOff val="25000"/>
                  </a:schemeClr>
                </a:solidFill>
                <a:latin typeface="Cambria" panose="02040503050406030204" pitchFamily="18" charset="0"/>
              </a:rPr>
              <a:t>Overview </a:t>
            </a:r>
            <a:r>
              <a:rPr lang="en-US" altLang="en-US" sz="1700" kern="0" dirty="0">
                <a:solidFill>
                  <a:schemeClr val="tx1">
                    <a:lumMod val="75000"/>
                    <a:lumOff val="25000"/>
                  </a:schemeClr>
                </a:solidFill>
                <a:latin typeface="Cambria" panose="02040503050406030204" pitchFamily="18" charset="0"/>
              </a:rPr>
              <a:t>of </a:t>
            </a:r>
            <a:r>
              <a:rPr lang="en-US" altLang="en-US" sz="1700" kern="0" dirty="0" smtClean="0">
                <a:solidFill>
                  <a:schemeClr val="tx1">
                    <a:lumMod val="75000"/>
                    <a:lumOff val="25000"/>
                  </a:schemeClr>
                </a:solidFill>
                <a:latin typeface="Cambria" panose="02040503050406030204" pitchFamily="18" charset="0"/>
              </a:rPr>
              <a:t>Smart Sustainable Cities </a:t>
            </a:r>
            <a:r>
              <a:rPr lang="en-US" altLang="en-US" sz="1700" kern="0" dirty="0">
                <a:solidFill>
                  <a:schemeClr val="tx1">
                    <a:lumMod val="75000"/>
                    <a:lumOff val="25000"/>
                  </a:schemeClr>
                </a:solidFill>
                <a:latin typeface="Cambria" panose="02040503050406030204" pitchFamily="18" charset="0"/>
              </a:rPr>
              <a:t>and the </a:t>
            </a:r>
            <a:r>
              <a:rPr lang="en-US" altLang="en-US" sz="1700" kern="0" dirty="0" smtClean="0">
                <a:solidFill>
                  <a:schemeClr val="tx1">
                    <a:lumMod val="75000"/>
                    <a:lumOff val="25000"/>
                  </a:schemeClr>
                </a:solidFill>
                <a:latin typeface="Cambria" panose="02040503050406030204" pitchFamily="18" charset="0"/>
              </a:rPr>
              <a:t>role </a:t>
            </a:r>
            <a:r>
              <a:rPr lang="en-US" altLang="en-US" sz="1700" kern="0" dirty="0">
                <a:solidFill>
                  <a:schemeClr val="tx1">
                    <a:lumMod val="75000"/>
                    <a:lumOff val="25000"/>
                  </a:schemeClr>
                </a:solidFill>
                <a:latin typeface="Cambria" panose="02040503050406030204" pitchFamily="18" charset="0"/>
              </a:rPr>
              <a:t>of ICT</a:t>
            </a:r>
          </a:p>
          <a:p>
            <a:pPr>
              <a:buClr>
                <a:schemeClr val="tx2"/>
              </a:buClr>
              <a:buFont typeface="+mj-lt"/>
              <a:buAutoNum type="arabicPeriod"/>
            </a:pPr>
            <a:r>
              <a:rPr lang="en-US" altLang="en-US" sz="1700" b="1" kern="0" dirty="0" smtClean="0">
                <a:solidFill>
                  <a:schemeClr val="tx1">
                    <a:lumMod val="75000"/>
                    <a:lumOff val="25000"/>
                  </a:schemeClr>
                </a:solidFill>
                <a:latin typeface="Cambria" panose="02040503050406030204" pitchFamily="18" charset="0"/>
              </a:rPr>
              <a:t>Definitions</a:t>
            </a:r>
            <a:r>
              <a:rPr lang="en-US" altLang="en-US" sz="1700" kern="0" dirty="0" smtClean="0">
                <a:solidFill>
                  <a:schemeClr val="tx1">
                    <a:lumMod val="75000"/>
                    <a:lumOff val="25000"/>
                  </a:schemeClr>
                </a:solidFill>
                <a:latin typeface="Cambria" panose="02040503050406030204" pitchFamily="18" charset="0"/>
              </a:rPr>
              <a:t> </a:t>
            </a:r>
            <a:r>
              <a:rPr lang="en-US" altLang="en-US" sz="1700" kern="0" dirty="0">
                <a:solidFill>
                  <a:schemeClr val="tx1">
                    <a:lumMod val="75000"/>
                    <a:lumOff val="25000"/>
                  </a:schemeClr>
                </a:solidFill>
                <a:latin typeface="Cambria" panose="02040503050406030204" pitchFamily="18" charset="0"/>
              </a:rPr>
              <a:t>and </a:t>
            </a:r>
            <a:r>
              <a:rPr lang="en-US" altLang="en-US" sz="1700" kern="0" dirty="0" smtClean="0">
                <a:solidFill>
                  <a:schemeClr val="tx1">
                    <a:lumMod val="75000"/>
                    <a:lumOff val="25000"/>
                  </a:schemeClr>
                </a:solidFill>
                <a:latin typeface="Cambria" panose="02040503050406030204" pitchFamily="18" charset="0"/>
              </a:rPr>
              <a:t>attributes </a:t>
            </a:r>
            <a:r>
              <a:rPr lang="en-US" altLang="en-US" sz="1700" kern="0" dirty="0">
                <a:solidFill>
                  <a:schemeClr val="tx1">
                    <a:lumMod val="75000"/>
                    <a:lumOff val="25000"/>
                  </a:schemeClr>
                </a:solidFill>
                <a:latin typeface="Cambria" panose="02040503050406030204" pitchFamily="18" charset="0"/>
              </a:rPr>
              <a:t>of a Smart </a:t>
            </a:r>
            <a:r>
              <a:rPr lang="en-US" altLang="en-US" sz="1700" kern="0" dirty="0" smtClean="0">
                <a:solidFill>
                  <a:schemeClr val="tx1">
                    <a:lumMod val="75000"/>
                    <a:lumOff val="25000"/>
                  </a:schemeClr>
                </a:solidFill>
                <a:latin typeface="Cambria" panose="02040503050406030204" pitchFamily="18" charset="0"/>
              </a:rPr>
              <a:t>Sustainable City</a:t>
            </a:r>
            <a:endParaRPr lang="en-US" altLang="en-US" sz="1700" kern="0" dirty="0">
              <a:solidFill>
                <a:schemeClr val="tx1">
                  <a:lumMod val="75000"/>
                  <a:lumOff val="25000"/>
                </a:schemeClr>
              </a:solidFill>
              <a:latin typeface="Cambria" panose="02040503050406030204" pitchFamily="18" charset="0"/>
            </a:endParaRPr>
          </a:p>
          <a:p>
            <a:pPr>
              <a:buClr>
                <a:schemeClr val="tx2"/>
              </a:buClr>
              <a:buFont typeface="+mj-lt"/>
              <a:buAutoNum type="arabicPeriod"/>
            </a:pPr>
            <a:r>
              <a:rPr lang="en-US" altLang="en-US" sz="1700" b="1" kern="0" dirty="0" smtClean="0">
                <a:solidFill>
                  <a:schemeClr val="tx1">
                    <a:lumMod val="75000"/>
                    <a:lumOff val="25000"/>
                  </a:schemeClr>
                </a:solidFill>
                <a:latin typeface="Cambria" panose="02040503050406030204" pitchFamily="18" charset="0"/>
              </a:rPr>
              <a:t>Smart </a:t>
            </a:r>
            <a:r>
              <a:rPr lang="en-US" altLang="en-US" sz="1700" b="1" kern="0" dirty="0">
                <a:solidFill>
                  <a:schemeClr val="tx1">
                    <a:lumMod val="75000"/>
                    <a:lumOff val="25000"/>
                  </a:schemeClr>
                </a:solidFill>
                <a:latin typeface="Cambria" panose="02040503050406030204" pitchFamily="18" charset="0"/>
              </a:rPr>
              <a:t>w</a:t>
            </a:r>
            <a:r>
              <a:rPr lang="en-US" altLang="en-US" sz="1700" b="1" kern="0" dirty="0" smtClean="0">
                <a:solidFill>
                  <a:schemeClr val="tx1">
                    <a:lumMod val="75000"/>
                    <a:lumOff val="25000"/>
                  </a:schemeClr>
                </a:solidFill>
                <a:latin typeface="Cambria" panose="02040503050406030204" pitchFamily="18" charset="0"/>
              </a:rPr>
              <a:t>ater </a:t>
            </a:r>
            <a:r>
              <a:rPr lang="en-US" altLang="en-US" sz="1700" b="1" kern="0" dirty="0">
                <a:solidFill>
                  <a:schemeClr val="tx1">
                    <a:lumMod val="75000"/>
                    <a:lumOff val="25000"/>
                  </a:schemeClr>
                </a:solidFill>
                <a:latin typeface="Cambria" panose="02040503050406030204" pitchFamily="18" charset="0"/>
              </a:rPr>
              <a:t>m</a:t>
            </a:r>
            <a:r>
              <a:rPr lang="en-US" altLang="en-US" sz="1700" b="1" kern="0" dirty="0" smtClean="0">
                <a:solidFill>
                  <a:schemeClr val="tx1">
                    <a:lumMod val="75000"/>
                    <a:lumOff val="25000"/>
                  </a:schemeClr>
                </a:solidFill>
                <a:latin typeface="Cambria" panose="02040503050406030204" pitchFamily="18" charset="0"/>
              </a:rPr>
              <a:t>anagement </a:t>
            </a:r>
            <a:r>
              <a:rPr lang="en-US" altLang="en-US" sz="1700" kern="0" dirty="0">
                <a:solidFill>
                  <a:schemeClr val="tx1">
                    <a:lumMod val="75000"/>
                    <a:lumOff val="25000"/>
                  </a:schemeClr>
                </a:solidFill>
                <a:latin typeface="Cambria" panose="02040503050406030204" pitchFamily="18" charset="0"/>
              </a:rPr>
              <a:t>for Smart Sustainable Cities</a:t>
            </a:r>
          </a:p>
          <a:p>
            <a:pPr>
              <a:buClr>
                <a:schemeClr val="tx2"/>
              </a:buClr>
              <a:buFont typeface="+mj-lt"/>
              <a:buAutoNum type="arabicPeriod"/>
            </a:pPr>
            <a:r>
              <a:rPr lang="en-US" altLang="en-US" sz="1700" kern="0" dirty="0" smtClean="0">
                <a:solidFill>
                  <a:schemeClr val="tx1">
                    <a:lumMod val="75000"/>
                    <a:lumOff val="25000"/>
                  </a:schemeClr>
                </a:solidFill>
                <a:latin typeface="Cambria" panose="02040503050406030204" pitchFamily="18" charset="0"/>
              </a:rPr>
              <a:t>ICT </a:t>
            </a:r>
            <a:r>
              <a:rPr lang="en-US" altLang="en-US" sz="1700" kern="0" dirty="0">
                <a:solidFill>
                  <a:schemeClr val="tx1">
                    <a:lumMod val="75000"/>
                    <a:lumOff val="25000"/>
                  </a:schemeClr>
                </a:solidFill>
                <a:latin typeface="Cambria" panose="02040503050406030204" pitchFamily="18" charset="0"/>
              </a:rPr>
              <a:t>Infrastructure for </a:t>
            </a:r>
            <a:r>
              <a:rPr lang="en-US" altLang="en-US" sz="1700" b="1" kern="0" dirty="0" smtClean="0">
                <a:solidFill>
                  <a:schemeClr val="tx1">
                    <a:lumMod val="75000"/>
                    <a:lumOff val="25000"/>
                  </a:schemeClr>
                </a:solidFill>
                <a:latin typeface="Cambria" panose="02040503050406030204" pitchFamily="18" charset="0"/>
              </a:rPr>
              <a:t>climate </a:t>
            </a:r>
            <a:r>
              <a:rPr lang="en-US" altLang="en-US" sz="1700" b="1" kern="0" dirty="0">
                <a:solidFill>
                  <a:schemeClr val="tx1">
                    <a:lumMod val="75000"/>
                    <a:lumOff val="25000"/>
                  </a:schemeClr>
                </a:solidFill>
                <a:latin typeface="Cambria" panose="02040503050406030204" pitchFamily="18" charset="0"/>
              </a:rPr>
              <a:t>c</a:t>
            </a:r>
            <a:r>
              <a:rPr lang="en-US" altLang="en-US" sz="1700" b="1" kern="0" dirty="0" smtClean="0">
                <a:solidFill>
                  <a:schemeClr val="tx1">
                    <a:lumMod val="75000"/>
                    <a:lumOff val="25000"/>
                  </a:schemeClr>
                </a:solidFill>
                <a:latin typeface="Cambria" panose="02040503050406030204" pitchFamily="18" charset="0"/>
              </a:rPr>
              <a:t>hange </a:t>
            </a:r>
            <a:r>
              <a:rPr lang="en-US" altLang="en-US" sz="1700" b="1" kern="0" dirty="0">
                <a:solidFill>
                  <a:schemeClr val="tx1">
                    <a:lumMod val="75000"/>
                    <a:lumOff val="25000"/>
                  </a:schemeClr>
                </a:solidFill>
                <a:latin typeface="Cambria" panose="02040503050406030204" pitchFamily="18" charset="0"/>
              </a:rPr>
              <a:t>a</a:t>
            </a:r>
            <a:r>
              <a:rPr lang="en-US" altLang="en-US" sz="1700" b="1" kern="0" dirty="0" smtClean="0">
                <a:solidFill>
                  <a:schemeClr val="tx1">
                    <a:lumMod val="75000"/>
                    <a:lumOff val="25000"/>
                  </a:schemeClr>
                </a:solidFill>
                <a:latin typeface="Cambria" panose="02040503050406030204" pitchFamily="18" charset="0"/>
              </a:rPr>
              <a:t>daptation </a:t>
            </a:r>
            <a:r>
              <a:rPr lang="en-US" altLang="en-US" sz="1700" kern="0" dirty="0">
                <a:solidFill>
                  <a:schemeClr val="tx1">
                    <a:lumMod val="75000"/>
                    <a:lumOff val="25000"/>
                  </a:schemeClr>
                </a:solidFill>
                <a:latin typeface="Cambria" panose="02040503050406030204" pitchFamily="18" charset="0"/>
              </a:rPr>
              <a:t>in c</a:t>
            </a:r>
            <a:r>
              <a:rPr lang="en-US" altLang="en-US" sz="1700" kern="0" dirty="0" smtClean="0">
                <a:solidFill>
                  <a:schemeClr val="tx1">
                    <a:lumMod val="75000"/>
                    <a:lumOff val="25000"/>
                  </a:schemeClr>
                </a:solidFill>
                <a:latin typeface="Cambria" panose="02040503050406030204" pitchFamily="18" charset="0"/>
              </a:rPr>
              <a:t>ities</a:t>
            </a:r>
            <a:endParaRPr lang="en-US" altLang="en-US" sz="1700" kern="0" dirty="0">
              <a:solidFill>
                <a:schemeClr val="tx1">
                  <a:lumMod val="75000"/>
                  <a:lumOff val="25000"/>
                </a:schemeClr>
              </a:solidFill>
              <a:latin typeface="Cambria" panose="02040503050406030204" pitchFamily="18" charset="0"/>
            </a:endParaRPr>
          </a:p>
          <a:p>
            <a:pPr>
              <a:buClr>
                <a:schemeClr val="tx2"/>
              </a:buClr>
              <a:buFont typeface="+mj-lt"/>
              <a:buAutoNum type="arabicPeriod"/>
            </a:pPr>
            <a:r>
              <a:rPr lang="en-US" altLang="en-US" sz="1700" kern="0" dirty="0" smtClean="0">
                <a:solidFill>
                  <a:schemeClr val="tx1">
                    <a:lumMod val="75000"/>
                    <a:lumOff val="25000"/>
                  </a:schemeClr>
                </a:solidFill>
                <a:latin typeface="Cambria" panose="02040503050406030204" pitchFamily="18" charset="0"/>
              </a:rPr>
              <a:t>Smart </a:t>
            </a:r>
            <a:r>
              <a:rPr lang="en-US" altLang="en-US" sz="1700" kern="0" dirty="0">
                <a:solidFill>
                  <a:schemeClr val="tx1">
                    <a:lumMod val="75000"/>
                    <a:lumOff val="25000"/>
                  </a:schemeClr>
                </a:solidFill>
                <a:latin typeface="Cambria" panose="02040503050406030204" pitchFamily="18" charset="0"/>
              </a:rPr>
              <a:t>Sustainable Cities </a:t>
            </a:r>
            <a:r>
              <a:rPr lang="en-US" altLang="en-US" sz="1700" b="1" kern="0" dirty="0" smtClean="0">
                <a:solidFill>
                  <a:schemeClr val="tx1">
                    <a:lumMod val="75000"/>
                    <a:lumOff val="25000"/>
                  </a:schemeClr>
                </a:solidFill>
                <a:latin typeface="Cambria" panose="02040503050406030204" pitchFamily="18" charset="0"/>
              </a:rPr>
              <a:t>infrastructure</a:t>
            </a:r>
            <a:endParaRPr lang="en-US" altLang="en-US" sz="1700" b="1" kern="0" dirty="0">
              <a:solidFill>
                <a:schemeClr val="tx1">
                  <a:lumMod val="75000"/>
                  <a:lumOff val="25000"/>
                </a:schemeClr>
              </a:solidFill>
              <a:latin typeface="Cambria" panose="02040503050406030204" pitchFamily="18" charset="0"/>
            </a:endParaRPr>
          </a:p>
          <a:p>
            <a:pPr>
              <a:buClr>
                <a:schemeClr val="tx2"/>
              </a:buClr>
              <a:buFont typeface="+mj-lt"/>
              <a:buAutoNum type="arabicPeriod"/>
            </a:pPr>
            <a:r>
              <a:rPr lang="en-US" altLang="en-US" sz="1700" kern="0" dirty="0" smtClean="0">
                <a:solidFill>
                  <a:schemeClr val="tx1">
                    <a:lumMod val="75000"/>
                    <a:lumOff val="25000"/>
                  </a:schemeClr>
                </a:solidFill>
                <a:latin typeface="Cambria" panose="02040503050406030204" pitchFamily="18" charset="0"/>
              </a:rPr>
              <a:t>Smart </a:t>
            </a:r>
            <a:r>
              <a:rPr lang="en-US" altLang="en-US" sz="1700" kern="0" dirty="0">
                <a:solidFill>
                  <a:schemeClr val="tx1">
                    <a:lumMod val="75000"/>
                    <a:lumOff val="25000"/>
                  </a:schemeClr>
                </a:solidFill>
                <a:latin typeface="Cambria" panose="02040503050406030204" pitchFamily="18" charset="0"/>
              </a:rPr>
              <a:t>s</a:t>
            </a:r>
            <a:r>
              <a:rPr lang="en-US" altLang="en-US" sz="1700" kern="0" dirty="0" smtClean="0">
                <a:solidFill>
                  <a:schemeClr val="tx1">
                    <a:lumMod val="75000"/>
                    <a:lumOff val="25000"/>
                  </a:schemeClr>
                </a:solidFill>
                <a:latin typeface="Cambria" panose="02040503050406030204" pitchFamily="18" charset="0"/>
              </a:rPr>
              <a:t>ustainable </a:t>
            </a:r>
            <a:r>
              <a:rPr lang="en-US" altLang="en-US" sz="1700" b="1" kern="0" dirty="0" smtClean="0">
                <a:solidFill>
                  <a:schemeClr val="tx1">
                    <a:lumMod val="75000"/>
                    <a:lumOff val="25000"/>
                  </a:schemeClr>
                </a:solidFill>
                <a:latin typeface="Cambria" panose="02040503050406030204" pitchFamily="18" charset="0"/>
              </a:rPr>
              <a:t>buildings</a:t>
            </a:r>
            <a:r>
              <a:rPr lang="en-US" altLang="en-US" sz="1700" kern="0" dirty="0" smtClean="0">
                <a:solidFill>
                  <a:schemeClr val="tx1">
                    <a:lumMod val="75000"/>
                    <a:lumOff val="25000"/>
                  </a:schemeClr>
                </a:solidFill>
                <a:latin typeface="Cambria" panose="02040503050406030204" pitchFamily="18" charset="0"/>
              </a:rPr>
              <a:t> </a:t>
            </a:r>
            <a:r>
              <a:rPr lang="en-US" altLang="en-US" sz="1700" kern="0" dirty="0">
                <a:solidFill>
                  <a:schemeClr val="tx1">
                    <a:lumMod val="75000"/>
                    <a:lumOff val="25000"/>
                  </a:schemeClr>
                </a:solidFill>
                <a:latin typeface="Cambria" panose="02040503050406030204" pitchFamily="18" charset="0"/>
              </a:rPr>
              <a:t>for Smart Sustainable Cities</a:t>
            </a:r>
          </a:p>
          <a:p>
            <a:pPr>
              <a:buClr>
                <a:schemeClr val="tx2"/>
              </a:buClr>
              <a:buFont typeface="+mj-lt"/>
              <a:buAutoNum type="arabicPeriod"/>
            </a:pPr>
            <a:r>
              <a:rPr lang="en-US" altLang="en-US" sz="1700" b="1" kern="0" dirty="0" smtClean="0">
                <a:solidFill>
                  <a:schemeClr val="tx1">
                    <a:lumMod val="75000"/>
                    <a:lumOff val="25000"/>
                  </a:schemeClr>
                </a:solidFill>
                <a:latin typeface="Cambria" panose="02040503050406030204" pitchFamily="18" charset="0"/>
              </a:rPr>
              <a:t>Cyber-security</a:t>
            </a:r>
            <a:r>
              <a:rPr lang="en-US" altLang="en-US" sz="1700" kern="0" dirty="0">
                <a:solidFill>
                  <a:schemeClr val="tx1">
                    <a:lumMod val="75000"/>
                    <a:lumOff val="25000"/>
                  </a:schemeClr>
                </a:solidFill>
                <a:latin typeface="Cambria" panose="02040503050406030204" pitchFamily="18" charset="0"/>
              </a:rPr>
              <a:t>, data protection &amp; cyber-resilience in </a:t>
            </a:r>
            <a:r>
              <a:rPr lang="en-US" altLang="en-US" sz="1700" kern="0" dirty="0" smtClean="0">
                <a:solidFill>
                  <a:schemeClr val="tx1">
                    <a:lumMod val="75000"/>
                    <a:lumOff val="25000"/>
                  </a:schemeClr>
                </a:solidFill>
                <a:latin typeface="Cambria" panose="02040503050406030204" pitchFamily="18" charset="0"/>
              </a:rPr>
              <a:t>Smart </a:t>
            </a:r>
            <a:r>
              <a:rPr lang="en-US" altLang="en-US" sz="1700" kern="0" dirty="0">
                <a:solidFill>
                  <a:schemeClr val="tx1">
                    <a:lumMod val="75000"/>
                    <a:lumOff val="25000"/>
                  </a:schemeClr>
                </a:solidFill>
                <a:latin typeface="Cambria" panose="02040503050406030204" pitchFamily="18" charset="0"/>
              </a:rPr>
              <a:t>S</a:t>
            </a:r>
            <a:r>
              <a:rPr lang="en-US" altLang="en-US" sz="1700" kern="0" dirty="0" smtClean="0">
                <a:solidFill>
                  <a:schemeClr val="tx1">
                    <a:lumMod val="75000"/>
                    <a:lumOff val="25000"/>
                  </a:schemeClr>
                </a:solidFill>
                <a:latin typeface="Cambria" panose="02040503050406030204" pitchFamily="18" charset="0"/>
              </a:rPr>
              <a:t>ustainable </a:t>
            </a:r>
            <a:r>
              <a:rPr lang="en-US" altLang="en-US" sz="1700" kern="0" dirty="0">
                <a:solidFill>
                  <a:schemeClr val="tx1">
                    <a:lumMod val="75000"/>
                    <a:lumOff val="25000"/>
                  </a:schemeClr>
                </a:solidFill>
                <a:latin typeface="Cambria" panose="02040503050406030204" pitchFamily="18" charset="0"/>
              </a:rPr>
              <a:t>Cities </a:t>
            </a:r>
          </a:p>
          <a:p>
            <a:pPr>
              <a:buClr>
                <a:schemeClr val="tx2"/>
              </a:buClr>
              <a:buFont typeface="+mj-lt"/>
              <a:buAutoNum type="arabicPeriod"/>
            </a:pPr>
            <a:r>
              <a:rPr lang="en-US" altLang="en-US" sz="1700" b="1" kern="0" dirty="0" smtClean="0">
                <a:solidFill>
                  <a:schemeClr val="tx1">
                    <a:lumMod val="75000"/>
                    <a:lumOff val="25000"/>
                  </a:schemeClr>
                </a:solidFill>
                <a:latin typeface="Cambria" panose="02040503050406030204" pitchFamily="18" charset="0"/>
              </a:rPr>
              <a:t>EMF</a:t>
            </a:r>
            <a:r>
              <a:rPr lang="en-US" altLang="en-US" sz="1700" kern="0" dirty="0" smtClean="0">
                <a:solidFill>
                  <a:schemeClr val="tx1">
                    <a:lumMod val="75000"/>
                    <a:lumOff val="25000"/>
                  </a:schemeClr>
                </a:solidFill>
                <a:latin typeface="Cambria" panose="02040503050406030204" pitchFamily="18" charset="0"/>
              </a:rPr>
              <a:t> </a:t>
            </a:r>
            <a:r>
              <a:rPr lang="en-US" altLang="en-US" sz="1700" kern="0" dirty="0">
                <a:solidFill>
                  <a:schemeClr val="tx1">
                    <a:lumMod val="75000"/>
                    <a:lumOff val="25000"/>
                  </a:schemeClr>
                </a:solidFill>
                <a:latin typeface="Cambria" panose="02040503050406030204" pitchFamily="18" charset="0"/>
              </a:rPr>
              <a:t>considerations in Smart </a:t>
            </a:r>
            <a:r>
              <a:rPr lang="en-US" altLang="en-US" sz="1700" kern="0" dirty="0" smtClean="0">
                <a:solidFill>
                  <a:schemeClr val="tx1">
                    <a:lumMod val="75000"/>
                    <a:lumOff val="25000"/>
                  </a:schemeClr>
                </a:solidFill>
                <a:latin typeface="Cambria" panose="02040503050406030204" pitchFamily="18" charset="0"/>
              </a:rPr>
              <a:t>Sustainable </a:t>
            </a:r>
            <a:r>
              <a:rPr lang="en-US" altLang="en-US" sz="1700" kern="0" dirty="0">
                <a:solidFill>
                  <a:schemeClr val="tx1">
                    <a:lumMod val="75000"/>
                    <a:lumOff val="25000"/>
                  </a:schemeClr>
                </a:solidFill>
                <a:latin typeface="Cambria" panose="02040503050406030204" pitchFamily="18" charset="0"/>
              </a:rPr>
              <a:t>C</a:t>
            </a:r>
            <a:r>
              <a:rPr lang="en-US" altLang="en-US" sz="1700" kern="0" dirty="0" smtClean="0">
                <a:solidFill>
                  <a:schemeClr val="tx1">
                    <a:lumMod val="75000"/>
                    <a:lumOff val="25000"/>
                  </a:schemeClr>
                </a:solidFill>
                <a:latin typeface="Cambria" panose="02040503050406030204" pitchFamily="18" charset="0"/>
              </a:rPr>
              <a:t>ities</a:t>
            </a:r>
            <a:endParaRPr lang="en-US" altLang="en-US" sz="1700" kern="0" dirty="0">
              <a:solidFill>
                <a:schemeClr val="tx1">
                  <a:lumMod val="75000"/>
                  <a:lumOff val="25000"/>
                </a:schemeClr>
              </a:solidFill>
              <a:latin typeface="Cambria" panose="02040503050406030204" pitchFamily="18" charset="0"/>
            </a:endParaRPr>
          </a:p>
          <a:p>
            <a:pPr>
              <a:buClr>
                <a:schemeClr val="tx2"/>
              </a:buClr>
              <a:buFont typeface="+mj-lt"/>
              <a:buAutoNum type="arabicPeriod"/>
            </a:pPr>
            <a:r>
              <a:rPr lang="en-US" altLang="en-US" sz="1700" kern="0" dirty="0" smtClean="0">
                <a:solidFill>
                  <a:schemeClr val="tx1">
                    <a:lumMod val="75000"/>
                    <a:lumOff val="25000"/>
                  </a:schemeClr>
                </a:solidFill>
                <a:latin typeface="Cambria" panose="02040503050406030204" pitchFamily="18" charset="0"/>
              </a:rPr>
              <a:t>Integrated </a:t>
            </a:r>
            <a:r>
              <a:rPr lang="en-US" altLang="en-US" sz="1700" kern="0" dirty="0">
                <a:solidFill>
                  <a:schemeClr val="tx1">
                    <a:lumMod val="75000"/>
                    <a:lumOff val="25000"/>
                  </a:schemeClr>
                </a:solidFill>
                <a:latin typeface="Cambria" panose="02040503050406030204" pitchFamily="18" charset="0"/>
              </a:rPr>
              <a:t>management for </a:t>
            </a:r>
            <a:r>
              <a:rPr lang="en-US" altLang="en-US" sz="1700" kern="0" dirty="0" smtClean="0">
                <a:solidFill>
                  <a:schemeClr val="tx1">
                    <a:lumMod val="75000"/>
                    <a:lumOff val="25000"/>
                  </a:schemeClr>
                </a:solidFill>
                <a:latin typeface="Cambria" panose="02040503050406030204" pitchFamily="18" charset="0"/>
              </a:rPr>
              <a:t>Smart </a:t>
            </a:r>
            <a:r>
              <a:rPr lang="en-US" altLang="en-US" sz="1700" kern="0" dirty="0">
                <a:solidFill>
                  <a:schemeClr val="tx1">
                    <a:lumMod val="75000"/>
                    <a:lumOff val="25000"/>
                  </a:schemeClr>
                </a:solidFill>
                <a:latin typeface="Cambria" panose="02040503050406030204" pitchFamily="18" charset="0"/>
              </a:rPr>
              <a:t>S</a:t>
            </a:r>
            <a:r>
              <a:rPr lang="en-US" altLang="en-US" sz="1700" kern="0" dirty="0" smtClean="0">
                <a:solidFill>
                  <a:schemeClr val="tx1">
                    <a:lumMod val="75000"/>
                    <a:lumOff val="25000"/>
                  </a:schemeClr>
                </a:solidFill>
                <a:latin typeface="Cambria" panose="02040503050406030204" pitchFamily="18" charset="0"/>
              </a:rPr>
              <a:t>ustainable </a:t>
            </a:r>
            <a:r>
              <a:rPr lang="en-US" altLang="en-US" sz="1700" kern="0" dirty="0">
                <a:solidFill>
                  <a:schemeClr val="tx1">
                    <a:lumMod val="75000"/>
                    <a:lumOff val="25000"/>
                  </a:schemeClr>
                </a:solidFill>
                <a:latin typeface="Cambria" panose="02040503050406030204" pitchFamily="18" charset="0"/>
              </a:rPr>
              <a:t>C</a:t>
            </a:r>
            <a:r>
              <a:rPr lang="en-US" altLang="en-US" sz="1700" kern="0" dirty="0" smtClean="0">
                <a:solidFill>
                  <a:schemeClr val="tx1">
                    <a:lumMod val="75000"/>
                    <a:lumOff val="25000"/>
                  </a:schemeClr>
                </a:solidFill>
                <a:latin typeface="Cambria" panose="02040503050406030204" pitchFamily="18" charset="0"/>
              </a:rPr>
              <a:t>ities</a:t>
            </a:r>
            <a:endParaRPr lang="en-US" altLang="en-US" sz="1700" kern="0" dirty="0">
              <a:solidFill>
                <a:schemeClr val="tx1">
                  <a:lumMod val="75000"/>
                  <a:lumOff val="25000"/>
                </a:schemeClr>
              </a:solidFill>
              <a:latin typeface="Cambria" panose="02040503050406030204" pitchFamily="18" charset="0"/>
            </a:endParaRPr>
          </a:p>
          <a:p>
            <a:pPr>
              <a:buClr>
                <a:schemeClr val="tx2"/>
              </a:buClr>
              <a:buFont typeface="+mj-lt"/>
              <a:buAutoNum type="arabicPeriod"/>
            </a:pPr>
            <a:r>
              <a:rPr lang="en-US" altLang="en-US" sz="1700" b="1" kern="0" dirty="0" smtClean="0">
                <a:solidFill>
                  <a:schemeClr val="tx1">
                    <a:lumMod val="75000"/>
                    <a:lumOff val="25000"/>
                  </a:schemeClr>
                </a:solidFill>
                <a:latin typeface="Cambria" panose="02040503050406030204" pitchFamily="18" charset="0"/>
              </a:rPr>
              <a:t>Standardization </a:t>
            </a:r>
            <a:r>
              <a:rPr lang="en-US" altLang="en-US" sz="1700" b="1" kern="0" dirty="0">
                <a:solidFill>
                  <a:schemeClr val="tx1">
                    <a:lumMod val="75000"/>
                    <a:lumOff val="25000"/>
                  </a:schemeClr>
                </a:solidFill>
                <a:latin typeface="Cambria" panose="02040503050406030204" pitchFamily="18" charset="0"/>
              </a:rPr>
              <a:t>a</a:t>
            </a:r>
            <a:r>
              <a:rPr lang="en-US" altLang="en-US" sz="1700" b="1" kern="0" dirty="0" smtClean="0">
                <a:solidFill>
                  <a:schemeClr val="tx1">
                    <a:lumMod val="75000"/>
                    <a:lumOff val="25000"/>
                  </a:schemeClr>
                </a:solidFill>
                <a:latin typeface="Cambria" panose="02040503050406030204" pitchFamily="18" charset="0"/>
              </a:rPr>
              <a:t>ctivities </a:t>
            </a:r>
            <a:r>
              <a:rPr lang="en-US" altLang="en-US" sz="1700" b="1" kern="0" dirty="0">
                <a:solidFill>
                  <a:schemeClr val="tx1">
                    <a:lumMod val="75000"/>
                    <a:lumOff val="25000"/>
                  </a:schemeClr>
                </a:solidFill>
                <a:latin typeface="Cambria" panose="02040503050406030204" pitchFamily="18" charset="0"/>
              </a:rPr>
              <a:t>and </a:t>
            </a:r>
            <a:r>
              <a:rPr lang="en-US" altLang="en-US" sz="1700" b="1" kern="0" dirty="0" smtClean="0">
                <a:solidFill>
                  <a:schemeClr val="tx1">
                    <a:lumMod val="75000"/>
                    <a:lumOff val="25000"/>
                  </a:schemeClr>
                </a:solidFill>
                <a:latin typeface="Cambria" panose="02040503050406030204" pitchFamily="18" charset="0"/>
              </a:rPr>
              <a:t>gaps </a:t>
            </a:r>
            <a:r>
              <a:rPr lang="en-US" altLang="en-US" sz="1700" kern="0" dirty="0">
                <a:solidFill>
                  <a:schemeClr val="tx1">
                    <a:lumMod val="75000"/>
                    <a:lumOff val="25000"/>
                  </a:schemeClr>
                </a:solidFill>
                <a:latin typeface="Cambria" panose="02040503050406030204" pitchFamily="18" charset="0"/>
              </a:rPr>
              <a:t>for </a:t>
            </a:r>
            <a:r>
              <a:rPr lang="en-US" altLang="en-US" sz="1700" kern="0" dirty="0" smtClean="0">
                <a:solidFill>
                  <a:schemeClr val="tx1">
                    <a:lumMod val="75000"/>
                    <a:lumOff val="25000"/>
                  </a:schemeClr>
                </a:solidFill>
                <a:latin typeface="Cambria" panose="02040503050406030204" pitchFamily="18" charset="0"/>
              </a:rPr>
              <a:t>Smart Sustainable Cities </a:t>
            </a:r>
            <a:r>
              <a:rPr lang="en-US" altLang="en-US" sz="1700" kern="0" dirty="0">
                <a:solidFill>
                  <a:schemeClr val="tx1">
                    <a:lumMod val="75000"/>
                    <a:lumOff val="25000"/>
                  </a:schemeClr>
                </a:solidFill>
                <a:latin typeface="Cambria" panose="02040503050406030204" pitchFamily="18" charset="0"/>
              </a:rPr>
              <a:t>and suggestions to </a:t>
            </a:r>
            <a:r>
              <a:rPr lang="en-US" altLang="en-US" sz="1700" kern="0" dirty="0" smtClean="0">
                <a:solidFill>
                  <a:schemeClr val="tx1">
                    <a:lumMod val="75000"/>
                    <a:lumOff val="25000"/>
                  </a:schemeClr>
                </a:solidFill>
                <a:latin typeface="Cambria" panose="02040503050406030204" pitchFamily="18" charset="0"/>
              </a:rPr>
              <a:t>ITU-T Study Group 5 </a:t>
            </a:r>
            <a:endParaRPr lang="en-US" altLang="en-US" sz="1700" kern="0" dirty="0">
              <a:solidFill>
                <a:schemeClr val="tx1">
                  <a:lumMod val="75000"/>
                  <a:lumOff val="25000"/>
                </a:schemeClr>
              </a:solidFill>
              <a:latin typeface="Cambria" panose="02040503050406030204" pitchFamily="18" charset="0"/>
            </a:endParaRPr>
          </a:p>
          <a:p>
            <a:pPr>
              <a:buClr>
                <a:schemeClr val="tx2"/>
              </a:buClr>
              <a:buFont typeface="+mj-lt"/>
              <a:buAutoNum type="arabicPeriod"/>
            </a:pPr>
            <a:r>
              <a:rPr lang="en-US" altLang="en-US" sz="1700" b="1" kern="0" dirty="0" smtClean="0">
                <a:solidFill>
                  <a:schemeClr val="tx1">
                    <a:lumMod val="75000"/>
                    <a:lumOff val="25000"/>
                  </a:schemeClr>
                </a:solidFill>
                <a:latin typeface="Cambria" panose="02040503050406030204" pitchFamily="18" charset="0"/>
              </a:rPr>
              <a:t>KPIs</a:t>
            </a:r>
            <a:r>
              <a:rPr lang="en-US" altLang="en-US" sz="1700" kern="0" dirty="0" smtClean="0">
                <a:solidFill>
                  <a:schemeClr val="tx1">
                    <a:lumMod val="75000"/>
                    <a:lumOff val="25000"/>
                  </a:schemeClr>
                </a:solidFill>
                <a:latin typeface="Cambria" panose="02040503050406030204" pitchFamily="18" charset="0"/>
              </a:rPr>
              <a:t> </a:t>
            </a:r>
            <a:r>
              <a:rPr lang="en-US" altLang="en-US" sz="1700" kern="0" dirty="0">
                <a:solidFill>
                  <a:schemeClr val="tx1">
                    <a:lumMod val="75000"/>
                    <a:lumOff val="25000"/>
                  </a:schemeClr>
                </a:solidFill>
                <a:latin typeface="Cambria" panose="02040503050406030204" pitchFamily="18" charset="0"/>
              </a:rPr>
              <a:t>for </a:t>
            </a:r>
            <a:r>
              <a:rPr lang="en-US" altLang="en-US" sz="1700" kern="0" dirty="0" smtClean="0">
                <a:solidFill>
                  <a:schemeClr val="tx1">
                    <a:lumMod val="75000"/>
                    <a:lumOff val="25000"/>
                  </a:schemeClr>
                </a:solidFill>
                <a:latin typeface="Cambria" panose="02040503050406030204" pitchFamily="18" charset="0"/>
              </a:rPr>
              <a:t>Smart </a:t>
            </a:r>
            <a:r>
              <a:rPr lang="en-US" altLang="en-US" sz="1700" kern="0" dirty="0">
                <a:solidFill>
                  <a:schemeClr val="tx1">
                    <a:lumMod val="75000"/>
                    <a:lumOff val="25000"/>
                  </a:schemeClr>
                </a:solidFill>
                <a:latin typeface="Cambria" panose="02040503050406030204" pitchFamily="18" charset="0"/>
              </a:rPr>
              <a:t>S</a:t>
            </a:r>
            <a:r>
              <a:rPr lang="en-US" altLang="en-US" sz="1700" kern="0" dirty="0" smtClean="0">
                <a:solidFill>
                  <a:schemeClr val="tx1">
                    <a:lumMod val="75000"/>
                    <a:lumOff val="25000"/>
                  </a:schemeClr>
                </a:solidFill>
                <a:latin typeface="Cambria" panose="02040503050406030204" pitchFamily="18" charset="0"/>
              </a:rPr>
              <a:t>ustainable </a:t>
            </a:r>
            <a:r>
              <a:rPr lang="en-US" altLang="en-US" sz="1700" kern="0" dirty="0">
                <a:solidFill>
                  <a:schemeClr val="tx1">
                    <a:lumMod val="75000"/>
                    <a:lumOff val="25000"/>
                  </a:schemeClr>
                </a:solidFill>
                <a:latin typeface="Cambria" panose="02040503050406030204" pitchFamily="18" charset="0"/>
              </a:rPr>
              <a:t>C</a:t>
            </a:r>
            <a:r>
              <a:rPr lang="en-US" altLang="en-US" sz="1700" kern="0" dirty="0" smtClean="0">
                <a:solidFill>
                  <a:schemeClr val="tx1">
                    <a:lumMod val="75000"/>
                    <a:lumOff val="25000"/>
                  </a:schemeClr>
                </a:solidFill>
                <a:latin typeface="Cambria" panose="02040503050406030204" pitchFamily="18" charset="0"/>
              </a:rPr>
              <a:t>ities</a:t>
            </a:r>
            <a:endParaRPr lang="en-US" altLang="en-US" sz="1700" kern="0" dirty="0">
              <a:solidFill>
                <a:schemeClr val="tx1">
                  <a:lumMod val="75000"/>
                  <a:lumOff val="25000"/>
                </a:schemeClr>
              </a:solidFill>
              <a:latin typeface="Cambria" panose="02040503050406030204" pitchFamily="18" charset="0"/>
            </a:endParaRPr>
          </a:p>
          <a:p>
            <a:pPr>
              <a:buClr>
                <a:schemeClr val="tx2"/>
              </a:buClr>
              <a:buFont typeface="+mj-lt"/>
              <a:buAutoNum type="arabicPeriod"/>
            </a:pPr>
            <a:r>
              <a:rPr lang="en-US" altLang="en-US" sz="1700" kern="0" dirty="0" smtClean="0">
                <a:solidFill>
                  <a:schemeClr val="tx1">
                    <a:lumMod val="75000"/>
                    <a:lumOff val="25000"/>
                  </a:schemeClr>
                </a:solidFill>
                <a:latin typeface="Cambria" panose="02040503050406030204" pitchFamily="18" charset="0"/>
              </a:rPr>
              <a:t>KPIs </a:t>
            </a:r>
            <a:r>
              <a:rPr lang="en-US" altLang="en-US" sz="1700" kern="0" dirty="0">
                <a:solidFill>
                  <a:schemeClr val="tx1">
                    <a:lumMod val="75000"/>
                    <a:lumOff val="25000"/>
                  </a:schemeClr>
                </a:solidFill>
                <a:latin typeface="Cambria" panose="02040503050406030204" pitchFamily="18" charset="0"/>
              </a:rPr>
              <a:t>metrics evaluation </a:t>
            </a:r>
          </a:p>
          <a:p>
            <a:pPr>
              <a:buClr>
                <a:schemeClr val="tx2"/>
              </a:buClr>
              <a:buFont typeface="+mj-lt"/>
              <a:buAutoNum type="arabicPeriod"/>
            </a:pPr>
            <a:r>
              <a:rPr lang="en-US" altLang="en-US" sz="1700" kern="0" dirty="0" smtClean="0">
                <a:solidFill>
                  <a:schemeClr val="tx1">
                    <a:lumMod val="75000"/>
                    <a:lumOff val="25000"/>
                  </a:schemeClr>
                </a:solidFill>
                <a:latin typeface="Cambria" panose="02040503050406030204" pitchFamily="18" charset="0"/>
              </a:rPr>
              <a:t>Smart Sustainable </a:t>
            </a:r>
            <a:r>
              <a:rPr lang="en-US" altLang="en-US" sz="1700" kern="0" dirty="0">
                <a:solidFill>
                  <a:schemeClr val="tx1">
                    <a:lumMod val="75000"/>
                    <a:lumOff val="25000"/>
                  </a:schemeClr>
                </a:solidFill>
                <a:latin typeface="Cambria" panose="02040503050406030204" pitchFamily="18" charset="0"/>
              </a:rPr>
              <a:t>C</a:t>
            </a:r>
            <a:r>
              <a:rPr lang="en-US" altLang="en-US" sz="1700" kern="0" dirty="0" smtClean="0">
                <a:solidFill>
                  <a:schemeClr val="tx1">
                    <a:lumMod val="75000"/>
                    <a:lumOff val="25000"/>
                  </a:schemeClr>
                </a:solidFill>
                <a:latin typeface="Cambria" panose="02040503050406030204" pitchFamily="18" charset="0"/>
              </a:rPr>
              <a:t>ities </a:t>
            </a:r>
            <a:r>
              <a:rPr lang="en-US" altLang="en-US" sz="1700" b="1" kern="0" dirty="0" smtClean="0">
                <a:solidFill>
                  <a:schemeClr val="tx1">
                    <a:lumMod val="75000"/>
                    <a:lumOff val="25000"/>
                  </a:schemeClr>
                </a:solidFill>
                <a:latin typeface="Cambria" panose="02040503050406030204" pitchFamily="18" charset="0"/>
              </a:rPr>
              <a:t>stakeholders</a:t>
            </a:r>
            <a:endParaRPr lang="en-US" altLang="en-US" sz="1700" b="1" kern="0" dirty="0">
              <a:solidFill>
                <a:schemeClr val="tx1">
                  <a:lumMod val="75000"/>
                  <a:lumOff val="25000"/>
                </a:schemeClr>
              </a:solidFill>
              <a:latin typeface="Cambria" panose="02040503050406030204" pitchFamily="18" charset="0"/>
            </a:endParaRPr>
          </a:p>
        </p:txBody>
      </p:sp>
      <p:sp>
        <p:nvSpPr>
          <p:cNvPr id="13" name="Content Placeholder 2"/>
          <p:cNvSpPr txBox="1">
            <a:spLocks/>
          </p:cNvSpPr>
          <p:nvPr/>
        </p:nvSpPr>
        <p:spPr bwMode="auto">
          <a:xfrm>
            <a:off x="376882" y="6165304"/>
            <a:ext cx="7867526" cy="431800"/>
          </a:xfrm>
          <a:prstGeom prst="rect">
            <a:avLst/>
          </a:prstGeom>
          <a:noFill/>
          <a:ln w="57150">
            <a:noFill/>
          </a:ln>
        </p:spPr>
        <p:txBody>
          <a:bodyPr lIns="91427" tIns="45713" rIns="91427" bIns="45713" anchor="b"/>
          <a:lstStyle>
            <a:lvl1pPr marL="0" indent="0" algn="l" rtl="0" eaLnBrk="0" fontAlgn="base" hangingPunct="0">
              <a:spcBef>
                <a:spcPct val="20000"/>
              </a:spcBef>
              <a:spcAft>
                <a:spcPct val="0"/>
              </a:spcAft>
              <a:buClr>
                <a:srgbClr val="0E438A"/>
              </a:buClr>
              <a:buSzPct val="110000"/>
              <a:buFont typeface="Wingdings" pitchFamily="2" charset="2"/>
              <a:buNone/>
              <a:defRPr sz="2400" b="1">
                <a:solidFill>
                  <a:srgbClr val="5C5C5C"/>
                </a:solidFill>
                <a:latin typeface="+mn-lt"/>
                <a:ea typeface="+mn-ea"/>
                <a:cs typeface="+mn-cs"/>
              </a:defRPr>
            </a:lvl1pPr>
            <a:lvl2pPr marL="457200" indent="0" algn="l" rtl="0" eaLnBrk="0" fontAlgn="base" hangingPunct="0">
              <a:spcBef>
                <a:spcPct val="20000"/>
              </a:spcBef>
              <a:spcAft>
                <a:spcPct val="0"/>
              </a:spcAft>
              <a:buClr>
                <a:srgbClr val="0099CC"/>
              </a:buClr>
              <a:buFont typeface="Wingdings" pitchFamily="2" charset="2"/>
              <a:buNone/>
              <a:defRPr sz="2000" b="1">
                <a:solidFill>
                  <a:srgbClr val="5C5C5C"/>
                </a:solidFill>
                <a:latin typeface="+mn-lt"/>
              </a:defRPr>
            </a:lvl2pPr>
            <a:lvl3pPr marL="914400" indent="0" algn="l" rtl="0" eaLnBrk="0" fontAlgn="base" hangingPunct="0">
              <a:spcBef>
                <a:spcPct val="20000"/>
              </a:spcBef>
              <a:spcAft>
                <a:spcPct val="0"/>
              </a:spcAft>
              <a:buClr>
                <a:srgbClr val="0099CC"/>
              </a:buClr>
              <a:buFont typeface="Wingdings" pitchFamily="2" charset="2"/>
              <a:buNone/>
              <a:defRPr sz="1800" b="1">
                <a:solidFill>
                  <a:srgbClr val="5C5C5C"/>
                </a:solidFill>
                <a:latin typeface="+mn-lt"/>
              </a:defRPr>
            </a:lvl3pPr>
            <a:lvl4pPr marL="1371600" indent="0" algn="l" rtl="0" eaLnBrk="0" fontAlgn="base" hangingPunct="0">
              <a:spcBef>
                <a:spcPct val="20000"/>
              </a:spcBef>
              <a:spcAft>
                <a:spcPct val="0"/>
              </a:spcAft>
              <a:buFont typeface="Verdana" pitchFamily="34" charset="0"/>
              <a:buNone/>
              <a:defRPr sz="1600" b="1">
                <a:solidFill>
                  <a:srgbClr val="5C5C5C"/>
                </a:solidFill>
                <a:latin typeface="+mn-lt"/>
              </a:defRPr>
            </a:lvl4pPr>
            <a:lvl5pPr marL="1828800" indent="0" algn="l" rtl="0" eaLnBrk="0" fontAlgn="base" hangingPunct="0">
              <a:spcBef>
                <a:spcPct val="20000"/>
              </a:spcBef>
              <a:spcAft>
                <a:spcPct val="0"/>
              </a:spcAft>
              <a:buFont typeface="Verdana" pitchFamily="34" charset="0"/>
              <a:buNone/>
              <a:defRPr sz="1600" b="1">
                <a:solidFill>
                  <a:srgbClr val="5C5C5C"/>
                </a:solidFill>
                <a:latin typeface="+mn-lt"/>
              </a:defRPr>
            </a:lvl5pPr>
            <a:lvl6pPr marL="2286000" indent="0" algn="l" rtl="0" eaLnBrk="0" fontAlgn="base" hangingPunct="0">
              <a:spcBef>
                <a:spcPct val="20000"/>
              </a:spcBef>
              <a:spcAft>
                <a:spcPct val="0"/>
              </a:spcAft>
              <a:buFont typeface="Verdana" pitchFamily="34" charset="0"/>
              <a:buNone/>
              <a:defRPr sz="1600" b="1">
                <a:solidFill>
                  <a:srgbClr val="5C5C5C"/>
                </a:solidFill>
                <a:latin typeface="+mn-lt"/>
              </a:defRPr>
            </a:lvl6pPr>
            <a:lvl7pPr marL="2743200" indent="0" algn="l" rtl="0" eaLnBrk="0" fontAlgn="base" hangingPunct="0">
              <a:spcBef>
                <a:spcPct val="20000"/>
              </a:spcBef>
              <a:spcAft>
                <a:spcPct val="0"/>
              </a:spcAft>
              <a:buFont typeface="Verdana" pitchFamily="34" charset="0"/>
              <a:buNone/>
              <a:defRPr sz="1600" b="1">
                <a:solidFill>
                  <a:srgbClr val="5C5C5C"/>
                </a:solidFill>
                <a:latin typeface="+mn-lt"/>
              </a:defRPr>
            </a:lvl7pPr>
            <a:lvl8pPr marL="3200400" indent="0" algn="l" rtl="0" eaLnBrk="0" fontAlgn="base" hangingPunct="0">
              <a:spcBef>
                <a:spcPct val="20000"/>
              </a:spcBef>
              <a:spcAft>
                <a:spcPct val="0"/>
              </a:spcAft>
              <a:buFont typeface="Verdana" pitchFamily="34" charset="0"/>
              <a:buNone/>
              <a:defRPr sz="1600" b="1">
                <a:solidFill>
                  <a:srgbClr val="5C5C5C"/>
                </a:solidFill>
                <a:latin typeface="+mn-lt"/>
              </a:defRPr>
            </a:lvl8pPr>
            <a:lvl9pPr marL="3657600" indent="0" algn="l" rtl="0" eaLnBrk="0" fontAlgn="base" hangingPunct="0">
              <a:spcBef>
                <a:spcPct val="20000"/>
              </a:spcBef>
              <a:spcAft>
                <a:spcPct val="0"/>
              </a:spcAft>
              <a:buFont typeface="Verdana" pitchFamily="34" charset="0"/>
              <a:buNone/>
              <a:defRPr sz="1600" b="1">
                <a:solidFill>
                  <a:srgbClr val="5C5C5C"/>
                </a:solidFill>
                <a:latin typeface="+mn-lt"/>
              </a:defRPr>
            </a:lvl9pPr>
          </a:lstStyle>
          <a:p>
            <a:pPr>
              <a:defRPr/>
            </a:pPr>
            <a:r>
              <a:rPr lang="en-US" sz="2200" dirty="0" smtClean="0">
                <a:solidFill>
                  <a:schemeClr val="accent1">
                    <a:lumMod val="50000"/>
                  </a:schemeClr>
                </a:solidFill>
                <a:latin typeface="Cambria" panose="02040503050406030204" pitchFamily="18" charset="0"/>
                <a:ea typeface="+mj-ea"/>
                <a:cs typeface="+mj-cs"/>
              </a:rPr>
              <a:t>Approval date: 18 September 2014</a:t>
            </a:r>
            <a:endParaRPr lang="en-US" sz="2200" dirty="0">
              <a:solidFill>
                <a:schemeClr val="accent1">
                  <a:lumMod val="50000"/>
                </a:schemeClr>
              </a:solidFill>
              <a:latin typeface="Cambria" panose="02040503050406030204" pitchFamily="18" charset="0"/>
              <a:ea typeface="+mj-ea"/>
              <a:cs typeface="+mj-cs"/>
            </a:endParaRPr>
          </a:p>
        </p:txBody>
      </p:sp>
      <p:pic>
        <p:nvPicPr>
          <p:cNvPr id="8" name="16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47038" y="6021288"/>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4"/>
          <p:cNvSpPr>
            <a:spLocks noGrp="1"/>
          </p:cNvSpPr>
          <p:nvPr>
            <p:ph sz="half" idx="2"/>
          </p:nvPr>
        </p:nvSpPr>
        <p:spPr>
          <a:xfrm>
            <a:off x="6665658" y="2996952"/>
            <a:ext cx="2442846" cy="2338628"/>
          </a:xfrm>
          <a:noFill/>
        </p:spPr>
        <p:txBody>
          <a:bodyPr>
            <a:noAutofit/>
          </a:bodyPr>
          <a:lstStyle/>
          <a:p>
            <a:pPr>
              <a:buClr>
                <a:schemeClr val="tx2"/>
              </a:buClr>
              <a:buFont typeface="Wingdings" panose="05000000000000000000" pitchFamily="2" charset="2"/>
              <a:buChar char="§"/>
            </a:pPr>
            <a:r>
              <a:rPr lang="en-US" altLang="en-US" sz="1700" kern="0" dirty="0" smtClean="0">
                <a:solidFill>
                  <a:schemeClr val="tx1">
                    <a:lumMod val="75000"/>
                    <a:lumOff val="25000"/>
                  </a:schemeClr>
                </a:solidFill>
                <a:latin typeface="Cambria" panose="02040503050406030204" pitchFamily="18" charset="0"/>
              </a:rPr>
              <a:t>Established </a:t>
            </a:r>
            <a:r>
              <a:rPr lang="en-US" altLang="en-US" sz="1700" kern="0" dirty="0">
                <a:solidFill>
                  <a:schemeClr val="tx1">
                    <a:lumMod val="75000"/>
                    <a:lumOff val="25000"/>
                  </a:schemeClr>
                </a:solidFill>
                <a:latin typeface="Cambria" panose="02040503050406030204" pitchFamily="18" charset="0"/>
              </a:rPr>
              <a:t>at SG5 meeting in Geneva (February 2013)</a:t>
            </a:r>
          </a:p>
          <a:p>
            <a:pPr>
              <a:buClr>
                <a:schemeClr val="tx2"/>
              </a:buClr>
              <a:buFont typeface="Wingdings" panose="05000000000000000000" pitchFamily="2" charset="2"/>
              <a:buChar char="§"/>
            </a:pPr>
            <a:r>
              <a:rPr lang="en-US" altLang="en-US" sz="1700" kern="0" dirty="0">
                <a:solidFill>
                  <a:schemeClr val="tx1">
                    <a:lumMod val="75000"/>
                    <a:lumOff val="25000"/>
                  </a:schemeClr>
                </a:solidFill>
                <a:latin typeface="Cambria" panose="02040503050406030204" pitchFamily="18" charset="0"/>
              </a:rPr>
              <a:t>Mandate extended until 2015</a:t>
            </a:r>
          </a:p>
          <a:p>
            <a:pPr>
              <a:buClr>
                <a:schemeClr val="tx2"/>
              </a:buClr>
              <a:buFont typeface="Wingdings" panose="05000000000000000000" pitchFamily="2" charset="2"/>
              <a:buChar char="§"/>
            </a:pPr>
            <a:r>
              <a:rPr lang="en-US" altLang="en-US" sz="1700" kern="0" dirty="0">
                <a:solidFill>
                  <a:schemeClr val="tx1">
                    <a:lumMod val="75000"/>
                    <a:lumOff val="25000"/>
                  </a:schemeClr>
                </a:solidFill>
                <a:latin typeface="Cambria" panose="02040503050406030204" pitchFamily="18" charset="0"/>
              </a:rPr>
              <a:t>As an open platform for smart-city stakeholders</a:t>
            </a:r>
          </a:p>
        </p:txBody>
      </p:sp>
    </p:spTree>
    <p:extLst>
      <p:ext uri="{BB962C8B-B14F-4D97-AF65-F5344CB8AC3E}">
        <p14:creationId xmlns:p14="http://schemas.microsoft.com/office/powerpoint/2010/main" val="2874249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ampilon\Pictures\SHUTTERSTOCK\shutterstock_128207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382"/>
            <a:ext cx="10369152" cy="710179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bwMode="auto">
          <a:xfrm>
            <a:off x="-44211" y="0"/>
            <a:ext cx="9180512" cy="6885384"/>
          </a:xfrm>
          <a:prstGeom prst="rect">
            <a:avLst/>
          </a:prstGeom>
          <a:solidFill>
            <a:srgbClr val="EAF3FC">
              <a:alpha val="5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646464"/>
              </a:solidFill>
              <a:effectLst/>
              <a:latin typeface="Verdana" pitchFamily="34" charset="0"/>
            </a:endParaRPr>
          </a:p>
        </p:txBody>
      </p:sp>
      <p:sp>
        <p:nvSpPr>
          <p:cNvPr id="13" name="Rectangle 12"/>
          <p:cNvSpPr/>
          <p:nvPr/>
        </p:nvSpPr>
        <p:spPr bwMode="auto">
          <a:xfrm>
            <a:off x="-36512" y="0"/>
            <a:ext cx="9180512" cy="6885384"/>
          </a:xfrm>
          <a:prstGeom prst="rect">
            <a:avLst/>
          </a:prstGeom>
          <a:solidFill>
            <a:srgbClr val="EAF3FC">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646464"/>
              </a:solidFill>
              <a:effectLst/>
              <a:latin typeface="Verdana" pitchFamily="34" charset="0"/>
            </a:endParaRPr>
          </a:p>
        </p:txBody>
      </p:sp>
      <p:sp>
        <p:nvSpPr>
          <p:cNvPr id="2" name="Title 1"/>
          <p:cNvSpPr>
            <a:spLocks noGrp="1"/>
          </p:cNvSpPr>
          <p:nvPr>
            <p:ph type="title"/>
          </p:nvPr>
        </p:nvSpPr>
        <p:spPr>
          <a:xfrm>
            <a:off x="539552" y="53752"/>
            <a:ext cx="8229600" cy="1143000"/>
          </a:xfrm>
        </p:spPr>
        <p:txBody>
          <a:bodyPr>
            <a:noAutofit/>
          </a:bodyPr>
          <a:lstStyle/>
          <a:p>
            <a:r>
              <a:rPr lang="en-US" sz="4000" b="1" dirty="0">
                <a:solidFill>
                  <a:schemeClr val="accent1">
                    <a:lumMod val="50000"/>
                  </a:schemeClr>
                </a:solidFill>
                <a:latin typeface="Cambria" panose="02040503050406030204" pitchFamily="18" charset="0"/>
              </a:rPr>
              <a:t>Research </a:t>
            </a:r>
            <a:r>
              <a:rPr lang="en-US" sz="4000" b="1" dirty="0" smtClean="0">
                <a:solidFill>
                  <a:schemeClr val="accent1">
                    <a:lumMod val="50000"/>
                  </a:schemeClr>
                </a:solidFill>
                <a:latin typeface="Cambria" panose="02040503050406030204" pitchFamily="18" charset="0"/>
              </a:rPr>
              <a:t>and development</a:t>
            </a:r>
            <a:r>
              <a:rPr lang="en-US" sz="4000" b="1" dirty="0">
                <a:solidFill>
                  <a:schemeClr val="accent1">
                    <a:lumMod val="50000"/>
                  </a:schemeClr>
                </a:solidFill>
                <a:latin typeface="Cambria" panose="02040503050406030204" pitchFamily="18" charset="0"/>
              </a:rPr>
              <a:t/>
            </a:r>
            <a:br>
              <a:rPr lang="en-US" sz="4000" b="1" dirty="0">
                <a:solidFill>
                  <a:schemeClr val="accent1">
                    <a:lumMod val="50000"/>
                  </a:schemeClr>
                </a:solidFill>
                <a:latin typeface="Cambria" panose="02040503050406030204" pitchFamily="18" charset="0"/>
              </a:rPr>
            </a:br>
            <a:r>
              <a:rPr lang="en-US" sz="2800" dirty="0">
                <a:solidFill>
                  <a:schemeClr val="accent1">
                    <a:lumMod val="50000"/>
                  </a:schemeClr>
                </a:solidFill>
                <a:latin typeface="Cambria" panose="02040503050406030204" pitchFamily="18" charset="0"/>
              </a:rPr>
              <a:t>Identifying standards and policy needs</a:t>
            </a:r>
          </a:p>
        </p:txBody>
      </p:sp>
      <p:pic>
        <p:nvPicPr>
          <p:cNvPr id="14"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6021288"/>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http://www.itu.int/ITU-T/climatechange/images/reports/Review-Mobile-handse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8606" y="3683959"/>
            <a:ext cx="1080120" cy="1473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ttp://www.itu.int/ITU-T/climatechange/images/reports/Guidance-on-Green-ICT-procurement-E.jpg"/>
          <p:cNvPicPr>
            <a:picLocks noChangeAspect="1" noChangeArrowheads="1"/>
          </p:cNvPicPr>
          <p:nvPr/>
        </p:nvPicPr>
        <p:blipFill>
          <a:blip r:embed="rId5" cstate="print"/>
          <a:srcRect/>
          <a:stretch>
            <a:fillRect/>
          </a:stretch>
        </p:blipFill>
        <p:spPr bwMode="auto">
          <a:xfrm>
            <a:off x="59054" y="515607"/>
            <a:ext cx="1128570" cy="1473233"/>
          </a:xfrm>
          <a:prstGeom prst="rect">
            <a:avLst/>
          </a:prstGeom>
          <a:noFill/>
          <a:ln>
            <a:noFill/>
          </a:ln>
        </p:spPr>
      </p:pic>
      <p:pic>
        <p:nvPicPr>
          <p:cNvPr id="5" name="Picture 6" descr="http://www.itu.int/ITU-T/climatechange/images/reports/report-ghana.jpg"/>
          <p:cNvPicPr>
            <a:picLocks noChangeAspect="1" noChangeArrowheads="1"/>
          </p:cNvPicPr>
          <p:nvPr/>
        </p:nvPicPr>
        <p:blipFill>
          <a:blip r:embed="rId6" cstate="print"/>
          <a:srcRect/>
          <a:stretch>
            <a:fillRect/>
          </a:stretch>
        </p:blipFill>
        <p:spPr bwMode="auto">
          <a:xfrm>
            <a:off x="1253772" y="3683960"/>
            <a:ext cx="1085980" cy="1473232"/>
          </a:xfrm>
          <a:prstGeom prst="rect">
            <a:avLst/>
          </a:prstGeom>
          <a:noFill/>
          <a:ln>
            <a:noFill/>
          </a:ln>
        </p:spPr>
      </p:pic>
      <p:pic>
        <p:nvPicPr>
          <p:cNvPr id="7" name="Picture 11" descr="http://www.itu.int/ITU-T/climatechange/images/reports/Boosting-Smart-Grid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496" y="3683960"/>
            <a:ext cx="1087070" cy="145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496" y="2097489"/>
            <a:ext cx="1144748" cy="1473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descr="http://www.itu.int/ITU-T/climatechange/ess/images/ES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3832" y="3697652"/>
            <a:ext cx="1058048" cy="145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10"/>
          <a:srcRect/>
          <a:stretch>
            <a:fillRect/>
          </a:stretch>
        </p:blipFill>
        <p:spPr bwMode="auto">
          <a:xfrm>
            <a:off x="1269542" y="2097489"/>
            <a:ext cx="1134838" cy="1475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8" descr="http://www.itu.int/ITU-T/climatechange/ess/images/SusICT.jpg"/>
          <p:cNvPicPr>
            <a:picLocks noChangeAspect="1" noChangeArrowheads="1"/>
          </p:cNvPicPr>
          <p:nvPr/>
        </p:nvPicPr>
        <p:blipFill>
          <a:blip r:embed="rId11" cstate="print"/>
          <a:srcRect/>
          <a:stretch>
            <a:fillRect/>
          </a:stretch>
        </p:blipFill>
        <p:spPr bwMode="auto">
          <a:xfrm>
            <a:off x="35496" y="5305828"/>
            <a:ext cx="1124347" cy="1480479"/>
          </a:xfrm>
          <a:prstGeom prst="rect">
            <a:avLst/>
          </a:prstGeom>
          <a:noFill/>
          <a:ln w="9525">
            <a:noFill/>
            <a:miter lim="800000"/>
            <a:headEnd/>
            <a:tailEnd/>
          </a:ln>
        </p:spPr>
      </p:pic>
      <p:pic>
        <p:nvPicPr>
          <p:cNvPr id="18" name="Picture 10" descr="http://www.itu.int/ITU-T/climatechange/ess/images/SusProds.jpg"/>
          <p:cNvPicPr>
            <a:picLocks noChangeAspect="1" noChangeArrowheads="1"/>
          </p:cNvPicPr>
          <p:nvPr/>
        </p:nvPicPr>
        <p:blipFill>
          <a:blip r:embed="rId12" cstate="print"/>
          <a:srcRect/>
          <a:stretch>
            <a:fillRect/>
          </a:stretch>
        </p:blipFill>
        <p:spPr bwMode="auto">
          <a:xfrm>
            <a:off x="1231851" y="5305828"/>
            <a:ext cx="1095375" cy="1492516"/>
          </a:xfrm>
          <a:prstGeom prst="rect">
            <a:avLst/>
          </a:prstGeom>
          <a:noFill/>
          <a:ln w="9525">
            <a:noFill/>
            <a:miter lim="800000"/>
            <a:headEnd/>
            <a:tailEnd/>
          </a:ln>
        </p:spPr>
      </p:pic>
      <p:pic>
        <p:nvPicPr>
          <p:cNvPr id="19" name="Picture 12" descr="http://www.itu.int/ITU-T/climatechange/ess/images/SusBuild.jpg"/>
          <p:cNvPicPr>
            <a:picLocks noChangeAspect="1" noChangeArrowheads="1"/>
          </p:cNvPicPr>
          <p:nvPr/>
        </p:nvPicPr>
        <p:blipFill>
          <a:blip r:embed="rId13" cstate="print"/>
          <a:srcRect/>
          <a:stretch>
            <a:fillRect/>
          </a:stretch>
        </p:blipFill>
        <p:spPr bwMode="auto">
          <a:xfrm>
            <a:off x="2429639" y="5305828"/>
            <a:ext cx="1017170" cy="1507548"/>
          </a:xfrm>
          <a:prstGeom prst="rect">
            <a:avLst/>
          </a:prstGeom>
          <a:noFill/>
          <a:ln w="9525">
            <a:noFill/>
            <a:miter lim="800000"/>
            <a:headEnd/>
            <a:tailEnd/>
          </a:ln>
        </p:spPr>
      </p:pic>
      <p:pic>
        <p:nvPicPr>
          <p:cNvPr id="20" name="Picture 14" descr="http://www.itu.int/ITU-T/climatechange/ess/images/EndOfLifeManagement.jpg"/>
          <p:cNvPicPr>
            <a:picLocks noChangeAspect="1" noChangeArrowheads="1"/>
          </p:cNvPicPr>
          <p:nvPr/>
        </p:nvPicPr>
        <p:blipFill>
          <a:blip r:embed="rId14" cstate="print"/>
          <a:srcRect/>
          <a:stretch>
            <a:fillRect/>
          </a:stretch>
        </p:blipFill>
        <p:spPr bwMode="auto">
          <a:xfrm>
            <a:off x="3536107" y="5305828"/>
            <a:ext cx="1067393" cy="1507548"/>
          </a:xfrm>
          <a:prstGeom prst="rect">
            <a:avLst/>
          </a:prstGeom>
          <a:noFill/>
          <a:ln w="9525">
            <a:noFill/>
            <a:miter lim="800000"/>
            <a:headEnd/>
            <a:tailEnd/>
          </a:ln>
        </p:spPr>
      </p:pic>
      <p:pic>
        <p:nvPicPr>
          <p:cNvPr id="21" name="Picture 16" descr="http://www.itu.int/ITU-T/climatechange/ess/images/GenSpecs.jpg"/>
          <p:cNvPicPr>
            <a:picLocks noChangeAspect="1" noChangeArrowheads="1"/>
          </p:cNvPicPr>
          <p:nvPr/>
        </p:nvPicPr>
        <p:blipFill>
          <a:blip r:embed="rId15" cstate="print"/>
          <a:srcRect/>
          <a:stretch>
            <a:fillRect/>
          </a:stretch>
        </p:blipFill>
        <p:spPr bwMode="auto">
          <a:xfrm>
            <a:off x="4688236" y="5305828"/>
            <a:ext cx="1134837" cy="1500454"/>
          </a:xfrm>
          <a:prstGeom prst="rect">
            <a:avLst/>
          </a:prstGeom>
          <a:noFill/>
          <a:ln w="9525">
            <a:noFill/>
            <a:miter lim="800000"/>
            <a:headEnd/>
            <a:tailEnd/>
          </a:ln>
        </p:spPr>
      </p:pic>
      <p:pic>
        <p:nvPicPr>
          <p:cNvPr id="22" name="Picture 18" descr="http://www.itu.int/ITU-T/climatechange/ess/images/AFramework.jpg"/>
          <p:cNvPicPr>
            <a:picLocks noChangeAspect="1" noChangeArrowheads="1"/>
          </p:cNvPicPr>
          <p:nvPr/>
        </p:nvPicPr>
        <p:blipFill>
          <a:blip r:embed="rId16" cstate="print"/>
          <a:srcRect/>
          <a:stretch>
            <a:fillRect/>
          </a:stretch>
        </p:blipFill>
        <p:spPr bwMode="auto">
          <a:xfrm>
            <a:off x="5912372" y="5305828"/>
            <a:ext cx="1062830" cy="1480479"/>
          </a:xfrm>
          <a:prstGeom prst="rect">
            <a:avLst/>
          </a:prstGeom>
          <a:noFill/>
          <a:ln w="9525">
            <a:noFill/>
            <a:miter lim="800000"/>
            <a:headEnd/>
            <a:tailEnd/>
          </a:ln>
        </p:spPr>
      </p:pic>
      <p:pic>
        <p:nvPicPr>
          <p:cNvPr id="23" name="Picture 7"/>
          <p:cNvPicPr>
            <a:picLocks noChangeAspect="1" noChangeArrowheads="1"/>
          </p:cNvPicPr>
          <p:nvPr/>
        </p:nvPicPr>
        <p:blipFill>
          <a:blip r:embed="rId17" cstate="print"/>
          <a:srcRect/>
          <a:stretch>
            <a:fillRect/>
          </a:stretch>
        </p:blipFill>
        <p:spPr bwMode="auto">
          <a:xfrm>
            <a:off x="7064499" y="5305828"/>
            <a:ext cx="1134838" cy="1493472"/>
          </a:xfrm>
          <a:prstGeom prst="rect">
            <a:avLst/>
          </a:prstGeom>
          <a:noFill/>
          <a:ln w="9525">
            <a:noFill/>
            <a:miter lim="800000"/>
            <a:headEnd/>
            <a:tailEnd/>
          </a:ln>
          <a:effectLst/>
        </p:spPr>
      </p:pic>
    </p:spTree>
    <p:extLst>
      <p:ext uri="{BB962C8B-B14F-4D97-AF65-F5344CB8AC3E}">
        <p14:creationId xmlns:p14="http://schemas.microsoft.com/office/powerpoint/2010/main" val="38207458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4D39951114734F8F2CD5BB541FD2E2" ma:contentTypeVersion="1" ma:contentTypeDescription="Create a new document." ma:contentTypeScope="" ma:versionID="212bc6be7b5392a8b1b6de368450f57f">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DC73627-C312-476A-86D4-1A9CF57F2FA2}"/>
</file>

<file path=customXml/itemProps2.xml><?xml version="1.0" encoding="utf-8"?>
<ds:datastoreItem xmlns:ds="http://schemas.openxmlformats.org/officeDocument/2006/customXml" ds:itemID="{3D799247-7F39-451B-8BEB-D9E5E36EA2B7}"/>
</file>

<file path=customXml/itemProps3.xml><?xml version="1.0" encoding="utf-8"?>
<ds:datastoreItem xmlns:ds="http://schemas.openxmlformats.org/officeDocument/2006/customXml" ds:itemID="{8D5AC5E5-7971-4D88-AD77-49E3CC326809}"/>
</file>

<file path=docProps/app.xml><?xml version="1.0" encoding="utf-8"?>
<Properties xmlns="http://schemas.openxmlformats.org/officeDocument/2006/extended-properties" xmlns:vt="http://schemas.openxmlformats.org/officeDocument/2006/docPropsVTypes">
  <TotalTime>1898</TotalTime>
  <Words>1129</Words>
  <Application>Microsoft Office PowerPoint</Application>
  <PresentationFormat>On-screen Show (4:3)</PresentationFormat>
  <Paragraphs>144</Paragraphs>
  <Slides>16</Slides>
  <Notes>10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Renzo Piano, Architect</vt:lpstr>
      <vt:lpstr>The city we want</vt:lpstr>
      <vt:lpstr>PowerPoint Presentation</vt:lpstr>
      <vt:lpstr>What is ITU doing to shape  Smart Sustainable Cities?</vt:lpstr>
      <vt:lpstr>ITU-T Study Group 5</vt:lpstr>
      <vt:lpstr>ITU-T Recommendations</vt:lpstr>
      <vt:lpstr>Focus Groups on Smart Sustainable Cities</vt:lpstr>
      <vt:lpstr>Research and development Identifying standards and policy needs</vt:lpstr>
      <vt:lpstr>Latest publications Reports released in March and April 2014</vt:lpstr>
      <vt:lpstr>PowerPoint Presentation</vt:lpstr>
      <vt:lpstr>PowerPoint Presentation</vt:lpstr>
      <vt:lpstr>PowerPoint Presentation</vt:lpstr>
      <vt:lpstr>PowerPoint Presentation</vt:lpstr>
      <vt:lpstr>Setting the Vision for  Smart Sustainable Cities</vt:lpstr>
      <vt:lpstr>PowerPoint Presentation</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E-waste</dc:title>
  <dc:creator>Cristina Bueti</dc:creator>
  <cp:lastModifiedBy>Ubeda, Reyna</cp:lastModifiedBy>
  <cp:revision>267</cp:revision>
  <dcterms:created xsi:type="dcterms:W3CDTF">2014-05-21T14:16:10Z</dcterms:created>
  <dcterms:modified xsi:type="dcterms:W3CDTF">2014-06-18T06:47:58Z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0x010100494D39951114734F8F2CD5BB541FD2E2</vt:lpwstr>
  </property>
</Properties>
</file>