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425" r:id="rId2"/>
    <p:sldId id="441" r:id="rId3"/>
    <p:sldId id="446" r:id="rId4"/>
    <p:sldId id="447" r:id="rId5"/>
    <p:sldId id="448" r:id="rId6"/>
    <p:sldId id="462" r:id="rId7"/>
    <p:sldId id="463" r:id="rId8"/>
    <p:sldId id="455" r:id="rId9"/>
    <p:sldId id="456" r:id="rId10"/>
    <p:sldId id="457" r:id="rId11"/>
    <p:sldId id="464" r:id="rId12"/>
    <p:sldId id="459" r:id="rId13"/>
    <p:sldId id="408" r:id="rId1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00"/>
    <a:srgbClr val="FFC240"/>
    <a:srgbClr val="959595"/>
    <a:srgbClr val="095CA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7420" autoAdjust="0"/>
  </p:normalViewPr>
  <p:slideViewPr>
    <p:cSldViewPr snapToGrid="0" snapToObjects="1">
      <p:cViewPr varScale="1">
        <p:scale>
          <a:sx n="79" d="100"/>
          <a:sy n="79" d="100"/>
        </p:scale>
        <p:origin x="-146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customXml" Target="../customXml/item1.xml"/><Relationship Id="rId12" Type="http://schemas.openxmlformats.org/officeDocument/2006/relationships/slide" Target="slides/slide11.xml"/><Relationship Id="rId17" Type="http://schemas.openxmlformats.org/officeDocument/2006/relationships/presProps" Target="presProps.xml"/><Relationship Id="rId7" Type="http://schemas.openxmlformats.org/officeDocument/2006/relationships/slide" Target="slides/slide6.xml"/><Relationship Id="rId20" Type="http://schemas.openxmlformats.org/officeDocument/2006/relationships/tableStyles" Target="tableStyles.xml"/><Relationship Id="rId16" Type="http://schemas.openxmlformats.org/officeDocument/2006/relationships/printerSettings" Target="printerSettings/printerSettings1.bin"/><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notesMaster" Target="notesMasters/notesMaster1.xml"/><Relationship Id="rId5" Type="http://schemas.openxmlformats.org/officeDocument/2006/relationships/slide" Target="slides/slide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9" Type="http://schemas.openxmlformats.org/officeDocument/2006/relationships/slide" Target="slides/slide8.xml"/><Relationship Id="rId14" Type="http://schemas.openxmlformats.org/officeDocument/2006/relationships/slide" Target="slides/slide13.xml"/><Relationship Id="rId4" Type="http://schemas.openxmlformats.org/officeDocument/2006/relationships/slide" Target="slides/slide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5DC571-7740-5B40-8E98-A5F73DF29C18}" type="datetimeFigureOut">
              <a:rPr lang="it-IT" smtClean="0"/>
              <a:t>16/05/16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69E69-A2A6-CA47-96AC-5B41FB5E8F49}" type="slidenum">
              <a:rPr lang="it-IT" smtClean="0"/>
              <a:t>‹n.›</a:t>
            </a:fld>
            <a:endParaRPr lang="it-IT"/>
          </a:p>
        </p:txBody>
      </p:sp>
    </p:spTree>
    <p:extLst>
      <p:ext uri="{BB962C8B-B14F-4D97-AF65-F5344CB8AC3E}">
        <p14:creationId xmlns:p14="http://schemas.microsoft.com/office/powerpoint/2010/main" val="2680621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ur-lex.europa.eu/legal-content/EN/TXT/?uri=OJ:L:2016:107:TOC" TargetMode="External"/><Relationship Id="rId4" Type="http://schemas.openxmlformats.org/officeDocument/2006/relationships/hyperlink" Target="http://www.yourfirsteuresjob.eu"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noProof="0" dirty="0" smtClean="0"/>
              <a:t>Summary of the</a:t>
            </a:r>
            <a:r>
              <a:rPr lang="en-GB" baseline="0" noProof="0" dirty="0" smtClean="0"/>
              <a:t> presentation</a:t>
            </a:r>
            <a:endParaRPr lang="en-GB" noProof="0" dirty="0" smtClean="0"/>
          </a:p>
          <a:p>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Several EU legal and operational initiatives focus on supporting free movement of EU citizens, not only as an individual right of each citizen, but also in the collective interest as Europeans that people are mobile and ready to cross borders.</a:t>
            </a:r>
            <a:endParaRPr lang="it-IT"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Mainly, it will be presented a model created to manage intra-EU labour mobility, in the framework of the new </a:t>
            </a:r>
            <a:r>
              <a:rPr lang="en-GB" sz="1200" u="sng" kern="1200" dirty="0" smtClean="0">
                <a:solidFill>
                  <a:schemeClr val="tx1"/>
                </a:solidFill>
                <a:effectLst/>
                <a:latin typeface="+mn-lt"/>
                <a:ea typeface="+mn-ea"/>
                <a:cs typeface="+mn-cs"/>
                <a:hlinkClick r:id="rId3"/>
              </a:rPr>
              <a:t>EURES 2016 Regulation</a:t>
            </a:r>
            <a:r>
              <a:rPr lang="en-GB" sz="1200" kern="1200" dirty="0" smtClean="0">
                <a:solidFill>
                  <a:schemeClr val="tx1"/>
                </a:solidFill>
                <a:effectLst/>
                <a:latin typeface="+mn-lt"/>
                <a:ea typeface="+mn-ea"/>
                <a:cs typeface="+mn-cs"/>
              </a:rPr>
              <a:t>: the EU initiative “</a:t>
            </a:r>
            <a:r>
              <a:rPr lang="en-GB" sz="1200" u="sng" kern="1200" dirty="0" smtClean="0">
                <a:solidFill>
                  <a:schemeClr val="tx1"/>
                </a:solidFill>
                <a:effectLst/>
                <a:latin typeface="+mn-lt"/>
                <a:ea typeface="+mn-ea"/>
                <a:cs typeface="+mn-cs"/>
                <a:hlinkClick r:id="rId4"/>
              </a:rPr>
              <a:t>Your first EURES job</a:t>
            </a:r>
            <a:r>
              <a:rPr lang="en-GB" sz="1200" kern="1200" dirty="0" smtClean="0">
                <a:solidFill>
                  <a:schemeClr val="tx1"/>
                </a:solidFill>
                <a:effectLst/>
                <a:latin typeface="+mn-lt"/>
                <a:ea typeface="+mn-ea"/>
                <a:cs typeface="+mn-cs"/>
              </a:rPr>
              <a:t>”, managed by the Metropolitan City of Rome with the Italian Ministry of Labour Policies, and the technical assistance of </a:t>
            </a:r>
            <a:r>
              <a:rPr lang="en-GB" sz="1200" kern="1200" dirty="0" err="1" smtClean="0">
                <a:solidFill>
                  <a:schemeClr val="tx1"/>
                </a:solidFill>
                <a:effectLst/>
                <a:latin typeface="+mn-lt"/>
                <a:ea typeface="+mn-ea"/>
                <a:cs typeface="+mn-cs"/>
              </a:rPr>
              <a:t>Capitale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Lavoro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S.p.A</a:t>
            </a:r>
            <a:r>
              <a:rPr lang="en-GB" sz="1200" kern="1200" dirty="0" smtClean="0">
                <a:solidFill>
                  <a:schemeClr val="tx1"/>
                </a:solidFill>
                <a:effectLst/>
                <a:latin typeface="+mn-lt"/>
                <a:ea typeface="+mn-ea"/>
                <a:cs typeface="+mn-cs"/>
              </a:rPr>
              <a:t>, the “in house providing Company” of the Metropolitan City of Rome (</a:t>
            </a:r>
            <a:r>
              <a:rPr lang="en-GB" sz="1200" i="1" kern="1200" dirty="0" smtClean="0">
                <a:solidFill>
                  <a:schemeClr val="tx1"/>
                </a:solidFill>
                <a:effectLst/>
                <a:latin typeface="+mn-lt"/>
                <a:ea typeface="+mn-ea"/>
                <a:cs typeface="+mn-cs"/>
              </a:rPr>
              <a:t>ex art. 12 - Directive 2014/24/EU on Public Procurement</a:t>
            </a:r>
            <a:r>
              <a:rPr lang="en-GB" sz="1200"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DC1B0BD5-C04D-4D00-AE09-253873479E94}" type="slidenum">
              <a:rPr lang="it-IT" smtClean="0"/>
              <a:pPr/>
              <a:t>12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noProof="0" dirty="0" smtClean="0"/>
              <a:t>Are labour policies in the 2030 Agenda? </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noProof="0" dirty="0" smtClean="0"/>
              <a:t>Goal 8: </a:t>
            </a:r>
            <a:r>
              <a:rPr lang="en-GB" sz="1200" kern="1200" dirty="0" smtClean="0">
                <a:solidFill>
                  <a:schemeClr val="tx1"/>
                </a:solidFill>
                <a:effectLst/>
                <a:latin typeface="+mn-lt"/>
                <a:ea typeface="+mn-ea"/>
                <a:cs typeface="+mn-cs"/>
              </a:rPr>
              <a:t>Promote inclusive and sustainable economic growth, employment and decent work for all</a:t>
            </a:r>
            <a:r>
              <a:rPr lang="it-IT"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Goal 10: Reduce </a:t>
            </a:r>
            <a:r>
              <a:rPr lang="it-IT" sz="1200" kern="1200" dirty="0" err="1" smtClean="0">
                <a:solidFill>
                  <a:schemeClr val="tx1"/>
                </a:solidFill>
                <a:effectLst/>
                <a:latin typeface="+mn-lt"/>
                <a:ea typeface="+mn-ea"/>
                <a:cs typeface="+mn-cs"/>
              </a:rPr>
              <a:t>inequality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within</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among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countries</a:t>
            </a: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Goal 10 Target: Facilitate </a:t>
            </a:r>
            <a:r>
              <a:rPr lang="it-IT" sz="1200" kern="1200" dirty="0" err="1" smtClean="0">
                <a:solidFill>
                  <a:schemeClr val="tx1"/>
                </a:solidFill>
                <a:effectLst/>
                <a:latin typeface="+mn-lt"/>
                <a:ea typeface="+mn-ea"/>
                <a:cs typeface="+mn-cs"/>
              </a:rPr>
              <a:t>orderly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safe</a:t>
            </a:r>
            <a:r>
              <a:rPr lang="it-IT" sz="1200" kern="1200" dirty="0" smtClean="0">
                <a:solidFill>
                  <a:schemeClr val="tx1"/>
                </a:solidFill>
                <a:effectLst/>
                <a:latin typeface="+mn-lt"/>
                <a:ea typeface="+mn-ea"/>
                <a:cs typeface="+mn-cs"/>
              </a:rPr>
              <a:t>, regular and </a:t>
            </a:r>
            <a:r>
              <a:rPr lang="it-IT" sz="1200" kern="1200" dirty="0" err="1" smtClean="0">
                <a:solidFill>
                  <a:schemeClr val="tx1"/>
                </a:solidFill>
                <a:effectLst/>
                <a:latin typeface="+mn-lt"/>
                <a:ea typeface="+mn-ea"/>
                <a:cs typeface="+mn-cs"/>
              </a:rPr>
              <a:t>responsible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migration</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mobility</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people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including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through</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implementation</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planned</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well-managed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migration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policies</a:t>
            </a:r>
            <a:r>
              <a:rPr lang="it-IT" dirty="0" smtClean="0">
                <a:effectLst/>
              </a:rPr>
              <a:t> </a:t>
            </a: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Goal 17: </a:t>
            </a:r>
            <a:r>
              <a:rPr lang="it-IT" sz="1200" kern="1200" dirty="0" err="1" smtClean="0">
                <a:solidFill>
                  <a:schemeClr val="tx1"/>
                </a:solidFill>
                <a:effectLst/>
                <a:latin typeface="+mn-lt"/>
                <a:ea typeface="+mn-ea"/>
                <a:cs typeface="+mn-cs"/>
              </a:rPr>
              <a:t>Revitalize</a:t>
            </a:r>
            <a:r>
              <a:rPr lang="it-IT" sz="1200" kern="1200" dirty="0" smtClean="0">
                <a:solidFill>
                  <a:schemeClr val="tx1"/>
                </a:solidFill>
                <a:effectLst/>
                <a:latin typeface="+mn-lt"/>
                <a:ea typeface="+mn-ea"/>
                <a:cs typeface="+mn-cs"/>
              </a:rPr>
              <a:t> the global partnership for </a:t>
            </a:r>
            <a:r>
              <a:rPr lang="it-IT" sz="1200" kern="1200" dirty="0" err="1" smtClean="0">
                <a:solidFill>
                  <a:schemeClr val="tx1"/>
                </a:solidFill>
                <a:effectLst/>
                <a:latin typeface="+mn-lt"/>
                <a:ea typeface="+mn-ea"/>
                <a:cs typeface="+mn-cs"/>
              </a:rPr>
              <a:t>sustainable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development</a:t>
            </a:r>
            <a:endParaRPr lang="it-IT" sz="1200" kern="1200" dirty="0" smtClean="0">
              <a:solidFill>
                <a:schemeClr val="tx1"/>
              </a:solidFill>
              <a:effectLst/>
              <a:latin typeface="+mn-lt"/>
              <a:ea typeface="+mn-ea"/>
              <a:cs typeface="+mn-cs"/>
            </a:endParaRPr>
          </a:p>
          <a:p>
            <a:pPr lvl="0"/>
            <a:r>
              <a:rPr lang="it-IT" sz="1200" kern="1200" dirty="0" smtClean="0">
                <a:solidFill>
                  <a:schemeClr val="tx1"/>
                </a:solidFill>
                <a:effectLst/>
                <a:latin typeface="+mn-lt"/>
                <a:ea typeface="+mn-ea"/>
                <a:cs typeface="+mn-cs"/>
              </a:rPr>
              <a:t>Goal 17</a:t>
            </a:r>
            <a:r>
              <a:rPr lang="it-IT" sz="1200" kern="1200" baseline="0" dirty="0" smtClean="0">
                <a:solidFill>
                  <a:schemeClr val="tx1"/>
                </a:solidFill>
                <a:effectLst/>
                <a:latin typeface="+mn-lt"/>
                <a:ea typeface="+mn-ea"/>
                <a:cs typeface="+mn-cs"/>
              </a:rPr>
              <a:t> Target: </a:t>
            </a:r>
            <a:r>
              <a:rPr lang="it-IT" sz="1200" kern="1200" dirty="0" err="1" smtClean="0">
                <a:solidFill>
                  <a:schemeClr val="tx1"/>
                </a:solidFill>
                <a:effectLst/>
                <a:latin typeface="+mn-lt"/>
                <a:ea typeface="+mn-ea"/>
                <a:cs typeface="+mn-cs"/>
              </a:rPr>
              <a:t>Enhance</a:t>
            </a:r>
            <a:r>
              <a:rPr lang="it-IT" sz="1200" kern="1200" dirty="0" smtClean="0">
                <a:solidFill>
                  <a:schemeClr val="tx1"/>
                </a:solidFill>
                <a:effectLst/>
                <a:latin typeface="+mn-lt"/>
                <a:ea typeface="+mn-ea"/>
                <a:cs typeface="+mn-cs"/>
              </a:rPr>
              <a:t> the global partnership for </a:t>
            </a:r>
            <a:r>
              <a:rPr lang="it-IT" sz="1200" kern="1200" dirty="0" err="1" smtClean="0">
                <a:solidFill>
                  <a:schemeClr val="tx1"/>
                </a:solidFill>
                <a:effectLst/>
                <a:latin typeface="+mn-lt"/>
                <a:ea typeface="+mn-ea"/>
                <a:cs typeface="+mn-cs"/>
              </a:rPr>
              <a:t>sustainable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development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complemented</a:t>
            </a:r>
            <a:r>
              <a:rPr lang="it-IT" sz="1200" kern="1200" dirty="0" smtClean="0">
                <a:solidFill>
                  <a:schemeClr val="tx1"/>
                </a:solidFill>
                <a:effectLst/>
                <a:latin typeface="+mn-lt"/>
                <a:ea typeface="+mn-ea"/>
                <a:cs typeface="+mn-cs"/>
              </a:rPr>
              <a:t> by multi-stakeholder </a:t>
            </a:r>
            <a:r>
              <a:rPr lang="it-IT" sz="1200" kern="1200" dirty="0" err="1" smtClean="0">
                <a:solidFill>
                  <a:schemeClr val="tx1"/>
                </a:solidFill>
                <a:effectLst/>
                <a:latin typeface="+mn-lt"/>
                <a:ea typeface="+mn-ea"/>
                <a:cs typeface="+mn-cs"/>
              </a:rPr>
              <a:t>partnerships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mobilize</a:t>
            </a:r>
            <a:r>
              <a:rPr lang="it-IT" sz="1200" kern="1200" dirty="0" smtClean="0">
                <a:solidFill>
                  <a:schemeClr val="tx1"/>
                </a:solidFill>
                <a:effectLst/>
                <a:latin typeface="+mn-lt"/>
                <a:ea typeface="+mn-ea"/>
                <a:cs typeface="+mn-cs"/>
              </a:rPr>
              <a:t> and share </a:t>
            </a:r>
            <a:r>
              <a:rPr lang="it-IT" sz="1200" kern="1200" dirty="0" err="1" smtClean="0">
                <a:solidFill>
                  <a:schemeClr val="tx1"/>
                </a:solidFill>
                <a:effectLst/>
                <a:latin typeface="+mn-lt"/>
                <a:ea typeface="+mn-ea"/>
                <a:cs typeface="+mn-cs"/>
              </a:rPr>
              <a:t>knowledge</a:t>
            </a:r>
            <a:r>
              <a:rPr lang="it-IT" sz="1200" kern="1200" dirty="0" smtClean="0">
                <a:solidFill>
                  <a:schemeClr val="tx1"/>
                </a:solidFill>
                <a:effectLst/>
                <a:latin typeface="+mn-lt"/>
                <a:ea typeface="+mn-ea"/>
                <a:cs typeface="+mn-cs"/>
              </a:rPr>
              <a:t>, expertise, </a:t>
            </a:r>
            <a:r>
              <a:rPr lang="it-IT" sz="1200" kern="1200" dirty="0" err="1" smtClean="0">
                <a:solidFill>
                  <a:schemeClr val="tx1"/>
                </a:solidFill>
                <a:effectLst/>
                <a:latin typeface="+mn-lt"/>
                <a:ea typeface="+mn-ea"/>
                <a:cs typeface="+mn-cs"/>
              </a:rPr>
              <a:t>technology</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financial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resources</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support</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achievement</a:t>
            </a:r>
            <a:r>
              <a:rPr lang="it-IT" sz="1200" kern="1200" dirty="0" smtClean="0">
                <a:solidFill>
                  <a:schemeClr val="tx1"/>
                </a:solidFill>
                <a:effectLst/>
                <a:latin typeface="+mn-lt"/>
                <a:ea typeface="+mn-ea"/>
                <a:cs typeface="+mn-cs"/>
              </a:rPr>
              <a:t> of the </a:t>
            </a:r>
            <a:r>
              <a:rPr lang="it-IT" sz="1200" kern="1200" dirty="0" err="1" smtClean="0">
                <a:solidFill>
                  <a:schemeClr val="tx1"/>
                </a:solidFill>
                <a:effectLst/>
                <a:latin typeface="+mn-lt"/>
                <a:ea typeface="+mn-ea"/>
                <a:cs typeface="+mn-cs"/>
              </a:rPr>
              <a:t>sustainable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development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goals</a:t>
            </a:r>
            <a:r>
              <a:rPr lang="it-IT" sz="1200" kern="1200" dirty="0" smtClean="0">
                <a:solidFill>
                  <a:schemeClr val="tx1"/>
                </a:solidFill>
                <a:effectLst/>
                <a:latin typeface="+mn-lt"/>
                <a:ea typeface="+mn-ea"/>
                <a:cs typeface="+mn-cs"/>
              </a:rPr>
              <a:t> in </a:t>
            </a:r>
            <a:r>
              <a:rPr lang="it-IT" sz="1200" kern="1200" dirty="0" err="1" smtClean="0">
                <a:solidFill>
                  <a:schemeClr val="tx1"/>
                </a:solidFill>
                <a:effectLst/>
                <a:latin typeface="+mn-lt"/>
                <a:ea typeface="+mn-ea"/>
                <a:cs typeface="+mn-cs"/>
              </a:rPr>
              <a:t>all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countries</a:t>
            </a:r>
            <a:r>
              <a:rPr lang="it-IT" sz="1200" kern="1200" dirty="0" smtClean="0">
                <a:solidFill>
                  <a:schemeClr val="tx1"/>
                </a:solidFill>
                <a:effectLst/>
                <a:latin typeface="+mn-lt"/>
                <a:ea typeface="+mn-ea"/>
                <a:cs typeface="+mn-cs"/>
              </a:rPr>
              <a:t>, in </a:t>
            </a:r>
            <a:r>
              <a:rPr lang="it-IT" sz="1200" kern="1200" dirty="0" err="1" smtClean="0">
                <a:solidFill>
                  <a:schemeClr val="tx1"/>
                </a:solidFill>
                <a:effectLst/>
                <a:latin typeface="+mn-lt"/>
                <a:ea typeface="+mn-ea"/>
                <a:cs typeface="+mn-cs"/>
              </a:rPr>
              <a:t>particular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developing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countries</a:t>
            </a:r>
            <a:endParaRPr lang="it-IT" sz="1200" kern="1200" dirty="0" smtClean="0">
              <a:solidFill>
                <a:schemeClr val="tx1"/>
              </a:solidFill>
              <a:effectLst/>
              <a:latin typeface="+mn-lt"/>
              <a:ea typeface="+mn-ea"/>
              <a:cs typeface="+mn-cs"/>
            </a:endParaRPr>
          </a:p>
          <a:p>
            <a:r>
              <a:rPr lang="it-IT" sz="1200" kern="1200" dirty="0" err="1" smtClean="0">
                <a:solidFill>
                  <a:schemeClr val="tx1"/>
                </a:solidFill>
                <a:effectLst/>
                <a:latin typeface="+mn-lt"/>
                <a:ea typeface="+mn-ea"/>
                <a:cs typeface="+mn-cs"/>
              </a:rPr>
              <a:t>Encourage</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promote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effective</a:t>
            </a:r>
            <a:r>
              <a:rPr lang="it-IT" sz="1200" kern="1200" dirty="0" smtClean="0">
                <a:solidFill>
                  <a:schemeClr val="tx1"/>
                </a:solidFill>
                <a:effectLst/>
                <a:latin typeface="+mn-lt"/>
                <a:ea typeface="+mn-ea"/>
                <a:cs typeface="+mn-cs"/>
              </a:rPr>
              <a:t> public, public-private and </a:t>
            </a:r>
            <a:r>
              <a:rPr lang="it-IT" sz="1200" kern="1200" dirty="0" err="1" smtClean="0">
                <a:solidFill>
                  <a:schemeClr val="tx1"/>
                </a:solidFill>
                <a:effectLst/>
                <a:latin typeface="+mn-lt"/>
                <a:ea typeface="+mn-ea"/>
                <a:cs typeface="+mn-cs"/>
              </a:rPr>
              <a:t>civil</a:t>
            </a:r>
            <a:r>
              <a:rPr lang="it-IT" sz="1200" kern="1200" dirty="0" smtClean="0">
                <a:solidFill>
                  <a:schemeClr val="tx1"/>
                </a:solidFill>
                <a:effectLst/>
                <a:latin typeface="+mn-lt"/>
                <a:ea typeface="+mn-ea"/>
                <a:cs typeface="+mn-cs"/>
              </a:rPr>
              <a:t> society </a:t>
            </a:r>
            <a:r>
              <a:rPr lang="it-IT" sz="1200" kern="1200" dirty="0" err="1" smtClean="0">
                <a:solidFill>
                  <a:schemeClr val="tx1"/>
                </a:solidFill>
                <a:effectLst/>
                <a:latin typeface="+mn-lt"/>
                <a:ea typeface="+mn-ea"/>
                <a:cs typeface="+mn-cs"/>
              </a:rPr>
              <a:t>partnerships</a:t>
            </a:r>
            <a:r>
              <a:rPr lang="it-IT" sz="1200" kern="1200" dirty="0" smtClean="0">
                <a:solidFill>
                  <a:schemeClr val="tx1"/>
                </a:solidFill>
                <a:effectLst/>
                <a:latin typeface="+mn-lt"/>
                <a:ea typeface="+mn-ea"/>
                <a:cs typeface="+mn-cs"/>
              </a:rPr>
              <a:t>, building on the </a:t>
            </a:r>
            <a:r>
              <a:rPr lang="it-IT" sz="1200" kern="1200" dirty="0" err="1" smtClean="0">
                <a:solidFill>
                  <a:schemeClr val="tx1"/>
                </a:solidFill>
                <a:effectLst/>
                <a:latin typeface="+mn-lt"/>
                <a:ea typeface="+mn-ea"/>
                <a:cs typeface="+mn-cs"/>
              </a:rPr>
              <a:t>experience</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resourcing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strategies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partnerships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Goal 4: </a:t>
            </a:r>
            <a:r>
              <a:rPr lang="it-IT" sz="1200" kern="1200" dirty="0" err="1" smtClean="0">
                <a:solidFill>
                  <a:schemeClr val="tx1"/>
                </a:solidFill>
                <a:effectLst/>
                <a:latin typeface="+mn-lt"/>
                <a:ea typeface="+mn-ea"/>
                <a:cs typeface="+mn-cs"/>
              </a:rPr>
              <a:t>Ensure</a:t>
            </a:r>
            <a:r>
              <a:rPr lang="it-IT" sz="1200" kern="1200" dirty="0" smtClean="0">
                <a:solidFill>
                  <a:schemeClr val="tx1"/>
                </a:solidFill>
                <a:effectLst/>
                <a:latin typeface="+mn-lt"/>
                <a:ea typeface="+mn-ea"/>
                <a:cs typeface="+mn-cs"/>
              </a:rPr>
              <a:t> inclusive and </a:t>
            </a:r>
            <a:r>
              <a:rPr lang="it-IT" sz="1200" kern="1200" dirty="0" err="1" smtClean="0">
                <a:solidFill>
                  <a:schemeClr val="tx1"/>
                </a:solidFill>
                <a:effectLst/>
                <a:latin typeface="+mn-lt"/>
                <a:ea typeface="+mn-ea"/>
                <a:cs typeface="+mn-cs"/>
              </a:rPr>
              <a:t>quality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education</a:t>
            </a:r>
            <a:r>
              <a:rPr lang="it-IT" sz="1200" kern="1200" dirty="0" smtClean="0">
                <a:solidFill>
                  <a:schemeClr val="tx1"/>
                </a:solidFill>
                <a:effectLst/>
                <a:latin typeface="+mn-lt"/>
                <a:ea typeface="+mn-ea"/>
                <a:cs typeface="+mn-cs"/>
              </a:rPr>
              <a:t> for </a:t>
            </a:r>
            <a:r>
              <a:rPr lang="it-IT" sz="1200" kern="1200" dirty="0" err="1" smtClean="0">
                <a:solidFill>
                  <a:schemeClr val="tx1"/>
                </a:solidFill>
                <a:effectLst/>
                <a:latin typeface="+mn-lt"/>
                <a:ea typeface="+mn-ea"/>
                <a:cs typeface="+mn-cs"/>
              </a:rPr>
              <a:t>all</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promote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lifelong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learning</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TARGET: </a:t>
            </a:r>
            <a:r>
              <a:rPr lang="it-IT" sz="1200" kern="1200" dirty="0" smtClean="0">
                <a:solidFill>
                  <a:schemeClr val="tx1"/>
                </a:solidFill>
                <a:effectLst/>
                <a:latin typeface="+mn-lt"/>
                <a:ea typeface="+mn-ea"/>
                <a:cs typeface="+mn-cs"/>
              </a:rPr>
              <a:t>By 2030, </a:t>
            </a:r>
            <a:r>
              <a:rPr lang="it-IT" sz="1200" kern="1200" dirty="0" err="1" smtClean="0">
                <a:solidFill>
                  <a:schemeClr val="tx1"/>
                </a:solidFill>
                <a:effectLst/>
                <a:latin typeface="+mn-lt"/>
                <a:ea typeface="+mn-ea"/>
                <a:cs typeface="+mn-cs"/>
              </a:rPr>
              <a:t>ensure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all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learners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acquire</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knowledge</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skills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needed</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promote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sustainable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development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including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among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others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through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education</a:t>
            </a:r>
            <a:r>
              <a:rPr lang="it-IT" sz="1200" kern="1200" dirty="0" smtClean="0">
                <a:solidFill>
                  <a:schemeClr val="tx1"/>
                </a:solidFill>
                <a:effectLst/>
                <a:latin typeface="+mn-lt"/>
                <a:ea typeface="+mn-ea"/>
                <a:cs typeface="+mn-cs"/>
              </a:rPr>
              <a:t> for </a:t>
            </a:r>
            <a:r>
              <a:rPr lang="it-IT" sz="1200" kern="1200" dirty="0" err="1" smtClean="0">
                <a:solidFill>
                  <a:schemeClr val="tx1"/>
                </a:solidFill>
                <a:effectLst/>
                <a:latin typeface="+mn-lt"/>
                <a:ea typeface="+mn-ea"/>
                <a:cs typeface="+mn-cs"/>
              </a:rPr>
              <a:t>sustainable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development</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sustainable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lifestyles</a:t>
            </a:r>
            <a:r>
              <a:rPr lang="it-IT" sz="1200" kern="1200" dirty="0" smtClean="0">
                <a:solidFill>
                  <a:schemeClr val="tx1"/>
                </a:solidFill>
                <a:effectLst/>
                <a:latin typeface="+mn-lt"/>
                <a:ea typeface="+mn-ea"/>
                <a:cs typeface="+mn-cs"/>
              </a:rPr>
              <a:t>, human </a:t>
            </a:r>
            <a:r>
              <a:rPr lang="it-IT" sz="1200" kern="1200" dirty="0" err="1" smtClean="0">
                <a:solidFill>
                  <a:schemeClr val="tx1"/>
                </a:solidFill>
                <a:effectLst/>
                <a:latin typeface="+mn-lt"/>
                <a:ea typeface="+mn-ea"/>
                <a:cs typeface="+mn-cs"/>
              </a:rPr>
              <a:t>rights</a:t>
            </a:r>
            <a:r>
              <a:rPr lang="it-IT" sz="1200" kern="1200" dirty="0" smtClean="0">
                <a:solidFill>
                  <a:schemeClr val="tx1"/>
                </a:solidFill>
                <a:effectLst/>
                <a:latin typeface="+mn-lt"/>
                <a:ea typeface="+mn-ea"/>
                <a:cs typeface="+mn-cs"/>
              </a:rPr>
              <a:t>, gender </a:t>
            </a:r>
            <a:r>
              <a:rPr lang="it-IT" sz="1200" kern="1200" dirty="0" err="1" smtClean="0">
                <a:solidFill>
                  <a:schemeClr val="tx1"/>
                </a:solidFill>
                <a:effectLst/>
                <a:latin typeface="+mn-lt"/>
                <a:ea typeface="+mn-ea"/>
                <a:cs typeface="+mn-cs"/>
              </a:rPr>
              <a:t>equality</a:t>
            </a:r>
            <a:r>
              <a:rPr lang="it-IT" sz="1200" kern="1200" dirty="0" smtClean="0">
                <a:solidFill>
                  <a:schemeClr val="tx1"/>
                </a:solidFill>
                <a:effectLst/>
                <a:latin typeface="+mn-lt"/>
                <a:ea typeface="+mn-ea"/>
                <a:cs typeface="+mn-cs"/>
              </a:rPr>
              <a:t>, promotion of a culture of </a:t>
            </a:r>
            <a:r>
              <a:rPr lang="it-IT" sz="1200" kern="1200" dirty="0" err="1" smtClean="0">
                <a:solidFill>
                  <a:schemeClr val="tx1"/>
                </a:solidFill>
                <a:effectLst/>
                <a:latin typeface="+mn-lt"/>
                <a:ea typeface="+mn-ea"/>
                <a:cs typeface="+mn-cs"/>
              </a:rPr>
              <a:t>peace</a:t>
            </a:r>
            <a:r>
              <a:rPr lang="it-IT" sz="1200" kern="1200" dirty="0" smtClean="0">
                <a:solidFill>
                  <a:schemeClr val="tx1"/>
                </a:solidFill>
                <a:effectLst/>
                <a:latin typeface="+mn-lt"/>
                <a:ea typeface="+mn-ea"/>
                <a:cs typeface="+mn-cs"/>
              </a:rPr>
              <a:t> and non-</a:t>
            </a:r>
            <a:r>
              <a:rPr lang="it-IT" sz="1200" kern="1200" dirty="0" err="1" smtClean="0">
                <a:solidFill>
                  <a:schemeClr val="tx1"/>
                </a:solidFill>
                <a:effectLst/>
                <a:latin typeface="+mn-lt"/>
                <a:ea typeface="+mn-ea"/>
                <a:cs typeface="+mn-cs"/>
              </a:rPr>
              <a:t>violence</a:t>
            </a:r>
            <a:r>
              <a:rPr lang="it-IT" sz="1200" kern="1200" dirty="0" smtClean="0">
                <a:solidFill>
                  <a:schemeClr val="tx1"/>
                </a:solidFill>
                <a:effectLst/>
                <a:latin typeface="+mn-lt"/>
                <a:ea typeface="+mn-ea"/>
                <a:cs typeface="+mn-cs"/>
              </a:rPr>
              <a:t>, global </a:t>
            </a:r>
            <a:r>
              <a:rPr lang="it-IT" sz="1200" kern="1200" dirty="0" err="1" smtClean="0">
                <a:solidFill>
                  <a:schemeClr val="tx1"/>
                </a:solidFill>
                <a:effectLst/>
                <a:latin typeface="+mn-lt"/>
                <a:ea typeface="+mn-ea"/>
                <a:cs typeface="+mn-cs"/>
              </a:rPr>
              <a:t>citizenship</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appreciation</a:t>
            </a:r>
            <a:r>
              <a:rPr lang="it-IT" sz="1200" kern="1200" dirty="0" smtClean="0">
                <a:solidFill>
                  <a:schemeClr val="tx1"/>
                </a:solidFill>
                <a:effectLst/>
                <a:latin typeface="+mn-lt"/>
                <a:ea typeface="+mn-ea"/>
                <a:cs typeface="+mn-cs"/>
              </a:rPr>
              <a:t> of cultural </a:t>
            </a:r>
            <a:r>
              <a:rPr lang="it-IT" sz="1200" kern="1200" dirty="0" err="1" smtClean="0">
                <a:solidFill>
                  <a:schemeClr val="tx1"/>
                </a:solidFill>
                <a:effectLst/>
                <a:latin typeface="+mn-lt"/>
                <a:ea typeface="+mn-ea"/>
                <a:cs typeface="+mn-cs"/>
              </a:rPr>
              <a:t>diversity</a:t>
            </a:r>
            <a:r>
              <a:rPr lang="it-IT" sz="1200" kern="1200" dirty="0" smtClean="0">
                <a:solidFill>
                  <a:schemeClr val="tx1"/>
                </a:solidFill>
                <a:effectLst/>
                <a:latin typeface="+mn-lt"/>
                <a:ea typeface="+mn-ea"/>
                <a:cs typeface="+mn-cs"/>
              </a:rPr>
              <a:t> and of </a:t>
            </a:r>
            <a:r>
              <a:rPr lang="it-IT" sz="1200" kern="1200" dirty="0" err="1" smtClean="0">
                <a:solidFill>
                  <a:schemeClr val="tx1"/>
                </a:solidFill>
                <a:effectLst/>
                <a:latin typeface="+mn-lt"/>
                <a:ea typeface="+mn-ea"/>
                <a:cs typeface="+mn-cs"/>
              </a:rPr>
              <a:t>culture’s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contribution</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sustainable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development</a:t>
            </a:r>
            <a:endParaRPr lang="it-IT"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Goal 9: </a:t>
            </a:r>
            <a:r>
              <a:rPr lang="it-IT" sz="1200" kern="1200" dirty="0" err="1" smtClean="0">
                <a:solidFill>
                  <a:schemeClr val="tx1"/>
                </a:solidFill>
                <a:effectLst/>
                <a:latin typeface="+mn-lt"/>
                <a:ea typeface="+mn-ea"/>
                <a:cs typeface="+mn-cs"/>
              </a:rPr>
              <a:t>Build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resilient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infrastructure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promote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sustainable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industrialization</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foster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innovation</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TARGET: </a:t>
            </a:r>
            <a:r>
              <a:rPr lang="it-IT" sz="1200" kern="1200" dirty="0" err="1" smtClean="0">
                <a:solidFill>
                  <a:schemeClr val="tx1"/>
                </a:solidFill>
                <a:effectLst/>
                <a:latin typeface="+mn-lt"/>
                <a:ea typeface="+mn-ea"/>
                <a:cs typeface="+mn-cs"/>
              </a:rPr>
              <a:t>Develop</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quality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reliable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sustainable</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resilient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infrastructure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including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regional</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transborder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infrastructure</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support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economic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development</a:t>
            </a:r>
            <a:r>
              <a:rPr lang="it-IT" sz="1200" kern="1200" dirty="0" smtClean="0">
                <a:solidFill>
                  <a:schemeClr val="tx1"/>
                </a:solidFill>
                <a:effectLst/>
                <a:latin typeface="+mn-lt"/>
                <a:ea typeface="+mn-ea"/>
                <a:cs typeface="+mn-cs"/>
              </a:rPr>
              <a:t> and human </a:t>
            </a:r>
            <a:r>
              <a:rPr lang="it-IT" sz="1200" kern="1200" dirty="0" err="1" smtClean="0">
                <a:solidFill>
                  <a:schemeClr val="tx1"/>
                </a:solidFill>
                <a:effectLst/>
                <a:latin typeface="+mn-lt"/>
                <a:ea typeface="+mn-ea"/>
                <a:cs typeface="+mn-cs"/>
              </a:rPr>
              <a:t>well-being</a:t>
            </a:r>
            <a:r>
              <a:rPr lang="it-IT" sz="1200" kern="1200" dirty="0" smtClean="0">
                <a:solidFill>
                  <a:schemeClr val="tx1"/>
                </a:solidFill>
                <a:effectLst/>
                <a:latin typeface="+mn-lt"/>
                <a:ea typeface="+mn-ea"/>
                <a:cs typeface="+mn-cs"/>
              </a:rPr>
              <a:t>, with a focus on </a:t>
            </a:r>
            <a:r>
              <a:rPr lang="it-IT" sz="1200" kern="1200" dirty="0" err="1" smtClean="0">
                <a:solidFill>
                  <a:schemeClr val="tx1"/>
                </a:solidFill>
                <a:effectLst/>
                <a:latin typeface="+mn-lt"/>
                <a:ea typeface="+mn-ea"/>
                <a:cs typeface="+mn-cs"/>
              </a:rPr>
              <a:t>affordable</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equitable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access</a:t>
            </a:r>
            <a:r>
              <a:rPr lang="it-IT" sz="1200" kern="1200" dirty="0" smtClean="0">
                <a:solidFill>
                  <a:schemeClr val="tx1"/>
                </a:solidFill>
                <a:effectLst/>
                <a:latin typeface="+mn-lt"/>
                <a:ea typeface="+mn-ea"/>
                <a:cs typeface="+mn-cs"/>
              </a:rPr>
              <a:t> for </a:t>
            </a:r>
            <a:r>
              <a:rPr lang="it-IT" sz="1200" kern="1200" dirty="0" err="1" smtClean="0">
                <a:solidFill>
                  <a:schemeClr val="tx1"/>
                </a:solidFill>
                <a:effectLst/>
                <a:latin typeface="+mn-lt"/>
                <a:ea typeface="+mn-ea"/>
                <a:cs typeface="+mn-cs"/>
              </a:rPr>
              <a:t>all</a:t>
            </a:r>
            <a:endParaRPr lang="it-IT"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noProof="0" dirty="0" smtClean="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noProof="0" dirty="0" smtClean="0"/>
              <a:t>Why</a:t>
            </a:r>
            <a:r>
              <a:rPr lang="en-GB" baseline="0" noProof="0" dirty="0" smtClean="0"/>
              <a:t> geographical labour mobility drives to a Smart Sustainable Cities? </a:t>
            </a:r>
            <a:r>
              <a:rPr lang="en-GB" noProof="0" dirty="0" smtClean="0"/>
              <a:t>A lot of</a:t>
            </a:r>
            <a:r>
              <a:rPr lang="en-GB" baseline="0" noProof="0" dirty="0" smtClean="0"/>
              <a:t> different definitions of Smart Sustainable Cities</a:t>
            </a:r>
          </a:p>
          <a:p>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Firstly, labour mobility contributes to improving the allocation of resources and serves as an adjustment mechanism for unbalanced labour markets whilst enabling economies to cope better with sudden shocks. Nevertheless, if we confine the potential of labour mobility only on this factor, we could foster brain-drains, making poorest the countries with an high unemployment rates and rising the economic imbalance among states.</a:t>
            </a:r>
            <a:r>
              <a:rPr lang="it-IT" dirty="0" smtClean="0">
                <a:effectLst/>
              </a:rPr>
              <a:t> </a:t>
            </a:r>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eaLnBrk="0" hangingPunct="0"/>
            <a:r>
              <a:rPr lang="en-GB" sz="1200" kern="1200" dirty="0" smtClean="0">
                <a:solidFill>
                  <a:schemeClr val="tx1"/>
                </a:solidFill>
                <a:effectLst/>
                <a:latin typeface="+mn-lt"/>
                <a:ea typeface="+mn-ea"/>
                <a:cs typeface="+mn-cs"/>
              </a:rPr>
              <a:t>The main objective of labour mobility must not definitely be to encourage brain-drains or limit the number of vacancies for national jobless people, but rather to acquire diversified knowledge and skills: labour mobility can promote knowledge transfer, innovation and human capital development, which is essential in a context of quick technological change and global competition.</a:t>
            </a:r>
            <a:endParaRPr lang="it-IT" sz="1200" kern="1200" dirty="0" smtClean="0">
              <a:solidFill>
                <a:schemeClr val="tx1"/>
              </a:solidFill>
              <a:effectLst/>
              <a:latin typeface="+mn-lt"/>
              <a:ea typeface="+mn-ea"/>
              <a:cs typeface="+mn-cs"/>
            </a:endParaRPr>
          </a:p>
          <a:p>
            <a:pPr eaLnBrk="0" hangingPunct="0"/>
            <a:r>
              <a:rPr lang="en-GB" sz="1200" kern="1200" dirty="0" smtClean="0">
                <a:solidFill>
                  <a:schemeClr val="tx1"/>
                </a:solidFill>
                <a:effectLst/>
                <a:latin typeface="+mn-lt"/>
                <a:ea typeface="+mn-ea"/>
                <a:cs typeface="+mn-cs"/>
              </a:rPr>
              <a:t>A foreign workforce can make governments and businesses more innovative and competitive and help them to take more advantage of opportunities on the international marketplace.</a:t>
            </a:r>
            <a:endParaRPr lang="it-IT" sz="1200" kern="1200" dirty="0" smtClean="0">
              <a:solidFill>
                <a:schemeClr val="tx1"/>
              </a:solidFill>
              <a:effectLst/>
              <a:latin typeface="+mn-lt"/>
              <a:ea typeface="+mn-ea"/>
              <a:cs typeface="+mn-cs"/>
            </a:endParaRPr>
          </a:p>
          <a:p>
            <a:pPr eaLnBrk="0" hangingPunct="0"/>
            <a:r>
              <a:rPr lang="en-GB" sz="1200" kern="1200" dirty="0" smtClean="0">
                <a:solidFill>
                  <a:schemeClr val="tx1"/>
                </a:solidFill>
                <a:effectLst/>
                <a:latin typeface="+mn-lt"/>
                <a:ea typeface="+mn-ea"/>
                <a:cs typeface="+mn-cs"/>
              </a:rPr>
              <a:t>It creates interaction between citizens, and it can improve mutual understanding, contribute to making societies more tolerant and inclusive and strengthen the worldwide citizenship values.</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DC1B0BD5-C04D-4D00-AE09-253873479E94}"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eaLnBrk="0" hangingPunct="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DC1B0BD5-C04D-4D00-AE09-253873479E94}"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eaLnBrk="0" hangingPunct="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DC1B0BD5-C04D-4D00-AE09-253873479E94}"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eaLnBrk="0" hangingPunct="0"/>
            <a:r>
              <a:rPr lang="en-GB" sz="1200" kern="1200" dirty="0" smtClean="0">
                <a:solidFill>
                  <a:schemeClr val="tx1"/>
                </a:solidFill>
                <a:effectLst/>
                <a:latin typeface="+mn-lt"/>
                <a:ea typeface="+mn-ea"/>
                <a:cs typeface="+mn-cs"/>
              </a:rPr>
              <a:t>Key factors to foster this favourable labour-mobility are a supranational governance, a public-private cooperation, </a:t>
            </a:r>
            <a:r>
              <a:rPr lang="en-GB" sz="1200" kern="1200" dirty="0" err="1" smtClean="0">
                <a:solidFill>
                  <a:schemeClr val="tx1"/>
                </a:solidFill>
                <a:effectLst/>
                <a:latin typeface="+mn-lt"/>
                <a:ea typeface="+mn-ea"/>
                <a:cs typeface="+mn-cs"/>
              </a:rPr>
              <a:t>ICT</a:t>
            </a:r>
            <a:r>
              <a:rPr lang="en-GB" sz="1200" kern="1200" dirty="0" smtClean="0">
                <a:solidFill>
                  <a:schemeClr val="tx1"/>
                </a:solidFill>
                <a:effectLst/>
                <a:latin typeface="+mn-lt"/>
                <a:ea typeface="+mn-ea"/>
                <a:cs typeface="+mn-cs"/>
              </a:rPr>
              <a:t> platform featuring a set of tools regarding job postings, job tracking, searches, alerts, matching and data management</a:t>
            </a: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E6ED58F-9132-154C-9A57-BA01CD51B54C}" type="datetimeFigureOut">
              <a:rPr lang="it-IT" smtClean="0"/>
              <a:t>16/05/16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F46331-4D45-6A4D-BA08-5DFD25AA8F74}" type="slidenum">
              <a:rPr lang="it-IT" smtClean="0"/>
              <a:t>‹n.›</a:t>
            </a:fld>
            <a:endParaRPr lang="it-IT"/>
          </a:p>
        </p:txBody>
      </p:sp>
    </p:spTree>
    <p:extLst>
      <p:ext uri="{BB962C8B-B14F-4D97-AF65-F5344CB8AC3E}">
        <p14:creationId xmlns:p14="http://schemas.microsoft.com/office/powerpoint/2010/main" val="295098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6ED58F-9132-154C-9A57-BA01CD51B54C}" type="datetimeFigureOut">
              <a:rPr lang="it-IT" smtClean="0"/>
              <a:t>16/05/16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F46331-4D45-6A4D-BA08-5DFD25AA8F74}" type="slidenum">
              <a:rPr lang="it-IT" smtClean="0"/>
              <a:t>‹n.›</a:t>
            </a:fld>
            <a:endParaRPr lang="it-IT"/>
          </a:p>
        </p:txBody>
      </p:sp>
    </p:spTree>
    <p:extLst>
      <p:ext uri="{BB962C8B-B14F-4D97-AF65-F5344CB8AC3E}">
        <p14:creationId xmlns:p14="http://schemas.microsoft.com/office/powerpoint/2010/main" val="215613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6ED58F-9132-154C-9A57-BA01CD51B54C}" type="datetimeFigureOut">
              <a:rPr lang="it-IT" smtClean="0"/>
              <a:t>16/05/16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F46331-4D45-6A4D-BA08-5DFD25AA8F74}" type="slidenum">
              <a:rPr lang="it-IT" smtClean="0"/>
              <a:t>‹n.›</a:t>
            </a:fld>
            <a:endParaRPr lang="it-IT"/>
          </a:p>
        </p:txBody>
      </p:sp>
    </p:spTree>
    <p:extLst>
      <p:ext uri="{BB962C8B-B14F-4D97-AF65-F5344CB8AC3E}">
        <p14:creationId xmlns:p14="http://schemas.microsoft.com/office/powerpoint/2010/main" val="186501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6ED58F-9132-154C-9A57-BA01CD51B54C}" type="datetimeFigureOut">
              <a:rPr lang="it-IT" smtClean="0"/>
              <a:t>16/05/16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F46331-4D45-6A4D-BA08-5DFD25AA8F74}" type="slidenum">
              <a:rPr lang="it-IT" smtClean="0"/>
              <a:t>‹n.›</a:t>
            </a:fld>
            <a:endParaRPr lang="it-IT"/>
          </a:p>
        </p:txBody>
      </p:sp>
    </p:spTree>
    <p:extLst>
      <p:ext uri="{BB962C8B-B14F-4D97-AF65-F5344CB8AC3E}">
        <p14:creationId xmlns:p14="http://schemas.microsoft.com/office/powerpoint/2010/main" val="169150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5E6ED58F-9132-154C-9A57-BA01CD51B54C}" type="datetimeFigureOut">
              <a:rPr lang="it-IT" smtClean="0"/>
              <a:t>16/05/16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F46331-4D45-6A4D-BA08-5DFD25AA8F74}" type="slidenum">
              <a:rPr lang="it-IT" smtClean="0"/>
              <a:t>‹n.›</a:t>
            </a:fld>
            <a:endParaRPr lang="it-IT"/>
          </a:p>
        </p:txBody>
      </p:sp>
    </p:spTree>
    <p:extLst>
      <p:ext uri="{BB962C8B-B14F-4D97-AF65-F5344CB8AC3E}">
        <p14:creationId xmlns:p14="http://schemas.microsoft.com/office/powerpoint/2010/main" val="48956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E6ED58F-9132-154C-9A57-BA01CD51B54C}" type="datetimeFigureOut">
              <a:rPr lang="it-IT" smtClean="0"/>
              <a:t>16/05/16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F46331-4D45-6A4D-BA08-5DFD25AA8F74}" type="slidenum">
              <a:rPr lang="it-IT" smtClean="0"/>
              <a:t>‹n.›</a:t>
            </a:fld>
            <a:endParaRPr lang="it-IT"/>
          </a:p>
        </p:txBody>
      </p:sp>
    </p:spTree>
    <p:extLst>
      <p:ext uri="{BB962C8B-B14F-4D97-AF65-F5344CB8AC3E}">
        <p14:creationId xmlns:p14="http://schemas.microsoft.com/office/powerpoint/2010/main" val="269032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E6ED58F-9132-154C-9A57-BA01CD51B54C}" type="datetimeFigureOut">
              <a:rPr lang="it-IT" smtClean="0"/>
              <a:t>16/05/16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8F46331-4D45-6A4D-BA08-5DFD25AA8F74}" type="slidenum">
              <a:rPr lang="it-IT" smtClean="0"/>
              <a:t>‹n.›</a:t>
            </a:fld>
            <a:endParaRPr lang="it-IT"/>
          </a:p>
        </p:txBody>
      </p:sp>
    </p:spTree>
    <p:extLst>
      <p:ext uri="{BB962C8B-B14F-4D97-AF65-F5344CB8AC3E}">
        <p14:creationId xmlns:p14="http://schemas.microsoft.com/office/powerpoint/2010/main" val="325382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5E6ED58F-9132-154C-9A57-BA01CD51B54C}" type="datetimeFigureOut">
              <a:rPr lang="it-IT" smtClean="0"/>
              <a:t>16/05/16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8F46331-4D45-6A4D-BA08-5DFD25AA8F74}" type="slidenum">
              <a:rPr lang="it-IT" smtClean="0"/>
              <a:t>‹n.›</a:t>
            </a:fld>
            <a:endParaRPr lang="it-IT"/>
          </a:p>
        </p:txBody>
      </p:sp>
    </p:spTree>
    <p:extLst>
      <p:ext uri="{BB962C8B-B14F-4D97-AF65-F5344CB8AC3E}">
        <p14:creationId xmlns:p14="http://schemas.microsoft.com/office/powerpoint/2010/main" val="333371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E6ED58F-9132-154C-9A57-BA01CD51B54C}" type="datetimeFigureOut">
              <a:rPr lang="it-IT" smtClean="0"/>
              <a:t>16/05/16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8F46331-4D45-6A4D-BA08-5DFD25AA8F74}" type="slidenum">
              <a:rPr lang="it-IT" smtClean="0"/>
              <a:t>‹n.›</a:t>
            </a:fld>
            <a:endParaRPr lang="it-IT"/>
          </a:p>
        </p:txBody>
      </p:sp>
    </p:spTree>
    <p:extLst>
      <p:ext uri="{BB962C8B-B14F-4D97-AF65-F5344CB8AC3E}">
        <p14:creationId xmlns:p14="http://schemas.microsoft.com/office/powerpoint/2010/main" val="228305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E6ED58F-9132-154C-9A57-BA01CD51B54C}" type="datetimeFigureOut">
              <a:rPr lang="it-IT" smtClean="0"/>
              <a:t>16/05/16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F46331-4D45-6A4D-BA08-5DFD25AA8F74}" type="slidenum">
              <a:rPr lang="it-IT" smtClean="0"/>
              <a:t>‹n.›</a:t>
            </a:fld>
            <a:endParaRPr lang="it-IT"/>
          </a:p>
        </p:txBody>
      </p:sp>
    </p:spTree>
    <p:extLst>
      <p:ext uri="{BB962C8B-B14F-4D97-AF65-F5344CB8AC3E}">
        <p14:creationId xmlns:p14="http://schemas.microsoft.com/office/powerpoint/2010/main" val="319979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E6ED58F-9132-154C-9A57-BA01CD51B54C}" type="datetimeFigureOut">
              <a:rPr lang="it-IT" smtClean="0"/>
              <a:t>16/05/16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F46331-4D45-6A4D-BA08-5DFD25AA8F74}" type="slidenum">
              <a:rPr lang="it-IT" smtClean="0"/>
              <a:t>‹n.›</a:t>
            </a:fld>
            <a:endParaRPr lang="it-IT"/>
          </a:p>
        </p:txBody>
      </p:sp>
    </p:spTree>
    <p:extLst>
      <p:ext uri="{BB962C8B-B14F-4D97-AF65-F5344CB8AC3E}">
        <p14:creationId xmlns:p14="http://schemas.microsoft.com/office/powerpoint/2010/main" val="17333101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ED58F-9132-154C-9A57-BA01CD51B54C}" type="datetimeFigureOut">
              <a:rPr lang="it-IT" smtClean="0"/>
              <a:t>16/05/16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46331-4D45-6A4D-BA08-5DFD25AA8F74}" type="slidenum">
              <a:rPr lang="it-IT" smtClean="0"/>
              <a:t>‹n.›</a:t>
            </a:fld>
            <a:endParaRPr lang="it-IT"/>
          </a:p>
        </p:txBody>
      </p:sp>
    </p:spTree>
    <p:extLst>
      <p:ext uri="{BB962C8B-B14F-4D97-AF65-F5344CB8AC3E}">
        <p14:creationId xmlns:p14="http://schemas.microsoft.com/office/powerpoint/2010/main" val="1693449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gif"/><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4.png"/><Relationship Id="rId5" Type="http://schemas.openxmlformats.org/officeDocument/2006/relationships/image" Target="../media/image3.jpeg"/><Relationship Id="rId6" Type="http://schemas.openxmlformats.org/officeDocument/2006/relationships/image" Target="../media/image6.png"/><Relationship Id="rId7" Type="http://schemas.openxmlformats.org/officeDocument/2006/relationships/image" Target="../media/image17.png"/><Relationship Id="rId8" Type="http://schemas.openxmlformats.org/officeDocument/2006/relationships/image" Target="../media/image18.jpe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hyperlink" Target="http://www.yourfirsteuresjob.eu" TargetMode="External"/><Relationship Id="rId7" Type="http://schemas.openxmlformats.org/officeDocument/2006/relationships/hyperlink" Target="mailto:d.manna@portafuturo.it" TargetMode="External"/><Relationship Id="rId8" Type="http://schemas.openxmlformats.org/officeDocument/2006/relationships/image" Target="../media/image26.png"/><Relationship Id="rId9" Type="http://schemas.openxmlformats.org/officeDocument/2006/relationships/image" Target="../media/image4.png"/><Relationship Id="rId10" Type="http://schemas.openxmlformats.org/officeDocument/2006/relationships/image" Target="../media/image3.jpeg"/><Relationship Id="rId11"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3.jpe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6.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6.pn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testata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84" y="-1"/>
            <a:ext cx="9151783" cy="5301455"/>
          </a:xfrm>
          <a:prstGeom prst="rect">
            <a:avLst/>
          </a:prstGeom>
        </p:spPr>
      </p:pic>
      <p:pic>
        <p:nvPicPr>
          <p:cNvPr id="13" name="Immagine 12" descr="logo_EURES_OK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9250" y="96614"/>
            <a:ext cx="930198" cy="711443"/>
          </a:xfrm>
          <a:prstGeom prst="rect">
            <a:avLst/>
          </a:prstGeom>
        </p:spPr>
      </p:pic>
      <p:pic>
        <p:nvPicPr>
          <p:cNvPr id="8" name="Immagine 7"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1" y="0"/>
            <a:ext cx="2127336" cy="869910"/>
          </a:xfrm>
          <a:prstGeom prst="rect">
            <a:avLst/>
          </a:prstGeom>
        </p:spPr>
      </p:pic>
      <p:pic>
        <p:nvPicPr>
          <p:cNvPr id="4" name="Immagine 3" descr="logo capitale lavor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4607" y="96614"/>
            <a:ext cx="1019517" cy="710749"/>
          </a:xfrm>
          <a:prstGeom prst="rect">
            <a:avLst/>
          </a:prstGeom>
        </p:spPr>
      </p:pic>
      <p:sp>
        <p:nvSpPr>
          <p:cNvPr id="14" name="CasellaDiTesto 13"/>
          <p:cNvSpPr txBox="1"/>
          <p:nvPr/>
        </p:nvSpPr>
        <p:spPr>
          <a:xfrm>
            <a:off x="1571625" y="5458364"/>
            <a:ext cx="7572374" cy="1323439"/>
          </a:xfrm>
          <a:prstGeom prst="rect">
            <a:avLst/>
          </a:prstGeom>
          <a:noFill/>
        </p:spPr>
        <p:txBody>
          <a:bodyPr wrap="square" rtlCol="0">
            <a:spAutoFit/>
          </a:bodyPr>
          <a:lstStyle/>
          <a:p>
            <a:pPr algn="ctr"/>
            <a:r>
              <a:rPr lang="en-GB" sz="2800" b="1" dirty="0" smtClean="0">
                <a:solidFill>
                  <a:schemeClr val="bg1">
                    <a:lumMod val="50000"/>
                  </a:schemeClr>
                </a:solidFill>
                <a:latin typeface="+mj-lt"/>
                <a:ea typeface="MS PGothic" charset="0"/>
                <a:cs typeface="PMingLiU" charset="0"/>
              </a:rPr>
              <a:t>Shaping smarter and more sustainable cities: striving for sustainable development goals</a:t>
            </a:r>
          </a:p>
          <a:p>
            <a:pPr algn="ctr"/>
            <a:r>
              <a:rPr lang="en-GB" sz="2400" dirty="0" smtClean="0">
                <a:solidFill>
                  <a:schemeClr val="bg1">
                    <a:lumMod val="50000"/>
                  </a:schemeClr>
                </a:solidFill>
              </a:rPr>
              <a:t>Rome (IT) 18-19 May 2016</a:t>
            </a:r>
            <a:endParaRPr lang="en-GB" sz="2400" dirty="0">
              <a:solidFill>
                <a:schemeClr val="bg1">
                  <a:lumMod val="50000"/>
                </a:schemeClr>
              </a:solidFill>
            </a:endParaRPr>
          </a:p>
        </p:txBody>
      </p:sp>
      <p:pic>
        <p:nvPicPr>
          <p:cNvPr id="5" name="Immagine 4" descr="eu.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742" y="5519417"/>
            <a:ext cx="901508" cy="600667"/>
          </a:xfrm>
          <a:prstGeom prst="rect">
            <a:avLst/>
          </a:prstGeom>
        </p:spPr>
      </p:pic>
      <p:sp>
        <p:nvSpPr>
          <p:cNvPr id="6" name="CasellaDiTesto 5"/>
          <p:cNvSpPr txBox="1"/>
          <p:nvPr/>
        </p:nvSpPr>
        <p:spPr>
          <a:xfrm>
            <a:off x="158750" y="6209096"/>
            <a:ext cx="1841500" cy="830997"/>
          </a:xfrm>
          <a:prstGeom prst="rect">
            <a:avLst/>
          </a:prstGeom>
          <a:noFill/>
        </p:spPr>
        <p:txBody>
          <a:bodyPr wrap="square" rtlCol="0">
            <a:spAutoFit/>
          </a:bodyPr>
          <a:lstStyle/>
          <a:p>
            <a:pPr algn="ctr"/>
            <a:r>
              <a:rPr lang="en-GB" sz="1000" dirty="0" smtClean="0"/>
              <a:t>With the support from the European Union Programme “</a:t>
            </a:r>
            <a:r>
              <a:rPr lang="en-GB" sz="1000" dirty="0" err="1" smtClean="0"/>
              <a:t>EaSi</a:t>
            </a:r>
            <a:r>
              <a:rPr lang="en-GB" sz="1000" dirty="0" smtClean="0"/>
              <a:t> 2014-2020”</a:t>
            </a:r>
          </a:p>
          <a:p>
            <a:endParaRPr lang="en-GB" dirty="0"/>
          </a:p>
        </p:txBody>
      </p:sp>
      <p:pic>
        <p:nvPicPr>
          <p:cNvPr id="12" name="Immagin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13374" y="96614"/>
            <a:ext cx="771779" cy="773296"/>
          </a:xfrm>
          <a:prstGeom prst="rect">
            <a:avLst/>
          </a:prstGeom>
        </p:spPr>
      </p:pic>
    </p:spTree>
    <p:extLst>
      <p:ext uri="{BB962C8B-B14F-4D97-AF65-F5344CB8AC3E}">
        <p14:creationId xmlns:p14="http://schemas.microsoft.com/office/powerpoint/2010/main" val="1435212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1984375"/>
            <a:ext cx="8493125" cy="4540969"/>
          </a:xfrm>
        </p:spPr>
        <p:txBody>
          <a:bodyPr>
            <a:noAutofit/>
          </a:bodyPr>
          <a:lstStyle/>
          <a:p>
            <a:pPr marL="0" indent="0" algn="ctr" eaLnBrk="0" hangingPunct="0">
              <a:buNone/>
            </a:pPr>
            <a:r>
              <a:rPr lang="en-GB" sz="2800" b="1" dirty="0" smtClean="0">
                <a:solidFill>
                  <a:schemeClr val="tx1">
                    <a:lumMod val="75000"/>
                    <a:lumOff val="25000"/>
                  </a:schemeClr>
                </a:solidFill>
                <a:ea typeface="MS PGothic" charset="0"/>
                <a:cs typeface="PMingLiU" charset="0"/>
              </a:rPr>
              <a:t>Key </a:t>
            </a:r>
            <a:r>
              <a:rPr lang="en-GB" sz="2800" b="1" dirty="0">
                <a:solidFill>
                  <a:schemeClr val="tx1">
                    <a:lumMod val="75000"/>
                    <a:lumOff val="25000"/>
                  </a:schemeClr>
                </a:solidFill>
                <a:ea typeface="MS PGothic" charset="0"/>
                <a:cs typeface="PMingLiU" charset="0"/>
              </a:rPr>
              <a:t>factors to foster the “good” labour-mobility</a:t>
            </a:r>
          </a:p>
          <a:p>
            <a:pPr algn="just">
              <a:buFontTx/>
              <a:buChar char="-"/>
            </a:pPr>
            <a:endParaRPr lang="en-GB" sz="2800" dirty="0" smtClean="0">
              <a:solidFill>
                <a:schemeClr val="tx1">
                  <a:lumMod val="75000"/>
                  <a:lumOff val="25000"/>
                </a:schemeClr>
              </a:solidFill>
              <a:ea typeface="MS PGothic" charset="0"/>
              <a:cs typeface="PMingLiU" charset="0"/>
            </a:endParaRPr>
          </a:p>
          <a:p>
            <a:pPr algn="just">
              <a:buFontTx/>
              <a:buChar char="-"/>
            </a:pPr>
            <a:r>
              <a:rPr lang="en-GB" sz="2800" dirty="0" smtClean="0">
                <a:solidFill>
                  <a:schemeClr val="tx1">
                    <a:lumMod val="75000"/>
                    <a:lumOff val="25000"/>
                  </a:schemeClr>
                </a:solidFill>
                <a:ea typeface="MS PGothic" charset="0"/>
                <a:cs typeface="PMingLiU" charset="0"/>
              </a:rPr>
              <a:t>a </a:t>
            </a:r>
            <a:r>
              <a:rPr lang="en-GB" sz="2800" dirty="0">
                <a:solidFill>
                  <a:schemeClr val="tx1">
                    <a:lumMod val="75000"/>
                    <a:lumOff val="25000"/>
                  </a:schemeClr>
                </a:solidFill>
                <a:ea typeface="MS PGothic" charset="0"/>
                <a:cs typeface="PMingLiU" charset="0"/>
              </a:rPr>
              <a:t>supranational governance (EU</a:t>
            </a:r>
            <a:r>
              <a:rPr lang="en-GB" sz="2800" dirty="0" smtClean="0">
                <a:solidFill>
                  <a:schemeClr val="tx1">
                    <a:lumMod val="75000"/>
                    <a:lumOff val="25000"/>
                  </a:schemeClr>
                </a:solidFill>
                <a:ea typeface="MS PGothic" charset="0"/>
                <a:cs typeface="PMingLiU" charset="0"/>
              </a:rPr>
              <a:t>)</a:t>
            </a:r>
            <a:r>
              <a:rPr lang="en-GB" sz="2800" dirty="0">
                <a:solidFill>
                  <a:schemeClr val="tx1">
                    <a:lumMod val="75000"/>
                    <a:lumOff val="25000"/>
                  </a:schemeClr>
                </a:solidFill>
                <a:ea typeface="MS PGothic" charset="0"/>
                <a:cs typeface="PMingLiU" charset="0"/>
              </a:rPr>
              <a:t>;</a:t>
            </a:r>
          </a:p>
          <a:p>
            <a:pPr algn="just">
              <a:buFontTx/>
              <a:buChar char="-"/>
            </a:pPr>
            <a:r>
              <a:rPr lang="en-GB" sz="2800" dirty="0">
                <a:solidFill>
                  <a:schemeClr val="tx1">
                    <a:lumMod val="75000"/>
                    <a:lumOff val="25000"/>
                  </a:schemeClr>
                </a:solidFill>
                <a:ea typeface="MS PGothic" charset="0"/>
                <a:cs typeface="PMingLiU" charset="0"/>
              </a:rPr>
              <a:t>a public-private cooperation (new </a:t>
            </a:r>
            <a:r>
              <a:rPr lang="en-GB" sz="2800" dirty="0" err="1">
                <a:solidFill>
                  <a:schemeClr val="tx1">
                    <a:lumMod val="75000"/>
                    <a:lumOff val="25000"/>
                  </a:schemeClr>
                </a:solidFill>
                <a:ea typeface="MS PGothic" charset="0"/>
                <a:cs typeface="PMingLiU" charset="0"/>
              </a:rPr>
              <a:t>EURES</a:t>
            </a:r>
            <a:r>
              <a:rPr lang="en-GB" sz="2800" dirty="0">
                <a:solidFill>
                  <a:schemeClr val="tx1">
                    <a:lumMod val="75000"/>
                    <a:lumOff val="25000"/>
                  </a:schemeClr>
                </a:solidFill>
                <a:ea typeface="MS PGothic" charset="0"/>
                <a:cs typeface="PMingLiU" charset="0"/>
              </a:rPr>
              <a:t> Regulation</a:t>
            </a:r>
            <a:r>
              <a:rPr lang="en-GB" sz="2800" dirty="0" smtClean="0">
                <a:solidFill>
                  <a:schemeClr val="tx1">
                    <a:lumMod val="75000"/>
                    <a:lumOff val="25000"/>
                  </a:schemeClr>
                </a:solidFill>
                <a:ea typeface="MS PGothic" charset="0"/>
                <a:cs typeface="PMingLiU" charset="0"/>
              </a:rPr>
              <a:t>)</a:t>
            </a:r>
            <a:r>
              <a:rPr lang="en-GB" sz="2800" dirty="0">
                <a:solidFill>
                  <a:schemeClr val="tx1">
                    <a:lumMod val="75000"/>
                    <a:lumOff val="25000"/>
                  </a:schemeClr>
                </a:solidFill>
                <a:ea typeface="MS PGothic" charset="0"/>
                <a:cs typeface="PMingLiU" charset="0"/>
              </a:rPr>
              <a:t>;</a:t>
            </a:r>
          </a:p>
          <a:p>
            <a:pPr algn="just">
              <a:buFontTx/>
              <a:buChar char="-"/>
            </a:pPr>
            <a:r>
              <a:rPr lang="en-GB" sz="2800" dirty="0" smtClean="0">
                <a:solidFill>
                  <a:schemeClr val="tx1">
                    <a:lumMod val="75000"/>
                    <a:lumOff val="25000"/>
                  </a:schemeClr>
                </a:solidFill>
                <a:ea typeface="MS PGothic" charset="0"/>
                <a:cs typeface="PMingLiU" charset="0"/>
              </a:rPr>
              <a:t>an </a:t>
            </a:r>
            <a:r>
              <a:rPr lang="en-GB" sz="2800" dirty="0" err="1">
                <a:solidFill>
                  <a:schemeClr val="tx1">
                    <a:lumMod val="75000"/>
                    <a:lumOff val="25000"/>
                  </a:schemeClr>
                </a:solidFill>
                <a:ea typeface="MS PGothic" charset="0"/>
                <a:cs typeface="PMingLiU" charset="0"/>
              </a:rPr>
              <a:t>ICT</a:t>
            </a:r>
            <a:r>
              <a:rPr lang="en-GB" sz="2800" dirty="0">
                <a:solidFill>
                  <a:schemeClr val="tx1">
                    <a:lumMod val="75000"/>
                    <a:lumOff val="25000"/>
                  </a:schemeClr>
                </a:solidFill>
                <a:ea typeface="MS PGothic" charset="0"/>
                <a:cs typeface="PMingLiU" charset="0"/>
              </a:rPr>
              <a:t> platform featuring a set of tools regarding job postings, job tracking, searches, alerts, matching and data </a:t>
            </a:r>
            <a:r>
              <a:rPr lang="en-GB" sz="2800" dirty="0" smtClean="0">
                <a:solidFill>
                  <a:schemeClr val="tx1">
                    <a:lumMod val="75000"/>
                    <a:lumOff val="25000"/>
                  </a:schemeClr>
                </a:solidFill>
                <a:ea typeface="MS PGothic" charset="0"/>
                <a:cs typeface="PMingLiU" charset="0"/>
              </a:rPr>
              <a:t>management (</a:t>
            </a:r>
            <a:r>
              <a:rPr lang="en-GB" sz="2800" dirty="0" err="1" smtClean="0">
                <a:solidFill>
                  <a:schemeClr val="tx1">
                    <a:lumMod val="75000"/>
                    <a:lumOff val="25000"/>
                  </a:schemeClr>
                </a:solidFill>
                <a:ea typeface="MS PGothic" charset="0"/>
                <a:cs typeface="PMingLiU" charset="0"/>
              </a:rPr>
              <a:t>YfEj</a:t>
            </a:r>
            <a:r>
              <a:rPr lang="en-GB" sz="2800" dirty="0" smtClean="0">
                <a:solidFill>
                  <a:schemeClr val="tx1">
                    <a:lumMod val="75000"/>
                    <a:lumOff val="25000"/>
                  </a:schemeClr>
                </a:solidFill>
                <a:ea typeface="MS PGothic" charset="0"/>
                <a:cs typeface="PMingLiU" charset="0"/>
              </a:rPr>
              <a:t>);</a:t>
            </a:r>
          </a:p>
          <a:p>
            <a:pPr algn="just">
              <a:buFontTx/>
              <a:buChar char="-"/>
            </a:pPr>
            <a:r>
              <a:rPr lang="is-IS" sz="2800" dirty="0" smtClean="0">
                <a:solidFill>
                  <a:schemeClr val="tx1">
                    <a:lumMod val="75000"/>
                    <a:lumOff val="25000"/>
                  </a:schemeClr>
                </a:solidFill>
                <a:ea typeface="MS PGothic" charset="0"/>
                <a:cs typeface="PMingLiU" charset="0"/>
              </a:rPr>
              <a:t>…</a:t>
            </a:r>
            <a:endParaRPr lang="en-GB" sz="2800" dirty="0">
              <a:solidFill>
                <a:schemeClr val="tx1">
                  <a:lumMod val="75000"/>
                  <a:lumOff val="25000"/>
                </a:schemeClr>
              </a:solidFill>
              <a:ea typeface="MS PGothic" charset="0"/>
              <a:cs typeface="PMingLiU" charset="0"/>
            </a:endParaRPr>
          </a:p>
          <a:p>
            <a:pPr algn="just">
              <a:buFontTx/>
              <a:buChar char="-"/>
            </a:pPr>
            <a:endParaRPr lang="en-GB" sz="2800" dirty="0">
              <a:solidFill>
                <a:schemeClr val="tx1">
                  <a:lumMod val="75000"/>
                  <a:lumOff val="25000"/>
                </a:schemeClr>
              </a:solidFill>
              <a:ea typeface="MS PGothic" charset="0"/>
              <a:cs typeface="PMingLiU" charset="0"/>
            </a:endParaRPr>
          </a:p>
          <a:p>
            <a:pPr marL="0" indent="0" eaLnBrk="0" hangingPunct="0">
              <a:buNone/>
            </a:pPr>
            <a:endParaRPr lang="it-IT" sz="2800" dirty="0">
              <a:solidFill>
                <a:schemeClr val="tx1">
                  <a:lumMod val="75000"/>
                  <a:lumOff val="25000"/>
                </a:schemeClr>
              </a:solidFill>
              <a:ea typeface="MS PGothic" charset="0"/>
              <a:cs typeface="PMingLiU" charset="0"/>
            </a:endParaRPr>
          </a:p>
          <a:p>
            <a:pPr marL="0" indent="0">
              <a:buNone/>
            </a:pPr>
            <a:r>
              <a:rPr lang="en-GB" sz="2800" dirty="0"/>
              <a:t> </a:t>
            </a:r>
            <a:endParaRPr lang="it-IT" sz="2800" dirty="0"/>
          </a:p>
          <a:p>
            <a:pPr marL="0" indent="0">
              <a:buNone/>
            </a:pPr>
            <a:endParaRPr lang="en-GB" sz="2800" dirty="0" smtClean="0">
              <a:solidFill>
                <a:schemeClr val="tx1">
                  <a:lumMod val="75000"/>
                  <a:lumOff val="25000"/>
                </a:schemeClr>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10</a:t>
            </a:fld>
            <a:endParaRPr lang="it-IT"/>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GB" sz="3200" b="1" dirty="0">
                <a:solidFill>
                  <a:schemeClr val="accent1">
                    <a:lumMod val="75000"/>
                  </a:schemeClr>
                </a:solidFill>
              </a:rPr>
              <a:t>3</a:t>
            </a:r>
            <a:r>
              <a:rPr lang="en-GB" sz="3200" b="1" dirty="0" smtClean="0">
                <a:solidFill>
                  <a:schemeClr val="accent1">
                    <a:lumMod val="75000"/>
                  </a:schemeClr>
                </a:solidFill>
              </a:rPr>
              <a:t>) Best practises on labour mobility</a:t>
            </a:r>
            <a:endParaRPr lang="en-GB" sz="3200" b="1" dirty="0">
              <a:solidFill>
                <a:schemeClr val="accent1">
                  <a:lumMod val="75000"/>
                </a:schemeClr>
              </a:solidFill>
            </a:endParaRPr>
          </a:p>
        </p:txBody>
      </p:sp>
    </p:spTree>
    <p:extLst>
      <p:ext uri="{BB962C8B-B14F-4D97-AF65-F5344CB8AC3E}">
        <p14:creationId xmlns:p14="http://schemas.microsoft.com/office/powerpoint/2010/main" val="3242144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1984375"/>
            <a:ext cx="8493125" cy="4540969"/>
          </a:xfrm>
        </p:spPr>
        <p:txBody>
          <a:bodyPr>
            <a:noAutofit/>
          </a:bodyPr>
          <a:lstStyle/>
          <a:p>
            <a:pPr marL="0" indent="0" algn="ctr" eaLnBrk="0" hangingPunct="0">
              <a:buNone/>
            </a:pPr>
            <a:r>
              <a:rPr lang="en-GB" sz="2800" b="1" dirty="0">
                <a:solidFill>
                  <a:schemeClr val="tx1">
                    <a:lumMod val="75000"/>
                    <a:lumOff val="25000"/>
                  </a:schemeClr>
                </a:solidFill>
                <a:ea typeface="MS PGothic" charset="0"/>
                <a:cs typeface="PMingLiU" charset="0"/>
              </a:rPr>
              <a:t>Labour mobility is a cornerstone in the EU integration</a:t>
            </a:r>
          </a:p>
          <a:p>
            <a:pPr marL="0" indent="0" algn="just">
              <a:buNone/>
            </a:pPr>
            <a:r>
              <a:rPr lang="en-GB" sz="2800" dirty="0">
                <a:solidFill>
                  <a:schemeClr val="tx1">
                    <a:lumMod val="75000"/>
                    <a:lumOff val="25000"/>
                  </a:schemeClr>
                </a:solidFill>
                <a:ea typeface="MS PGothic" charset="0"/>
                <a:cs typeface="PMingLiU" charset="0"/>
              </a:rPr>
              <a:t>EU promotes labour mobility and assists the member states on the removal of existing </a:t>
            </a:r>
            <a:r>
              <a:rPr lang="en-GB" sz="2800" dirty="0" smtClean="0">
                <a:solidFill>
                  <a:schemeClr val="tx1">
                    <a:lumMod val="75000"/>
                    <a:lumOff val="25000"/>
                  </a:schemeClr>
                </a:solidFill>
                <a:ea typeface="MS PGothic" charset="0"/>
                <a:cs typeface="PMingLiU" charset="0"/>
              </a:rPr>
              <a:t>obstacles:</a:t>
            </a:r>
          </a:p>
          <a:p>
            <a:pPr algn="just">
              <a:buFontTx/>
              <a:buChar char="-"/>
            </a:pPr>
            <a:r>
              <a:rPr lang="en-GB" sz="2800" dirty="0" smtClean="0">
                <a:solidFill>
                  <a:schemeClr val="tx1">
                    <a:lumMod val="75000"/>
                    <a:lumOff val="25000"/>
                  </a:schemeClr>
                </a:solidFill>
                <a:ea typeface="MS PGothic" charset="0"/>
                <a:cs typeface="PMingLiU" charset="0"/>
              </a:rPr>
              <a:t>Directive on Free Movement of EU Citizens</a:t>
            </a:r>
            <a:endParaRPr lang="en-GB" sz="2800" dirty="0">
              <a:solidFill>
                <a:schemeClr val="tx1">
                  <a:lumMod val="75000"/>
                  <a:lumOff val="25000"/>
                </a:schemeClr>
              </a:solidFill>
              <a:ea typeface="MS PGothic" charset="0"/>
              <a:cs typeface="PMingLiU" charset="0"/>
            </a:endParaRPr>
          </a:p>
          <a:p>
            <a:pPr algn="just">
              <a:buFontTx/>
              <a:buChar char="-"/>
            </a:pPr>
            <a:r>
              <a:rPr lang="en-GB" sz="2800" dirty="0" err="1">
                <a:solidFill>
                  <a:schemeClr val="tx1">
                    <a:lumMod val="75000"/>
                    <a:lumOff val="25000"/>
                  </a:schemeClr>
                </a:solidFill>
                <a:ea typeface="MS PGothic" charset="0"/>
                <a:cs typeface="PMingLiU" charset="0"/>
              </a:rPr>
              <a:t>EURES</a:t>
            </a:r>
            <a:r>
              <a:rPr lang="en-GB" sz="2800" dirty="0">
                <a:solidFill>
                  <a:schemeClr val="tx1">
                    <a:lumMod val="75000"/>
                    <a:lumOff val="25000"/>
                  </a:schemeClr>
                </a:solidFill>
                <a:ea typeface="MS PGothic" charset="0"/>
                <a:cs typeface="PMingLiU" charset="0"/>
              </a:rPr>
              <a:t> </a:t>
            </a:r>
            <a:r>
              <a:rPr lang="en-GB" sz="2800" dirty="0" smtClean="0">
                <a:solidFill>
                  <a:schemeClr val="tx1">
                    <a:lumMod val="75000"/>
                    <a:lumOff val="25000"/>
                  </a:schemeClr>
                </a:solidFill>
                <a:ea typeface="MS PGothic" charset="0"/>
                <a:cs typeface="PMingLiU" charset="0"/>
              </a:rPr>
              <a:t>network</a:t>
            </a:r>
          </a:p>
          <a:p>
            <a:pPr algn="just">
              <a:buFontTx/>
              <a:buChar char="-"/>
            </a:pPr>
            <a:r>
              <a:rPr lang="en-GB" sz="2800" dirty="0">
                <a:solidFill>
                  <a:schemeClr val="tx1">
                    <a:lumMod val="75000"/>
                    <a:lumOff val="25000"/>
                  </a:schemeClr>
                </a:solidFill>
                <a:ea typeface="MS PGothic" charset="0"/>
                <a:cs typeface="PMingLiU" charset="0"/>
              </a:rPr>
              <a:t>M</a:t>
            </a:r>
            <a:r>
              <a:rPr lang="en-GB" sz="2800" dirty="0" smtClean="0">
                <a:solidFill>
                  <a:schemeClr val="tx1">
                    <a:lumMod val="75000"/>
                    <a:lumOff val="25000"/>
                  </a:schemeClr>
                </a:solidFill>
                <a:ea typeface="MS PGothic" charset="0"/>
                <a:cs typeface="PMingLiU" charset="0"/>
              </a:rPr>
              <a:t>obility </a:t>
            </a:r>
            <a:r>
              <a:rPr lang="en-GB" sz="2800" dirty="0">
                <a:solidFill>
                  <a:schemeClr val="tx1">
                    <a:lumMod val="75000"/>
                    <a:lumOff val="25000"/>
                  </a:schemeClr>
                </a:solidFill>
                <a:ea typeface="MS PGothic" charset="0"/>
                <a:cs typeface="PMingLiU" charset="0"/>
              </a:rPr>
              <a:t>programmes for </a:t>
            </a:r>
            <a:r>
              <a:rPr lang="en-GB" sz="2800" dirty="0" smtClean="0">
                <a:solidFill>
                  <a:schemeClr val="tx1">
                    <a:lumMod val="75000"/>
                    <a:lumOff val="25000"/>
                  </a:schemeClr>
                </a:solidFill>
                <a:ea typeface="MS PGothic" charset="0"/>
                <a:cs typeface="PMingLiU" charset="0"/>
              </a:rPr>
              <a:t>civil servants, students </a:t>
            </a:r>
            <a:r>
              <a:rPr lang="en-GB" sz="2800" dirty="0">
                <a:solidFill>
                  <a:schemeClr val="tx1">
                    <a:lumMod val="75000"/>
                    <a:lumOff val="25000"/>
                  </a:schemeClr>
                </a:solidFill>
                <a:ea typeface="MS PGothic" charset="0"/>
                <a:cs typeface="PMingLiU" charset="0"/>
              </a:rPr>
              <a:t>(Erasmus+), for entrepreneurs (Erasmus for entrepreneurs) for young </a:t>
            </a:r>
            <a:r>
              <a:rPr lang="en-GB" sz="2800" dirty="0" smtClean="0">
                <a:solidFill>
                  <a:schemeClr val="tx1">
                    <a:lumMod val="75000"/>
                    <a:lumOff val="25000"/>
                  </a:schemeClr>
                </a:solidFill>
                <a:ea typeface="MS PGothic" charset="0"/>
                <a:cs typeface="PMingLiU" charset="0"/>
              </a:rPr>
              <a:t>and </a:t>
            </a:r>
            <a:r>
              <a:rPr lang="en-GB" sz="2800" dirty="0">
                <a:solidFill>
                  <a:schemeClr val="tx1">
                    <a:lumMod val="75000"/>
                    <a:lumOff val="25000"/>
                  </a:schemeClr>
                </a:solidFill>
                <a:ea typeface="MS PGothic" charset="0"/>
                <a:cs typeface="PMingLiU" charset="0"/>
              </a:rPr>
              <a:t>for over 35 </a:t>
            </a:r>
            <a:r>
              <a:rPr lang="en-GB" sz="2800" dirty="0" smtClean="0">
                <a:solidFill>
                  <a:schemeClr val="tx1">
                    <a:lumMod val="75000"/>
                    <a:lumOff val="25000"/>
                  </a:schemeClr>
                </a:solidFill>
                <a:ea typeface="MS PGothic" charset="0"/>
                <a:cs typeface="PMingLiU" charset="0"/>
              </a:rPr>
              <a:t>jobseekers (</a:t>
            </a:r>
            <a:r>
              <a:rPr lang="en-GB" sz="2800" dirty="0" err="1" smtClean="0">
                <a:solidFill>
                  <a:schemeClr val="tx1">
                    <a:lumMod val="75000"/>
                    <a:lumOff val="25000"/>
                  </a:schemeClr>
                </a:solidFill>
                <a:ea typeface="MS PGothic" charset="0"/>
                <a:cs typeface="PMingLiU" charset="0"/>
              </a:rPr>
              <a:t>YfEj</a:t>
            </a:r>
            <a:r>
              <a:rPr lang="en-GB" sz="2800" dirty="0" smtClean="0">
                <a:solidFill>
                  <a:schemeClr val="tx1">
                    <a:lumMod val="75000"/>
                    <a:lumOff val="25000"/>
                  </a:schemeClr>
                </a:solidFill>
                <a:ea typeface="MS PGothic" charset="0"/>
                <a:cs typeface="PMingLiU" charset="0"/>
              </a:rPr>
              <a:t> - REACTIVATE</a:t>
            </a:r>
            <a:r>
              <a:rPr lang="en-GB" sz="2800" dirty="0">
                <a:solidFill>
                  <a:schemeClr val="tx1">
                    <a:lumMod val="75000"/>
                    <a:lumOff val="25000"/>
                  </a:schemeClr>
                </a:solidFill>
                <a:ea typeface="MS PGothic" charset="0"/>
                <a:cs typeface="PMingLiU" charset="0"/>
              </a:rPr>
              <a:t>)</a:t>
            </a:r>
            <a:endParaRPr lang="it-IT" sz="2800" dirty="0">
              <a:solidFill>
                <a:schemeClr val="tx1">
                  <a:lumMod val="75000"/>
                  <a:lumOff val="25000"/>
                </a:schemeClr>
              </a:solidFill>
              <a:ea typeface="MS PGothic" charset="0"/>
              <a:cs typeface="PMingLiU" charset="0"/>
            </a:endParaRPr>
          </a:p>
          <a:p>
            <a:pPr algn="just">
              <a:buFontTx/>
              <a:buChar char="-"/>
            </a:pPr>
            <a:endParaRPr lang="en-GB" sz="2800" dirty="0" smtClean="0">
              <a:solidFill>
                <a:schemeClr val="tx1">
                  <a:lumMod val="75000"/>
                  <a:lumOff val="25000"/>
                </a:schemeClr>
              </a:solidFill>
              <a:ea typeface="MS PGothic" charset="0"/>
              <a:cs typeface="PMingLiU" charset="0"/>
            </a:endParaRPr>
          </a:p>
          <a:p>
            <a:pPr algn="just">
              <a:buFontTx/>
              <a:buChar char="-"/>
            </a:pPr>
            <a:endParaRPr lang="en-GB" sz="2800" dirty="0">
              <a:solidFill>
                <a:schemeClr val="tx1">
                  <a:lumMod val="75000"/>
                  <a:lumOff val="25000"/>
                </a:schemeClr>
              </a:solidFill>
              <a:ea typeface="MS PGothic" charset="0"/>
              <a:cs typeface="PMingLiU" charset="0"/>
            </a:endParaRPr>
          </a:p>
          <a:p>
            <a:pPr marL="0" indent="0" eaLnBrk="0" hangingPunct="0">
              <a:buNone/>
            </a:pPr>
            <a:endParaRPr lang="it-IT" sz="2800" dirty="0"/>
          </a:p>
          <a:p>
            <a:pPr marL="0" indent="0">
              <a:buNone/>
            </a:pPr>
            <a:r>
              <a:rPr lang="en-GB" sz="2800" dirty="0"/>
              <a:t> </a:t>
            </a:r>
            <a:endParaRPr lang="it-IT" sz="2800" dirty="0"/>
          </a:p>
          <a:p>
            <a:pPr marL="0" indent="0">
              <a:buNone/>
            </a:pPr>
            <a:endParaRPr lang="en-GB" sz="2800" dirty="0" smtClean="0">
              <a:solidFill>
                <a:schemeClr val="tx1">
                  <a:lumMod val="75000"/>
                  <a:lumOff val="25000"/>
                </a:schemeClr>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11</a:t>
            </a:fld>
            <a:endParaRPr lang="it-IT"/>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GB" sz="3200" b="1" dirty="0">
                <a:solidFill>
                  <a:schemeClr val="accent1">
                    <a:lumMod val="75000"/>
                  </a:schemeClr>
                </a:solidFill>
              </a:rPr>
              <a:t>3</a:t>
            </a:r>
            <a:r>
              <a:rPr lang="en-GB" sz="3200" b="1" dirty="0" smtClean="0">
                <a:solidFill>
                  <a:schemeClr val="accent1">
                    <a:lumMod val="75000"/>
                  </a:schemeClr>
                </a:solidFill>
              </a:rPr>
              <a:t>) Best practises on labour mobility</a:t>
            </a:r>
            <a:endParaRPr lang="en-GB" sz="3200" b="1" dirty="0">
              <a:solidFill>
                <a:schemeClr val="accent1">
                  <a:lumMod val="75000"/>
                </a:schemeClr>
              </a:solidFill>
            </a:endParaRPr>
          </a:p>
        </p:txBody>
      </p:sp>
    </p:spTree>
    <p:extLst>
      <p:ext uri="{BB962C8B-B14F-4D97-AF65-F5344CB8AC3E}">
        <p14:creationId xmlns:p14="http://schemas.microsoft.com/office/powerpoint/2010/main" val="40229183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YfEj-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468" y="2735707"/>
            <a:ext cx="2429521" cy="1864748"/>
          </a:xfrm>
          <a:prstGeom prst="rect">
            <a:avLst/>
          </a:prstGeom>
        </p:spPr>
      </p:pic>
      <p:sp>
        <p:nvSpPr>
          <p:cNvPr id="5" name="Segnaposto numero diapositiva 4"/>
          <p:cNvSpPr>
            <a:spLocks noGrp="1"/>
          </p:cNvSpPr>
          <p:nvPr>
            <p:ph type="sldNum" sz="quarter" idx="12"/>
          </p:nvPr>
        </p:nvSpPr>
        <p:spPr/>
        <p:txBody>
          <a:bodyPr/>
          <a:lstStyle/>
          <a:p>
            <a:fld id="{B90DA450-7545-4008-BDBC-786429AEFB8B}" type="slidenum">
              <a:rPr lang="it-IT" smtClean="0"/>
              <a:pPr/>
              <a:t>12</a:t>
            </a:fld>
            <a:endParaRPr lang="it-IT"/>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pic>
        <p:nvPicPr>
          <p:cNvPr id="19" name="Immagin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10" y="1698625"/>
            <a:ext cx="2585008" cy="1612827"/>
          </a:xfrm>
          <a:prstGeom prst="rect">
            <a:avLst/>
          </a:prstGeom>
        </p:spPr>
      </p:pic>
      <p:pic>
        <p:nvPicPr>
          <p:cNvPr id="20" name="Picture 4" descr="C:\Users\User\Desktop\4 nov\4 nov\marc.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a:xfrm>
            <a:off x="5593328" y="5114946"/>
            <a:ext cx="3601484" cy="1773240"/>
          </a:xfrm>
          <a:prstGeom prst="rect">
            <a:avLst/>
          </a:prstGeom>
          <a:noFill/>
        </p:spPr>
      </p:pic>
      <p:sp>
        <p:nvSpPr>
          <p:cNvPr id="21" name="Rettangolo 20"/>
          <p:cNvSpPr/>
          <p:nvPr/>
        </p:nvSpPr>
        <p:spPr>
          <a:xfrm>
            <a:off x="3070776" y="1698625"/>
            <a:ext cx="5962595" cy="3416320"/>
          </a:xfrm>
          <a:prstGeom prst="rect">
            <a:avLst/>
          </a:prstGeom>
        </p:spPr>
        <p:txBody>
          <a:bodyPr wrap="square">
            <a:spAutoFit/>
          </a:bodyPr>
          <a:lstStyle/>
          <a:p>
            <a:pPr algn="r">
              <a:defRPr/>
            </a:pPr>
            <a:r>
              <a:rPr lang="en-US" sz="3200" b="1" dirty="0">
                <a:solidFill>
                  <a:srgbClr val="7F7F7F"/>
                </a:solidFill>
                <a:ea typeface="MS PGothic" charset="0"/>
                <a:cs typeface="PMingLiU" charset="0"/>
              </a:rPr>
              <a:t>PORTA FUTURO </a:t>
            </a:r>
            <a:endParaRPr lang="en-US" sz="3200" b="1" dirty="0" smtClean="0">
              <a:solidFill>
                <a:srgbClr val="7F7F7F"/>
              </a:solidFill>
              <a:ea typeface="MS PGothic" charset="0"/>
              <a:cs typeface="PMingLiU" charset="0"/>
            </a:endParaRPr>
          </a:p>
          <a:p>
            <a:pPr algn="r">
              <a:defRPr/>
            </a:pPr>
            <a:r>
              <a:rPr lang="en-US" sz="3200" b="1" dirty="0" smtClean="0">
                <a:solidFill>
                  <a:srgbClr val="7F7F7F"/>
                </a:solidFill>
                <a:ea typeface="MS PGothic" charset="0"/>
                <a:cs typeface="PMingLiU" charset="0"/>
              </a:rPr>
              <a:t>@ Metropolitan City of Rome</a:t>
            </a:r>
          </a:p>
          <a:p>
            <a:pPr algn="r">
              <a:defRPr/>
            </a:pPr>
            <a:endParaRPr lang="en-US" sz="3200" dirty="0" smtClean="0">
              <a:solidFill>
                <a:schemeClr val="accent1">
                  <a:lumMod val="75000"/>
                </a:schemeClr>
              </a:solidFill>
              <a:ea typeface="+mj-ea"/>
              <a:cs typeface="+mj-cs"/>
            </a:endParaRPr>
          </a:p>
          <a:p>
            <a:pPr algn="r">
              <a:defRPr/>
            </a:pPr>
            <a:r>
              <a:rPr lang="en-US" sz="3200" dirty="0" smtClean="0">
                <a:solidFill>
                  <a:schemeClr val="accent1">
                    <a:lumMod val="75000"/>
                  </a:schemeClr>
                </a:solidFill>
                <a:ea typeface="+mj-ea"/>
                <a:cs typeface="+mj-cs"/>
              </a:rPr>
              <a:t>EU</a:t>
            </a:r>
            <a:r>
              <a:rPr lang="en-US" sz="3200" dirty="0">
                <a:solidFill>
                  <a:schemeClr val="accent1">
                    <a:lumMod val="75000"/>
                  </a:schemeClr>
                </a:solidFill>
                <a:ea typeface="+mj-ea"/>
                <a:cs typeface="+mj-cs"/>
              </a:rPr>
              <a:t>-wide </a:t>
            </a:r>
            <a:r>
              <a:rPr lang="en-US" sz="3200" dirty="0" smtClean="0">
                <a:solidFill>
                  <a:schemeClr val="accent1">
                    <a:lumMod val="75000"/>
                  </a:schemeClr>
                </a:solidFill>
                <a:ea typeface="+mj-ea"/>
                <a:cs typeface="+mj-cs"/>
              </a:rPr>
              <a:t>services for</a:t>
            </a:r>
            <a:br>
              <a:rPr lang="en-US" sz="3200" dirty="0" smtClean="0">
                <a:solidFill>
                  <a:schemeClr val="accent1">
                    <a:lumMod val="75000"/>
                  </a:schemeClr>
                </a:solidFill>
                <a:ea typeface="+mj-ea"/>
                <a:cs typeface="+mj-cs"/>
              </a:rPr>
            </a:br>
            <a:r>
              <a:rPr lang="en-US" sz="3200" dirty="0" smtClean="0">
                <a:solidFill>
                  <a:schemeClr val="accent1">
                    <a:lumMod val="75000"/>
                  </a:schemeClr>
                </a:solidFill>
                <a:ea typeface="+mj-ea"/>
                <a:cs typeface="+mj-cs"/>
              </a:rPr>
              <a:t> youth </a:t>
            </a:r>
            <a:r>
              <a:rPr lang="en-US" sz="3200" dirty="0">
                <a:solidFill>
                  <a:schemeClr val="accent1">
                    <a:lumMod val="75000"/>
                  </a:schemeClr>
                </a:solidFill>
                <a:ea typeface="+mj-ea"/>
                <a:cs typeface="+mj-cs"/>
              </a:rPr>
              <a:t>and employers</a:t>
            </a:r>
          </a:p>
          <a:p>
            <a:pPr algn="r">
              <a:defRPr/>
            </a:pPr>
            <a:endParaRPr lang="en-US" sz="2800" dirty="0" smtClean="0">
              <a:solidFill>
                <a:srgbClr val="7F7F7F"/>
              </a:solidFill>
              <a:ea typeface="MS PGothic" charset="0"/>
              <a:cs typeface="PMingLiU" charset="0"/>
            </a:endParaRPr>
          </a:p>
          <a:p>
            <a:pPr algn="r">
              <a:defRPr/>
            </a:pPr>
            <a:r>
              <a:rPr lang="en-US" sz="2800" dirty="0" smtClean="0">
                <a:solidFill>
                  <a:srgbClr val="7F7F7F"/>
                </a:solidFill>
                <a:ea typeface="MS PGothic" charset="0"/>
                <a:cs typeface="PMingLiU" charset="0"/>
              </a:rPr>
              <a:t>European HUB for </a:t>
            </a:r>
            <a:r>
              <a:rPr lang="en-US" sz="2800" dirty="0" smtClean="0">
                <a:solidFill>
                  <a:srgbClr val="7F7F7F"/>
                </a:solidFill>
                <a:ea typeface="MS PGothic" charset="0"/>
                <a:cs typeface="PMingLiU" charset="0"/>
              </a:rPr>
              <a:t>youth </a:t>
            </a:r>
            <a:r>
              <a:rPr lang="en-US" sz="2800" dirty="0" smtClean="0">
                <a:solidFill>
                  <a:srgbClr val="7F7F7F"/>
                </a:solidFill>
                <a:ea typeface="MS PGothic" charset="0"/>
                <a:cs typeface="PMingLiU" charset="0"/>
              </a:rPr>
              <a:t>mobility</a:t>
            </a:r>
            <a:endParaRPr lang="en-US" sz="2800" dirty="0">
              <a:solidFill>
                <a:srgbClr val="7F7F7F"/>
              </a:solidFill>
              <a:ea typeface="MS PGothic" charset="0"/>
              <a:cs typeface="PMingLiU" charset="0"/>
            </a:endParaRPr>
          </a:p>
        </p:txBody>
      </p:sp>
      <p:sp>
        <p:nvSpPr>
          <p:cNvPr id="16"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GB" sz="3200" b="1" dirty="0">
                <a:solidFill>
                  <a:schemeClr val="accent1">
                    <a:lumMod val="75000"/>
                  </a:schemeClr>
                </a:solidFill>
              </a:rPr>
              <a:t>3</a:t>
            </a:r>
            <a:r>
              <a:rPr lang="en-GB" sz="3200" b="1" dirty="0" smtClean="0">
                <a:solidFill>
                  <a:schemeClr val="accent1">
                    <a:lumMod val="75000"/>
                  </a:schemeClr>
                </a:solidFill>
              </a:rPr>
              <a:t>) Best practises on labour mobility</a:t>
            </a:r>
            <a:endParaRPr lang="en-GB" sz="3200" b="1" dirty="0">
              <a:solidFill>
                <a:schemeClr val="accent1">
                  <a:lumMod val="75000"/>
                </a:schemeClr>
              </a:solidFill>
            </a:endParaRPr>
          </a:p>
        </p:txBody>
      </p:sp>
      <p:pic>
        <p:nvPicPr>
          <p:cNvPr id="23" name="Immagine 22" descr="Schermata 2015-06-09 alle 10.13.0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0" y="5114945"/>
            <a:ext cx="3062110" cy="1773240"/>
          </a:xfrm>
          <a:prstGeom prst="rect">
            <a:avLst/>
          </a:prstGeom>
        </p:spPr>
      </p:pic>
      <p:pic>
        <p:nvPicPr>
          <p:cNvPr id="2" name="Immagine 1" descr="facebook.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10" y="3311452"/>
            <a:ext cx="3212592" cy="1803493"/>
          </a:xfrm>
          <a:prstGeom prst="rect">
            <a:avLst/>
          </a:prstGeom>
        </p:spPr>
      </p:pic>
      <p:pic>
        <p:nvPicPr>
          <p:cNvPr id="24" name="Immagine 23" descr="matches.pn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092602" y="5114946"/>
            <a:ext cx="2487602" cy="1773240"/>
          </a:xfrm>
          <a:prstGeom prst="rect">
            <a:avLst/>
          </a:prstGeom>
          <a:ln>
            <a:solidFill>
              <a:srgbClr val="000000"/>
            </a:solidFill>
          </a:ln>
        </p:spPr>
      </p:pic>
    </p:spTree>
    <p:extLst>
      <p:ext uri="{BB962C8B-B14F-4D97-AF65-F5344CB8AC3E}">
        <p14:creationId xmlns:p14="http://schemas.microsoft.com/office/powerpoint/2010/main" val="31608723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magine 1" descr="grazi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23728" y="1069470"/>
            <a:ext cx="52578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2" descr="D:\goanimate\ppt\new_layout\arrow0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95975" y="5551488"/>
            <a:ext cx="32480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2" descr="D:\goanimate\ppt\new_layout\arrow0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28" y="5551488"/>
            <a:ext cx="330676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0" descr="D:\goanimate\ppt\new_layout\websit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6067" y="5578475"/>
            <a:ext cx="6524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2" descr="D:\goanimate\ppt\new_layout\arrow0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9562" y="5551488"/>
            <a:ext cx="3450629"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 descr="D:\goanimate\ppt\new_layout\emai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1345" y="5551488"/>
            <a:ext cx="6819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Content Placeholder 2"/>
          <p:cNvSpPr txBox="1">
            <a:spLocks noChangeArrowheads="1"/>
          </p:cNvSpPr>
          <p:nvPr/>
        </p:nvSpPr>
        <p:spPr bwMode="auto">
          <a:xfrm>
            <a:off x="769712" y="5493351"/>
            <a:ext cx="23955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MS PGothic" charset="0"/>
                <a:cs typeface="MS PGothic" charset="0"/>
              </a:defRPr>
            </a:lvl1pPr>
            <a:lvl2pPr marL="742950" indent="-285750" eaLnBrk="0" hangingPunct="0">
              <a:defRPr sz="2400">
                <a:solidFill>
                  <a:schemeClr val="tx1"/>
                </a:solidFill>
                <a:latin typeface="Tahoma" charset="0"/>
                <a:ea typeface="MS PGothic" charset="0"/>
                <a:cs typeface="MS PGothic" charset="0"/>
              </a:defRPr>
            </a:lvl2pPr>
            <a:lvl3pPr marL="1143000" indent="-228600" eaLnBrk="0" hangingPunct="0">
              <a:defRPr sz="2400">
                <a:solidFill>
                  <a:schemeClr val="tx1"/>
                </a:solidFill>
                <a:latin typeface="Tahoma" charset="0"/>
                <a:ea typeface="MS PGothic" charset="0"/>
                <a:cs typeface="MS PGothic" charset="0"/>
              </a:defRPr>
            </a:lvl3pPr>
            <a:lvl4pPr marL="1600200" indent="-228600" eaLnBrk="0" hangingPunct="0">
              <a:defRPr sz="2400">
                <a:solidFill>
                  <a:schemeClr val="tx1"/>
                </a:solidFill>
                <a:latin typeface="Tahoma" charset="0"/>
                <a:ea typeface="MS PGothic" charset="0"/>
                <a:cs typeface="MS PGothic" charset="0"/>
              </a:defRPr>
            </a:lvl4pPr>
            <a:lvl5pPr marL="2057400" indent="-228600" eaLnBrk="0" hangingPunct="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400" dirty="0" smtClean="0">
                <a:solidFill>
                  <a:srgbClr val="404040"/>
                </a:solidFill>
                <a:ea typeface="PMingLiU" charset="0"/>
                <a:cs typeface="PMingLiU" charset="0"/>
                <a:hlinkClick r:id="rId6"/>
              </a:rPr>
              <a:t>www.capitalelavoro.it www.portafuturo.it </a:t>
            </a:r>
          </a:p>
          <a:p>
            <a:pPr eaLnBrk="1" hangingPunct="1"/>
            <a:r>
              <a:rPr lang="en-US" sz="1400" dirty="0" smtClean="0">
                <a:solidFill>
                  <a:srgbClr val="404040"/>
                </a:solidFill>
                <a:ea typeface="PMingLiU" charset="0"/>
                <a:cs typeface="PMingLiU" charset="0"/>
                <a:hlinkClick r:id="rId6"/>
              </a:rPr>
              <a:t>www.yourfirsteuresjob.eu</a:t>
            </a:r>
            <a:r>
              <a:rPr lang="en-US" sz="1500" dirty="0" smtClean="0">
                <a:solidFill>
                  <a:srgbClr val="404040"/>
                </a:solidFill>
                <a:ea typeface="PMingLiU" charset="0"/>
                <a:cs typeface="PMingLiU" charset="0"/>
              </a:rPr>
              <a:t> </a:t>
            </a:r>
            <a:endParaRPr lang="en-US" sz="1500" dirty="0">
              <a:solidFill>
                <a:srgbClr val="404040"/>
              </a:solidFill>
              <a:ea typeface="PMingLiU" charset="0"/>
              <a:cs typeface="PMingLiU" charset="0"/>
            </a:endParaRPr>
          </a:p>
          <a:p>
            <a:pPr eaLnBrk="1" hangingPunct="1"/>
            <a:endParaRPr lang="en-US" sz="1500" dirty="0">
              <a:solidFill>
                <a:srgbClr val="404040"/>
              </a:solidFill>
              <a:ea typeface="PMingLiU" charset="0"/>
              <a:cs typeface="PMingLiU" charset="0"/>
            </a:endParaRPr>
          </a:p>
        </p:txBody>
      </p:sp>
      <p:sp>
        <p:nvSpPr>
          <p:cNvPr id="48" name="Content Placeholder 2"/>
          <p:cNvSpPr txBox="1">
            <a:spLocks noChangeArrowheads="1"/>
          </p:cNvSpPr>
          <p:nvPr/>
        </p:nvSpPr>
        <p:spPr bwMode="auto">
          <a:xfrm>
            <a:off x="6613192" y="5732463"/>
            <a:ext cx="2337884" cy="496765"/>
          </a:xfrm>
          <a:prstGeom prst="rect">
            <a:avLst/>
          </a:prstGeom>
          <a:noFill/>
          <a:ln>
            <a:noFill/>
          </a:ln>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r>
              <a:rPr lang="en-US" altLang="zh-HK" sz="1400" dirty="0" smtClean="0">
                <a:solidFill>
                  <a:schemeClr val="tx1">
                    <a:lumMod val="75000"/>
                    <a:lumOff val="25000"/>
                  </a:schemeClr>
                </a:solidFill>
                <a:ea typeface="Tahoma" pitchFamily="34" charset="0"/>
                <a:cs typeface="Tahoma" pitchFamily="34" charset="0"/>
                <a:hlinkClick r:id="rId7"/>
              </a:rPr>
              <a:t>d.manna@portafuturo.it</a:t>
            </a:r>
            <a:r>
              <a:rPr lang="en-US" altLang="zh-HK" sz="1400" dirty="0" smtClean="0">
                <a:solidFill>
                  <a:schemeClr val="tx1">
                    <a:lumMod val="75000"/>
                    <a:lumOff val="25000"/>
                  </a:schemeClr>
                </a:solidFill>
                <a:ea typeface="Tahoma" pitchFamily="34" charset="0"/>
                <a:cs typeface="Tahoma" pitchFamily="34" charset="0"/>
              </a:rPr>
              <a:t> </a:t>
            </a:r>
            <a:endParaRPr lang="en-US" altLang="zh-HK" sz="1400" dirty="0">
              <a:solidFill>
                <a:schemeClr val="tx1">
                  <a:lumMod val="75000"/>
                  <a:lumOff val="25000"/>
                </a:schemeClr>
              </a:solidFill>
              <a:ea typeface="Tahoma" pitchFamily="34" charset="0"/>
              <a:cs typeface="Tahoma" pitchFamily="34" charset="0"/>
            </a:endParaRPr>
          </a:p>
          <a:p>
            <a:pPr eaLnBrk="1" hangingPunct="1">
              <a:defRPr/>
            </a:pPr>
            <a:endParaRPr lang="en-US" altLang="zh-HK" sz="1500" dirty="0" smtClean="0">
              <a:solidFill>
                <a:schemeClr val="tx1">
                  <a:lumMod val="75000"/>
                  <a:lumOff val="25000"/>
                </a:schemeClr>
              </a:solidFill>
              <a:ea typeface="Tahoma" pitchFamily="34" charset="0"/>
              <a:cs typeface="Tahoma" pitchFamily="34" charset="0"/>
            </a:endParaRPr>
          </a:p>
        </p:txBody>
      </p:sp>
      <p:sp>
        <p:nvSpPr>
          <p:cNvPr id="51" name="CasellaDiTesto 2"/>
          <p:cNvSpPr txBox="1">
            <a:spLocks noChangeArrowheads="1"/>
          </p:cNvSpPr>
          <p:nvPr/>
        </p:nvSpPr>
        <p:spPr bwMode="auto">
          <a:xfrm>
            <a:off x="125845" y="4459356"/>
            <a:ext cx="88131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CC0000"/>
                </a:solidFill>
                <a:latin typeface="Arial" charset="0"/>
                <a:ea typeface="ＭＳ Ｐゴシック" charset="0"/>
                <a:cs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pPr>
            <a:r>
              <a:rPr lang="en-US" dirty="0" smtClean="0">
                <a:solidFill>
                  <a:srgbClr val="095CAD"/>
                </a:solidFill>
                <a:latin typeface="Calibri" charset="0"/>
                <a:cs typeface="Tahoma" charset="0"/>
              </a:rPr>
              <a:t>Dario </a:t>
            </a:r>
            <a:r>
              <a:rPr lang="en-US" dirty="0" smtClean="0">
                <a:solidFill>
                  <a:srgbClr val="095CAD"/>
                </a:solidFill>
                <a:latin typeface="Calibri" charset="0"/>
                <a:cs typeface="Tahoma" charset="0"/>
              </a:rPr>
              <a:t>Manna (</a:t>
            </a:r>
            <a:r>
              <a:rPr lang="en-US" dirty="0" err="1" smtClean="0">
                <a:solidFill>
                  <a:srgbClr val="095CAD"/>
                </a:solidFill>
                <a:latin typeface="Calibri" charset="0"/>
                <a:cs typeface="Tahoma" charset="0"/>
              </a:rPr>
              <a:t>Capitale</a:t>
            </a:r>
            <a:r>
              <a:rPr lang="en-US" dirty="0" smtClean="0">
                <a:solidFill>
                  <a:srgbClr val="095CAD"/>
                </a:solidFill>
                <a:latin typeface="Calibri" charset="0"/>
                <a:cs typeface="Tahoma" charset="0"/>
              </a:rPr>
              <a:t> </a:t>
            </a:r>
            <a:r>
              <a:rPr lang="en-US" dirty="0" err="1" smtClean="0">
                <a:solidFill>
                  <a:srgbClr val="095CAD"/>
                </a:solidFill>
                <a:latin typeface="Calibri" charset="0"/>
                <a:cs typeface="Tahoma" charset="0"/>
              </a:rPr>
              <a:t>Lavoro</a:t>
            </a:r>
            <a:r>
              <a:rPr lang="en-US" dirty="0" smtClean="0">
                <a:solidFill>
                  <a:srgbClr val="095CAD"/>
                </a:solidFill>
                <a:latin typeface="Calibri" charset="0"/>
                <a:cs typeface="Tahoma" charset="0"/>
              </a:rPr>
              <a:t> </a:t>
            </a:r>
            <a:r>
              <a:rPr lang="en-US" dirty="0" err="1" smtClean="0">
                <a:solidFill>
                  <a:srgbClr val="095CAD"/>
                </a:solidFill>
                <a:latin typeface="Calibri" charset="0"/>
                <a:cs typeface="Tahoma" charset="0"/>
              </a:rPr>
              <a:t>S.p.A</a:t>
            </a:r>
            <a:r>
              <a:rPr lang="en-US" dirty="0" smtClean="0">
                <a:solidFill>
                  <a:srgbClr val="095CAD"/>
                </a:solidFill>
                <a:latin typeface="Calibri" charset="0"/>
                <a:cs typeface="Tahoma" charset="0"/>
              </a:rPr>
              <a:t>.)</a:t>
            </a:r>
            <a:endParaRPr lang="en-US" dirty="0" smtClean="0">
              <a:solidFill>
                <a:srgbClr val="095CAD"/>
              </a:solidFill>
              <a:latin typeface="Calibri" charset="0"/>
              <a:cs typeface="Tahoma" charset="0"/>
            </a:endParaRPr>
          </a:p>
          <a:p>
            <a:pPr eaLnBrk="1" hangingPunct="1">
              <a:lnSpc>
                <a:spcPct val="100000"/>
              </a:lnSpc>
            </a:pPr>
            <a:r>
              <a:rPr lang="en-US" i="1" dirty="0" smtClean="0">
                <a:solidFill>
                  <a:srgbClr val="095CAD"/>
                </a:solidFill>
                <a:latin typeface="Calibri" charset="0"/>
                <a:cs typeface="Tahoma" charset="0"/>
              </a:rPr>
              <a:t>Chief Operating Officer – </a:t>
            </a:r>
            <a:r>
              <a:rPr lang="en-US" i="1" dirty="0" err="1" smtClean="0">
                <a:solidFill>
                  <a:srgbClr val="095CAD"/>
                </a:solidFill>
                <a:latin typeface="Calibri" charset="0"/>
                <a:cs typeface="Tahoma" charset="0"/>
              </a:rPr>
              <a:t>Porta</a:t>
            </a:r>
            <a:r>
              <a:rPr lang="en-US" i="1" dirty="0" smtClean="0">
                <a:solidFill>
                  <a:srgbClr val="095CAD"/>
                </a:solidFill>
                <a:latin typeface="Calibri" charset="0"/>
                <a:cs typeface="Tahoma" charset="0"/>
              </a:rPr>
              <a:t> </a:t>
            </a:r>
            <a:r>
              <a:rPr lang="en-US" i="1" dirty="0" err="1" smtClean="0">
                <a:solidFill>
                  <a:srgbClr val="095CAD"/>
                </a:solidFill>
                <a:latin typeface="Calibri" charset="0"/>
                <a:cs typeface="Tahoma" charset="0"/>
              </a:rPr>
              <a:t>Futuro</a:t>
            </a:r>
            <a:r>
              <a:rPr lang="en-US" i="1" dirty="0" smtClean="0">
                <a:solidFill>
                  <a:srgbClr val="095CAD"/>
                </a:solidFill>
                <a:latin typeface="Calibri" charset="0"/>
                <a:cs typeface="Tahoma" charset="0"/>
              </a:rPr>
              <a:t> </a:t>
            </a:r>
            <a:r>
              <a:rPr lang="en-US" i="1" dirty="0" err="1" smtClean="0">
                <a:solidFill>
                  <a:srgbClr val="095CAD"/>
                </a:solidFill>
                <a:latin typeface="Calibri" charset="0"/>
                <a:cs typeface="Tahoma" charset="0"/>
              </a:rPr>
              <a:t>Città</a:t>
            </a:r>
            <a:r>
              <a:rPr lang="en-US" i="1" dirty="0" smtClean="0">
                <a:solidFill>
                  <a:srgbClr val="095CAD"/>
                </a:solidFill>
                <a:latin typeface="Calibri" charset="0"/>
                <a:cs typeface="Tahoma" charset="0"/>
              </a:rPr>
              <a:t> </a:t>
            </a:r>
            <a:r>
              <a:rPr lang="en-US" i="1" dirty="0" err="1" smtClean="0">
                <a:solidFill>
                  <a:srgbClr val="095CAD"/>
                </a:solidFill>
                <a:latin typeface="Calibri" charset="0"/>
                <a:cs typeface="Tahoma" charset="0"/>
              </a:rPr>
              <a:t>Metropolitana</a:t>
            </a:r>
            <a:r>
              <a:rPr lang="en-US" i="1" dirty="0" smtClean="0">
                <a:solidFill>
                  <a:srgbClr val="095CAD"/>
                </a:solidFill>
                <a:latin typeface="Calibri" charset="0"/>
                <a:cs typeface="Tahoma" charset="0"/>
              </a:rPr>
              <a:t> di Roma</a:t>
            </a:r>
            <a:endParaRPr lang="en-US" i="1" dirty="0">
              <a:solidFill>
                <a:srgbClr val="095CAD"/>
              </a:solidFill>
              <a:latin typeface="Calibri" charset="0"/>
              <a:cs typeface="Tahoma" charset="0"/>
            </a:endParaRPr>
          </a:p>
        </p:txBody>
      </p:sp>
      <p:pic>
        <p:nvPicPr>
          <p:cNvPr id="16" name="Picture 9" descr="D:\goanimate\ppt\new_layout\tele.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163025" y="5578475"/>
            <a:ext cx="6524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20" descr="logo capitale lavoro.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22" name="Immagine 21" descr="LOGO_1.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23" name="Immagine 2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25" name="Content Placeholder 2"/>
          <p:cNvSpPr txBox="1">
            <a:spLocks noChangeArrowheads="1"/>
          </p:cNvSpPr>
          <p:nvPr/>
        </p:nvSpPr>
        <p:spPr bwMode="auto">
          <a:xfrm>
            <a:off x="3904208" y="5745085"/>
            <a:ext cx="2337884" cy="496765"/>
          </a:xfrm>
          <a:prstGeom prst="rect">
            <a:avLst/>
          </a:prstGeom>
          <a:noFill/>
          <a:ln>
            <a:noFill/>
          </a:ln>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r>
              <a:rPr lang="en-US" altLang="zh-HK" sz="1400" dirty="0" smtClean="0">
                <a:solidFill>
                  <a:srgbClr val="0000FF"/>
                </a:solidFill>
                <a:ea typeface="Tahoma" pitchFamily="34" charset="0"/>
                <a:cs typeface="Tahoma" pitchFamily="34" charset="0"/>
              </a:rPr>
              <a:t>(+39) 3284911572 </a:t>
            </a:r>
            <a:endParaRPr lang="en-US" altLang="zh-HK" sz="1400" dirty="0">
              <a:solidFill>
                <a:srgbClr val="0000FF"/>
              </a:solidFill>
              <a:ea typeface="Tahoma" pitchFamily="34" charset="0"/>
              <a:cs typeface="Tahoma" pitchFamily="34" charset="0"/>
            </a:endParaRPr>
          </a:p>
          <a:p>
            <a:pPr eaLnBrk="1" hangingPunct="1">
              <a:defRPr/>
            </a:pPr>
            <a:endParaRPr lang="en-US" altLang="zh-HK" sz="1500" dirty="0" smtClean="0">
              <a:solidFill>
                <a:schemeClr val="tx1">
                  <a:lumMod val="75000"/>
                  <a:lumOff val="25000"/>
                </a:schemeClr>
              </a:solidFill>
              <a:ea typeface="Tahoma" pitchFamily="34" charset="0"/>
              <a:cs typeface="Tahoma" pitchFamily="34" charset="0"/>
            </a:endParaRPr>
          </a:p>
        </p:txBody>
      </p:sp>
    </p:spTree>
    <p:extLst>
      <p:ext uri="{BB962C8B-B14F-4D97-AF65-F5344CB8AC3E}">
        <p14:creationId xmlns:p14="http://schemas.microsoft.com/office/powerpoint/2010/main" val="344683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80451"/>
            <a:ext cx="8229600" cy="1413434"/>
          </a:xfrm>
          <a:effectLst>
            <a:glow rad="139700">
              <a:schemeClr val="accent1">
                <a:satMod val="175000"/>
                <a:alpha val="40000"/>
              </a:schemeClr>
            </a:glow>
          </a:effectLst>
          <a:scene3d>
            <a:camera prst="obliqueBottomRight"/>
            <a:lightRig rig="threePt" dir="t"/>
          </a:scene3d>
          <a:sp3d>
            <a:bevelT prst="slope"/>
          </a:sp3d>
        </p:spPr>
        <p:txBody>
          <a:bodyPr>
            <a:noAutofit/>
          </a:bodyPr>
          <a:lstStyle/>
          <a:p>
            <a:pPr defTabSz="914400"/>
            <a:r>
              <a:rPr lang="en-GB" sz="3200" b="1" cap="small" dirty="0" smtClean="0">
                <a:solidFill>
                  <a:schemeClr val="accent1">
                    <a:lumMod val="75000"/>
                  </a:schemeClr>
                </a:solidFill>
              </a:rPr>
              <a:t>MANAGING THE GEOGRAPHICAL LABOUR MOBILITY AS A STRATEGIC TOOL TO MAKE COMMUNITIES MORE COMPETITIVE</a:t>
            </a:r>
            <a:r>
              <a:rPr lang="it-IT" sz="3200" b="1" cap="small" dirty="0" smtClean="0">
                <a:solidFill>
                  <a:schemeClr val="accent1">
                    <a:lumMod val="75000"/>
                  </a:schemeClr>
                </a:solidFill>
              </a:rPr>
              <a:t> </a:t>
            </a:r>
            <a:endParaRPr lang="it-IT" sz="3200" b="1" cap="small" dirty="0">
              <a:solidFill>
                <a:schemeClr val="accent1">
                  <a:lumMod val="75000"/>
                </a:schemeClr>
              </a:solidFill>
            </a:endParaRPr>
          </a:p>
        </p:txBody>
      </p:sp>
      <p:sp>
        <p:nvSpPr>
          <p:cNvPr id="3" name="Segnaposto contenuto 2"/>
          <p:cNvSpPr>
            <a:spLocks noGrp="1"/>
          </p:cNvSpPr>
          <p:nvPr>
            <p:ph idx="1"/>
          </p:nvPr>
        </p:nvSpPr>
        <p:spPr>
          <a:xfrm>
            <a:off x="317499" y="2795032"/>
            <a:ext cx="8493125" cy="3730312"/>
          </a:xfrm>
        </p:spPr>
        <p:txBody>
          <a:bodyPr>
            <a:noAutofit/>
          </a:bodyPr>
          <a:lstStyle/>
          <a:p>
            <a:pPr marL="0" indent="0" algn="ctr">
              <a:buNone/>
            </a:pPr>
            <a:r>
              <a:rPr lang="en-GB" sz="2800" b="1" dirty="0">
                <a:solidFill>
                  <a:srgbClr val="C40000"/>
                </a:solidFill>
                <a:latin typeface="+mj-lt"/>
                <a:ea typeface="+mj-ea"/>
                <a:cs typeface="+mj-cs"/>
              </a:rPr>
              <a:t>WHAT I WILL SPEAK ABOUT</a:t>
            </a:r>
          </a:p>
          <a:p>
            <a:pPr marL="514350" indent="-514350" algn="ctr">
              <a:buFont typeface="+mj-ea"/>
              <a:buAutoNum type="circleNumDbPlain"/>
            </a:pPr>
            <a:endParaRPr lang="en-GB" sz="2800" b="1" dirty="0">
              <a:solidFill>
                <a:schemeClr val="tx1">
                  <a:lumMod val="65000"/>
                  <a:lumOff val="35000"/>
                </a:schemeClr>
              </a:solidFill>
            </a:endParaRPr>
          </a:p>
          <a:p>
            <a:pPr marL="514350" indent="-514350" algn="ctr">
              <a:buFont typeface="+mj-ea"/>
              <a:buAutoNum type="circleNumDbPlain"/>
            </a:pPr>
            <a:r>
              <a:rPr lang="en-GB" sz="2800" b="1" dirty="0" smtClean="0">
                <a:solidFill>
                  <a:schemeClr val="tx1">
                    <a:lumMod val="65000"/>
                    <a:lumOff val="35000"/>
                  </a:schemeClr>
                </a:solidFill>
              </a:rPr>
              <a:t>There’s  “labour mobility” </a:t>
            </a:r>
            <a:r>
              <a:rPr lang="en-GB" sz="2800" b="1" dirty="0">
                <a:solidFill>
                  <a:schemeClr val="tx1">
                    <a:lumMod val="65000"/>
                    <a:lumOff val="35000"/>
                  </a:schemeClr>
                </a:solidFill>
              </a:rPr>
              <a:t>in the AGENDA 2030</a:t>
            </a:r>
            <a:r>
              <a:rPr lang="en-GB" sz="2800" b="1" dirty="0" smtClean="0">
                <a:solidFill>
                  <a:schemeClr val="tx1">
                    <a:lumMod val="65000"/>
                    <a:lumOff val="35000"/>
                  </a:schemeClr>
                </a:solidFill>
              </a:rPr>
              <a:t>?</a:t>
            </a:r>
          </a:p>
          <a:p>
            <a:pPr marL="514350" indent="-514350" algn="ctr">
              <a:buFont typeface="+mj-ea"/>
              <a:buAutoNum type="circleNumDbPlain"/>
            </a:pPr>
            <a:endParaRPr lang="en-GB" sz="2800" b="1" dirty="0" smtClean="0">
              <a:solidFill>
                <a:schemeClr val="tx1">
                  <a:lumMod val="65000"/>
                  <a:lumOff val="35000"/>
                </a:schemeClr>
              </a:solidFill>
            </a:endParaRPr>
          </a:p>
          <a:p>
            <a:pPr marL="514350" indent="-514350" algn="ctr">
              <a:buFont typeface="+mj-ea"/>
              <a:buAutoNum type="circleNumDbPlain"/>
            </a:pPr>
            <a:r>
              <a:rPr lang="en-GB" sz="2800" b="1" dirty="0" smtClean="0">
                <a:solidFill>
                  <a:schemeClr val="tx1">
                    <a:lumMod val="65000"/>
                    <a:lumOff val="35000"/>
                  </a:schemeClr>
                </a:solidFill>
              </a:rPr>
              <a:t>How does labour </a:t>
            </a:r>
            <a:r>
              <a:rPr lang="en-GB" sz="2800" b="1" dirty="0">
                <a:solidFill>
                  <a:schemeClr val="tx1">
                    <a:lumMod val="65000"/>
                    <a:lumOff val="35000"/>
                  </a:schemeClr>
                </a:solidFill>
              </a:rPr>
              <a:t>mobility fit with </a:t>
            </a:r>
            <a:r>
              <a:rPr lang="en-GB" sz="2800" b="1" dirty="0" err="1">
                <a:solidFill>
                  <a:schemeClr val="tx1">
                    <a:lumMod val="65000"/>
                    <a:lumOff val="35000"/>
                  </a:schemeClr>
                </a:solidFill>
              </a:rPr>
              <a:t>SSC</a:t>
            </a:r>
            <a:r>
              <a:rPr lang="en-GB" sz="2800" b="1" dirty="0" smtClean="0">
                <a:solidFill>
                  <a:schemeClr val="tx1">
                    <a:lumMod val="65000"/>
                    <a:lumOff val="35000"/>
                  </a:schemeClr>
                </a:solidFill>
              </a:rPr>
              <a:t>?</a:t>
            </a:r>
          </a:p>
          <a:p>
            <a:pPr marL="514350" indent="-514350" algn="ctr">
              <a:buFont typeface="+mj-ea"/>
              <a:buAutoNum type="circleNumDbPlain"/>
            </a:pPr>
            <a:endParaRPr lang="en-GB" sz="2800" b="1" dirty="0" smtClean="0">
              <a:solidFill>
                <a:schemeClr val="tx1">
                  <a:lumMod val="65000"/>
                  <a:lumOff val="35000"/>
                </a:schemeClr>
              </a:solidFill>
            </a:endParaRPr>
          </a:p>
          <a:p>
            <a:pPr marL="514350" indent="-514350" algn="ctr">
              <a:buFont typeface="+mj-ea"/>
              <a:buAutoNum type="circleNumDbPlain"/>
            </a:pPr>
            <a:r>
              <a:rPr lang="en-GB" sz="2800" b="1" dirty="0" smtClean="0">
                <a:solidFill>
                  <a:schemeClr val="tx1">
                    <a:lumMod val="65000"/>
                    <a:lumOff val="35000"/>
                  </a:schemeClr>
                </a:solidFill>
              </a:rPr>
              <a:t>Best practises </a:t>
            </a:r>
            <a:r>
              <a:rPr lang="en-GB" sz="2800" b="1" dirty="0">
                <a:solidFill>
                  <a:schemeClr val="tx1">
                    <a:lumMod val="65000"/>
                    <a:lumOff val="35000"/>
                  </a:schemeClr>
                </a:solidFill>
              </a:rPr>
              <a:t>in labour mobility</a:t>
            </a:r>
          </a:p>
          <a:p>
            <a:pPr marL="514350" indent="-514350" algn="ctr">
              <a:buFont typeface="+mj-ea"/>
              <a:buAutoNum type="circleNumDbPlain"/>
            </a:pPr>
            <a:endParaRPr lang="en-GB" sz="3000" dirty="0">
              <a:solidFill>
                <a:schemeClr val="tx1">
                  <a:lumMod val="75000"/>
                  <a:lumOff val="25000"/>
                </a:schemeClr>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2</a:t>
            </a:fld>
            <a:endParaRPr lang="it-IT" dirty="0"/>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Tree>
    <p:extLst>
      <p:ext uri="{BB962C8B-B14F-4D97-AF65-F5344CB8AC3E}">
        <p14:creationId xmlns:p14="http://schemas.microsoft.com/office/powerpoint/2010/main" val="2122463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100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8" fill="hold">
                                          <p:stCondLst>
                                            <p:cond delay="0"/>
                                          </p:stCondLst>
                                        </p:cTn>
                                        <p:tgtEl>
                                          <p:spTgt spid="3">
                                            <p:txEl>
                                              <p:pRg st="0" end="0"/>
                                            </p:txEl>
                                          </p:spTgt>
                                        </p:tgtEl>
                                        <p:attrNameLst>
                                          <p:attrName>style.rotation</p:attrName>
                                        </p:attrNameLst>
                                      </p:cBhvr>
                                      <p:to>
                                        <p:strVal val="-45.0"/>
                                      </p:to>
                                    </p:set>
                                    <p:anim calcmode="lin" valueType="num">
                                      <p:cBhvr>
                                        <p:cTn id="8" dur="228" fill="hold">
                                          <p:stCondLst>
                                            <p:cond delay="227"/>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000"/>
                            </p:stCondLst>
                            <p:childTnLst>
                              <p:par>
                                <p:cTn id="13" presetID="23" presetClass="entr" presetSubtype="16"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17" fill="hold">
                            <p:stCondLst>
                              <p:cond delay="9000"/>
                            </p:stCondLst>
                            <p:childTnLst>
                              <p:par>
                                <p:cTn id="18" presetID="23" presetClass="entr" presetSubtype="16" fill="hold" nodeType="afterEffect">
                                  <p:stCondLst>
                                    <p:cond delay="200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22" fill="hold">
                            <p:stCondLst>
                              <p:cond delay="12000"/>
                            </p:stCondLst>
                            <p:childTnLst>
                              <p:par>
                                <p:cTn id="23" presetID="23" presetClass="entr" presetSubtype="16" fill="hold" nodeType="afterEffect">
                                  <p:stCondLst>
                                    <p:cond delay="200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09-09-E-SDG-Pos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1364976"/>
            <a:ext cx="7619999" cy="5082480"/>
          </a:xfrm>
          <a:prstGeom prst="rect">
            <a:avLst/>
          </a:prstGeom>
        </p:spPr>
      </p:pic>
      <p:sp>
        <p:nvSpPr>
          <p:cNvPr id="2" name="Titolo 1"/>
          <p:cNvSpPr>
            <a:spLocks noGrp="1"/>
          </p:cNvSpPr>
          <p:nvPr>
            <p:ph type="title"/>
          </p:nvPr>
        </p:nvSpPr>
        <p:spPr>
          <a:xfrm>
            <a:off x="457200" y="1095376"/>
            <a:ext cx="8229600" cy="603249"/>
          </a:xfrm>
        </p:spPr>
        <p:txBody>
          <a:bodyPr>
            <a:noAutofit/>
          </a:bodyPr>
          <a:lstStyle/>
          <a:p>
            <a:pPr defTabSz="914400"/>
            <a:r>
              <a:rPr lang="en-GB" sz="3200" b="1" dirty="0">
                <a:solidFill>
                  <a:schemeClr val="accent1">
                    <a:lumMod val="75000"/>
                  </a:schemeClr>
                </a:solidFill>
              </a:rPr>
              <a:t>1) </a:t>
            </a:r>
            <a:r>
              <a:rPr lang="en-GB" sz="3200" b="1" dirty="0" smtClean="0">
                <a:solidFill>
                  <a:schemeClr val="accent1">
                    <a:lumMod val="75000"/>
                  </a:schemeClr>
                </a:solidFill>
              </a:rPr>
              <a:t>There’s labour </a:t>
            </a:r>
            <a:r>
              <a:rPr lang="en-GB" sz="3200" b="1" dirty="0">
                <a:solidFill>
                  <a:schemeClr val="accent1">
                    <a:lumMod val="75000"/>
                  </a:schemeClr>
                </a:solidFill>
              </a:rPr>
              <a:t>mobility in the Agenda 2030?</a:t>
            </a:r>
          </a:p>
        </p:txBody>
      </p:sp>
      <p:sp>
        <p:nvSpPr>
          <p:cNvPr id="3" name="Segnaposto contenuto 2"/>
          <p:cNvSpPr>
            <a:spLocks noGrp="1"/>
          </p:cNvSpPr>
          <p:nvPr>
            <p:ph idx="1"/>
          </p:nvPr>
        </p:nvSpPr>
        <p:spPr>
          <a:xfrm>
            <a:off x="317499" y="2795032"/>
            <a:ext cx="8493125" cy="3730312"/>
          </a:xfrm>
        </p:spPr>
        <p:txBody>
          <a:bodyPr>
            <a:noAutofit/>
          </a:bodyPr>
          <a:lstStyle/>
          <a:p>
            <a:pPr marL="0" indent="0" algn="ctr">
              <a:buNone/>
            </a:pPr>
            <a:endParaRPr lang="en-GB" sz="2800" dirty="0" smtClean="0">
              <a:solidFill>
                <a:srgbClr val="595959"/>
              </a:solidFill>
              <a:ea typeface="MS PGothic" charset="0"/>
              <a:cs typeface="PMingLiU" charset="0"/>
            </a:endParaRPr>
          </a:p>
          <a:p>
            <a:pPr marL="0" indent="0" algn="ctr">
              <a:buNone/>
            </a:pPr>
            <a:endParaRPr lang="en-GB" sz="2800" dirty="0">
              <a:solidFill>
                <a:srgbClr val="595959"/>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3</a:t>
            </a:fld>
            <a:endParaRPr lang="it-IT"/>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Saetta 12"/>
          <p:cNvSpPr/>
          <p:nvPr/>
        </p:nvSpPr>
        <p:spPr>
          <a:xfrm>
            <a:off x="1572895" y="3573145"/>
            <a:ext cx="822960" cy="822960"/>
          </a:xfrm>
          <a:prstGeom prst="lightningBolt">
            <a:avLst/>
          </a:prstGeom>
          <a:ln/>
        </p:spPr>
        <p:style>
          <a:lnRef idx="3">
            <a:schemeClr val="lt1"/>
          </a:lnRef>
          <a:fillRef idx="1">
            <a:schemeClr val="dk1"/>
          </a:fillRef>
          <a:effectRef idx="1">
            <a:schemeClr val="dk1"/>
          </a:effectRef>
          <a:fontRef idx="minor">
            <a:schemeClr val="lt1"/>
          </a:fontRef>
        </p:style>
        <p:txBody>
          <a:bodyPr/>
          <a:lstStyle/>
          <a:p>
            <a:endParaRPr lang="it-IT"/>
          </a:p>
        </p:txBody>
      </p:sp>
      <p:sp>
        <p:nvSpPr>
          <p:cNvPr id="14" name="Saetta 13"/>
          <p:cNvSpPr/>
          <p:nvPr/>
        </p:nvSpPr>
        <p:spPr>
          <a:xfrm rot="5123675">
            <a:off x="5698528" y="3408046"/>
            <a:ext cx="822960" cy="822960"/>
          </a:xfrm>
          <a:prstGeom prst="lightningBolt">
            <a:avLst/>
          </a:prstGeom>
          <a:ln/>
        </p:spPr>
        <p:style>
          <a:lnRef idx="3">
            <a:schemeClr val="lt1"/>
          </a:lnRef>
          <a:fillRef idx="1">
            <a:schemeClr val="accent1"/>
          </a:fillRef>
          <a:effectRef idx="1">
            <a:schemeClr val="accent1"/>
          </a:effectRef>
          <a:fontRef idx="minor">
            <a:schemeClr val="lt1"/>
          </a:fontRef>
        </p:style>
        <p:txBody>
          <a:bodyPr/>
          <a:lstStyle/>
          <a:p>
            <a:endParaRPr lang="it-IT"/>
          </a:p>
        </p:txBody>
      </p:sp>
      <p:sp>
        <p:nvSpPr>
          <p:cNvPr id="15" name="Saetta 14"/>
          <p:cNvSpPr/>
          <p:nvPr/>
        </p:nvSpPr>
        <p:spPr>
          <a:xfrm>
            <a:off x="5392420" y="4868545"/>
            <a:ext cx="822960" cy="822960"/>
          </a:xfrm>
          <a:prstGeom prst="lightningBolt">
            <a:avLst/>
          </a:prstGeom>
          <a:ln/>
        </p:spPr>
        <p:style>
          <a:lnRef idx="3">
            <a:schemeClr val="lt1"/>
          </a:lnRef>
          <a:fillRef idx="1">
            <a:schemeClr val="accent3"/>
          </a:fillRef>
          <a:effectRef idx="1">
            <a:schemeClr val="accent3"/>
          </a:effectRef>
          <a:fontRef idx="minor">
            <a:schemeClr val="lt1"/>
          </a:fontRef>
        </p:style>
        <p:txBody>
          <a:bodyPr/>
          <a:lstStyle/>
          <a:p>
            <a:endParaRPr lang="it-IT"/>
          </a:p>
        </p:txBody>
      </p:sp>
      <p:sp>
        <p:nvSpPr>
          <p:cNvPr id="16" name="Saetta 15"/>
          <p:cNvSpPr/>
          <p:nvPr/>
        </p:nvSpPr>
        <p:spPr>
          <a:xfrm>
            <a:off x="4108447" y="2383552"/>
            <a:ext cx="822960" cy="822960"/>
          </a:xfrm>
          <a:prstGeom prst="lightningBolt">
            <a:avLst/>
          </a:prstGeom>
          <a:solidFill>
            <a:srgbClr val="FFC240"/>
          </a:solidFill>
          <a:ln/>
        </p:spPr>
        <p:style>
          <a:lnRef idx="3">
            <a:schemeClr val="lt1"/>
          </a:lnRef>
          <a:fillRef idx="1">
            <a:schemeClr val="accent3"/>
          </a:fillRef>
          <a:effectRef idx="1">
            <a:schemeClr val="accent3"/>
          </a:effectRef>
          <a:fontRef idx="minor">
            <a:schemeClr val="lt1"/>
          </a:fontRef>
        </p:style>
        <p:txBody>
          <a:bodyPr/>
          <a:lstStyle/>
          <a:p>
            <a:endParaRPr lang="it-IT"/>
          </a:p>
        </p:txBody>
      </p:sp>
      <p:sp>
        <p:nvSpPr>
          <p:cNvPr id="17" name="Saetta 16"/>
          <p:cNvSpPr/>
          <p:nvPr/>
        </p:nvSpPr>
        <p:spPr>
          <a:xfrm rot="5786525" flipV="1">
            <a:off x="3101559" y="3843913"/>
            <a:ext cx="814336" cy="635876"/>
          </a:xfrm>
          <a:prstGeom prst="lightningBolt">
            <a:avLst/>
          </a:prstGeom>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783847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800" decel="100000"/>
                                        <p:tgtEl>
                                          <p:spTgt spid="13"/>
                                        </p:tgtEl>
                                      </p:cBhvr>
                                    </p:animEffect>
                                    <p:anim calcmode="lin" valueType="num">
                                      <p:cBhvr>
                                        <p:cTn id="15" dur="800" decel="100000" fill="hold"/>
                                        <p:tgtEl>
                                          <p:spTgt spid="13"/>
                                        </p:tgtEl>
                                        <p:attrNameLst>
                                          <p:attrName>style.rotation</p:attrName>
                                        </p:attrNameLst>
                                      </p:cBhvr>
                                      <p:tavLst>
                                        <p:tav tm="0">
                                          <p:val>
                                            <p:fltVal val="-90"/>
                                          </p:val>
                                        </p:tav>
                                        <p:tav tm="100000">
                                          <p:val>
                                            <p:fltVal val="0"/>
                                          </p:val>
                                        </p:tav>
                                      </p:tavLst>
                                    </p:anim>
                                    <p:anim calcmode="lin" valueType="num">
                                      <p:cBhvr>
                                        <p:cTn id="16" dur="800" decel="100000" fill="hold"/>
                                        <p:tgtEl>
                                          <p:spTgt spid="13"/>
                                        </p:tgtEl>
                                        <p:attrNameLst>
                                          <p:attrName>ppt_x</p:attrName>
                                        </p:attrNameLst>
                                      </p:cBhvr>
                                      <p:tavLst>
                                        <p:tav tm="0">
                                          <p:val>
                                            <p:strVal val="#ppt_x+0.4"/>
                                          </p:val>
                                        </p:tav>
                                        <p:tav tm="100000">
                                          <p:val>
                                            <p:strVal val="#ppt_x-0.05"/>
                                          </p:val>
                                        </p:tav>
                                      </p:tavLst>
                                    </p:anim>
                                    <p:anim calcmode="lin" valueType="num">
                                      <p:cBhvr>
                                        <p:cTn id="17" dur="800" decel="100000" fill="hold"/>
                                        <p:tgtEl>
                                          <p:spTgt spid="1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800" decel="100000"/>
                                        <p:tgtEl>
                                          <p:spTgt spid="14"/>
                                        </p:tgtEl>
                                      </p:cBhvr>
                                    </p:animEffect>
                                    <p:anim calcmode="lin" valueType="num">
                                      <p:cBhvr>
                                        <p:cTn id="25" dur="800" decel="100000" fill="hold"/>
                                        <p:tgtEl>
                                          <p:spTgt spid="14"/>
                                        </p:tgtEl>
                                        <p:attrNameLst>
                                          <p:attrName>style.rotation</p:attrName>
                                        </p:attrNameLst>
                                      </p:cBhvr>
                                      <p:tavLst>
                                        <p:tav tm="0">
                                          <p:val>
                                            <p:fltVal val="-90"/>
                                          </p:val>
                                        </p:tav>
                                        <p:tav tm="100000">
                                          <p:val>
                                            <p:fltVal val="0"/>
                                          </p:val>
                                        </p:tav>
                                      </p:tavLst>
                                    </p:anim>
                                    <p:anim calcmode="lin" valueType="num">
                                      <p:cBhvr>
                                        <p:cTn id="26" dur="800" decel="100000" fill="hold"/>
                                        <p:tgtEl>
                                          <p:spTgt spid="14"/>
                                        </p:tgtEl>
                                        <p:attrNameLst>
                                          <p:attrName>ppt_x</p:attrName>
                                        </p:attrNameLst>
                                      </p:cBhvr>
                                      <p:tavLst>
                                        <p:tav tm="0">
                                          <p:val>
                                            <p:strVal val="#ppt_x+0.4"/>
                                          </p:val>
                                        </p:tav>
                                        <p:tav tm="100000">
                                          <p:val>
                                            <p:strVal val="#ppt_x-0.05"/>
                                          </p:val>
                                        </p:tav>
                                      </p:tavLst>
                                    </p:anim>
                                    <p:anim calcmode="lin" valueType="num">
                                      <p:cBhvr>
                                        <p:cTn id="27" dur="800" decel="100000" fill="hold"/>
                                        <p:tgtEl>
                                          <p:spTgt spid="1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800" decel="100000"/>
                                        <p:tgtEl>
                                          <p:spTgt spid="15"/>
                                        </p:tgtEl>
                                      </p:cBhvr>
                                    </p:animEffect>
                                    <p:anim calcmode="lin" valueType="num">
                                      <p:cBhvr>
                                        <p:cTn id="35" dur="800" decel="100000" fill="hold"/>
                                        <p:tgtEl>
                                          <p:spTgt spid="15"/>
                                        </p:tgtEl>
                                        <p:attrNameLst>
                                          <p:attrName>style.rotation</p:attrName>
                                        </p:attrNameLst>
                                      </p:cBhvr>
                                      <p:tavLst>
                                        <p:tav tm="0">
                                          <p:val>
                                            <p:fltVal val="-90"/>
                                          </p:val>
                                        </p:tav>
                                        <p:tav tm="100000">
                                          <p:val>
                                            <p:fltVal val="0"/>
                                          </p:val>
                                        </p:tav>
                                      </p:tavLst>
                                    </p:anim>
                                    <p:anim calcmode="lin" valueType="num">
                                      <p:cBhvr>
                                        <p:cTn id="36" dur="800" decel="100000" fill="hold"/>
                                        <p:tgtEl>
                                          <p:spTgt spid="15"/>
                                        </p:tgtEl>
                                        <p:attrNameLst>
                                          <p:attrName>ppt_x</p:attrName>
                                        </p:attrNameLst>
                                      </p:cBhvr>
                                      <p:tavLst>
                                        <p:tav tm="0">
                                          <p:val>
                                            <p:strVal val="#ppt_x+0.4"/>
                                          </p:val>
                                        </p:tav>
                                        <p:tav tm="100000">
                                          <p:val>
                                            <p:strVal val="#ppt_x-0.05"/>
                                          </p:val>
                                        </p:tav>
                                      </p:tavLst>
                                    </p:anim>
                                    <p:anim calcmode="lin" valueType="num">
                                      <p:cBhvr>
                                        <p:cTn id="37" dur="800" decel="100000" fill="hold"/>
                                        <p:tgtEl>
                                          <p:spTgt spid="1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800" decel="100000"/>
                                        <p:tgtEl>
                                          <p:spTgt spid="16"/>
                                        </p:tgtEl>
                                      </p:cBhvr>
                                    </p:animEffect>
                                    <p:anim calcmode="lin" valueType="num">
                                      <p:cBhvr>
                                        <p:cTn id="45" dur="800" decel="100000" fill="hold"/>
                                        <p:tgtEl>
                                          <p:spTgt spid="16"/>
                                        </p:tgtEl>
                                        <p:attrNameLst>
                                          <p:attrName>style.rotation</p:attrName>
                                        </p:attrNameLst>
                                      </p:cBhvr>
                                      <p:tavLst>
                                        <p:tav tm="0">
                                          <p:val>
                                            <p:fltVal val="-90"/>
                                          </p:val>
                                        </p:tav>
                                        <p:tav tm="100000">
                                          <p:val>
                                            <p:fltVal val="0"/>
                                          </p:val>
                                        </p:tav>
                                      </p:tavLst>
                                    </p:anim>
                                    <p:anim calcmode="lin" valueType="num">
                                      <p:cBhvr>
                                        <p:cTn id="46" dur="800" decel="100000" fill="hold"/>
                                        <p:tgtEl>
                                          <p:spTgt spid="16"/>
                                        </p:tgtEl>
                                        <p:attrNameLst>
                                          <p:attrName>ppt_x</p:attrName>
                                        </p:attrNameLst>
                                      </p:cBhvr>
                                      <p:tavLst>
                                        <p:tav tm="0">
                                          <p:val>
                                            <p:strVal val="#ppt_x+0.4"/>
                                          </p:val>
                                        </p:tav>
                                        <p:tav tm="100000">
                                          <p:val>
                                            <p:strVal val="#ppt_x-0.05"/>
                                          </p:val>
                                        </p:tav>
                                      </p:tavLst>
                                    </p:anim>
                                    <p:anim calcmode="lin" valueType="num">
                                      <p:cBhvr>
                                        <p:cTn id="47" dur="800" decel="100000" fill="hold"/>
                                        <p:tgtEl>
                                          <p:spTgt spid="16"/>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800" decel="100000"/>
                                        <p:tgtEl>
                                          <p:spTgt spid="17"/>
                                        </p:tgtEl>
                                      </p:cBhvr>
                                    </p:animEffect>
                                    <p:anim calcmode="lin" valueType="num">
                                      <p:cBhvr>
                                        <p:cTn id="55" dur="800" decel="100000" fill="hold"/>
                                        <p:tgtEl>
                                          <p:spTgt spid="17"/>
                                        </p:tgtEl>
                                        <p:attrNameLst>
                                          <p:attrName>style.rotation</p:attrName>
                                        </p:attrNameLst>
                                      </p:cBhvr>
                                      <p:tavLst>
                                        <p:tav tm="0">
                                          <p:val>
                                            <p:fltVal val="-90"/>
                                          </p:val>
                                        </p:tav>
                                        <p:tav tm="100000">
                                          <p:val>
                                            <p:fltVal val="0"/>
                                          </p:val>
                                        </p:tav>
                                      </p:tavLst>
                                    </p:anim>
                                    <p:anim calcmode="lin" valueType="num">
                                      <p:cBhvr>
                                        <p:cTn id="56" dur="800" decel="100000" fill="hold"/>
                                        <p:tgtEl>
                                          <p:spTgt spid="17"/>
                                        </p:tgtEl>
                                        <p:attrNameLst>
                                          <p:attrName>ppt_x</p:attrName>
                                        </p:attrNameLst>
                                      </p:cBhvr>
                                      <p:tavLst>
                                        <p:tav tm="0">
                                          <p:val>
                                            <p:strVal val="#ppt_x+0.4"/>
                                          </p:val>
                                        </p:tav>
                                        <p:tav tm="100000">
                                          <p:val>
                                            <p:strVal val="#ppt_x-0.05"/>
                                          </p:val>
                                        </p:tav>
                                      </p:tavLst>
                                    </p:anim>
                                    <p:anim calcmode="lin" valueType="num">
                                      <p:cBhvr>
                                        <p:cTn id="57" dur="800" decel="100000" fill="hold"/>
                                        <p:tgtEl>
                                          <p:spTgt spid="17"/>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1984375"/>
            <a:ext cx="8493125" cy="4540969"/>
          </a:xfrm>
        </p:spPr>
        <p:txBody>
          <a:bodyPr>
            <a:noAutofit/>
          </a:bodyPr>
          <a:lstStyle/>
          <a:p>
            <a:pPr marL="0" indent="0" algn="ctr">
              <a:buNone/>
            </a:pPr>
            <a:r>
              <a:rPr lang="en-GB" sz="2800" b="1" dirty="0">
                <a:solidFill>
                  <a:schemeClr val="tx1">
                    <a:lumMod val="75000"/>
                    <a:lumOff val="25000"/>
                  </a:schemeClr>
                </a:solidFill>
                <a:ea typeface="MS PGothic" charset="0"/>
                <a:cs typeface="PMingLiU" charset="0"/>
              </a:rPr>
              <a:t>A Smart Sustainable </a:t>
            </a:r>
            <a:r>
              <a:rPr lang="en-GB" sz="2800" b="1" dirty="0" smtClean="0">
                <a:solidFill>
                  <a:schemeClr val="tx1">
                    <a:lumMod val="75000"/>
                    <a:lumOff val="25000"/>
                  </a:schemeClr>
                </a:solidFill>
                <a:ea typeface="MS PGothic" charset="0"/>
                <a:cs typeface="PMingLiU" charset="0"/>
              </a:rPr>
              <a:t>City:</a:t>
            </a:r>
            <a:br>
              <a:rPr lang="en-GB" sz="2800" b="1" dirty="0" smtClean="0">
                <a:solidFill>
                  <a:schemeClr val="tx1">
                    <a:lumMod val="75000"/>
                    <a:lumOff val="25000"/>
                  </a:schemeClr>
                </a:solidFill>
                <a:ea typeface="MS PGothic" charset="0"/>
                <a:cs typeface="PMingLiU" charset="0"/>
              </a:rPr>
            </a:br>
            <a:r>
              <a:rPr lang="en-GB" sz="2800" b="1" dirty="0" smtClean="0">
                <a:solidFill>
                  <a:schemeClr val="tx1">
                    <a:lumMod val="75000"/>
                    <a:lumOff val="25000"/>
                  </a:schemeClr>
                </a:solidFill>
                <a:ea typeface="MS PGothic" charset="0"/>
                <a:cs typeface="PMingLiU" charset="0"/>
              </a:rPr>
              <a:t>“</a:t>
            </a:r>
            <a:r>
              <a:rPr lang="en-GB" sz="2800" b="1" i="1" dirty="0">
                <a:solidFill>
                  <a:schemeClr val="tx1">
                    <a:lumMod val="75000"/>
                    <a:lumOff val="25000"/>
                  </a:schemeClr>
                </a:solidFill>
                <a:ea typeface="MS PGothic" charset="0"/>
                <a:cs typeface="PMingLiU" charset="0"/>
              </a:rPr>
              <a:t>starts a community on the path to become competitive for talent, </a:t>
            </a:r>
            <a:r>
              <a:rPr lang="en-GB" sz="2800" b="1" i="1" dirty="0" smtClean="0">
                <a:solidFill>
                  <a:schemeClr val="tx1">
                    <a:lumMod val="75000"/>
                    <a:lumOff val="25000"/>
                  </a:schemeClr>
                </a:solidFill>
                <a:ea typeface="MS PGothic" charset="0"/>
                <a:cs typeface="PMingLiU" charset="0"/>
              </a:rPr>
              <a:t>investment </a:t>
            </a:r>
            <a:r>
              <a:rPr lang="en-GB" sz="2800" b="1" i="1" dirty="0">
                <a:solidFill>
                  <a:schemeClr val="tx1">
                    <a:lumMod val="75000"/>
                    <a:lumOff val="25000"/>
                  </a:schemeClr>
                </a:solidFill>
                <a:ea typeface="MS PGothic" charset="0"/>
                <a:cs typeface="PMingLiU" charset="0"/>
              </a:rPr>
              <a:t>and jobs</a:t>
            </a:r>
            <a:r>
              <a:rPr lang="en-GB" sz="2800" b="1" dirty="0">
                <a:solidFill>
                  <a:schemeClr val="tx1">
                    <a:lumMod val="75000"/>
                    <a:lumOff val="25000"/>
                  </a:schemeClr>
                </a:solidFill>
                <a:ea typeface="MS PGothic" charset="0"/>
                <a:cs typeface="PMingLiU" charset="0"/>
              </a:rPr>
              <a:t>” </a:t>
            </a:r>
            <a:r>
              <a:rPr lang="en-GB" sz="2800" b="1" dirty="0" smtClean="0">
                <a:solidFill>
                  <a:schemeClr val="tx1">
                    <a:lumMod val="75000"/>
                    <a:lumOff val="25000"/>
                  </a:schemeClr>
                </a:solidFill>
                <a:ea typeface="MS PGothic" charset="0"/>
                <a:cs typeface="PMingLiU" charset="0"/>
              </a:rPr>
              <a:t/>
            </a:r>
            <a:br>
              <a:rPr lang="en-GB" sz="2800" b="1" dirty="0" smtClean="0">
                <a:solidFill>
                  <a:schemeClr val="tx1">
                    <a:lumMod val="75000"/>
                    <a:lumOff val="25000"/>
                  </a:schemeClr>
                </a:solidFill>
                <a:ea typeface="MS PGothic" charset="0"/>
                <a:cs typeface="PMingLiU" charset="0"/>
              </a:rPr>
            </a:br>
            <a:r>
              <a:rPr lang="en-GB" sz="2400" b="1" dirty="0" smtClean="0">
                <a:solidFill>
                  <a:schemeClr val="tx1">
                    <a:lumMod val="75000"/>
                    <a:lumOff val="25000"/>
                  </a:schemeClr>
                </a:solidFill>
                <a:ea typeface="MS PGothic" charset="0"/>
                <a:cs typeface="PMingLiU" charset="0"/>
              </a:rPr>
              <a:t>(</a:t>
            </a:r>
            <a:r>
              <a:rPr lang="en-GB" sz="2400" b="1" dirty="0" err="1">
                <a:solidFill>
                  <a:schemeClr val="tx1">
                    <a:lumMod val="75000"/>
                    <a:lumOff val="25000"/>
                  </a:schemeClr>
                </a:solidFill>
                <a:ea typeface="MS PGothic" charset="0"/>
                <a:cs typeface="PMingLiU" charset="0"/>
              </a:rPr>
              <a:t>Aoun</a:t>
            </a:r>
            <a:r>
              <a:rPr lang="en-GB" sz="2400" b="1" dirty="0">
                <a:solidFill>
                  <a:schemeClr val="tx1">
                    <a:lumMod val="75000"/>
                    <a:lumOff val="25000"/>
                  </a:schemeClr>
                </a:solidFill>
                <a:ea typeface="MS PGothic" charset="0"/>
                <a:cs typeface="PMingLiU" charset="0"/>
              </a:rPr>
              <a:t>-Schneider Electric - 2014). </a:t>
            </a:r>
          </a:p>
          <a:p>
            <a:pPr marL="0" indent="0">
              <a:buNone/>
            </a:pPr>
            <a:endParaRPr lang="en-GB" sz="2800" dirty="0">
              <a:solidFill>
                <a:schemeClr val="tx1">
                  <a:lumMod val="75000"/>
                  <a:lumOff val="25000"/>
                </a:schemeClr>
              </a:solidFill>
              <a:ea typeface="MS PGothic" charset="0"/>
              <a:cs typeface="PMingLiU" charset="0"/>
            </a:endParaRPr>
          </a:p>
          <a:p>
            <a:pPr marL="0" indent="0" algn="just">
              <a:buNone/>
            </a:pPr>
            <a:r>
              <a:rPr lang="en-GB" sz="2800" dirty="0">
                <a:solidFill>
                  <a:schemeClr val="tx1">
                    <a:lumMod val="75000"/>
                    <a:lumOff val="25000"/>
                  </a:schemeClr>
                </a:solidFill>
                <a:ea typeface="MS PGothic" charset="0"/>
                <a:cs typeface="PMingLiU" charset="0"/>
              </a:rPr>
              <a:t>Geographical labour mobility can be a strategic tool in addressing new economic and social challenges and a potential trigger of economic growth, making communities more competitive and </a:t>
            </a:r>
            <a:r>
              <a:rPr lang="en-GB" sz="2800" dirty="0" smtClean="0">
                <a:solidFill>
                  <a:schemeClr val="tx1">
                    <a:lumMod val="75000"/>
                    <a:lumOff val="25000"/>
                  </a:schemeClr>
                </a:solidFill>
                <a:ea typeface="MS PGothic" charset="0"/>
                <a:cs typeface="PMingLiU" charset="0"/>
              </a:rPr>
              <a:t>efficient for </a:t>
            </a:r>
            <a:r>
              <a:rPr lang="en-GB" sz="2800" i="1" dirty="0" smtClean="0">
                <a:solidFill>
                  <a:schemeClr val="tx1">
                    <a:lumMod val="75000"/>
                    <a:lumOff val="25000"/>
                  </a:schemeClr>
                </a:solidFill>
                <a:ea typeface="MS PGothic" charset="0"/>
                <a:cs typeface="PMingLiU" charset="0"/>
              </a:rPr>
              <a:t>talent</a:t>
            </a:r>
            <a:r>
              <a:rPr lang="en-GB" sz="2800" dirty="0" smtClean="0">
                <a:solidFill>
                  <a:schemeClr val="tx1">
                    <a:lumMod val="75000"/>
                    <a:lumOff val="25000"/>
                  </a:schemeClr>
                </a:solidFill>
                <a:ea typeface="MS PGothic" charset="0"/>
                <a:cs typeface="PMingLiU" charset="0"/>
              </a:rPr>
              <a:t>, </a:t>
            </a:r>
            <a:r>
              <a:rPr lang="en-GB" sz="2800" i="1" dirty="0" smtClean="0">
                <a:solidFill>
                  <a:schemeClr val="tx1">
                    <a:lumMod val="75000"/>
                    <a:lumOff val="25000"/>
                  </a:schemeClr>
                </a:solidFill>
                <a:ea typeface="MS PGothic" charset="0"/>
                <a:cs typeface="PMingLiU" charset="0"/>
              </a:rPr>
              <a:t>investment</a:t>
            </a:r>
            <a:r>
              <a:rPr lang="en-GB" sz="2800" dirty="0" smtClean="0">
                <a:solidFill>
                  <a:schemeClr val="tx1">
                    <a:lumMod val="75000"/>
                    <a:lumOff val="25000"/>
                  </a:schemeClr>
                </a:solidFill>
                <a:ea typeface="MS PGothic" charset="0"/>
                <a:cs typeface="PMingLiU" charset="0"/>
              </a:rPr>
              <a:t> and </a:t>
            </a:r>
            <a:r>
              <a:rPr lang="en-GB" sz="2800" i="1" dirty="0" smtClean="0">
                <a:solidFill>
                  <a:schemeClr val="tx1">
                    <a:lumMod val="75000"/>
                    <a:lumOff val="25000"/>
                  </a:schemeClr>
                </a:solidFill>
                <a:ea typeface="MS PGothic" charset="0"/>
                <a:cs typeface="PMingLiU" charset="0"/>
              </a:rPr>
              <a:t>jobs</a:t>
            </a:r>
            <a:endParaRPr lang="it-IT" sz="2800" i="1" dirty="0">
              <a:solidFill>
                <a:schemeClr val="tx1">
                  <a:lumMod val="75000"/>
                  <a:lumOff val="25000"/>
                </a:schemeClr>
              </a:solidFill>
              <a:ea typeface="MS PGothic" charset="0"/>
              <a:cs typeface="PMingLiU" charset="0"/>
            </a:endParaRPr>
          </a:p>
          <a:p>
            <a:pPr marL="0" indent="0">
              <a:buNone/>
            </a:pPr>
            <a:endParaRPr lang="en-GB" sz="2800" dirty="0" smtClean="0">
              <a:solidFill>
                <a:schemeClr val="tx1">
                  <a:lumMod val="75000"/>
                  <a:lumOff val="25000"/>
                </a:schemeClr>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4</a:t>
            </a:fld>
            <a:endParaRPr lang="it-IT"/>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GB" sz="3200" b="1" dirty="0">
                <a:solidFill>
                  <a:schemeClr val="accent1">
                    <a:lumMod val="75000"/>
                  </a:schemeClr>
                </a:solidFill>
              </a:rPr>
              <a:t>2</a:t>
            </a:r>
            <a:r>
              <a:rPr lang="en-GB" sz="3200" b="1" dirty="0" smtClean="0">
                <a:solidFill>
                  <a:schemeClr val="accent1">
                    <a:lumMod val="75000"/>
                  </a:schemeClr>
                </a:solidFill>
              </a:rPr>
              <a:t>) How does labour </a:t>
            </a:r>
            <a:r>
              <a:rPr lang="en-GB" sz="3200" b="1" dirty="0">
                <a:solidFill>
                  <a:schemeClr val="accent1">
                    <a:lumMod val="75000"/>
                  </a:schemeClr>
                </a:solidFill>
              </a:rPr>
              <a:t>mobility fit with </a:t>
            </a:r>
            <a:r>
              <a:rPr lang="en-GB" sz="3200" b="1" dirty="0" err="1">
                <a:solidFill>
                  <a:schemeClr val="accent1">
                    <a:lumMod val="75000"/>
                  </a:schemeClr>
                </a:solidFill>
              </a:rPr>
              <a:t>SSC</a:t>
            </a:r>
            <a:r>
              <a:rPr lang="en-GB" sz="3200" b="1" dirty="0">
                <a:solidFill>
                  <a:schemeClr val="accent1">
                    <a:lumMod val="75000"/>
                  </a:schemeClr>
                </a:solidFill>
              </a:rPr>
              <a:t>?</a:t>
            </a:r>
          </a:p>
        </p:txBody>
      </p:sp>
    </p:spTree>
    <p:extLst>
      <p:ext uri="{BB962C8B-B14F-4D97-AF65-F5344CB8AC3E}">
        <p14:creationId xmlns:p14="http://schemas.microsoft.com/office/powerpoint/2010/main" val="38650899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1984375"/>
            <a:ext cx="8493125" cy="4540969"/>
          </a:xfrm>
        </p:spPr>
        <p:txBody>
          <a:bodyPr>
            <a:noAutofit/>
          </a:bodyPr>
          <a:lstStyle/>
          <a:p>
            <a:pPr marL="0" indent="0">
              <a:buNone/>
            </a:pPr>
            <a:r>
              <a:rPr lang="en-GB" sz="2800" dirty="0" smtClean="0">
                <a:solidFill>
                  <a:schemeClr val="tx1">
                    <a:lumMod val="75000"/>
                    <a:lumOff val="25000"/>
                  </a:schemeClr>
                </a:solidFill>
                <a:ea typeface="MS PGothic" charset="0"/>
                <a:cs typeface="PMingLiU" charset="0"/>
              </a:rPr>
              <a:t>A </a:t>
            </a:r>
            <a:r>
              <a:rPr lang="en-GB" sz="2800" dirty="0">
                <a:solidFill>
                  <a:schemeClr val="tx1">
                    <a:lumMod val="75000"/>
                    <a:lumOff val="25000"/>
                  </a:schemeClr>
                </a:solidFill>
                <a:ea typeface="MS PGothic" charset="0"/>
                <a:cs typeface="PMingLiU" charset="0"/>
              </a:rPr>
              <a:t>lack of skilled labour will be one of the main obstacles to economic growth in the coming </a:t>
            </a:r>
            <a:r>
              <a:rPr lang="en-GB" sz="2800" dirty="0" smtClean="0">
                <a:solidFill>
                  <a:schemeClr val="tx1">
                    <a:lumMod val="75000"/>
                    <a:lumOff val="25000"/>
                  </a:schemeClr>
                </a:solidFill>
                <a:ea typeface="MS PGothic" charset="0"/>
                <a:cs typeface="PMingLiU" charset="0"/>
              </a:rPr>
              <a:t>years:</a:t>
            </a:r>
          </a:p>
          <a:p>
            <a:pPr>
              <a:buFontTx/>
              <a:buChar char="-"/>
            </a:pPr>
            <a:r>
              <a:rPr lang="en-GB" sz="2400" dirty="0" smtClean="0">
                <a:solidFill>
                  <a:schemeClr val="tx1">
                    <a:lumMod val="75000"/>
                    <a:lumOff val="25000"/>
                  </a:schemeClr>
                </a:solidFill>
                <a:ea typeface="MS PGothic" charset="0"/>
                <a:cs typeface="PMingLiU" charset="0"/>
              </a:rPr>
              <a:t>skills mismatches (imbalances </a:t>
            </a:r>
            <a:r>
              <a:rPr lang="en-GB" sz="2400" dirty="0">
                <a:solidFill>
                  <a:schemeClr val="tx1">
                    <a:lumMod val="75000"/>
                    <a:lumOff val="25000"/>
                  </a:schemeClr>
                </a:solidFill>
                <a:ea typeface="MS PGothic" charset="0"/>
                <a:cs typeface="PMingLiU" charset="0"/>
              </a:rPr>
              <a:t>between what employers need and what job seekers </a:t>
            </a:r>
            <a:r>
              <a:rPr lang="en-GB" sz="2400" dirty="0" smtClean="0">
                <a:solidFill>
                  <a:schemeClr val="tx1">
                    <a:lumMod val="75000"/>
                    <a:lumOff val="25000"/>
                  </a:schemeClr>
                </a:solidFill>
                <a:ea typeface="MS PGothic" charset="0"/>
                <a:cs typeface="PMingLiU" charset="0"/>
              </a:rPr>
              <a:t>offer) related </a:t>
            </a:r>
            <a:r>
              <a:rPr lang="en-GB" sz="2400" dirty="0">
                <a:solidFill>
                  <a:schemeClr val="tx1">
                    <a:lumMod val="75000"/>
                    <a:lumOff val="25000"/>
                  </a:schemeClr>
                </a:solidFill>
                <a:ea typeface="MS PGothic" charset="0"/>
                <a:cs typeface="PMingLiU" charset="0"/>
              </a:rPr>
              <a:t>to geography, sector and </a:t>
            </a:r>
            <a:r>
              <a:rPr lang="en-GB" sz="2400" dirty="0" smtClean="0">
                <a:solidFill>
                  <a:schemeClr val="tx1">
                    <a:lumMod val="75000"/>
                    <a:lumOff val="25000"/>
                  </a:schemeClr>
                </a:solidFill>
                <a:ea typeface="MS PGothic" charset="0"/>
                <a:cs typeface="PMingLiU" charset="0"/>
              </a:rPr>
              <a:t>mobility</a:t>
            </a:r>
            <a:r>
              <a:rPr lang="en-GB" sz="2400" dirty="0">
                <a:solidFill>
                  <a:schemeClr val="tx1">
                    <a:lumMod val="75000"/>
                    <a:lumOff val="25000"/>
                  </a:schemeClr>
                </a:solidFill>
                <a:ea typeface="MS PGothic" charset="0"/>
                <a:cs typeface="PMingLiU" charset="0"/>
              </a:rPr>
              <a:t>;</a:t>
            </a:r>
            <a:endParaRPr lang="en-GB" sz="2400" dirty="0" smtClean="0">
              <a:solidFill>
                <a:schemeClr val="tx1">
                  <a:lumMod val="75000"/>
                  <a:lumOff val="25000"/>
                </a:schemeClr>
              </a:solidFill>
              <a:ea typeface="MS PGothic" charset="0"/>
              <a:cs typeface="PMingLiU" charset="0"/>
            </a:endParaRPr>
          </a:p>
          <a:p>
            <a:pPr>
              <a:buFontTx/>
              <a:buChar char="-"/>
            </a:pPr>
            <a:r>
              <a:rPr lang="en-GB" sz="2400" dirty="0" smtClean="0">
                <a:solidFill>
                  <a:schemeClr val="tx1">
                    <a:lumMod val="75000"/>
                    <a:lumOff val="25000"/>
                  </a:schemeClr>
                </a:solidFill>
                <a:ea typeface="MS PGothic" charset="0"/>
                <a:cs typeface="PMingLiU" charset="0"/>
              </a:rPr>
              <a:t>skill </a:t>
            </a:r>
            <a:r>
              <a:rPr lang="en-GB" sz="2400" dirty="0">
                <a:solidFill>
                  <a:schemeClr val="tx1">
                    <a:lumMod val="75000"/>
                    <a:lumOff val="25000"/>
                  </a:schemeClr>
                </a:solidFill>
                <a:ea typeface="MS PGothic" charset="0"/>
                <a:cs typeface="PMingLiU" charset="0"/>
              </a:rPr>
              <a:t>shortages and skill gaps (too few people with the required skills</a:t>
            </a:r>
            <a:r>
              <a:rPr lang="en-GB" sz="2400" dirty="0" smtClean="0">
                <a:solidFill>
                  <a:schemeClr val="tx1">
                    <a:lumMod val="75000"/>
                    <a:lumOff val="25000"/>
                  </a:schemeClr>
                </a:solidFill>
                <a:ea typeface="MS PGothic" charset="0"/>
                <a:cs typeface="PMingLiU" charset="0"/>
              </a:rPr>
              <a:t>);</a:t>
            </a:r>
          </a:p>
          <a:p>
            <a:pPr>
              <a:buFontTx/>
              <a:buChar char="-"/>
            </a:pPr>
            <a:r>
              <a:rPr lang="en-GB" sz="2400" dirty="0" smtClean="0">
                <a:solidFill>
                  <a:schemeClr val="tx1">
                    <a:lumMod val="75000"/>
                    <a:lumOff val="25000"/>
                  </a:schemeClr>
                </a:solidFill>
                <a:ea typeface="MS PGothic" charset="0"/>
                <a:cs typeface="PMingLiU" charset="0"/>
              </a:rPr>
              <a:t>structural </a:t>
            </a:r>
            <a:r>
              <a:rPr lang="en-GB" sz="2400" dirty="0">
                <a:solidFill>
                  <a:schemeClr val="tx1">
                    <a:lumMod val="75000"/>
                    <a:lumOff val="25000"/>
                  </a:schemeClr>
                </a:solidFill>
                <a:ea typeface="MS PGothic" charset="0"/>
                <a:cs typeface="PMingLiU" charset="0"/>
              </a:rPr>
              <a:t>unemployment (too many people without the required skills</a:t>
            </a:r>
            <a:r>
              <a:rPr lang="en-GB" sz="2400" dirty="0" smtClean="0">
                <a:solidFill>
                  <a:schemeClr val="tx1">
                    <a:lumMod val="75000"/>
                    <a:lumOff val="25000"/>
                  </a:schemeClr>
                </a:solidFill>
                <a:ea typeface="MS PGothic" charset="0"/>
                <a:cs typeface="PMingLiU" charset="0"/>
              </a:rPr>
              <a:t>).</a:t>
            </a:r>
            <a:endParaRPr lang="en-GB" sz="3000" dirty="0">
              <a:solidFill>
                <a:schemeClr val="tx1">
                  <a:lumMod val="75000"/>
                  <a:lumOff val="25000"/>
                </a:schemeClr>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5</a:t>
            </a:fld>
            <a:endParaRPr lang="it-IT"/>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GB" sz="3200" b="1" dirty="0">
                <a:solidFill>
                  <a:schemeClr val="accent1">
                    <a:lumMod val="75000"/>
                  </a:schemeClr>
                </a:solidFill>
              </a:rPr>
              <a:t>2</a:t>
            </a:r>
            <a:r>
              <a:rPr lang="en-GB" sz="3200" b="1" dirty="0" smtClean="0">
                <a:solidFill>
                  <a:schemeClr val="accent1">
                    <a:lumMod val="75000"/>
                  </a:schemeClr>
                </a:solidFill>
              </a:rPr>
              <a:t>) How does labour </a:t>
            </a:r>
            <a:r>
              <a:rPr lang="en-GB" sz="3200" b="1" dirty="0">
                <a:solidFill>
                  <a:schemeClr val="accent1">
                    <a:lumMod val="75000"/>
                  </a:schemeClr>
                </a:solidFill>
              </a:rPr>
              <a:t>mobility fit with </a:t>
            </a:r>
            <a:r>
              <a:rPr lang="en-GB" sz="3200" b="1" dirty="0" err="1">
                <a:solidFill>
                  <a:schemeClr val="accent1">
                    <a:lumMod val="75000"/>
                  </a:schemeClr>
                </a:solidFill>
              </a:rPr>
              <a:t>SSC</a:t>
            </a:r>
            <a:r>
              <a:rPr lang="en-GB" sz="3200" b="1" dirty="0">
                <a:solidFill>
                  <a:schemeClr val="accent1">
                    <a:lumMod val="75000"/>
                  </a:schemeClr>
                </a:solidFill>
              </a:rPr>
              <a:t>?</a:t>
            </a:r>
          </a:p>
        </p:txBody>
      </p:sp>
    </p:spTree>
    <p:extLst>
      <p:ext uri="{BB962C8B-B14F-4D97-AF65-F5344CB8AC3E}">
        <p14:creationId xmlns:p14="http://schemas.microsoft.com/office/powerpoint/2010/main" val="5802158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2630706"/>
            <a:ext cx="8493125" cy="3894638"/>
          </a:xfrm>
        </p:spPr>
        <p:txBody>
          <a:bodyPr numCol="3">
            <a:noAutofit/>
          </a:bodyPr>
          <a:lstStyle/>
          <a:p>
            <a:pPr marL="0" indent="0" algn="ctr">
              <a:buNone/>
            </a:pPr>
            <a:r>
              <a:rPr lang="en-GB" sz="2400" b="1" dirty="0" smtClean="0">
                <a:solidFill>
                  <a:schemeClr val="tx1">
                    <a:lumMod val="75000"/>
                    <a:lumOff val="25000"/>
                  </a:schemeClr>
                </a:solidFill>
                <a:ea typeface="MS PGothic" charset="0"/>
                <a:cs typeface="PMingLiU" charset="0"/>
              </a:rPr>
              <a:t>ECONOMICAL MIGRATION </a:t>
            </a:r>
          </a:p>
          <a:p>
            <a:pPr marL="0" indent="0" algn="ctr">
              <a:buNone/>
            </a:pPr>
            <a:endParaRPr lang="en-GB" sz="2400" dirty="0">
              <a:solidFill>
                <a:schemeClr val="tx1">
                  <a:lumMod val="75000"/>
                  <a:lumOff val="25000"/>
                </a:schemeClr>
              </a:solidFill>
              <a:ea typeface="MS PGothic" charset="0"/>
              <a:cs typeface="PMingLiU" charset="0"/>
            </a:endParaRPr>
          </a:p>
          <a:p>
            <a:pPr marL="0" indent="0" algn="ctr">
              <a:buNone/>
            </a:pPr>
            <a:r>
              <a:rPr lang="en-GB" sz="2400" b="1" dirty="0" smtClean="0">
                <a:solidFill>
                  <a:schemeClr val="tx1">
                    <a:lumMod val="75000"/>
                    <a:lumOff val="25000"/>
                  </a:schemeClr>
                </a:solidFill>
                <a:ea typeface="MS PGothic" charset="0"/>
                <a:cs typeface="PMingLiU" charset="0"/>
              </a:rPr>
              <a:t>Threats: </a:t>
            </a:r>
          </a:p>
          <a:p>
            <a:pPr marL="0" indent="0" algn="ctr">
              <a:buNone/>
            </a:pPr>
            <a:r>
              <a:rPr lang="en-GB" sz="2400" dirty="0" smtClean="0">
                <a:solidFill>
                  <a:schemeClr val="tx1">
                    <a:lumMod val="75000"/>
                    <a:lumOff val="25000"/>
                  </a:schemeClr>
                </a:solidFill>
                <a:ea typeface="MS PGothic" charset="0"/>
                <a:cs typeface="PMingLiU" charset="0"/>
              </a:rPr>
              <a:t>1) Brain Drain</a:t>
            </a:r>
          </a:p>
          <a:p>
            <a:pPr marL="0" indent="0" algn="ctr">
              <a:buNone/>
            </a:pPr>
            <a:r>
              <a:rPr lang="en-GB" sz="2400" dirty="0" smtClean="0">
                <a:solidFill>
                  <a:schemeClr val="tx1">
                    <a:lumMod val="75000"/>
                    <a:lumOff val="25000"/>
                  </a:schemeClr>
                </a:solidFill>
                <a:ea typeface="MS PGothic" charset="0"/>
                <a:cs typeface="PMingLiU" charset="0"/>
              </a:rPr>
              <a:t>2) </a:t>
            </a:r>
            <a:r>
              <a:rPr lang="en-GB" sz="2400" dirty="0">
                <a:solidFill>
                  <a:schemeClr val="tx1">
                    <a:lumMod val="75000"/>
                    <a:lumOff val="25000"/>
                  </a:schemeClr>
                </a:solidFill>
                <a:ea typeface="MS PGothic" charset="0"/>
                <a:cs typeface="PMingLiU" charset="0"/>
              </a:rPr>
              <a:t>Brain </a:t>
            </a:r>
            <a:r>
              <a:rPr lang="en-GB" sz="2400" dirty="0" smtClean="0">
                <a:solidFill>
                  <a:schemeClr val="tx1">
                    <a:lumMod val="75000"/>
                    <a:lumOff val="25000"/>
                  </a:schemeClr>
                </a:solidFill>
                <a:ea typeface="MS PGothic" charset="0"/>
                <a:cs typeface="PMingLiU" charset="0"/>
              </a:rPr>
              <a:t>Waste</a:t>
            </a:r>
          </a:p>
          <a:p>
            <a:pPr marL="0" indent="0" algn="ctr">
              <a:buNone/>
            </a:pPr>
            <a:r>
              <a:rPr lang="en-GB" sz="2400" dirty="0" smtClean="0">
                <a:solidFill>
                  <a:schemeClr val="tx1">
                    <a:lumMod val="75000"/>
                    <a:lumOff val="25000"/>
                  </a:schemeClr>
                </a:solidFill>
                <a:ea typeface="MS PGothic" charset="0"/>
                <a:cs typeface="PMingLiU" charset="0"/>
              </a:rPr>
              <a:t>3) Lack of integration</a:t>
            </a:r>
          </a:p>
          <a:p>
            <a:pPr marL="0" indent="0" algn="ctr">
              <a:buNone/>
            </a:pPr>
            <a:endParaRPr lang="en-GB" sz="2400" dirty="0">
              <a:solidFill>
                <a:schemeClr val="tx1">
                  <a:lumMod val="75000"/>
                  <a:lumOff val="25000"/>
                </a:schemeClr>
              </a:solidFill>
              <a:ea typeface="MS PGothic" charset="0"/>
              <a:cs typeface="PMingLiU" charset="0"/>
            </a:endParaRPr>
          </a:p>
          <a:p>
            <a:pPr marL="0" indent="0" algn="ctr">
              <a:buNone/>
            </a:pPr>
            <a:endParaRPr lang="en-GB" sz="2400" dirty="0" smtClean="0">
              <a:solidFill>
                <a:schemeClr val="tx1">
                  <a:lumMod val="75000"/>
                  <a:lumOff val="25000"/>
                </a:schemeClr>
              </a:solidFill>
              <a:ea typeface="MS PGothic" charset="0"/>
              <a:cs typeface="PMingLiU" charset="0"/>
            </a:endParaRPr>
          </a:p>
          <a:p>
            <a:pPr marL="0" indent="0" algn="ctr">
              <a:buNone/>
            </a:pPr>
            <a:endParaRPr lang="en-GB" sz="2400" dirty="0">
              <a:solidFill>
                <a:schemeClr val="tx1">
                  <a:lumMod val="75000"/>
                  <a:lumOff val="25000"/>
                </a:schemeClr>
              </a:solidFill>
              <a:ea typeface="MS PGothic" charset="0"/>
              <a:cs typeface="PMingLiU" charset="0"/>
            </a:endParaRPr>
          </a:p>
          <a:p>
            <a:pPr marL="0" indent="0">
              <a:buNone/>
            </a:pPr>
            <a:endParaRPr lang="en-GB" sz="2400" dirty="0">
              <a:solidFill>
                <a:schemeClr val="tx1">
                  <a:lumMod val="75000"/>
                  <a:lumOff val="25000"/>
                </a:schemeClr>
              </a:solidFill>
              <a:ea typeface="MS PGothic" charset="0"/>
              <a:cs typeface="PMingLiU" charset="0"/>
            </a:endParaRPr>
          </a:p>
          <a:p>
            <a:pPr marL="0" indent="0" algn="ctr">
              <a:buNone/>
            </a:pPr>
            <a:endParaRPr lang="en-GB" sz="2400" b="1" dirty="0">
              <a:solidFill>
                <a:schemeClr val="tx1">
                  <a:lumMod val="75000"/>
                  <a:lumOff val="25000"/>
                </a:schemeClr>
              </a:solidFill>
              <a:ea typeface="MS PGothic" charset="0"/>
              <a:cs typeface="PMingLiU" charset="0"/>
            </a:endParaRPr>
          </a:p>
          <a:p>
            <a:pPr marL="0" indent="0">
              <a:buNone/>
            </a:pPr>
            <a:endParaRPr lang="en-GB" sz="2800" dirty="0">
              <a:solidFill>
                <a:schemeClr val="tx1">
                  <a:lumMod val="75000"/>
                  <a:lumOff val="25000"/>
                </a:schemeClr>
              </a:solidFill>
              <a:ea typeface="MS PGothic" charset="0"/>
              <a:cs typeface="PMingLiU" charset="0"/>
            </a:endParaRPr>
          </a:p>
          <a:p>
            <a:pPr marL="0" indent="0">
              <a:buNone/>
            </a:pPr>
            <a:endParaRPr lang="en-GB" sz="2800" dirty="0" smtClean="0">
              <a:solidFill>
                <a:schemeClr val="tx1">
                  <a:lumMod val="75000"/>
                  <a:lumOff val="25000"/>
                </a:schemeClr>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6</a:t>
            </a:fld>
            <a:endParaRPr lang="it-IT"/>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GB" sz="3200" b="1" dirty="0">
                <a:solidFill>
                  <a:schemeClr val="accent1">
                    <a:lumMod val="75000"/>
                  </a:schemeClr>
                </a:solidFill>
              </a:rPr>
              <a:t>2</a:t>
            </a:r>
            <a:r>
              <a:rPr lang="en-GB" sz="3200" b="1" dirty="0" smtClean="0">
                <a:solidFill>
                  <a:schemeClr val="accent1">
                    <a:lumMod val="75000"/>
                  </a:schemeClr>
                </a:solidFill>
              </a:rPr>
              <a:t>) How does labour </a:t>
            </a:r>
            <a:r>
              <a:rPr lang="en-GB" sz="3200" b="1" dirty="0">
                <a:solidFill>
                  <a:schemeClr val="accent1">
                    <a:lumMod val="75000"/>
                  </a:schemeClr>
                </a:solidFill>
              </a:rPr>
              <a:t>mobility fit with </a:t>
            </a:r>
            <a:r>
              <a:rPr lang="en-GB" sz="3200" b="1" dirty="0" err="1">
                <a:solidFill>
                  <a:schemeClr val="accent1">
                    <a:lumMod val="75000"/>
                  </a:schemeClr>
                </a:solidFill>
              </a:rPr>
              <a:t>SSC</a:t>
            </a:r>
            <a:r>
              <a:rPr lang="en-GB" sz="3200" b="1" dirty="0">
                <a:solidFill>
                  <a:schemeClr val="accent1">
                    <a:lumMod val="75000"/>
                  </a:schemeClr>
                </a:solidFill>
              </a:rPr>
              <a:t>?</a:t>
            </a:r>
          </a:p>
        </p:txBody>
      </p:sp>
      <p:sp>
        <p:nvSpPr>
          <p:cNvPr id="2" name="CasellaDiTesto 1"/>
          <p:cNvSpPr txBox="1"/>
          <p:nvPr/>
        </p:nvSpPr>
        <p:spPr>
          <a:xfrm>
            <a:off x="611560" y="1984375"/>
            <a:ext cx="7776000" cy="800219"/>
          </a:xfrm>
          <a:prstGeom prst="rect">
            <a:avLst/>
          </a:prstGeom>
          <a:noFill/>
        </p:spPr>
        <p:txBody>
          <a:bodyPr wrap="square" rtlCol="0">
            <a:spAutoFit/>
          </a:bodyPr>
          <a:lstStyle/>
          <a:p>
            <a:pPr algn="ctr"/>
            <a:r>
              <a:rPr lang="en-GB" sz="2800" b="1" dirty="0" smtClean="0">
                <a:solidFill>
                  <a:schemeClr val="tx1">
                    <a:lumMod val="75000"/>
                    <a:lumOff val="25000"/>
                  </a:schemeClr>
                </a:solidFill>
                <a:ea typeface="MS PGothic" charset="0"/>
                <a:cs typeface="PMingLiU" charset="0"/>
              </a:rPr>
              <a:t>Which Labour </a:t>
            </a:r>
            <a:r>
              <a:rPr lang="en-GB" sz="2800" b="1" dirty="0">
                <a:solidFill>
                  <a:schemeClr val="tx1">
                    <a:lumMod val="75000"/>
                    <a:lumOff val="25000"/>
                  </a:schemeClr>
                </a:solidFill>
                <a:ea typeface="MS PGothic" charset="0"/>
                <a:cs typeface="PMingLiU" charset="0"/>
              </a:rPr>
              <a:t>Mobility?</a:t>
            </a:r>
          </a:p>
          <a:p>
            <a:endParaRPr lang="it-IT" dirty="0"/>
          </a:p>
        </p:txBody>
      </p:sp>
      <p:pic>
        <p:nvPicPr>
          <p:cNvPr id="9" name="Immagine 8" descr="economicalmigra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4375" y="2451938"/>
            <a:ext cx="5889625" cy="3945951"/>
          </a:xfrm>
          <a:prstGeom prst="rect">
            <a:avLst/>
          </a:prstGeom>
        </p:spPr>
      </p:pic>
    </p:spTree>
    <p:extLst>
      <p:ext uri="{BB962C8B-B14F-4D97-AF65-F5344CB8AC3E}">
        <p14:creationId xmlns:p14="http://schemas.microsoft.com/office/powerpoint/2010/main" val="1811756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10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2630706"/>
            <a:ext cx="8493125" cy="3894638"/>
          </a:xfrm>
        </p:spPr>
        <p:txBody>
          <a:bodyPr numCol="3">
            <a:noAutofit/>
          </a:bodyPr>
          <a:lstStyle/>
          <a:p>
            <a:pPr marL="0" indent="0" algn="ctr">
              <a:buNone/>
            </a:pPr>
            <a:r>
              <a:rPr lang="en-GB" sz="2400" b="1" dirty="0" smtClean="0">
                <a:solidFill>
                  <a:schemeClr val="tx1">
                    <a:lumMod val="75000"/>
                    <a:lumOff val="25000"/>
                  </a:schemeClr>
                </a:solidFill>
                <a:ea typeface="MS PGothic" charset="0"/>
                <a:cs typeface="PMingLiU" charset="0"/>
              </a:rPr>
              <a:t>BRAIN </a:t>
            </a:r>
            <a:br>
              <a:rPr lang="en-GB" sz="2400" b="1" dirty="0" smtClean="0">
                <a:solidFill>
                  <a:schemeClr val="tx1">
                    <a:lumMod val="75000"/>
                    <a:lumOff val="25000"/>
                  </a:schemeClr>
                </a:solidFill>
                <a:ea typeface="MS PGothic" charset="0"/>
                <a:cs typeface="PMingLiU" charset="0"/>
              </a:rPr>
            </a:br>
            <a:r>
              <a:rPr lang="en-GB" sz="2400" b="1" dirty="0" smtClean="0">
                <a:solidFill>
                  <a:schemeClr val="tx1">
                    <a:lumMod val="75000"/>
                    <a:lumOff val="25000"/>
                  </a:schemeClr>
                </a:solidFill>
                <a:ea typeface="MS PGothic" charset="0"/>
                <a:cs typeface="PMingLiU" charset="0"/>
              </a:rPr>
              <a:t>CIRCULATION</a:t>
            </a:r>
          </a:p>
          <a:p>
            <a:pPr marL="0" indent="0" algn="ctr">
              <a:buNone/>
            </a:pPr>
            <a:endParaRPr lang="en-GB" sz="2400" dirty="0">
              <a:solidFill>
                <a:schemeClr val="tx1">
                  <a:lumMod val="75000"/>
                  <a:lumOff val="25000"/>
                </a:schemeClr>
              </a:solidFill>
              <a:ea typeface="MS PGothic" charset="0"/>
              <a:cs typeface="PMingLiU" charset="0"/>
            </a:endParaRPr>
          </a:p>
          <a:p>
            <a:pPr marL="0" indent="0" algn="ctr">
              <a:buNone/>
            </a:pPr>
            <a:r>
              <a:rPr lang="en-GB" sz="2400" b="1" dirty="0" smtClean="0">
                <a:solidFill>
                  <a:schemeClr val="tx1">
                    <a:lumMod val="75000"/>
                    <a:lumOff val="25000"/>
                  </a:schemeClr>
                </a:solidFill>
                <a:ea typeface="MS PGothic" charset="0"/>
                <a:cs typeface="PMingLiU" charset="0"/>
              </a:rPr>
              <a:t>Opportunities: </a:t>
            </a:r>
            <a:endParaRPr lang="en-GB" sz="2400" b="1" dirty="0">
              <a:solidFill>
                <a:schemeClr val="tx1">
                  <a:lumMod val="75000"/>
                  <a:lumOff val="25000"/>
                </a:schemeClr>
              </a:solidFill>
              <a:ea typeface="MS PGothic" charset="0"/>
              <a:cs typeface="PMingLiU" charset="0"/>
            </a:endParaRPr>
          </a:p>
          <a:p>
            <a:pPr marL="0" indent="0" algn="ctr">
              <a:buNone/>
            </a:pPr>
            <a:r>
              <a:rPr lang="en-GB" sz="2400" dirty="0" smtClean="0">
                <a:solidFill>
                  <a:schemeClr val="tx1">
                    <a:lumMod val="75000"/>
                    <a:lumOff val="25000"/>
                  </a:schemeClr>
                </a:solidFill>
                <a:ea typeface="MS PGothic" charset="0"/>
                <a:cs typeface="PMingLiU" charset="0"/>
              </a:rPr>
              <a:t>1</a:t>
            </a:r>
            <a:r>
              <a:rPr lang="en-GB" sz="2400" dirty="0">
                <a:solidFill>
                  <a:schemeClr val="tx1">
                    <a:lumMod val="75000"/>
                    <a:lumOff val="25000"/>
                  </a:schemeClr>
                </a:solidFill>
                <a:ea typeface="MS PGothic" charset="0"/>
                <a:cs typeface="PMingLiU" charset="0"/>
              </a:rPr>
              <a:t>) knowledge transfer</a:t>
            </a:r>
          </a:p>
          <a:p>
            <a:pPr marL="0" indent="0" algn="ctr">
              <a:buNone/>
            </a:pPr>
            <a:r>
              <a:rPr lang="en-GB" sz="2400" dirty="0" smtClean="0">
                <a:solidFill>
                  <a:schemeClr val="tx1">
                    <a:lumMod val="75000"/>
                    <a:lumOff val="25000"/>
                  </a:schemeClr>
                </a:solidFill>
                <a:ea typeface="MS PGothic" charset="0"/>
                <a:cs typeface="PMingLiU" charset="0"/>
              </a:rPr>
              <a:t>2) innovation </a:t>
            </a:r>
            <a:endParaRPr lang="en-GB" sz="2400" dirty="0">
              <a:solidFill>
                <a:schemeClr val="tx1">
                  <a:lumMod val="75000"/>
                  <a:lumOff val="25000"/>
                </a:schemeClr>
              </a:solidFill>
              <a:ea typeface="MS PGothic" charset="0"/>
              <a:cs typeface="PMingLiU" charset="0"/>
            </a:endParaRPr>
          </a:p>
          <a:p>
            <a:pPr marL="0" indent="0" algn="ctr">
              <a:buNone/>
            </a:pPr>
            <a:r>
              <a:rPr lang="en-GB" sz="2400" dirty="0" smtClean="0">
                <a:solidFill>
                  <a:schemeClr val="tx1">
                    <a:lumMod val="75000"/>
                    <a:lumOff val="25000"/>
                  </a:schemeClr>
                </a:solidFill>
                <a:ea typeface="MS PGothic" charset="0"/>
                <a:cs typeface="PMingLiU" charset="0"/>
              </a:rPr>
              <a:t>3) human capital  development</a:t>
            </a:r>
            <a:endParaRPr lang="en-GB" sz="2400" dirty="0">
              <a:solidFill>
                <a:schemeClr val="tx1">
                  <a:lumMod val="75000"/>
                  <a:lumOff val="25000"/>
                </a:schemeClr>
              </a:solidFill>
              <a:ea typeface="MS PGothic" charset="0"/>
              <a:cs typeface="PMingLiU" charset="0"/>
            </a:endParaRPr>
          </a:p>
          <a:p>
            <a:pPr marL="0" indent="0" algn="ctr">
              <a:buNone/>
            </a:pPr>
            <a:endParaRPr lang="en-GB" sz="2400" dirty="0" smtClean="0">
              <a:solidFill>
                <a:schemeClr val="tx1">
                  <a:lumMod val="75000"/>
                  <a:lumOff val="25000"/>
                </a:schemeClr>
              </a:solidFill>
              <a:ea typeface="MS PGothic" charset="0"/>
              <a:cs typeface="PMingLiU" charset="0"/>
            </a:endParaRPr>
          </a:p>
          <a:p>
            <a:pPr marL="0" indent="0" algn="ctr">
              <a:buNone/>
            </a:pPr>
            <a:endParaRPr lang="en-GB" sz="2400" dirty="0">
              <a:solidFill>
                <a:schemeClr val="tx1">
                  <a:lumMod val="75000"/>
                  <a:lumOff val="25000"/>
                </a:schemeClr>
              </a:solidFill>
              <a:ea typeface="MS PGothic" charset="0"/>
              <a:cs typeface="PMingLiU" charset="0"/>
            </a:endParaRPr>
          </a:p>
          <a:p>
            <a:pPr marL="0" indent="0">
              <a:buNone/>
            </a:pPr>
            <a:endParaRPr lang="en-GB" sz="2400" dirty="0">
              <a:solidFill>
                <a:schemeClr val="tx1">
                  <a:lumMod val="75000"/>
                  <a:lumOff val="25000"/>
                </a:schemeClr>
              </a:solidFill>
              <a:ea typeface="MS PGothic" charset="0"/>
              <a:cs typeface="PMingLiU" charset="0"/>
            </a:endParaRPr>
          </a:p>
          <a:p>
            <a:pPr marL="0" indent="0" algn="ctr">
              <a:buNone/>
            </a:pPr>
            <a:endParaRPr lang="en-GB" sz="2400" b="1" dirty="0">
              <a:solidFill>
                <a:schemeClr val="tx1">
                  <a:lumMod val="75000"/>
                  <a:lumOff val="25000"/>
                </a:schemeClr>
              </a:solidFill>
              <a:ea typeface="MS PGothic" charset="0"/>
              <a:cs typeface="PMingLiU" charset="0"/>
            </a:endParaRPr>
          </a:p>
          <a:p>
            <a:pPr marL="0" indent="0">
              <a:buNone/>
            </a:pPr>
            <a:endParaRPr lang="en-GB" sz="2800" dirty="0">
              <a:solidFill>
                <a:schemeClr val="tx1">
                  <a:lumMod val="75000"/>
                  <a:lumOff val="25000"/>
                </a:schemeClr>
              </a:solidFill>
              <a:ea typeface="MS PGothic" charset="0"/>
              <a:cs typeface="PMingLiU" charset="0"/>
            </a:endParaRPr>
          </a:p>
          <a:p>
            <a:pPr marL="0" indent="0">
              <a:buNone/>
            </a:pPr>
            <a:endParaRPr lang="en-GB" sz="2800" dirty="0" smtClean="0">
              <a:solidFill>
                <a:schemeClr val="tx1">
                  <a:lumMod val="75000"/>
                  <a:lumOff val="25000"/>
                </a:schemeClr>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7</a:t>
            </a:fld>
            <a:endParaRPr lang="it-IT"/>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GB" sz="3200" b="1" dirty="0">
                <a:solidFill>
                  <a:schemeClr val="accent1">
                    <a:lumMod val="75000"/>
                  </a:schemeClr>
                </a:solidFill>
              </a:rPr>
              <a:t>2</a:t>
            </a:r>
            <a:r>
              <a:rPr lang="en-GB" sz="3200" b="1" dirty="0" smtClean="0">
                <a:solidFill>
                  <a:schemeClr val="accent1">
                    <a:lumMod val="75000"/>
                  </a:schemeClr>
                </a:solidFill>
              </a:rPr>
              <a:t>) How does labour </a:t>
            </a:r>
            <a:r>
              <a:rPr lang="en-GB" sz="3200" b="1" dirty="0">
                <a:solidFill>
                  <a:schemeClr val="accent1">
                    <a:lumMod val="75000"/>
                  </a:schemeClr>
                </a:solidFill>
              </a:rPr>
              <a:t>mobility fit with </a:t>
            </a:r>
            <a:r>
              <a:rPr lang="en-GB" sz="3200" b="1" dirty="0" err="1">
                <a:solidFill>
                  <a:schemeClr val="accent1">
                    <a:lumMod val="75000"/>
                  </a:schemeClr>
                </a:solidFill>
              </a:rPr>
              <a:t>SSC</a:t>
            </a:r>
            <a:r>
              <a:rPr lang="en-GB" sz="3200" b="1" dirty="0">
                <a:solidFill>
                  <a:schemeClr val="accent1">
                    <a:lumMod val="75000"/>
                  </a:schemeClr>
                </a:solidFill>
              </a:rPr>
              <a:t>?</a:t>
            </a:r>
          </a:p>
        </p:txBody>
      </p:sp>
      <p:sp>
        <p:nvSpPr>
          <p:cNvPr id="2" name="CasellaDiTesto 1"/>
          <p:cNvSpPr txBox="1"/>
          <p:nvPr/>
        </p:nvSpPr>
        <p:spPr>
          <a:xfrm>
            <a:off x="611560" y="1984375"/>
            <a:ext cx="7776000" cy="800219"/>
          </a:xfrm>
          <a:prstGeom prst="rect">
            <a:avLst/>
          </a:prstGeom>
          <a:noFill/>
        </p:spPr>
        <p:txBody>
          <a:bodyPr wrap="square" rtlCol="0">
            <a:spAutoFit/>
          </a:bodyPr>
          <a:lstStyle/>
          <a:p>
            <a:pPr algn="ctr"/>
            <a:r>
              <a:rPr lang="en-GB" sz="2800" b="1" dirty="0" smtClean="0">
                <a:solidFill>
                  <a:schemeClr val="tx1">
                    <a:lumMod val="75000"/>
                    <a:lumOff val="25000"/>
                  </a:schemeClr>
                </a:solidFill>
                <a:ea typeface="MS PGothic" charset="0"/>
                <a:cs typeface="PMingLiU" charset="0"/>
              </a:rPr>
              <a:t>Which Labour </a:t>
            </a:r>
            <a:r>
              <a:rPr lang="en-GB" sz="2800" b="1" dirty="0">
                <a:solidFill>
                  <a:schemeClr val="tx1">
                    <a:lumMod val="75000"/>
                    <a:lumOff val="25000"/>
                  </a:schemeClr>
                </a:solidFill>
                <a:ea typeface="MS PGothic" charset="0"/>
                <a:cs typeface="PMingLiU" charset="0"/>
              </a:rPr>
              <a:t>Mobility?</a:t>
            </a:r>
          </a:p>
          <a:p>
            <a:endParaRPr lang="it-IT" dirty="0"/>
          </a:p>
        </p:txBody>
      </p:sp>
      <p:pic>
        <p:nvPicPr>
          <p:cNvPr id="8" name="Immagine 7" descr="sadiq-khan-london-mayor-election-201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9362" y="4530725"/>
            <a:ext cx="2721262" cy="1778000"/>
          </a:xfrm>
          <a:prstGeom prst="rect">
            <a:avLst/>
          </a:prstGeom>
        </p:spPr>
      </p:pic>
      <p:pic>
        <p:nvPicPr>
          <p:cNvPr id="14" name="Immagine 13" descr="Ranieri-pizz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3487" y="2725956"/>
            <a:ext cx="2721262" cy="1809750"/>
          </a:xfrm>
          <a:prstGeom prst="rect">
            <a:avLst/>
          </a:prstGeom>
        </p:spPr>
      </p:pic>
      <p:pic>
        <p:nvPicPr>
          <p:cNvPr id="6" name="Immagine 5" descr="einstein-formule-tableau.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0734" y="3305482"/>
            <a:ext cx="2848628" cy="2269948"/>
          </a:xfrm>
          <a:prstGeom prst="rect">
            <a:avLst/>
          </a:prstGeom>
        </p:spPr>
      </p:pic>
    </p:spTree>
    <p:extLst>
      <p:ext uri="{BB962C8B-B14F-4D97-AF65-F5344CB8AC3E}">
        <p14:creationId xmlns:p14="http://schemas.microsoft.com/office/powerpoint/2010/main" val="2865480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37" presetClass="entr" presetSubtype="0" fill="hold" nodeType="afterEffect">
                                  <p:stCondLst>
                                    <p:cond delay="30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1" fill="hold">
                            <p:stCondLst>
                              <p:cond delay="6000"/>
                            </p:stCondLst>
                            <p:childTnLst>
                              <p:par>
                                <p:cTn id="32" presetID="49" presetClass="entr" presetSubtype="0" decel="100000" fill="hold" nodeType="afterEffect">
                                  <p:stCondLst>
                                    <p:cond delay="100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 calcmode="lin" valueType="num">
                                      <p:cBhvr>
                                        <p:cTn id="36" dur="500" fill="hold"/>
                                        <p:tgtEl>
                                          <p:spTgt spid="8"/>
                                        </p:tgtEl>
                                        <p:attrNameLst>
                                          <p:attrName>style.rotation</p:attrName>
                                        </p:attrNameLst>
                                      </p:cBhvr>
                                      <p:tavLst>
                                        <p:tav tm="0">
                                          <p:val>
                                            <p:fltVal val="360"/>
                                          </p:val>
                                        </p:tav>
                                        <p:tav tm="100000">
                                          <p:val>
                                            <p:fltVal val="0"/>
                                          </p:val>
                                        </p:tav>
                                      </p:tavLst>
                                    </p:anim>
                                    <p:animEffect transition="in" filter="fade">
                                      <p:cBhvr>
                                        <p:cTn id="37" dur="500"/>
                                        <p:tgtEl>
                                          <p:spTgt spid="8"/>
                                        </p:tgtEl>
                                      </p:cBhvr>
                                    </p:animEffect>
                                  </p:childTnLst>
                                </p:cTn>
                              </p:par>
                            </p:childTnLst>
                          </p:cTn>
                        </p:par>
                        <p:par>
                          <p:cTn id="38" fill="hold">
                            <p:stCondLst>
                              <p:cond delay="7500"/>
                            </p:stCondLst>
                            <p:childTnLst>
                              <p:par>
                                <p:cTn id="39" presetID="25" presetClass="entr" presetSubtype="0" fill="hold" nodeType="afterEffect">
                                  <p:stCondLst>
                                    <p:cond delay="10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4" dur="1000" fill="hold"/>
                                        <p:tgtEl>
                                          <p:spTgt spid="1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90DA450-7545-4008-BDBC-786429AEFB8B}" type="slidenum">
              <a:rPr lang="it-IT" smtClean="0"/>
              <a:pPr/>
              <a:t>8</a:t>
            </a:fld>
            <a:endParaRPr lang="it-IT"/>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GB" sz="3200" b="1" dirty="0">
                <a:solidFill>
                  <a:schemeClr val="accent1">
                    <a:lumMod val="75000"/>
                  </a:schemeClr>
                </a:solidFill>
              </a:rPr>
              <a:t>2</a:t>
            </a:r>
            <a:r>
              <a:rPr lang="en-GB" sz="3200" b="1" dirty="0" smtClean="0">
                <a:solidFill>
                  <a:schemeClr val="accent1">
                    <a:lumMod val="75000"/>
                  </a:schemeClr>
                </a:solidFill>
              </a:rPr>
              <a:t>) How does labour </a:t>
            </a:r>
            <a:r>
              <a:rPr lang="en-GB" sz="3200" b="1" dirty="0">
                <a:solidFill>
                  <a:schemeClr val="accent1">
                    <a:lumMod val="75000"/>
                  </a:schemeClr>
                </a:solidFill>
              </a:rPr>
              <a:t>mobility fit with </a:t>
            </a:r>
            <a:r>
              <a:rPr lang="en-GB" sz="3200" b="1" dirty="0" err="1">
                <a:solidFill>
                  <a:schemeClr val="accent1">
                    <a:lumMod val="75000"/>
                  </a:schemeClr>
                </a:solidFill>
              </a:rPr>
              <a:t>SSC</a:t>
            </a:r>
            <a:r>
              <a:rPr lang="en-GB" sz="3200" b="1" dirty="0">
                <a:solidFill>
                  <a:schemeClr val="accent1">
                    <a:lumMod val="75000"/>
                  </a:schemeClr>
                </a:solidFill>
              </a:rPr>
              <a:t>?</a:t>
            </a:r>
          </a:p>
        </p:txBody>
      </p:sp>
      <p:sp>
        <p:nvSpPr>
          <p:cNvPr id="2" name="CasellaDiTesto 1"/>
          <p:cNvSpPr txBox="1"/>
          <p:nvPr/>
        </p:nvSpPr>
        <p:spPr>
          <a:xfrm>
            <a:off x="611560" y="1984375"/>
            <a:ext cx="7776000" cy="800219"/>
          </a:xfrm>
          <a:prstGeom prst="rect">
            <a:avLst/>
          </a:prstGeom>
          <a:noFill/>
        </p:spPr>
        <p:txBody>
          <a:bodyPr wrap="square" rtlCol="0">
            <a:spAutoFit/>
          </a:bodyPr>
          <a:lstStyle/>
          <a:p>
            <a:pPr algn="ctr"/>
            <a:r>
              <a:rPr lang="en-GB" sz="2800" b="1" dirty="0" smtClean="0">
                <a:solidFill>
                  <a:schemeClr val="tx1">
                    <a:lumMod val="75000"/>
                    <a:lumOff val="25000"/>
                  </a:schemeClr>
                </a:solidFill>
                <a:ea typeface="MS PGothic" charset="0"/>
                <a:cs typeface="PMingLiU" charset="0"/>
              </a:rPr>
              <a:t>Labour Mobility Demand</a:t>
            </a:r>
            <a:endParaRPr lang="en-GB" sz="2800" b="1" dirty="0">
              <a:solidFill>
                <a:schemeClr val="tx1">
                  <a:lumMod val="75000"/>
                  <a:lumOff val="25000"/>
                </a:schemeClr>
              </a:solidFill>
              <a:ea typeface="MS PGothic" charset="0"/>
              <a:cs typeface="PMingLiU" charset="0"/>
            </a:endParaRPr>
          </a:p>
          <a:p>
            <a:endParaRPr lang="it-IT" dirty="0"/>
          </a:p>
        </p:txBody>
      </p:sp>
      <p:pic>
        <p:nvPicPr>
          <p:cNvPr id="15" name="Picture 14" descr="poses_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5278" y="2805113"/>
            <a:ext cx="112395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sellaDiTesto 65"/>
          <p:cNvSpPr txBox="1">
            <a:spLocks noChangeArrowheads="1"/>
          </p:cNvSpPr>
          <p:nvPr/>
        </p:nvSpPr>
        <p:spPr bwMode="auto">
          <a:xfrm>
            <a:off x="1974846" y="2838331"/>
            <a:ext cx="246250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MS PGothic" charset="0"/>
                <a:cs typeface="MS PGothic" charset="0"/>
              </a:defRPr>
            </a:lvl1pPr>
            <a:lvl2pPr marL="742950" indent="-285750" eaLnBrk="0" hangingPunct="0">
              <a:defRPr sz="2400">
                <a:solidFill>
                  <a:schemeClr val="tx1"/>
                </a:solidFill>
                <a:latin typeface="Tahoma" charset="0"/>
                <a:ea typeface="MS PGothic" charset="0"/>
                <a:cs typeface="MS PGothic" charset="0"/>
              </a:defRPr>
            </a:lvl2pPr>
            <a:lvl3pPr marL="1143000" indent="-228600" eaLnBrk="0" hangingPunct="0">
              <a:defRPr sz="2400">
                <a:solidFill>
                  <a:schemeClr val="tx1"/>
                </a:solidFill>
                <a:latin typeface="Tahoma" charset="0"/>
                <a:ea typeface="MS PGothic" charset="0"/>
                <a:cs typeface="MS PGothic" charset="0"/>
              </a:defRPr>
            </a:lvl3pPr>
            <a:lvl4pPr marL="1600200" indent="-228600" eaLnBrk="0" hangingPunct="0">
              <a:defRPr sz="2400">
                <a:solidFill>
                  <a:schemeClr val="tx1"/>
                </a:solidFill>
                <a:latin typeface="Tahoma" charset="0"/>
                <a:ea typeface="MS PGothic" charset="0"/>
                <a:cs typeface="MS PGothic" charset="0"/>
              </a:defRPr>
            </a:lvl4pPr>
            <a:lvl5pPr marL="2057400" indent="-228600" eaLnBrk="0" hangingPunct="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GB" sz="4000" b="1" dirty="0" smtClean="0">
                <a:solidFill>
                  <a:schemeClr val="tx1">
                    <a:lumMod val="65000"/>
                    <a:lumOff val="35000"/>
                  </a:schemeClr>
                </a:solidFill>
                <a:latin typeface="+mn-lt"/>
                <a:cs typeface="Georgia"/>
              </a:rPr>
              <a:t>71%</a:t>
            </a:r>
          </a:p>
          <a:p>
            <a:pPr algn="ctr"/>
            <a:r>
              <a:rPr lang="en-GB" sz="2500" dirty="0">
                <a:solidFill>
                  <a:schemeClr val="tx1">
                    <a:lumMod val="65000"/>
                    <a:lumOff val="35000"/>
                  </a:schemeClr>
                </a:solidFill>
                <a:latin typeface="+mn-lt"/>
              </a:rPr>
              <a:t>of millennial want to work outside their home country during their career</a:t>
            </a:r>
          </a:p>
        </p:txBody>
      </p:sp>
      <p:sp>
        <p:nvSpPr>
          <p:cNvPr id="17" name="Line 16"/>
          <p:cNvSpPr>
            <a:spLocks noChangeShapeType="1"/>
          </p:cNvSpPr>
          <p:nvPr/>
        </p:nvSpPr>
        <p:spPr bwMode="auto">
          <a:xfrm>
            <a:off x="4572000" y="3042776"/>
            <a:ext cx="1588" cy="2438400"/>
          </a:xfrm>
          <a:prstGeom prst="line">
            <a:avLst/>
          </a:prstGeom>
          <a:noFill/>
          <a:ln w="25400">
            <a:solidFill>
              <a:srgbClr val="9E987A"/>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pic>
        <p:nvPicPr>
          <p:cNvPr id="18" name="Picture 15" descr="femaleposes_0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439025" y="2905125"/>
            <a:ext cx="124777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asellaDiTesto 65"/>
          <p:cNvSpPr txBox="1">
            <a:spLocks noChangeArrowheads="1"/>
          </p:cNvSpPr>
          <p:nvPr/>
        </p:nvSpPr>
        <p:spPr bwMode="auto">
          <a:xfrm>
            <a:off x="4726745" y="2838331"/>
            <a:ext cx="251225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MS PGothic" charset="0"/>
                <a:cs typeface="MS PGothic" charset="0"/>
              </a:defRPr>
            </a:lvl1pPr>
            <a:lvl2pPr marL="742950" indent="-285750" eaLnBrk="0" hangingPunct="0">
              <a:defRPr sz="2400">
                <a:solidFill>
                  <a:schemeClr val="tx1"/>
                </a:solidFill>
                <a:latin typeface="Tahoma" charset="0"/>
                <a:ea typeface="MS PGothic" charset="0"/>
                <a:cs typeface="MS PGothic" charset="0"/>
              </a:defRPr>
            </a:lvl2pPr>
            <a:lvl3pPr marL="1143000" indent="-228600" eaLnBrk="0" hangingPunct="0">
              <a:defRPr sz="2400">
                <a:solidFill>
                  <a:schemeClr val="tx1"/>
                </a:solidFill>
                <a:latin typeface="Tahoma" charset="0"/>
                <a:ea typeface="MS PGothic" charset="0"/>
                <a:cs typeface="MS PGothic" charset="0"/>
              </a:defRPr>
            </a:lvl3pPr>
            <a:lvl4pPr marL="1600200" indent="-228600" eaLnBrk="0" hangingPunct="0">
              <a:defRPr sz="2400">
                <a:solidFill>
                  <a:schemeClr val="tx1"/>
                </a:solidFill>
                <a:latin typeface="Tahoma" charset="0"/>
                <a:ea typeface="MS PGothic" charset="0"/>
                <a:cs typeface="MS PGothic" charset="0"/>
              </a:defRPr>
            </a:lvl4pPr>
            <a:lvl5pPr marL="2057400" indent="-228600" eaLnBrk="0" hangingPunct="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GB" sz="4000" b="1" dirty="0">
                <a:solidFill>
                  <a:schemeClr val="tx1">
                    <a:lumMod val="65000"/>
                    <a:lumOff val="35000"/>
                  </a:schemeClr>
                </a:solidFill>
                <a:latin typeface="+mn-lt"/>
                <a:cs typeface="Georgia"/>
              </a:rPr>
              <a:t>20%</a:t>
            </a:r>
          </a:p>
          <a:p>
            <a:pPr algn="ctr"/>
            <a:r>
              <a:rPr lang="en-GB" sz="2500" dirty="0">
                <a:solidFill>
                  <a:schemeClr val="tx1">
                    <a:lumMod val="65000"/>
                    <a:lumOff val="35000"/>
                  </a:schemeClr>
                </a:solidFill>
                <a:latin typeface="+mn-lt"/>
              </a:rPr>
              <a:t>the number of female assignee abroad has doubled in the last 10 years from 10% to 20%</a:t>
            </a:r>
          </a:p>
        </p:txBody>
      </p:sp>
    </p:spTree>
    <p:extLst>
      <p:ext uri="{BB962C8B-B14F-4D97-AF65-F5344CB8AC3E}">
        <p14:creationId xmlns:p14="http://schemas.microsoft.com/office/powerpoint/2010/main" val="7861065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90DA450-7545-4008-BDBC-786429AEFB8B}" type="slidenum">
              <a:rPr lang="it-IT" smtClean="0"/>
              <a:pPr/>
              <a:t>9</a:t>
            </a:fld>
            <a:endParaRPr lang="it-IT"/>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GB" sz="3200" b="1" dirty="0">
                <a:solidFill>
                  <a:schemeClr val="accent1">
                    <a:lumMod val="75000"/>
                  </a:schemeClr>
                </a:solidFill>
              </a:rPr>
              <a:t>2</a:t>
            </a:r>
            <a:r>
              <a:rPr lang="en-GB" sz="3200" b="1" dirty="0" smtClean="0">
                <a:solidFill>
                  <a:schemeClr val="accent1">
                    <a:lumMod val="75000"/>
                  </a:schemeClr>
                </a:solidFill>
              </a:rPr>
              <a:t>) How does labour </a:t>
            </a:r>
            <a:r>
              <a:rPr lang="en-GB" sz="3200" b="1" dirty="0">
                <a:solidFill>
                  <a:schemeClr val="accent1">
                    <a:lumMod val="75000"/>
                  </a:schemeClr>
                </a:solidFill>
              </a:rPr>
              <a:t>mobility fit with </a:t>
            </a:r>
            <a:r>
              <a:rPr lang="en-GB" sz="3200" b="1" dirty="0" err="1">
                <a:solidFill>
                  <a:schemeClr val="accent1">
                    <a:lumMod val="75000"/>
                  </a:schemeClr>
                </a:solidFill>
              </a:rPr>
              <a:t>SSC</a:t>
            </a:r>
            <a:r>
              <a:rPr lang="en-GB" sz="3200" b="1" dirty="0">
                <a:solidFill>
                  <a:schemeClr val="accent1">
                    <a:lumMod val="75000"/>
                  </a:schemeClr>
                </a:solidFill>
              </a:rPr>
              <a:t>?</a:t>
            </a:r>
          </a:p>
        </p:txBody>
      </p:sp>
      <p:sp>
        <p:nvSpPr>
          <p:cNvPr id="2" name="CasellaDiTesto 1"/>
          <p:cNvSpPr txBox="1"/>
          <p:nvPr/>
        </p:nvSpPr>
        <p:spPr>
          <a:xfrm>
            <a:off x="611560" y="1984375"/>
            <a:ext cx="7776000" cy="800219"/>
          </a:xfrm>
          <a:prstGeom prst="rect">
            <a:avLst/>
          </a:prstGeom>
          <a:noFill/>
        </p:spPr>
        <p:txBody>
          <a:bodyPr wrap="square" rtlCol="0">
            <a:spAutoFit/>
          </a:bodyPr>
          <a:lstStyle/>
          <a:p>
            <a:pPr algn="ctr"/>
            <a:r>
              <a:rPr lang="en-GB" sz="2800" b="1" dirty="0" smtClean="0">
                <a:solidFill>
                  <a:schemeClr val="tx1">
                    <a:lumMod val="75000"/>
                    <a:lumOff val="25000"/>
                  </a:schemeClr>
                </a:solidFill>
                <a:ea typeface="MS PGothic" charset="0"/>
                <a:cs typeface="PMingLiU" charset="0"/>
              </a:rPr>
              <a:t>Labour Mobility Supply</a:t>
            </a:r>
            <a:endParaRPr lang="en-GB" sz="2800" b="1" dirty="0">
              <a:solidFill>
                <a:schemeClr val="tx1">
                  <a:lumMod val="75000"/>
                  <a:lumOff val="25000"/>
                </a:schemeClr>
              </a:solidFill>
              <a:ea typeface="MS PGothic" charset="0"/>
              <a:cs typeface="PMingLiU" charset="0"/>
            </a:endParaRPr>
          </a:p>
          <a:p>
            <a:endParaRPr lang="it-IT" dirty="0"/>
          </a:p>
        </p:txBody>
      </p:sp>
      <p:sp>
        <p:nvSpPr>
          <p:cNvPr id="17" name="Line 16"/>
          <p:cNvSpPr>
            <a:spLocks noChangeShapeType="1"/>
          </p:cNvSpPr>
          <p:nvPr/>
        </p:nvSpPr>
        <p:spPr bwMode="auto">
          <a:xfrm>
            <a:off x="4572000" y="3042776"/>
            <a:ext cx="1588" cy="2438400"/>
          </a:xfrm>
          <a:prstGeom prst="line">
            <a:avLst/>
          </a:prstGeom>
          <a:noFill/>
          <a:ln w="25400">
            <a:solidFill>
              <a:srgbClr val="9E987A"/>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pic>
        <p:nvPicPr>
          <p:cNvPr id="20" name="Immagine 3" descr="cute-cartoon-illustration-beautiful-business-woman-various-poses-34858506.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907" y="2688669"/>
            <a:ext cx="1952625"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asellaDiTesto 65"/>
          <p:cNvSpPr txBox="1">
            <a:spLocks noChangeArrowheads="1"/>
          </p:cNvSpPr>
          <p:nvPr/>
        </p:nvSpPr>
        <p:spPr bwMode="auto">
          <a:xfrm>
            <a:off x="1736356" y="3075570"/>
            <a:ext cx="271707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MS PGothic" charset="0"/>
                <a:cs typeface="MS PGothic" charset="0"/>
              </a:defRPr>
            </a:lvl1pPr>
            <a:lvl2pPr marL="742950" indent="-285750" eaLnBrk="0" hangingPunct="0">
              <a:defRPr sz="2400">
                <a:solidFill>
                  <a:schemeClr val="tx1"/>
                </a:solidFill>
                <a:latin typeface="Tahoma" charset="0"/>
                <a:ea typeface="MS PGothic" charset="0"/>
                <a:cs typeface="MS PGothic" charset="0"/>
              </a:defRPr>
            </a:lvl2pPr>
            <a:lvl3pPr marL="1143000" indent="-228600" eaLnBrk="0" hangingPunct="0">
              <a:defRPr sz="2400">
                <a:solidFill>
                  <a:schemeClr val="tx1"/>
                </a:solidFill>
                <a:latin typeface="Tahoma" charset="0"/>
                <a:ea typeface="MS PGothic" charset="0"/>
                <a:cs typeface="MS PGothic" charset="0"/>
              </a:defRPr>
            </a:lvl3pPr>
            <a:lvl4pPr marL="1600200" indent="-228600" eaLnBrk="0" hangingPunct="0">
              <a:defRPr sz="2400">
                <a:solidFill>
                  <a:schemeClr val="tx1"/>
                </a:solidFill>
                <a:latin typeface="Tahoma" charset="0"/>
                <a:ea typeface="MS PGothic" charset="0"/>
                <a:cs typeface="MS PGothic" charset="0"/>
              </a:defRPr>
            </a:lvl4pPr>
            <a:lvl5pPr marL="2057400" indent="-228600" eaLnBrk="0" hangingPunct="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a:r>
              <a:rPr lang="it-IT" sz="4000" b="1" dirty="0">
                <a:solidFill>
                  <a:schemeClr val="tx1">
                    <a:lumMod val="65000"/>
                    <a:lumOff val="35000"/>
                  </a:schemeClr>
                </a:solidFill>
                <a:latin typeface="+mn-lt"/>
                <a:cs typeface="Georgia"/>
              </a:rPr>
              <a:t>75%</a:t>
            </a:r>
            <a:r>
              <a:rPr lang="it-IT" sz="2500" dirty="0">
                <a:solidFill>
                  <a:schemeClr val="tx1">
                    <a:lumMod val="65000"/>
                    <a:lumOff val="35000"/>
                  </a:schemeClr>
                </a:solidFill>
                <a:latin typeface="+mn-lt"/>
              </a:rPr>
              <a:t> </a:t>
            </a:r>
            <a:endParaRPr lang="it-IT" sz="4000" b="1" dirty="0">
              <a:solidFill>
                <a:schemeClr val="tx1">
                  <a:lumMod val="65000"/>
                  <a:lumOff val="35000"/>
                </a:schemeClr>
              </a:solidFill>
              <a:latin typeface="+mn-lt"/>
              <a:cs typeface="Georgia"/>
            </a:endParaRPr>
          </a:p>
          <a:p>
            <a:pPr algn="ctr"/>
            <a:r>
              <a:rPr lang="it-IT" sz="2500" dirty="0" smtClean="0">
                <a:solidFill>
                  <a:schemeClr val="tx1">
                    <a:lumMod val="65000"/>
                    <a:lumOff val="35000"/>
                  </a:schemeClr>
                </a:solidFill>
                <a:latin typeface="+mn-lt"/>
              </a:rPr>
              <a:t>of </a:t>
            </a:r>
            <a:r>
              <a:rPr lang="it-IT" sz="2500" dirty="0">
                <a:solidFill>
                  <a:schemeClr val="tx1">
                    <a:lumMod val="65000"/>
                    <a:lumOff val="35000"/>
                  </a:schemeClr>
                </a:solidFill>
                <a:latin typeface="+mn-lt"/>
              </a:rPr>
              <a:t>companies </a:t>
            </a:r>
            <a:r>
              <a:rPr lang="it-IT" sz="2500" dirty="0" err="1">
                <a:solidFill>
                  <a:schemeClr val="tx1">
                    <a:lumMod val="65000"/>
                    <a:lumOff val="35000"/>
                  </a:schemeClr>
                </a:solidFill>
                <a:latin typeface="+mn-lt"/>
              </a:rPr>
              <a:t>expect</a:t>
            </a:r>
            <a:r>
              <a:rPr lang="it-IT" sz="2500" dirty="0">
                <a:solidFill>
                  <a:schemeClr val="tx1">
                    <a:lumMod val="65000"/>
                    <a:lumOff val="35000"/>
                  </a:schemeClr>
                </a:solidFill>
                <a:latin typeface="+mn-lt"/>
              </a:rPr>
              <a:t> to </a:t>
            </a:r>
            <a:r>
              <a:rPr lang="it-IT" sz="2500" dirty="0" err="1">
                <a:solidFill>
                  <a:schemeClr val="tx1">
                    <a:lumMod val="65000"/>
                    <a:lumOff val="35000"/>
                  </a:schemeClr>
                </a:solidFill>
                <a:latin typeface="+mn-lt"/>
              </a:rPr>
              <a:t>increase</a:t>
            </a:r>
            <a:r>
              <a:rPr lang="it-IT" sz="2500" dirty="0">
                <a:solidFill>
                  <a:schemeClr val="tx1">
                    <a:lumMod val="65000"/>
                    <a:lumOff val="35000"/>
                  </a:schemeClr>
                </a:solidFill>
                <a:latin typeface="+mn-lt"/>
              </a:rPr>
              <a:t> </a:t>
            </a:r>
            <a:r>
              <a:rPr lang="it-IT" sz="2500" dirty="0" err="1">
                <a:solidFill>
                  <a:schemeClr val="tx1">
                    <a:lumMod val="65000"/>
                    <a:lumOff val="35000"/>
                  </a:schemeClr>
                </a:solidFill>
                <a:latin typeface="+mn-lt"/>
              </a:rPr>
              <a:t>their</a:t>
            </a:r>
            <a:r>
              <a:rPr lang="it-IT" sz="2500" dirty="0">
                <a:solidFill>
                  <a:schemeClr val="tx1">
                    <a:lumMod val="65000"/>
                    <a:lumOff val="35000"/>
                  </a:schemeClr>
                </a:solidFill>
                <a:latin typeface="+mn-lt"/>
              </a:rPr>
              <a:t> </a:t>
            </a:r>
            <a:r>
              <a:rPr lang="it-IT" sz="2500" dirty="0" err="1">
                <a:solidFill>
                  <a:schemeClr val="tx1">
                    <a:lumMod val="65000"/>
                    <a:lumOff val="35000"/>
                  </a:schemeClr>
                </a:solidFill>
                <a:latin typeface="+mn-lt"/>
              </a:rPr>
              <a:t>population</a:t>
            </a:r>
            <a:r>
              <a:rPr lang="it-IT" sz="2500" dirty="0">
                <a:solidFill>
                  <a:schemeClr val="tx1">
                    <a:lumMod val="65000"/>
                    <a:lumOff val="35000"/>
                  </a:schemeClr>
                </a:solidFill>
                <a:latin typeface="+mn-lt"/>
              </a:rPr>
              <a:t> of mobile </a:t>
            </a:r>
            <a:r>
              <a:rPr lang="it-IT" sz="2500" dirty="0" err="1">
                <a:solidFill>
                  <a:schemeClr val="tx1">
                    <a:lumMod val="65000"/>
                    <a:lumOff val="35000"/>
                  </a:schemeClr>
                </a:solidFill>
                <a:latin typeface="+mn-lt"/>
              </a:rPr>
              <a:t>employees</a:t>
            </a:r>
            <a:r>
              <a:rPr lang="it-IT" sz="2500" dirty="0">
                <a:solidFill>
                  <a:schemeClr val="tx1">
                    <a:lumMod val="65000"/>
                    <a:lumOff val="35000"/>
                  </a:schemeClr>
                </a:solidFill>
                <a:latin typeface="+mn-lt"/>
              </a:rPr>
              <a:t> in the </a:t>
            </a:r>
            <a:r>
              <a:rPr lang="it-IT" sz="2500" dirty="0" err="1">
                <a:solidFill>
                  <a:schemeClr val="tx1">
                    <a:lumMod val="65000"/>
                    <a:lumOff val="35000"/>
                  </a:schemeClr>
                </a:solidFill>
                <a:latin typeface="+mn-lt"/>
              </a:rPr>
              <a:t>next</a:t>
            </a:r>
            <a:r>
              <a:rPr lang="it-IT" sz="2500" dirty="0">
                <a:solidFill>
                  <a:schemeClr val="tx1">
                    <a:lumMod val="65000"/>
                    <a:lumOff val="35000"/>
                  </a:schemeClr>
                </a:solidFill>
                <a:latin typeface="+mn-lt"/>
              </a:rPr>
              <a:t> </a:t>
            </a:r>
            <a:r>
              <a:rPr lang="it-IT" sz="2500" dirty="0" err="1">
                <a:solidFill>
                  <a:schemeClr val="tx1">
                    <a:lumMod val="65000"/>
                    <a:lumOff val="35000"/>
                  </a:schemeClr>
                </a:solidFill>
                <a:latin typeface="+mn-lt"/>
              </a:rPr>
              <a:t>three</a:t>
            </a:r>
            <a:r>
              <a:rPr lang="it-IT" sz="2500" dirty="0">
                <a:solidFill>
                  <a:schemeClr val="tx1">
                    <a:lumMod val="65000"/>
                    <a:lumOff val="35000"/>
                  </a:schemeClr>
                </a:solidFill>
                <a:latin typeface="+mn-lt"/>
              </a:rPr>
              <a:t> to </a:t>
            </a:r>
            <a:r>
              <a:rPr lang="it-IT" sz="2500" dirty="0" err="1">
                <a:solidFill>
                  <a:schemeClr val="tx1">
                    <a:lumMod val="65000"/>
                    <a:lumOff val="35000"/>
                  </a:schemeClr>
                </a:solidFill>
                <a:latin typeface="+mn-lt"/>
              </a:rPr>
              <a:t>five</a:t>
            </a:r>
            <a:r>
              <a:rPr lang="it-IT" sz="2500" dirty="0">
                <a:solidFill>
                  <a:schemeClr val="tx1">
                    <a:lumMod val="65000"/>
                    <a:lumOff val="35000"/>
                  </a:schemeClr>
                </a:solidFill>
                <a:latin typeface="+mn-lt"/>
              </a:rPr>
              <a:t> </a:t>
            </a:r>
            <a:r>
              <a:rPr lang="it-IT" sz="2500" dirty="0" err="1">
                <a:solidFill>
                  <a:schemeClr val="tx1">
                    <a:lumMod val="65000"/>
                    <a:lumOff val="35000"/>
                  </a:schemeClr>
                </a:solidFill>
                <a:latin typeface="+mn-lt"/>
              </a:rPr>
              <a:t>years</a:t>
            </a:r>
            <a:r>
              <a:rPr lang="it-IT" sz="2500" dirty="0">
                <a:solidFill>
                  <a:schemeClr val="tx1">
                    <a:lumMod val="65000"/>
                    <a:lumOff val="35000"/>
                  </a:schemeClr>
                </a:solidFill>
                <a:latin typeface="+mn-lt"/>
              </a:rPr>
              <a:t>, </a:t>
            </a:r>
            <a:r>
              <a:rPr lang="it-IT" sz="2500" dirty="0" err="1">
                <a:solidFill>
                  <a:schemeClr val="tx1">
                    <a:lumMod val="65000"/>
                    <a:lumOff val="35000"/>
                  </a:schemeClr>
                </a:solidFill>
                <a:latin typeface="+mn-lt"/>
              </a:rPr>
              <a:t>but</a:t>
            </a:r>
            <a:r>
              <a:rPr lang="it-IT" sz="2500" dirty="0">
                <a:solidFill>
                  <a:schemeClr val="tx1">
                    <a:lumMod val="65000"/>
                    <a:lumOff val="35000"/>
                  </a:schemeClr>
                </a:solidFill>
                <a:latin typeface="+mn-lt"/>
              </a:rPr>
              <a:t> </a:t>
            </a:r>
            <a:r>
              <a:rPr lang="it-IT" sz="2500" dirty="0" smtClean="0">
                <a:solidFill>
                  <a:schemeClr val="tx1">
                    <a:lumMod val="65000"/>
                    <a:lumOff val="35000"/>
                  </a:schemeClr>
                </a:solidFill>
                <a:latin typeface="+mn-lt"/>
              </a:rPr>
              <a:t>…</a:t>
            </a:r>
            <a:endParaRPr lang="it-IT" sz="2500" dirty="0">
              <a:solidFill>
                <a:schemeClr val="tx1">
                  <a:lumMod val="65000"/>
                  <a:lumOff val="35000"/>
                </a:schemeClr>
              </a:solidFill>
              <a:latin typeface="+mn-lt"/>
            </a:endParaRPr>
          </a:p>
        </p:txBody>
      </p:sp>
      <p:sp>
        <p:nvSpPr>
          <p:cNvPr id="22" name="CasellaDiTesto 65"/>
          <p:cNvSpPr txBox="1">
            <a:spLocks noChangeArrowheads="1"/>
          </p:cNvSpPr>
          <p:nvPr/>
        </p:nvSpPr>
        <p:spPr bwMode="auto">
          <a:xfrm>
            <a:off x="4880226" y="3263870"/>
            <a:ext cx="264398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MS PGothic" charset="0"/>
                <a:cs typeface="MS PGothic" charset="0"/>
              </a:defRPr>
            </a:lvl1pPr>
            <a:lvl2pPr marL="742950" indent="-285750" eaLnBrk="0" hangingPunct="0">
              <a:defRPr sz="2400">
                <a:solidFill>
                  <a:schemeClr val="tx1"/>
                </a:solidFill>
                <a:latin typeface="Tahoma" charset="0"/>
                <a:ea typeface="MS PGothic" charset="0"/>
                <a:cs typeface="MS PGothic" charset="0"/>
              </a:defRPr>
            </a:lvl2pPr>
            <a:lvl3pPr marL="1143000" indent="-228600" eaLnBrk="0" hangingPunct="0">
              <a:defRPr sz="2400">
                <a:solidFill>
                  <a:schemeClr val="tx1"/>
                </a:solidFill>
                <a:latin typeface="Tahoma" charset="0"/>
                <a:ea typeface="MS PGothic" charset="0"/>
                <a:cs typeface="MS PGothic" charset="0"/>
              </a:defRPr>
            </a:lvl3pPr>
            <a:lvl4pPr marL="1600200" indent="-228600" eaLnBrk="0" hangingPunct="0">
              <a:defRPr sz="2400">
                <a:solidFill>
                  <a:schemeClr val="tx1"/>
                </a:solidFill>
                <a:latin typeface="Tahoma" charset="0"/>
                <a:ea typeface="MS PGothic" charset="0"/>
                <a:cs typeface="MS PGothic" charset="0"/>
              </a:defRPr>
            </a:lvl4pPr>
            <a:lvl5pPr marL="2057400" indent="-228600" eaLnBrk="0" hangingPunct="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a:r>
              <a:rPr lang="it-IT" sz="2500" dirty="0">
                <a:solidFill>
                  <a:schemeClr val="tx1">
                    <a:lumMod val="65000"/>
                    <a:lumOff val="35000"/>
                  </a:schemeClr>
                </a:solidFill>
                <a:latin typeface="+mn-lt"/>
              </a:rPr>
              <a:t>… just </a:t>
            </a:r>
            <a:r>
              <a:rPr lang="it-IT" sz="4000" b="1" dirty="0">
                <a:solidFill>
                  <a:schemeClr val="tx1">
                    <a:lumMod val="65000"/>
                    <a:lumOff val="35000"/>
                  </a:schemeClr>
                </a:solidFill>
                <a:latin typeface="+mn-lt"/>
                <a:cs typeface="Georgia"/>
              </a:rPr>
              <a:t>2%</a:t>
            </a:r>
            <a:r>
              <a:rPr lang="it-IT" sz="2500" dirty="0">
                <a:solidFill>
                  <a:schemeClr val="tx1">
                    <a:lumMod val="65000"/>
                    <a:lumOff val="35000"/>
                  </a:schemeClr>
                </a:solidFill>
                <a:latin typeface="+mn-lt"/>
              </a:rPr>
              <a:t> </a:t>
            </a:r>
            <a:endParaRPr lang="it-IT" sz="2500" dirty="0" smtClean="0">
              <a:solidFill>
                <a:schemeClr val="tx1">
                  <a:lumMod val="65000"/>
                  <a:lumOff val="35000"/>
                </a:schemeClr>
              </a:solidFill>
              <a:latin typeface="+mn-lt"/>
            </a:endParaRPr>
          </a:p>
          <a:p>
            <a:pPr algn="ctr"/>
            <a:r>
              <a:rPr lang="it-IT" sz="2500" dirty="0" smtClean="0">
                <a:solidFill>
                  <a:schemeClr val="tx1">
                    <a:lumMod val="65000"/>
                    <a:lumOff val="35000"/>
                  </a:schemeClr>
                </a:solidFill>
                <a:latin typeface="+mn-lt"/>
              </a:rPr>
              <a:t>of </a:t>
            </a:r>
            <a:r>
              <a:rPr lang="it-IT" sz="2500" dirty="0">
                <a:solidFill>
                  <a:schemeClr val="tx1">
                    <a:lumMod val="65000"/>
                    <a:lumOff val="35000"/>
                  </a:schemeClr>
                </a:solidFill>
                <a:latin typeface="+mn-lt"/>
              </a:rPr>
              <a:t>companies </a:t>
            </a:r>
            <a:r>
              <a:rPr lang="it-IT" sz="2500" dirty="0" err="1">
                <a:solidFill>
                  <a:schemeClr val="tx1">
                    <a:lumMod val="65000"/>
                    <a:lumOff val="35000"/>
                  </a:schemeClr>
                </a:solidFill>
                <a:latin typeface="+mn-lt"/>
              </a:rPr>
              <a:t>currently</a:t>
            </a:r>
            <a:r>
              <a:rPr lang="it-IT" sz="2500" dirty="0">
                <a:solidFill>
                  <a:schemeClr val="tx1">
                    <a:lumMod val="65000"/>
                    <a:lumOff val="35000"/>
                  </a:schemeClr>
                </a:solidFill>
                <a:latin typeface="+mn-lt"/>
              </a:rPr>
              <a:t> </a:t>
            </a:r>
            <a:r>
              <a:rPr lang="it-IT" sz="2500" dirty="0" err="1">
                <a:solidFill>
                  <a:schemeClr val="tx1">
                    <a:lumMod val="65000"/>
                    <a:lumOff val="35000"/>
                  </a:schemeClr>
                </a:solidFill>
                <a:latin typeface="+mn-lt"/>
              </a:rPr>
              <a:t>consider</a:t>
            </a:r>
            <a:r>
              <a:rPr lang="it-IT" sz="2500" dirty="0">
                <a:solidFill>
                  <a:schemeClr val="tx1">
                    <a:lumMod val="65000"/>
                    <a:lumOff val="35000"/>
                  </a:schemeClr>
                </a:solidFill>
                <a:latin typeface="+mn-lt"/>
              </a:rPr>
              <a:t> </a:t>
            </a:r>
            <a:r>
              <a:rPr lang="it-IT" sz="2500" dirty="0" err="1">
                <a:solidFill>
                  <a:schemeClr val="tx1">
                    <a:lumMod val="65000"/>
                    <a:lumOff val="35000"/>
                  </a:schemeClr>
                </a:solidFill>
                <a:latin typeface="+mn-lt"/>
              </a:rPr>
              <a:t>their</a:t>
            </a:r>
            <a:r>
              <a:rPr lang="it-IT" sz="2500" dirty="0">
                <a:solidFill>
                  <a:schemeClr val="tx1">
                    <a:lumMod val="65000"/>
                    <a:lumOff val="35000"/>
                  </a:schemeClr>
                </a:solidFill>
                <a:latin typeface="+mn-lt"/>
              </a:rPr>
              <a:t> </a:t>
            </a:r>
            <a:r>
              <a:rPr lang="it-IT" sz="2500" dirty="0" err="1">
                <a:solidFill>
                  <a:schemeClr val="tx1">
                    <a:lumMod val="65000"/>
                    <a:lumOff val="35000"/>
                  </a:schemeClr>
                </a:solidFill>
                <a:latin typeface="+mn-lt"/>
              </a:rPr>
              <a:t>mobility</a:t>
            </a:r>
            <a:r>
              <a:rPr lang="it-IT" sz="2500" dirty="0">
                <a:solidFill>
                  <a:schemeClr val="tx1">
                    <a:lumMod val="65000"/>
                    <a:lumOff val="35000"/>
                  </a:schemeClr>
                </a:solidFill>
                <a:latin typeface="+mn-lt"/>
              </a:rPr>
              <a:t> </a:t>
            </a:r>
            <a:r>
              <a:rPr lang="it-IT" sz="2500" dirty="0" err="1">
                <a:solidFill>
                  <a:schemeClr val="tx1">
                    <a:lumMod val="65000"/>
                    <a:lumOff val="35000"/>
                  </a:schemeClr>
                </a:solidFill>
                <a:latin typeface="+mn-lt"/>
              </a:rPr>
              <a:t>function</a:t>
            </a:r>
            <a:r>
              <a:rPr lang="it-IT" sz="2500" dirty="0">
                <a:solidFill>
                  <a:schemeClr val="tx1">
                    <a:lumMod val="65000"/>
                    <a:lumOff val="35000"/>
                  </a:schemeClr>
                </a:solidFill>
                <a:latin typeface="+mn-lt"/>
              </a:rPr>
              <a:t> world </a:t>
            </a:r>
            <a:r>
              <a:rPr lang="it-IT" sz="2500" dirty="0" err="1">
                <a:solidFill>
                  <a:schemeClr val="tx1">
                    <a:lumMod val="65000"/>
                    <a:lumOff val="35000"/>
                  </a:schemeClr>
                </a:solidFill>
                <a:latin typeface="+mn-lt"/>
              </a:rPr>
              <a:t>class</a:t>
            </a:r>
            <a:r>
              <a:rPr lang="it-IT" sz="2500" dirty="0">
                <a:solidFill>
                  <a:schemeClr val="tx1">
                    <a:lumMod val="65000"/>
                    <a:lumOff val="35000"/>
                  </a:schemeClr>
                </a:solidFill>
                <a:latin typeface="+mn-lt"/>
              </a:rPr>
              <a:t>. </a:t>
            </a:r>
          </a:p>
        </p:txBody>
      </p:sp>
      <p:pic>
        <p:nvPicPr>
          <p:cNvPr id="23" name="Picture 26" descr="W:\temp\ling\ppt\new_layout\mobile_device_06.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65094" y="3042776"/>
            <a:ext cx="1167744" cy="315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8321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43C2B0-7A0F-4131-BFDC-65677F52105E}"/>
</file>

<file path=customXml/itemProps2.xml><?xml version="1.0" encoding="utf-8"?>
<ds:datastoreItem xmlns:ds="http://schemas.openxmlformats.org/officeDocument/2006/customXml" ds:itemID="{2EE74CE8-1DD6-4C67-8240-DECD8882DF9B}"/>
</file>

<file path=customXml/itemProps3.xml><?xml version="1.0" encoding="utf-8"?>
<ds:datastoreItem xmlns:ds="http://schemas.openxmlformats.org/officeDocument/2006/customXml" ds:itemID="{337200E8-CCD8-47D2-B163-4AAFAEBCF3D5}"/>
</file>

<file path=docProps/app.xml><?xml version="1.0" encoding="utf-8"?>
<Properties xmlns="http://schemas.openxmlformats.org/officeDocument/2006/extended-properties" xmlns:vt="http://schemas.openxmlformats.org/officeDocument/2006/docPropsVTypes">
  <TotalTime>3640</TotalTime>
  <Words>1060</Words>
  <Application>Microsoft Macintosh PowerPoint</Application>
  <PresentationFormat>Presentazione su schermo (4:3)</PresentationFormat>
  <Paragraphs>141</Paragraphs>
  <Slides>13</Slides>
  <Notes>11</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Presentazione di PowerPoint</vt:lpstr>
      <vt:lpstr>MANAGING THE GEOGRAPHICAL LABOUR MOBILITY AS A STRATEGIC TOOL TO MAKE COMMUNITIES MORE COMPETITIVE </vt:lpstr>
      <vt:lpstr>1) There’s labour mobility in the Agenda 2030?</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Manager/>
  <Company>Capitale Lavoro S.p.A.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first EURES job</dc:title>
  <dc:subject/>
  <dc:creator>Dario Manna</dc:creator>
  <cp:keywords/>
  <dc:description/>
  <cp:lastModifiedBy>Dario Manna</cp:lastModifiedBy>
  <cp:revision>293</cp:revision>
  <dcterms:created xsi:type="dcterms:W3CDTF">2014-11-14T10:44:50Z</dcterms:created>
  <dcterms:modified xsi:type="dcterms:W3CDTF">2016-05-16T15:24:54Z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