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9" r:id="rId2"/>
  </p:sldMasterIdLst>
  <p:notesMasterIdLst>
    <p:notesMasterId r:id="rId15"/>
  </p:notesMasterIdLst>
  <p:handoutMasterIdLst>
    <p:handoutMasterId r:id="rId16"/>
  </p:handoutMasterIdLst>
  <p:sldIdLst>
    <p:sldId id="312" r:id="rId3"/>
    <p:sldId id="356" r:id="rId4"/>
    <p:sldId id="364" r:id="rId5"/>
    <p:sldId id="341" r:id="rId6"/>
    <p:sldId id="333" r:id="rId7"/>
    <p:sldId id="334" r:id="rId8"/>
    <p:sldId id="360" r:id="rId9"/>
    <p:sldId id="335" r:id="rId10"/>
    <p:sldId id="361" r:id="rId11"/>
    <p:sldId id="363" r:id="rId12"/>
    <p:sldId id="362" r:id="rId13"/>
    <p:sldId id="354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8">
          <p15:clr>
            <a:srgbClr val="A4A3A4"/>
          </p15:clr>
        </p15:guide>
        <p15:guide id="2" pos="55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ittkopf" initials="A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47B02E"/>
    <a:srgbClr val="E01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751" autoAdjust="0"/>
  </p:normalViewPr>
  <p:slideViewPr>
    <p:cSldViewPr snapToGrid="0" snapToObjects="1">
      <p:cViewPr>
        <p:scale>
          <a:sx n="66" d="100"/>
          <a:sy n="66" d="100"/>
        </p:scale>
        <p:origin x="1432" y="328"/>
      </p:cViewPr>
      <p:guideLst>
        <p:guide orient="horz" pos="838"/>
        <p:guide pos="5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32CE6-4EB5-4CD4-9B65-ECC80341951B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7289D-EDBF-480E-9C74-33DD9900488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18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C2C3-AD99-429D-BDED-BE5135982E17}" type="datetimeFigureOut">
              <a:rPr lang="de-DE" smtClean="0"/>
              <a:pPr/>
              <a:t>19.05.2016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1777-5DAA-4199-B7B3-71FD91CB0F3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20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0EC68-E659-4723-867B-5321407D916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18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58" y="10440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188799"/>
            <a:ext cx="8229600" cy="36565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40758" y="5845397"/>
            <a:ext cx="2134800" cy="255600"/>
          </a:xfrm>
          <a:prstGeom prst="rect">
            <a:avLst/>
          </a:prstGeom>
        </p:spPr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867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613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53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56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3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2187000"/>
            <a:ext cx="8229599" cy="3666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1"/>
          </p:nvPr>
        </p:nvSpPr>
        <p:spPr>
          <a:xfrm>
            <a:off x="457200" y="2187575"/>
            <a:ext cx="8229600" cy="3311525"/>
          </a:xfrm>
        </p:spPr>
        <p:txBody>
          <a:bodyPr/>
          <a:lstStyle/>
          <a:p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91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5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064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783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66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997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762000"/>
            <a:ext cx="8686800" cy="5869388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2187000"/>
            <a:ext cx="8229600" cy="4190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553200" y="6377076"/>
            <a:ext cx="2133600" cy="25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26" name="Picture 2" descr="\\Pcsrv3\organisation\756\Intern\01_CorporateDesign_neu_2009\Logo\Nachbau manu\JPG\Umweltbundesamt_RGB_TL-links_engl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9951" y="230351"/>
            <a:ext cx="4212917" cy="37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52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252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1930-5977-44A1-BB73-098548148364}" type="datetimeFigureOut">
              <a:rPr lang="de-AT" smtClean="0"/>
              <a:t>19.05.2016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C6D82-6BFC-4D3D-BB95-59A10F757B0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1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littkopf@umweltbundesamt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mweltbundesamt.a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28600" y="762000"/>
            <a:ext cx="8686800" cy="5867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8" name="Picture 4" descr="W:\Intern\Fotos\allfree.com\dordrecht_netherlands_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9" y="3374104"/>
            <a:ext cx="4314994" cy="32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Intern\Fotos\allfree.com\riga_latvia_c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70" y="3353236"/>
            <a:ext cx="4354029" cy="32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:\Intern\Fotos\allfree.com\daroca_spain_c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1999"/>
            <a:ext cx="4343400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Intern\Fotos\allfree.com\city_rabat_goz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762000"/>
            <a:ext cx="4357687" cy="32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-1" y="3506389"/>
            <a:ext cx="7676708" cy="1086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-25570" y="4975847"/>
            <a:ext cx="8298873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1200" dirty="0" smtClean="0">
                <a:solidFill>
                  <a:schemeClr val="bg1"/>
                </a:solidFill>
              </a:rPr>
              <a:t>Gundula Prokop – Environment Agency Austria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3893314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Key Performance Indicators </a:t>
            </a:r>
            <a:r>
              <a:rPr lang="en-US" dirty="0">
                <a:solidFill>
                  <a:schemeClr val="bg1"/>
                </a:solidFill>
              </a:rPr>
              <a:t>for smart sustainable cities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rot="16200000">
            <a:off x="3742147" y="1337683"/>
            <a:ext cx="1366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chemeClr val="bg1">
                    <a:lumMod val="85000"/>
                  </a:schemeClr>
                </a:solidFill>
              </a:rPr>
              <a:t>all-free-download.com</a:t>
            </a:r>
            <a:endParaRPr lang="de-AT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548585" y="3804106"/>
            <a:ext cx="1366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chemeClr val="bg1">
                    <a:lumMod val="85000"/>
                  </a:schemeClr>
                </a:solidFill>
              </a:rPr>
              <a:t>all-free-download.com</a:t>
            </a:r>
            <a:endParaRPr lang="de-AT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548586" y="6394906"/>
            <a:ext cx="1366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chemeClr val="bg1">
                    <a:lumMod val="85000"/>
                  </a:schemeClr>
                </a:solidFill>
              </a:rPr>
              <a:t>all-free-download.com</a:t>
            </a:r>
            <a:endParaRPr lang="de-AT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2719" y="6386137"/>
            <a:ext cx="1366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chemeClr val="bg1">
                    <a:lumMod val="85000"/>
                  </a:schemeClr>
                </a:solidFill>
              </a:rPr>
              <a:t>all-free-download.com</a:t>
            </a:r>
            <a:endParaRPr lang="de-AT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prokop\Desktop\itu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45" y="16829"/>
            <a:ext cx="643267" cy="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_1_0BC033880BC0036C003DC0B8C1257E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064"/>
            <a:ext cx="1866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-25570" y="2973503"/>
            <a:ext cx="3522538" cy="381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Untertitel 2"/>
          <p:cNvSpPr txBox="1">
            <a:spLocks/>
          </p:cNvSpPr>
          <p:nvPr/>
        </p:nvSpPr>
        <p:spPr>
          <a:xfrm>
            <a:off x="203031" y="2971051"/>
            <a:ext cx="3493134" cy="377464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Draft Recommendations: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791935"/>
            <a:ext cx="8229600" cy="1143000"/>
          </a:xfrm>
        </p:spPr>
        <p:txBody>
          <a:bodyPr/>
          <a:lstStyle/>
          <a:p>
            <a:r>
              <a:rPr lang="en-GB" dirty="0" smtClean="0"/>
              <a:t>Benchmarking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200" y="1812897"/>
            <a:ext cx="8229599" cy="4818491"/>
          </a:xfrm>
        </p:spPr>
        <p:txBody>
          <a:bodyPr wrap="square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How can you judge indicator results?</a:t>
            </a:r>
          </a:p>
          <a:p>
            <a:pPr marL="0" indent="0">
              <a:spcBef>
                <a:spcPts val="0"/>
              </a:spcBef>
              <a:buNone/>
            </a:pPr>
            <a:endParaRPr lang="en-GB" sz="900" dirty="0"/>
          </a:p>
          <a:p>
            <a:pPr marL="0" indent="0">
              <a:buNone/>
            </a:pPr>
            <a:endParaRPr lang="en-GB" sz="900" dirty="0"/>
          </a:p>
          <a:p>
            <a:r>
              <a:rPr lang="en-GB" dirty="0" smtClean="0">
                <a:sym typeface="Wingdings" panose="05000000000000000000" pitchFamily="2" charset="2"/>
              </a:rPr>
              <a:t>Does the result meet the relevant Sustainable development Goal?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Compare with regional best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0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4000"/>
            <a:ext cx="3700131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Indicator development</a:t>
            </a:r>
            <a:endParaRPr lang="de-AT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201" y="2187000"/>
            <a:ext cx="3700130" cy="393550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The following sources were assessed: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More than 25 worldwide urban indicator initiatives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Available statistical data (Europe and globally) checked;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i.e</a:t>
            </a:r>
            <a:r>
              <a:rPr lang="en-GB" dirty="0"/>
              <a:t>. EUROSTAT, Urban Audit, World-Bank, WHO, FAO etc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Thematic maps (Europe and globally) on i.e. likelihood of drought, earthquakes, flooding, precipitation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dirty="0"/>
              <a:t>Other methods to assess the quality of urban features, such as perception surveys, check lists, expert judgement etc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667825" y="1260056"/>
            <a:ext cx="3856854" cy="743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Indicator </a:t>
            </a:r>
            <a:br>
              <a:rPr lang="en-GB" sz="2400" dirty="0" smtClean="0"/>
            </a:br>
            <a:r>
              <a:rPr lang="en-GB" sz="2400" dirty="0" smtClean="0"/>
              <a:t>calculation</a:t>
            </a:r>
            <a:endParaRPr lang="en-GB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4699591" y="2168471"/>
            <a:ext cx="3965943" cy="4770120"/>
          </a:xfrm>
          <a:prstGeom prst="rect">
            <a:avLst/>
          </a:prstGeom>
        </p:spPr>
        <p:txBody>
          <a:bodyPr>
            <a:norm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Local data</a:t>
            </a:r>
          </a:p>
          <a:p>
            <a:r>
              <a:rPr lang="en-GB" dirty="0" smtClean="0"/>
              <a:t>Satellite data, maps</a:t>
            </a:r>
          </a:p>
          <a:p>
            <a:r>
              <a:rPr lang="en-GB" dirty="0" smtClean="0"/>
              <a:t>Surveys</a:t>
            </a:r>
          </a:p>
          <a:p>
            <a:r>
              <a:rPr lang="en-GB" dirty="0" smtClean="0"/>
              <a:t>Expert opinions</a:t>
            </a:r>
          </a:p>
          <a:p>
            <a:r>
              <a:rPr lang="en-GB" dirty="0" smtClean="0"/>
              <a:t>Check lists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968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080260"/>
            <a:ext cx="4755770" cy="4157051"/>
          </a:xfrm>
        </p:spPr>
        <p:txBody>
          <a:bodyPr>
            <a:normAutofit/>
          </a:bodyPr>
          <a:lstStyle/>
          <a:p>
            <a:r>
              <a:rPr lang="en-GB" sz="1800" b="1" dirty="0"/>
              <a:t>Gundula </a:t>
            </a:r>
            <a:r>
              <a:rPr lang="en-GB" sz="1800" b="1" dirty="0" smtClean="0"/>
              <a:t>Prokop</a:t>
            </a:r>
            <a:br>
              <a:rPr lang="en-GB" sz="1800" b="1" dirty="0" smtClean="0"/>
            </a:br>
            <a:r>
              <a:rPr lang="de-AT" sz="1800" dirty="0" err="1" smtClean="0"/>
              <a:t>Soil</a:t>
            </a:r>
            <a:r>
              <a:rPr lang="de-AT" sz="1800" dirty="0" smtClean="0"/>
              <a:t> </a:t>
            </a:r>
            <a:r>
              <a:rPr lang="de-AT" sz="1800" dirty="0"/>
              <a:t>&amp; </a:t>
            </a:r>
            <a:r>
              <a:rPr lang="de-AT" sz="1800" dirty="0" err="1"/>
              <a:t>land</a:t>
            </a:r>
            <a:r>
              <a:rPr lang="de-AT" sz="1800" dirty="0"/>
              <a:t> </a:t>
            </a:r>
            <a:r>
              <a:rPr lang="de-AT" sz="1800" dirty="0" err="1"/>
              <a:t>use</a:t>
            </a:r>
            <a:r>
              <a:rPr lang="de-AT" sz="1800" dirty="0"/>
              <a:t> </a:t>
            </a:r>
            <a:r>
              <a:rPr lang="de-AT" sz="1800" dirty="0" err="1" smtClean="0"/>
              <a:t>management</a:t>
            </a:r>
            <a:r>
              <a:rPr lang="de-AT" sz="1800" b="1" dirty="0" smtClean="0"/>
              <a:t/>
            </a:r>
            <a:br>
              <a:rPr lang="de-AT" sz="1800" b="1" dirty="0" smtClean="0"/>
            </a:br>
            <a:r>
              <a:rPr lang="de-AT" sz="1800" dirty="0" smtClean="0">
                <a:hlinkClick r:id="rId3"/>
              </a:rPr>
              <a:t>gundula.prokop@umweltbundesamt.at</a:t>
            </a:r>
            <a:endParaRPr lang="de-AT" sz="1800" dirty="0"/>
          </a:p>
          <a:p>
            <a:endParaRPr lang="en-GB" sz="1800" dirty="0" smtClean="0"/>
          </a:p>
          <a:p>
            <a:r>
              <a:rPr lang="en-GB" sz="1800" dirty="0" err="1" smtClean="0"/>
              <a:t>Umweltbundesamt</a:t>
            </a:r>
            <a:r>
              <a:rPr lang="en-GB" sz="1800" dirty="0" smtClean="0"/>
              <a:t> GmbH</a:t>
            </a:r>
            <a:br>
              <a:rPr lang="en-GB" sz="1800" dirty="0" smtClean="0"/>
            </a:br>
            <a:r>
              <a:rPr lang="en-GB" sz="1800" dirty="0" smtClean="0"/>
              <a:t>Spittelauer Lände 5</a:t>
            </a:r>
            <a:br>
              <a:rPr lang="en-GB" sz="1800" dirty="0" smtClean="0"/>
            </a:br>
            <a:r>
              <a:rPr lang="en-GB" sz="1800" dirty="0" smtClean="0"/>
              <a:t>1090 Vienna/Austria</a:t>
            </a:r>
            <a:br>
              <a:rPr lang="en-GB" sz="1800" dirty="0" smtClean="0"/>
            </a:br>
            <a:r>
              <a:rPr lang="en-GB" sz="1800" dirty="0" smtClean="0">
                <a:solidFill>
                  <a:schemeClr val="tx2"/>
                </a:solidFill>
                <a:hlinkClick r:id="rId4"/>
              </a:rPr>
              <a:t>www.umweltbundesamt.at</a:t>
            </a:r>
            <a:endParaRPr lang="en-GB" sz="1800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endParaRPr lang="de-DE" sz="18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40758" y="6344147"/>
            <a:ext cx="2134800" cy="255600"/>
          </a:xfrm>
        </p:spPr>
        <p:txBody>
          <a:bodyPr/>
          <a:lstStyle/>
          <a:p>
            <a:fld id="{2E6046F0-BA93-4699-83A0-D6120B23834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777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Contact &amp; Information</a:t>
            </a:r>
            <a:endParaRPr lang="de-AT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572000" y="2104558"/>
            <a:ext cx="4755770" cy="41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 smtClean="0"/>
          </a:p>
          <a:p>
            <a:endParaRPr lang="en-GB" sz="1800" dirty="0" smtClean="0"/>
          </a:p>
          <a:p>
            <a:pPr>
              <a:spcBef>
                <a:spcPts val="1800"/>
              </a:spcBef>
            </a:pPr>
            <a:endParaRPr lang="de-DE" sz="18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741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83" y="758825"/>
            <a:ext cx="9207795" cy="1143000"/>
          </a:xfrm>
        </p:spPr>
        <p:txBody>
          <a:bodyPr/>
          <a:lstStyle/>
          <a:p>
            <a:r>
              <a:rPr lang="en-GB" dirty="0" smtClean="0"/>
              <a:t>Why recommendations and indicators?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23283" y="1863101"/>
            <a:ext cx="6329917" cy="1191472"/>
          </a:xfrm>
        </p:spPr>
        <p:txBody>
          <a:bodyPr>
            <a:noAutofit/>
          </a:bodyPr>
          <a:lstStyle/>
          <a:p>
            <a:r>
              <a:rPr lang="en-US" b="1" dirty="0" smtClean="0"/>
              <a:t>Global Target (SDG)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Key </a:t>
            </a:r>
            <a:r>
              <a:rPr lang="en-US" dirty="0"/>
              <a:t>Performance Indicators </a:t>
            </a:r>
            <a:r>
              <a:rPr lang="en-US" dirty="0" smtClean="0"/>
              <a:t>for </a:t>
            </a:r>
            <a:r>
              <a:rPr lang="en-US" dirty="0"/>
              <a:t>Smart Sustainable Cities </a:t>
            </a:r>
            <a:r>
              <a:rPr lang="en-US" dirty="0" smtClean="0"/>
              <a:t> </a:t>
            </a:r>
            <a:r>
              <a:rPr lang="en-US" dirty="0"/>
              <a:t>help cities achieve Sustainable Development </a:t>
            </a:r>
            <a:r>
              <a:rPr lang="en-US" dirty="0" smtClean="0"/>
              <a:t>Goals. </a:t>
            </a: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23283" y="3275065"/>
            <a:ext cx="8229599" cy="384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57" y="1710833"/>
            <a:ext cx="2499723" cy="1664816"/>
          </a:xfrm>
          <a:prstGeom prst="rect">
            <a:avLst/>
          </a:prstGeom>
        </p:spPr>
      </p:pic>
      <p:sp>
        <p:nvSpPr>
          <p:cNvPr id="7" name="Textplatzhalter 3"/>
          <p:cNvSpPr txBox="1">
            <a:spLocks/>
          </p:cNvSpPr>
          <p:nvPr/>
        </p:nvSpPr>
        <p:spPr>
          <a:xfrm>
            <a:off x="223282" y="3501725"/>
            <a:ext cx="8229599" cy="384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long term</a:t>
            </a:r>
            <a:r>
              <a:rPr lang="en-GB" dirty="0" smtClean="0"/>
              <a:t>: promote solutions for sustainable development and climate change adaption (&amp; mitigation) in cities of the world</a:t>
            </a:r>
          </a:p>
          <a:p>
            <a:endParaRPr lang="en-GB" sz="1000" dirty="0" smtClean="0"/>
          </a:p>
          <a:p>
            <a:r>
              <a:rPr lang="en-GB" dirty="0" smtClean="0"/>
              <a:t>strengthen </a:t>
            </a:r>
            <a:r>
              <a:rPr lang="en-GB" b="1" dirty="0" smtClean="0"/>
              <a:t>capacity building </a:t>
            </a:r>
            <a:r>
              <a:rPr lang="en-GB" dirty="0" smtClean="0"/>
              <a:t>in urban administrations towards sustainable urban development</a:t>
            </a:r>
          </a:p>
          <a:p>
            <a:endParaRPr lang="en-GB" sz="1000" dirty="0" smtClean="0"/>
          </a:p>
          <a:p>
            <a:r>
              <a:rPr lang="en-GB" dirty="0" smtClean="0"/>
              <a:t>improve </a:t>
            </a:r>
            <a:r>
              <a:rPr lang="en-GB" b="1" dirty="0" smtClean="0"/>
              <a:t>knowledge transfer </a:t>
            </a:r>
            <a:r>
              <a:rPr lang="en-GB" dirty="0" smtClean="0"/>
              <a:t>among cities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exchange best practices among cities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283" y="758825"/>
            <a:ext cx="9207795" cy="1143000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219208" y="1672814"/>
            <a:ext cx="7253731" cy="1122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SMART CITY PROFILES</a:t>
            </a:r>
            <a:br>
              <a:rPr lang="en-US" b="1" dirty="0" smtClean="0"/>
            </a:br>
            <a:r>
              <a:rPr lang="en-US" sz="1800" dirty="0" smtClean="0"/>
              <a:t>Environment Agency Austria develops Smart City Indicators (PROFILES) for Austrian Cities</a:t>
            </a: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23283" y="3275065"/>
            <a:ext cx="8229599" cy="3840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24" y="2953091"/>
            <a:ext cx="1430307" cy="978482"/>
          </a:xfrm>
          <a:prstGeom prst="rect">
            <a:avLst/>
          </a:prstGeom>
        </p:spPr>
      </p:pic>
      <p:sp>
        <p:nvSpPr>
          <p:cNvPr id="8" name="Pfeil nach unten 7"/>
          <p:cNvSpPr/>
          <p:nvPr/>
        </p:nvSpPr>
        <p:spPr>
          <a:xfrm>
            <a:off x="318779" y="1779181"/>
            <a:ext cx="815162" cy="406163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337927" y="1901825"/>
            <a:ext cx="89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2011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306371" y="3178389"/>
            <a:ext cx="89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2013</a:t>
            </a:r>
            <a:endParaRPr lang="de-AT" dirty="0"/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1219208" y="2806271"/>
            <a:ext cx="7015361" cy="77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err="1" smtClean="0"/>
              <a:t>OiER</a:t>
            </a:r>
            <a:r>
              <a:rPr lang="en-US" b="1" dirty="0" smtClean="0"/>
              <a:t>, UNECE, EAA form alliance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to involve industry partners</a:t>
            </a:r>
            <a:br>
              <a:rPr lang="en-US" sz="1800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design indicators that address global urban </a:t>
            </a:r>
            <a:r>
              <a:rPr lang="en-US" sz="1800" dirty="0" smtClean="0"/>
              <a:t>issues</a:t>
            </a:r>
            <a:br>
              <a:rPr lang="en-US" sz="1800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 formation of </a:t>
            </a:r>
            <a:r>
              <a:rPr lang="en-US" sz="1800" b="1" dirty="0" smtClean="0"/>
              <a:t>multi-stakeholder network</a:t>
            </a:r>
            <a:endParaRPr lang="en-US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291584" y="4234341"/>
            <a:ext cx="89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2015</a:t>
            </a:r>
            <a:endParaRPr lang="de-AT" dirty="0"/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1245390" y="4927629"/>
            <a:ext cx="6251842" cy="77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/>
              <a:t>ICU-T joins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ym typeface="Wingdings" panose="05000000000000000000" pitchFamily="2" charset="2"/>
              </a:rPr>
              <a:t> redesign of indicators with stronger focus on ICT</a:t>
            </a:r>
            <a:endParaRPr lang="en-US" sz="1800" dirty="0" smtClean="0"/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1245390" y="4420330"/>
            <a:ext cx="5218026" cy="41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T</a:t>
            </a:r>
            <a:r>
              <a:rPr lang="en-US" b="1" dirty="0" smtClean="0"/>
              <a:t>est implementation </a:t>
            </a:r>
            <a:r>
              <a:rPr lang="en-US" dirty="0" smtClean="0"/>
              <a:t>in Armenia</a:t>
            </a:r>
          </a:p>
        </p:txBody>
      </p:sp>
      <p:pic>
        <p:nvPicPr>
          <p:cNvPr id="17" name="Picture 2" descr="C:\Users\prokop\Desktop\it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801" y="4839130"/>
            <a:ext cx="643267" cy="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_1_0BC033880BC0036C003DC0B8C1257EF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3921884"/>
            <a:ext cx="1644567" cy="50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47096" y="6052413"/>
            <a:ext cx="4305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FF0000"/>
                </a:solidFill>
              </a:rPr>
              <a:t>Key Performance </a:t>
            </a:r>
            <a:r>
              <a:rPr lang="en-GB" sz="2000" b="1" dirty="0" smtClean="0">
                <a:solidFill>
                  <a:srgbClr val="FF0000"/>
                </a:solidFill>
              </a:rPr>
              <a:t>Indicators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platzhalter 3"/>
          <p:cNvSpPr txBox="1">
            <a:spLocks/>
          </p:cNvSpPr>
          <p:nvPr/>
        </p:nvSpPr>
        <p:spPr>
          <a:xfrm>
            <a:off x="194927" y="1258383"/>
            <a:ext cx="1424763" cy="6235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n-GB" sz="900" dirty="0" smtClean="0"/>
          </a:p>
          <a:p>
            <a:pPr marL="0" indent="0">
              <a:buFont typeface="Wingdings" pitchFamily="2" charset="2"/>
              <a:buNone/>
            </a:pPr>
            <a:r>
              <a:rPr lang="en-GB" b="1" dirty="0" smtClean="0">
                <a:sym typeface="Wingdings" panose="05000000000000000000" pitchFamily="2" charset="2"/>
              </a:rPr>
              <a:t>Areas</a:t>
            </a:r>
            <a:br>
              <a:rPr lang="en-GB" b="1" dirty="0" smtClean="0">
                <a:sym typeface="Wingdings" panose="05000000000000000000" pitchFamily="2" charset="2"/>
              </a:rPr>
            </a:b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446027" y="1354806"/>
            <a:ext cx="7634187" cy="5022270"/>
            <a:chOff x="1446027" y="1354806"/>
            <a:chExt cx="7634187" cy="4550007"/>
          </a:xfrm>
        </p:grpSpPr>
        <p:sp>
          <p:nvSpPr>
            <p:cNvPr id="6" name="Textfeld 5"/>
            <p:cNvSpPr txBox="1"/>
            <p:nvPr/>
          </p:nvSpPr>
          <p:spPr>
            <a:xfrm>
              <a:off x="1837616" y="1354806"/>
              <a:ext cx="2085798" cy="454807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lIns="180000" tIns="180000" rIns="180000" bIns="108000" rtlCol="0">
              <a:noAutofit/>
            </a:bodyPr>
            <a:lstStyle/>
            <a:p>
              <a:r>
                <a:rPr lang="de-AT" sz="2200" b="1" dirty="0" smtClean="0">
                  <a:solidFill>
                    <a:schemeClr val="bg1"/>
                  </a:solidFill>
                </a:rPr>
                <a:t>Economy</a:t>
              </a:r>
            </a:p>
            <a:p>
              <a:endParaRPr lang="de-AT" sz="2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051005" y="1354806"/>
              <a:ext cx="2360427" cy="4548074"/>
            </a:xfrm>
            <a:prstGeom prst="rect">
              <a:avLst/>
            </a:prstGeom>
            <a:solidFill>
              <a:srgbClr val="47B02E"/>
            </a:solidFill>
          </p:spPr>
          <p:txBody>
            <a:bodyPr wrap="square" lIns="180000" tIns="180000" rIns="144000" bIns="108000" rtlCol="0">
              <a:noAutofit/>
            </a:bodyPr>
            <a:lstStyle/>
            <a:p>
              <a:r>
                <a:rPr lang="de-AT" sz="2200" b="1" dirty="0" smtClean="0">
                  <a:solidFill>
                    <a:schemeClr val="bg1"/>
                  </a:solidFill>
                </a:rPr>
                <a:t>Environment</a:t>
              </a:r>
            </a:p>
            <a:p>
              <a:endParaRPr lang="de-AT" sz="2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553200" y="1356739"/>
              <a:ext cx="2133599" cy="4548074"/>
            </a:xfrm>
            <a:prstGeom prst="rect">
              <a:avLst/>
            </a:prstGeom>
            <a:solidFill>
              <a:srgbClr val="F2B800"/>
            </a:solidFill>
          </p:spPr>
          <p:txBody>
            <a:bodyPr wrap="square" lIns="180000" tIns="180000" rIns="180000" bIns="108000" rtlCol="0">
              <a:noAutofit/>
            </a:bodyPr>
            <a:lstStyle/>
            <a:p>
              <a:r>
                <a:rPr lang="de-AT" sz="2200" b="1" dirty="0" smtClean="0">
                  <a:solidFill>
                    <a:schemeClr val="bg1"/>
                  </a:solidFill>
                </a:rPr>
                <a:t>Society &amp; Culture</a:t>
              </a:r>
            </a:p>
            <a:p>
              <a:endParaRPr lang="de-AT" sz="2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446027" y="5473184"/>
              <a:ext cx="763418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 smtClean="0">
                  <a:solidFill>
                    <a:schemeClr val="bg1"/>
                  </a:solidFill>
                </a:rPr>
                <a:t>Information &amp; Communication Technologies</a:t>
              </a:r>
              <a:endParaRPr lang="de-A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1837616" y="1711834"/>
            <a:ext cx="2085798" cy="3038328"/>
          </a:xfrm>
          <a:prstGeom prst="rect">
            <a:avLst/>
          </a:prstGeom>
          <a:noFill/>
        </p:spPr>
        <p:txBody>
          <a:bodyPr wrap="square" lIns="180000" tIns="180000" rIns="180000" bIns="108000" rtlCol="0">
            <a:noAutofit/>
          </a:bodyPr>
          <a:lstStyle/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ICT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Innovation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Employment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Trade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Productivity</a:t>
            </a:r>
          </a:p>
          <a:p>
            <a:pPr indent="26988">
              <a:lnSpc>
                <a:spcPct val="150000"/>
              </a:lnSpc>
            </a:pPr>
            <a:r>
              <a:rPr lang="en-GB" sz="1400" dirty="0" smtClean="0">
                <a:solidFill>
                  <a:schemeClr val="bg1"/>
                </a:solidFill>
              </a:rPr>
              <a:t>Phys.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Infrastructure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Public Sector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051005" y="1713820"/>
            <a:ext cx="2576222" cy="4548074"/>
          </a:xfrm>
          <a:prstGeom prst="rect">
            <a:avLst/>
          </a:prstGeom>
          <a:noFill/>
        </p:spPr>
        <p:txBody>
          <a:bodyPr wrap="square" lIns="180000" tIns="180000" rIns="144000" bIns="108000" rtlCol="0">
            <a:noAutofit/>
          </a:bodyPr>
          <a:lstStyle/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Air quality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Water &amp; sanitation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Noise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Environ. quality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Biodiversity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Energy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67778" y="2088626"/>
            <a:ext cx="2119021" cy="2640270"/>
          </a:xfrm>
          <a:prstGeom prst="rect">
            <a:avLst/>
          </a:prstGeom>
          <a:noFill/>
        </p:spPr>
        <p:txBody>
          <a:bodyPr wrap="square" lIns="180000" tIns="180000" rIns="180000" bIns="108000" rtlCol="0">
            <a:noAutofit/>
          </a:bodyPr>
          <a:lstStyle/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Education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Health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Safety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Housing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Culture</a:t>
            </a:r>
          </a:p>
          <a:p>
            <a:pPr indent="26988">
              <a:lnSpc>
                <a:spcPct val="150000"/>
              </a:lnSpc>
            </a:pPr>
            <a:r>
              <a:rPr lang="en-GB" dirty="0" smtClean="0">
                <a:solidFill>
                  <a:schemeClr val="bg1"/>
                </a:solidFill>
              </a:rPr>
              <a:t>Social Inclusion</a:t>
            </a:r>
          </a:p>
        </p:txBody>
      </p:sp>
      <p:sp>
        <p:nvSpPr>
          <p:cNvPr id="15" name="Textplatzhalter 3"/>
          <p:cNvSpPr txBox="1">
            <a:spLocks/>
          </p:cNvSpPr>
          <p:nvPr/>
        </p:nvSpPr>
        <p:spPr>
          <a:xfrm>
            <a:off x="205560" y="2729222"/>
            <a:ext cx="1424763" cy="6235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n-GB" sz="900" dirty="0" smtClean="0"/>
          </a:p>
          <a:p>
            <a:pPr marL="0" indent="0">
              <a:buFont typeface="Wingdings" pitchFamily="2" charset="2"/>
              <a:buNone/>
            </a:pPr>
            <a:r>
              <a:rPr lang="en-GB" b="1" dirty="0" smtClean="0">
                <a:sym typeface="Wingdings" panose="05000000000000000000" pitchFamily="2" charset="2"/>
              </a:rPr>
              <a:t>Topics</a:t>
            </a:r>
            <a:br>
              <a:rPr lang="en-GB" b="1" dirty="0" smtClean="0">
                <a:sym typeface="Wingdings" panose="05000000000000000000" pitchFamily="2" charset="2"/>
              </a:rPr>
            </a:b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029914" y="5257974"/>
            <a:ext cx="6561193" cy="543131"/>
            <a:chOff x="2029914" y="5257974"/>
            <a:chExt cx="6561193" cy="543131"/>
          </a:xfrm>
        </p:grpSpPr>
        <p:sp>
          <p:nvSpPr>
            <p:cNvPr id="4" name="Textfeld 3"/>
            <p:cNvSpPr txBox="1"/>
            <p:nvPr/>
          </p:nvSpPr>
          <p:spPr>
            <a:xfrm>
              <a:off x="2029914" y="5257974"/>
              <a:ext cx="1722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 smtClean="0">
                  <a:solidFill>
                    <a:schemeClr val="bg1"/>
                  </a:solidFill>
                </a:rPr>
                <a:t>13 </a:t>
              </a:r>
              <a:r>
                <a:rPr lang="de-AT" sz="1400" b="1" dirty="0" err="1" smtClean="0">
                  <a:solidFill>
                    <a:schemeClr val="bg1"/>
                  </a:solidFill>
                </a:rPr>
                <a:t>core</a:t>
              </a:r>
              <a:endParaRPr lang="de-AT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AT" sz="1400" b="1" dirty="0" smtClean="0">
                  <a:solidFill>
                    <a:schemeClr val="bg1"/>
                  </a:solidFill>
                </a:rPr>
                <a:t>20 additional</a:t>
              </a:r>
              <a:endParaRPr lang="de-A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350488" y="5268607"/>
              <a:ext cx="1782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 smtClean="0">
                  <a:solidFill>
                    <a:schemeClr val="bg1"/>
                  </a:solidFill>
                </a:rPr>
                <a:t>19 </a:t>
              </a:r>
              <a:r>
                <a:rPr lang="de-AT" sz="1400" b="1" dirty="0" err="1" smtClean="0">
                  <a:solidFill>
                    <a:schemeClr val="bg1"/>
                  </a:solidFill>
                </a:rPr>
                <a:t>core</a:t>
              </a:r>
              <a:endParaRPr lang="de-AT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AT" sz="1400" b="1" dirty="0" smtClean="0">
                  <a:solidFill>
                    <a:schemeClr val="bg1"/>
                  </a:solidFill>
                </a:rPr>
                <a:t>9 additional</a:t>
              </a:r>
              <a:endParaRPr lang="de-A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627227" y="5277885"/>
              <a:ext cx="1963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 smtClean="0">
                  <a:solidFill>
                    <a:schemeClr val="bg1"/>
                  </a:solidFill>
                </a:rPr>
                <a:t>18 </a:t>
              </a:r>
              <a:r>
                <a:rPr lang="de-AT" sz="1400" b="1" dirty="0" err="1" smtClean="0">
                  <a:solidFill>
                    <a:schemeClr val="bg1"/>
                  </a:solidFill>
                </a:rPr>
                <a:t>core</a:t>
              </a:r>
              <a:endParaRPr lang="de-AT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AT" sz="1400" b="1" dirty="0" smtClean="0">
                  <a:solidFill>
                    <a:schemeClr val="bg1"/>
                  </a:solidFill>
                </a:rPr>
                <a:t>10 additional</a:t>
              </a:r>
              <a:endParaRPr lang="de-A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platzhalter 3"/>
          <p:cNvSpPr txBox="1">
            <a:spLocks/>
          </p:cNvSpPr>
          <p:nvPr/>
        </p:nvSpPr>
        <p:spPr>
          <a:xfrm>
            <a:off x="177202" y="5117942"/>
            <a:ext cx="1725116" cy="6235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endParaRPr lang="en-GB" sz="900" dirty="0" smtClean="0"/>
          </a:p>
          <a:p>
            <a:pPr marL="0" indent="0">
              <a:buFont typeface="Wingdings" pitchFamily="2" charset="2"/>
              <a:buNone/>
            </a:pPr>
            <a:r>
              <a:rPr lang="en-GB" b="1" dirty="0" smtClean="0">
                <a:sym typeface="Wingdings" panose="05000000000000000000" pitchFamily="2" charset="2"/>
              </a:rPr>
              <a:t>Indicators</a:t>
            </a:r>
            <a:br>
              <a:rPr lang="en-GB" b="1" dirty="0" smtClean="0">
                <a:sym typeface="Wingdings" panose="05000000000000000000" pitchFamily="2" charset="2"/>
              </a:rPr>
            </a:br>
            <a:endParaRPr lang="en-GB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223283" y="758825"/>
            <a:ext cx="9207795" cy="571500"/>
          </a:xfrm>
        </p:spPr>
        <p:txBody>
          <a:bodyPr/>
          <a:lstStyle/>
          <a:p>
            <a:r>
              <a:rPr lang="en-GB" dirty="0" smtClean="0"/>
              <a:t>KPI Structure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490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8895"/>
            <a:ext cx="8229600" cy="895125"/>
          </a:xfrm>
        </p:spPr>
        <p:txBody>
          <a:bodyPr/>
          <a:lstStyle/>
          <a:p>
            <a:r>
              <a:rPr lang="en-GB" dirty="0" smtClean="0"/>
              <a:t>Economy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6145619" y="4465674"/>
            <a:ext cx="2742794" cy="1911402"/>
            <a:chOff x="5296877" y="1062312"/>
            <a:chExt cx="3420000" cy="2279296"/>
          </a:xfrm>
        </p:grpSpPr>
        <p:pic>
          <p:nvPicPr>
            <p:cNvPr id="2050" name="Picture 2" descr="\\umweltbundesamt.at\Projekte\10000\10023_Urban\Intern\UNECE\Genf_May2014\Vortrag_Bildmaterial\Man_at_Busstation_Fotolia_53443452_M_xinxinxin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877" y="1062312"/>
              <a:ext cx="3420000" cy="2279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486295" y="3172331"/>
              <a:ext cx="223058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500" dirty="0" smtClean="0">
                  <a:solidFill>
                    <a:schemeClr val="bg1">
                      <a:lumMod val="85000"/>
                    </a:schemeClr>
                  </a:solidFill>
                </a:rPr>
                <a:t>© </a:t>
              </a:r>
              <a:r>
                <a:rPr lang="de-AT" sz="500" dirty="0" err="1" smtClean="0">
                  <a:solidFill>
                    <a:schemeClr val="bg1">
                      <a:lumMod val="85000"/>
                    </a:schemeClr>
                  </a:solidFill>
                </a:rPr>
                <a:t>xinxinxing</a:t>
              </a:r>
              <a:r>
                <a:rPr lang="de-AT" sz="500" dirty="0">
                  <a:solidFill>
                    <a:schemeClr val="bg1">
                      <a:lumMod val="85000"/>
                    </a:schemeClr>
                  </a:solidFill>
                </a:rPr>
                <a:t> </a:t>
              </a:r>
              <a:r>
                <a:rPr lang="de-AT" sz="500" dirty="0" smtClean="0">
                  <a:solidFill>
                    <a:schemeClr val="bg1">
                      <a:lumMod val="85000"/>
                    </a:schemeClr>
                  </a:solidFill>
                </a:rPr>
                <a:t>– fotolia.com</a:t>
              </a:r>
              <a:endParaRPr lang="de-AT" sz="5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28767" y="1606497"/>
            <a:ext cx="8134709" cy="499308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n-GB" sz="1700" dirty="0" smtClean="0"/>
              <a:t>Internet </a:t>
            </a:r>
            <a:r>
              <a:rPr lang="en-GB" sz="1700" dirty="0"/>
              <a:t>access in </a:t>
            </a:r>
            <a:r>
              <a:rPr lang="en-GB" sz="1700" dirty="0" smtClean="0"/>
              <a:t>households </a:t>
            </a:r>
            <a:r>
              <a:rPr lang="en-GB" sz="1200" dirty="0" smtClean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</a:pPr>
            <a:r>
              <a:rPr lang="en-GB" sz="1700" dirty="0"/>
              <a:t>Household with a </a:t>
            </a:r>
            <a:r>
              <a:rPr lang="en-GB" sz="1700" dirty="0" smtClean="0"/>
              <a:t>computer </a:t>
            </a:r>
            <a:r>
              <a:rPr lang="en-GB" sz="1200" dirty="0" smtClean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</a:pPr>
            <a:r>
              <a:rPr lang="en-GB" sz="1700" dirty="0" smtClean="0"/>
              <a:t>R&amp;D </a:t>
            </a:r>
            <a:r>
              <a:rPr lang="en-GB" sz="1700" dirty="0"/>
              <a:t>expenditures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</a:pPr>
            <a:r>
              <a:rPr lang="en-GB" sz="1700" dirty="0" smtClean="0"/>
              <a:t>Patents </a:t>
            </a:r>
            <a:r>
              <a:rPr lang="en-GB" sz="1200" dirty="0">
                <a:solidFill>
                  <a:srgbClr val="FF0000"/>
                </a:solidFill>
              </a:rPr>
              <a:t>[per 100,000 cap]</a:t>
            </a:r>
          </a:p>
          <a:p>
            <a:pPr>
              <a:lnSpc>
                <a:spcPct val="105000"/>
              </a:lnSpc>
            </a:pPr>
            <a:r>
              <a:rPr lang="en-GB" sz="1700" dirty="0"/>
              <a:t>Employment </a:t>
            </a:r>
            <a:r>
              <a:rPr lang="en-GB" sz="1700" dirty="0" smtClean="0"/>
              <a:t>rate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</a:pPr>
            <a:r>
              <a:rPr lang="en-US" sz="1700" dirty="0" err="1" smtClean="0"/>
              <a:t>Labour</a:t>
            </a:r>
            <a:r>
              <a:rPr lang="en-US" sz="1700" dirty="0" smtClean="0"/>
              <a:t> productivity </a:t>
            </a:r>
            <a:r>
              <a:rPr lang="en-US" sz="1200" dirty="0">
                <a:solidFill>
                  <a:srgbClr val="FF0000"/>
                </a:solidFill>
              </a:rPr>
              <a:t>[U$ / h]</a:t>
            </a:r>
          </a:p>
          <a:p>
            <a:pPr>
              <a:lnSpc>
                <a:spcPct val="105000"/>
              </a:lnSpc>
            </a:pPr>
            <a:r>
              <a:rPr lang="en-US" sz="1700" dirty="0"/>
              <a:t>Availability of smart water </a:t>
            </a:r>
            <a:r>
              <a:rPr lang="en-US" sz="1700" dirty="0" smtClean="0"/>
              <a:t>meters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</a:pPr>
            <a:r>
              <a:rPr lang="en-US" sz="1700" dirty="0" smtClean="0"/>
              <a:t>Availability </a:t>
            </a:r>
            <a:r>
              <a:rPr lang="en-US" sz="1700" dirty="0"/>
              <a:t>of smart </a:t>
            </a:r>
            <a:r>
              <a:rPr lang="en-US" sz="1700" dirty="0" smtClean="0"/>
              <a:t>electricity meters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</a:pPr>
            <a:r>
              <a:rPr lang="en-US" sz="1700" dirty="0"/>
              <a:t>Electricity system outage </a:t>
            </a:r>
            <a:r>
              <a:rPr lang="en-US" sz="1700" dirty="0" smtClean="0"/>
              <a:t>frequency </a:t>
            </a:r>
            <a:r>
              <a:rPr lang="en-GB" sz="1200" dirty="0">
                <a:solidFill>
                  <a:srgbClr val="FF0000"/>
                </a:solidFill>
              </a:rPr>
              <a:t>[no./yr.]</a:t>
            </a:r>
          </a:p>
          <a:p>
            <a:pPr>
              <a:lnSpc>
                <a:spcPct val="105000"/>
              </a:lnSpc>
            </a:pPr>
            <a:r>
              <a:rPr lang="en-US" sz="1700" dirty="0"/>
              <a:t>Electricity system outrage </a:t>
            </a:r>
            <a:r>
              <a:rPr lang="en-US" sz="1700" dirty="0" smtClean="0"/>
              <a:t>time </a:t>
            </a:r>
            <a:r>
              <a:rPr lang="en-US" sz="1200" dirty="0">
                <a:solidFill>
                  <a:srgbClr val="FF0000"/>
                </a:solidFill>
              </a:rPr>
              <a:t>[min.]</a:t>
            </a:r>
          </a:p>
          <a:p>
            <a:pPr>
              <a:lnSpc>
                <a:spcPct val="105000"/>
              </a:lnSpc>
            </a:pPr>
            <a:r>
              <a:rPr lang="en-US" sz="1700" dirty="0" smtClean="0"/>
              <a:t>Public </a:t>
            </a:r>
            <a:r>
              <a:rPr lang="en-US" sz="1700" dirty="0"/>
              <a:t>transport </a:t>
            </a:r>
            <a:r>
              <a:rPr lang="en-US" sz="1700" dirty="0" smtClean="0"/>
              <a:t>network </a:t>
            </a:r>
            <a:r>
              <a:rPr lang="en-US" sz="1200" dirty="0">
                <a:solidFill>
                  <a:srgbClr val="FF0000"/>
                </a:solidFill>
              </a:rPr>
              <a:t>[km / 100,000 cap]</a:t>
            </a:r>
          </a:p>
          <a:p>
            <a:pPr>
              <a:lnSpc>
                <a:spcPct val="105000"/>
              </a:lnSpc>
            </a:pPr>
            <a:r>
              <a:rPr lang="en-US" sz="1700" dirty="0"/>
              <a:t>Road traffic </a:t>
            </a:r>
            <a:r>
              <a:rPr lang="en-US" sz="1700" dirty="0" smtClean="0"/>
              <a:t>efficiency </a:t>
            </a:r>
            <a:r>
              <a:rPr lang="en-US" sz="1200" dirty="0">
                <a:solidFill>
                  <a:srgbClr val="FF0000"/>
                </a:solidFill>
              </a:rPr>
              <a:t>[ratio]</a:t>
            </a:r>
          </a:p>
          <a:p>
            <a:pPr>
              <a:lnSpc>
                <a:spcPct val="105000"/>
              </a:lnSpc>
            </a:pPr>
            <a:r>
              <a:rPr lang="en-US" sz="1700" dirty="0"/>
              <a:t>Real-time public transport </a:t>
            </a:r>
            <a:r>
              <a:rPr lang="en-US" sz="1700" dirty="0" smtClean="0"/>
              <a:t>information </a:t>
            </a:r>
            <a:r>
              <a:rPr lang="en-US" sz="1200" dirty="0">
                <a:solidFill>
                  <a:srgbClr val="FF0000"/>
                </a:solidFill>
              </a:rPr>
              <a:t>[%]</a:t>
            </a:r>
            <a:br>
              <a:rPr lang="en-US" sz="1200" dirty="0">
                <a:solidFill>
                  <a:srgbClr val="FF0000"/>
                </a:solidFill>
              </a:rPr>
            </a:b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7" y="847815"/>
            <a:ext cx="2776596" cy="16196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054" y="2608866"/>
            <a:ext cx="2739359" cy="16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8895"/>
            <a:ext cx="8229600" cy="895125"/>
          </a:xfrm>
        </p:spPr>
        <p:txBody>
          <a:bodyPr/>
          <a:lstStyle/>
          <a:p>
            <a:r>
              <a:rPr lang="en-GB" dirty="0"/>
              <a:t>Environment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199" y="1560195"/>
            <a:ext cx="5773479" cy="5061669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Air pollution </a:t>
            </a:r>
            <a:r>
              <a:rPr lang="en-GB" sz="1200" dirty="0" smtClean="0">
                <a:solidFill>
                  <a:srgbClr val="FF0000"/>
                </a:solidFill>
              </a:rPr>
              <a:t>[no.]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GHG emissions per capita </a:t>
            </a:r>
            <a:r>
              <a:rPr lang="en-GB" sz="1200" dirty="0">
                <a:solidFill>
                  <a:srgbClr val="FF0000"/>
                </a:solidFill>
              </a:rPr>
              <a:t>[t eCO2/cap]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Quality of water resource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1700" dirty="0"/>
              <a:t>Access to improved water source </a:t>
            </a:r>
            <a:r>
              <a:rPr lang="en-US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1700" dirty="0" smtClean="0"/>
              <a:t>Water consumption </a:t>
            </a:r>
            <a:r>
              <a:rPr lang="en-US" sz="1200" dirty="0">
                <a:solidFill>
                  <a:srgbClr val="FF0000"/>
                </a:solidFill>
              </a:rPr>
              <a:t>[L day cap]</a:t>
            </a:r>
            <a:endParaRPr lang="en-GB" sz="1200" dirty="0">
              <a:solidFill>
                <a:srgbClr val="FF0000"/>
              </a:solidFill>
            </a:endParaRP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Waste water treated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/>
              <a:t>Wastewater </a:t>
            </a:r>
            <a:r>
              <a:rPr lang="en-GB" sz="1700" dirty="0" smtClean="0"/>
              <a:t>collection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err="1" smtClean="0"/>
              <a:t>Houshold</a:t>
            </a:r>
            <a:r>
              <a:rPr lang="en-GB" sz="1700" dirty="0"/>
              <a:t> sanitation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Exposure to </a:t>
            </a:r>
            <a:r>
              <a:rPr lang="en-GB" sz="1700" dirty="0"/>
              <a:t>noise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Compliance with WHO exposure guidelines to electromagnetic fields </a:t>
            </a:r>
            <a:r>
              <a:rPr lang="en-GB" sz="1200" dirty="0">
                <a:solidFill>
                  <a:srgbClr val="FF0000"/>
                </a:solidFill>
              </a:rPr>
              <a:t>[Y/N]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6387634" y="889583"/>
            <a:ext cx="2451584" cy="1698114"/>
            <a:chOff x="4784384" y="123180"/>
            <a:chExt cx="3420000" cy="2277985"/>
          </a:xfrm>
        </p:grpSpPr>
        <p:pic>
          <p:nvPicPr>
            <p:cNvPr id="1026" name="Picture 2" descr="\\umweltbundesamt.at\Projekte\10000\10023_Urban\Intern\UNECE\Genf_May2014\Vortrag_Bildmaterial\Flooding_iStock_000033550902Medium_Herianu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384" y="123180"/>
              <a:ext cx="3420000" cy="227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5973803" y="2127640"/>
              <a:ext cx="2230581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500" dirty="0" smtClean="0">
                  <a:solidFill>
                    <a:schemeClr val="bg1">
                      <a:lumMod val="50000"/>
                    </a:schemeClr>
                  </a:solidFill>
                </a:rPr>
                <a:t>© iStochphoto.com/</a:t>
              </a:r>
              <a:r>
                <a:rPr lang="de-AT" sz="500" dirty="0" err="1" smtClean="0">
                  <a:solidFill>
                    <a:schemeClr val="bg1">
                      <a:lumMod val="75000"/>
                    </a:schemeClr>
                  </a:solidFill>
                </a:rPr>
                <a:t>herianus</a:t>
              </a:r>
              <a:endParaRPr lang="de-AT" sz="5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387634" y="4537911"/>
            <a:ext cx="2451584" cy="1926684"/>
            <a:chOff x="2832942" y="4827206"/>
            <a:chExt cx="2230582" cy="1670398"/>
          </a:xfrm>
        </p:grpSpPr>
        <p:pic>
          <p:nvPicPr>
            <p:cNvPr id="16" name="Picture 3" descr="\\umweltbundesamt.at\Projekte\10000\10023_Urban\Intern\UNECE\Genf_May2014\Vortrag_Bildmaterial\Fishmarket_iStock_000007674305Medium_lukav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942" y="4827206"/>
              <a:ext cx="2230582" cy="167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2832942" y="6328327"/>
              <a:ext cx="223058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sz="500" dirty="0" smtClean="0"/>
                <a:t>© </a:t>
              </a:r>
              <a:r>
                <a:rPr lang="de-AT" sz="500" dirty="0" smtClean="0">
                  <a:solidFill>
                    <a:schemeClr val="bg1">
                      <a:lumMod val="85000"/>
                    </a:schemeClr>
                  </a:solidFill>
                </a:rPr>
                <a:t>iStochphoto.com/</a:t>
              </a:r>
              <a:r>
                <a:rPr lang="de-AT" sz="500" dirty="0" err="1" smtClean="0">
                  <a:solidFill>
                    <a:schemeClr val="bg1">
                      <a:lumMod val="85000"/>
                    </a:schemeClr>
                  </a:solidFill>
                </a:rPr>
                <a:t>lukova</a:t>
              </a:r>
              <a:endParaRPr lang="de-AT" sz="5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pic>
        <p:nvPicPr>
          <p:cNvPr id="4098" name="Picture 2" descr="W:\Intern\Fotos\Eigene_Bilder\WP_0004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34" y="2651495"/>
            <a:ext cx="2451584" cy="18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7293516" y="4320906"/>
            <a:ext cx="15457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500" dirty="0" smtClean="0">
                <a:solidFill>
                  <a:schemeClr val="bg1">
                    <a:lumMod val="50000"/>
                  </a:schemeClr>
                </a:solidFill>
              </a:rPr>
              <a:t>G. Prokop</a:t>
            </a:r>
            <a:endParaRPr lang="de-AT" sz="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8895"/>
            <a:ext cx="8229600" cy="895125"/>
          </a:xfrm>
        </p:spPr>
        <p:txBody>
          <a:bodyPr/>
          <a:lstStyle/>
          <a:p>
            <a:r>
              <a:rPr lang="en-GB" dirty="0"/>
              <a:t>Environment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199" y="1560195"/>
            <a:ext cx="5816010" cy="5061669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US" sz="1700" dirty="0"/>
              <a:t>Adoption of a consistent planning approval process with respect to </a:t>
            </a:r>
            <a:r>
              <a:rPr lang="en-US" sz="1700" dirty="0" smtClean="0"/>
              <a:t>EMF </a:t>
            </a:r>
            <a:r>
              <a:rPr lang="en-US" sz="1200" dirty="0" smtClean="0">
                <a:solidFill>
                  <a:srgbClr val="FF0000"/>
                </a:solidFill>
              </a:rPr>
              <a:t>[Y/N]</a:t>
            </a:r>
            <a:endParaRPr lang="en-GB" sz="1200" dirty="0" smtClean="0">
              <a:solidFill>
                <a:srgbClr val="FF0000"/>
              </a:solidFill>
            </a:endParaRP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Availability </a:t>
            </a:r>
            <a:r>
              <a:rPr lang="en-GB" sz="1700" dirty="0"/>
              <a:t>of EMF </a:t>
            </a:r>
            <a:r>
              <a:rPr lang="en-GB" sz="1700" dirty="0" smtClean="0"/>
              <a:t>information </a:t>
            </a:r>
            <a:r>
              <a:rPr lang="en-GB" sz="1200" dirty="0">
                <a:solidFill>
                  <a:srgbClr val="FF0000"/>
                </a:solidFill>
              </a:rPr>
              <a:t>[Y/N]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Solid </a:t>
            </a:r>
            <a:r>
              <a:rPr lang="en-GB" sz="1700" dirty="0"/>
              <a:t>waste </a:t>
            </a:r>
            <a:r>
              <a:rPr lang="en-GB" sz="1700" dirty="0" smtClean="0"/>
              <a:t>collection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Solid waste treatment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Green &amp; public areas </a:t>
            </a:r>
            <a:r>
              <a:rPr lang="en-GB" sz="1200" dirty="0">
                <a:solidFill>
                  <a:srgbClr val="FF0000"/>
                </a:solidFill>
              </a:rPr>
              <a:t>[m²/ 100,000 cap]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Native species monitoring </a:t>
            </a:r>
            <a:r>
              <a:rPr lang="en-GB" sz="1200" dirty="0">
                <a:solidFill>
                  <a:srgbClr val="FF0000"/>
                </a:solidFill>
              </a:rPr>
              <a:t>[no.]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Renewable energy consumption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lnSpc>
                <a:spcPct val="105000"/>
              </a:lnSpc>
              <a:spcBef>
                <a:spcPts val="300"/>
              </a:spcBef>
            </a:pPr>
            <a:r>
              <a:rPr lang="en-GB" sz="1700" dirty="0" smtClean="0"/>
              <a:t>Electricity consumption </a:t>
            </a:r>
            <a:r>
              <a:rPr lang="en-GB" sz="1700" dirty="0"/>
              <a:t>per capita </a:t>
            </a:r>
            <a:r>
              <a:rPr lang="en-GB" sz="1200" dirty="0">
                <a:solidFill>
                  <a:srgbClr val="FF0000"/>
                </a:solidFill>
              </a:rPr>
              <a:t>[kWh/day*cap]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31" y="2751741"/>
            <a:ext cx="2572607" cy="15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/>
          <a:stretch/>
        </p:blipFill>
        <p:spPr bwMode="auto">
          <a:xfrm>
            <a:off x="6273208" y="4399158"/>
            <a:ext cx="2561229" cy="8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W:\Intern\AA_Organisation\Fotos\Bilder_gekauft\Shadow_boulevard_Fotolia_65423800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31" y="1008993"/>
            <a:ext cx="2586783" cy="17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7249651" y="2554622"/>
            <a:ext cx="159896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500" dirty="0" smtClean="0">
                <a:solidFill>
                  <a:schemeClr val="bg1"/>
                </a:solidFill>
              </a:rPr>
              <a:t>© </a:t>
            </a:r>
            <a:r>
              <a:rPr lang="de-AT" sz="500" dirty="0" err="1" smtClean="0">
                <a:solidFill>
                  <a:schemeClr val="bg1"/>
                </a:solidFill>
              </a:rPr>
              <a:t>fotolia</a:t>
            </a:r>
            <a:r>
              <a:rPr lang="de-AT" sz="500" dirty="0" smtClean="0">
                <a:solidFill>
                  <a:schemeClr val="bg1"/>
                </a:solidFill>
              </a:rPr>
              <a:t> </a:t>
            </a:r>
            <a:endParaRPr lang="de-AT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8228"/>
            <a:ext cx="8229600" cy="1143000"/>
          </a:xfrm>
        </p:spPr>
        <p:txBody>
          <a:bodyPr/>
          <a:lstStyle/>
          <a:p>
            <a:r>
              <a:rPr lang="en-GB" dirty="0"/>
              <a:t>Society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57200" y="1836420"/>
            <a:ext cx="4201064" cy="402091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700" dirty="0" smtClean="0"/>
              <a:t>Students ICT access </a:t>
            </a:r>
            <a:r>
              <a:rPr lang="en-GB" sz="1200" dirty="0" smtClean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Adult literacy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School </a:t>
            </a:r>
            <a:r>
              <a:rPr lang="en-GB" sz="1700" dirty="0" err="1" smtClean="0"/>
              <a:t>enrollment</a:t>
            </a:r>
            <a:r>
              <a:rPr lang="en-GB" sz="1700" dirty="0" smtClean="0"/>
              <a:t>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Higher education ration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/>
              <a:t>Electronic </a:t>
            </a:r>
            <a:r>
              <a:rPr lang="en-GB" sz="1700" dirty="0" smtClean="0"/>
              <a:t>health records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Sharing of medical </a:t>
            </a:r>
            <a:r>
              <a:rPr lang="en-GB" sz="1700" dirty="0"/>
              <a:t>resources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Life expectancy </a:t>
            </a:r>
            <a:r>
              <a:rPr lang="en-GB" sz="1200" dirty="0">
                <a:solidFill>
                  <a:srgbClr val="FF0000"/>
                </a:solidFill>
              </a:rPr>
              <a:t>[</a:t>
            </a:r>
            <a:r>
              <a:rPr lang="en-GB" sz="1200" dirty="0" err="1">
                <a:solidFill>
                  <a:srgbClr val="FF0000"/>
                </a:solidFill>
              </a:rPr>
              <a:t>yrs</a:t>
            </a:r>
            <a:r>
              <a:rPr lang="en-GB" sz="1200" dirty="0">
                <a:solidFill>
                  <a:srgbClr val="FF0000"/>
                </a:solidFill>
              </a:rPr>
              <a:t>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Maternal mortality </a:t>
            </a:r>
            <a:r>
              <a:rPr lang="en-GB" sz="1200" dirty="0">
                <a:solidFill>
                  <a:srgbClr val="FF0000"/>
                </a:solidFill>
              </a:rPr>
              <a:t>[per 100,000 births]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Doctors </a:t>
            </a:r>
            <a:r>
              <a:rPr lang="en-GB" sz="1200" dirty="0">
                <a:solidFill>
                  <a:srgbClr val="FF0000"/>
                </a:solidFill>
              </a:rPr>
              <a:t>[per 100,000 cap]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Resilience plans </a:t>
            </a:r>
            <a:r>
              <a:rPr lang="en-GB" sz="1200" dirty="0">
                <a:solidFill>
                  <a:srgbClr val="FF0000"/>
                </a:solidFill>
              </a:rPr>
              <a:t>[checklist]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Emergency response </a:t>
            </a:r>
            <a:r>
              <a:rPr lang="en-GB" sz="1200" dirty="0">
                <a:solidFill>
                  <a:srgbClr val="FF0000"/>
                </a:solidFill>
              </a:rPr>
              <a:t>[min]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Information security and privacy </a:t>
            </a:r>
            <a:r>
              <a:rPr lang="en-GB" sz="1700" dirty="0" err="1" smtClean="0"/>
              <a:t>protectionn</a:t>
            </a:r>
            <a:r>
              <a:rPr lang="en-GB" sz="1700" dirty="0" smtClean="0"/>
              <a:t> </a:t>
            </a:r>
            <a:r>
              <a:rPr lang="en-GB" sz="1200" dirty="0">
                <a:solidFill>
                  <a:srgbClr val="FF0000"/>
                </a:solidFill>
              </a:rPr>
              <a:t>[checklist</a:t>
            </a:r>
            <a:r>
              <a:rPr lang="en-GB" sz="1200" dirty="0" smtClean="0">
                <a:solidFill>
                  <a:srgbClr val="FF0000"/>
                </a:solidFill>
              </a:rPr>
              <a:t>]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61958" y="2027971"/>
            <a:ext cx="22305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900" dirty="0" smtClean="0">
                <a:solidFill>
                  <a:schemeClr val="bg1">
                    <a:lumMod val="50000"/>
                  </a:schemeClr>
                </a:solidFill>
              </a:rPr>
              <a:t>© iStockphoto.com/</a:t>
            </a:r>
            <a:r>
              <a:rPr lang="de-AT" sz="900" dirty="0" err="1" smtClean="0">
                <a:solidFill>
                  <a:schemeClr val="bg1">
                    <a:lumMod val="50000"/>
                  </a:schemeClr>
                </a:solidFill>
              </a:rPr>
              <a:t>kudryashka</a:t>
            </a:r>
            <a:endParaRPr lang="de-AT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58264" y="0"/>
            <a:ext cx="4364966" cy="690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Picture 2" descr="\\umweltbundesamt.at\Projekte\10000\10023_Urban\Intern\UNECE\Genf_May2014\Vortrag_Bildmaterial\asian_family_illustration_HiRes_istock_Kudryash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2" b="96101" l="1785" r="99216">
                        <a14:foregroundMark x1="9823" y1="32822" x2="9823" y2="32822"/>
                        <a14:foregroundMark x1="27568" y1="55048" x2="28119" y2="71343"/>
                        <a14:foregroundMark x1="54303" y1="37054" x2="58522" y2="63479"/>
                        <a14:foregroundMark x1="69646" y1="50550" x2="71765" y2="71643"/>
                        <a14:foregroundMark x1="87959" y1="21026" x2="87108" y2="71343"/>
                        <a14:foregroundMark x1="78519" y1="58980" x2="78519" y2="58980"/>
                        <a14:foregroundMark x1="73866" y1="62912" x2="73866" y2="62912"/>
                        <a14:foregroundMark x1="75700" y1="42686" x2="75700" y2="42686"/>
                        <a14:foregroundMark x1="66278" y1="41819" x2="66278" y2="41819"/>
                        <a14:foregroundMark x1="36858" y1="53082" x2="36858" y2="53082"/>
                        <a14:foregroundMark x1="38826" y1="42952" x2="38826" y2="42952"/>
                        <a14:foregroundMark x1="37408" y1="43219" x2="36858" y2="55881"/>
                        <a14:foregroundMark x1="73165" y1="78374" x2="73165" y2="78374"/>
                        <a14:foregroundMark x1="73316" y1="78674" x2="73316" y2="78674"/>
                        <a14:foregroundMark x1="69930" y1="78940" x2="69930" y2="78940"/>
                        <a14:foregroundMark x1="90911" y1="79507" x2="90911" y2="79507"/>
                        <a14:foregroundMark x1="60073" y1="79240" x2="60073" y2="79240"/>
                        <a14:foregroundMark x1="56137" y1="79240" x2="56137" y2="79240"/>
                        <a14:foregroundMark x1="41928" y1="79240" x2="41928" y2="79240"/>
                        <a14:foregroundMark x1="33339" y1="58147" x2="33339" y2="58147"/>
                        <a14:foregroundMark x1="11374" y1="47184" x2="11374" y2="47184"/>
                        <a14:foregroundMark x1="11909" y1="58896" x2="11909" y2="58896"/>
                        <a14:foregroundMark x1="11050" y1="49571" x2="9515" y2="60491"/>
                        <a14:foregroundMark x1="47084" y1="36933" x2="42050" y2="60245"/>
                        <a14:foregroundMark x1="47698" y1="36564" x2="50645" y2="43926"/>
                        <a14:foregroundMark x1="10681" y1="79632" x2="10681" y2="79632"/>
                        <a14:foregroundMark x1="14856" y1="79387" x2="14856" y2="79387"/>
                        <a14:foregroundMark x1="29957" y1="79877" x2="29957" y2="79877"/>
                        <a14:foregroundMark x1="86556" y1="79877" x2="86556" y2="79877"/>
                        <a14:foregroundMark x1="11357" y1="79141" x2="11357" y2="79141"/>
                        <a14:foregroundMark x1="18969" y1="56564" x2="18969" y2="56564"/>
                        <a14:foregroundMark x1="80356" y1="52393" x2="80356" y2="52393"/>
                        <a14:foregroundMark x1="75568" y1="62822" x2="75568" y2="62822"/>
                        <a14:foregroundMark x1="67649" y1="62209" x2="67649" y2="62209"/>
                        <a14:foregroundMark x1="62738" y1="53497" x2="62738" y2="53497"/>
                        <a14:foregroundMark x1="30510" y1="63067" x2="30510" y2="63067"/>
                        <a14:foregroundMark x1="32044" y1="60491" x2="32044" y2="60491"/>
                        <a14:foregroundMark x1="82320" y1="48098" x2="82320" y2="48098"/>
                        <a14:foregroundMark x1="51750" y1="53742" x2="51750" y2="53742"/>
                        <a14:foregroundMark x1="31492" y1="61350" x2="31492" y2="61350"/>
                        <a14:foregroundMark x1="32597" y1="59141" x2="32597" y2="59141"/>
                        <a14:backgroundMark x1="52302" y1="44172" x2="52302" y2="44172"/>
                        <a14:backgroundMark x1="35298" y1="46748" x2="35298" y2="467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31" b="17253"/>
          <a:stretch/>
        </p:blipFill>
        <p:spPr bwMode="auto">
          <a:xfrm>
            <a:off x="3411101" y="232912"/>
            <a:ext cx="5481439" cy="1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3"/>
          <p:cNvSpPr txBox="1">
            <a:spLocks/>
          </p:cNvSpPr>
          <p:nvPr/>
        </p:nvSpPr>
        <p:spPr>
          <a:xfrm>
            <a:off x="4469130" y="2475578"/>
            <a:ext cx="4554100" cy="402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4000" indent="-324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4000" indent="-252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700" dirty="0"/>
              <a:t>Housing expenditure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Informal </a:t>
            </a:r>
            <a:r>
              <a:rPr lang="en-GB" sz="1700" dirty="0"/>
              <a:t>settlements </a:t>
            </a:r>
            <a:r>
              <a:rPr lang="en-GB" sz="1200" dirty="0">
                <a:solidFill>
                  <a:srgbClr val="FF0000"/>
                </a:solidFill>
              </a:rPr>
              <a:t>[%]</a:t>
            </a:r>
          </a:p>
          <a:p>
            <a:pPr>
              <a:spcBef>
                <a:spcPts val="600"/>
              </a:spcBef>
            </a:pPr>
            <a:r>
              <a:rPr lang="en-GB" sz="1700" dirty="0"/>
              <a:t>Connected libraries </a:t>
            </a:r>
            <a:r>
              <a:rPr lang="en-GB" sz="1200" dirty="0">
                <a:solidFill>
                  <a:srgbClr val="FF0000"/>
                </a:solidFill>
              </a:rPr>
              <a:t>[per 100,000 cap]</a:t>
            </a:r>
          </a:p>
          <a:p>
            <a:pPr>
              <a:spcBef>
                <a:spcPts val="600"/>
              </a:spcBef>
            </a:pPr>
            <a:r>
              <a:rPr lang="en-GB" sz="1700" dirty="0"/>
              <a:t>Cultural </a:t>
            </a:r>
            <a:r>
              <a:rPr lang="en-GB" sz="1700" dirty="0" smtClean="0"/>
              <a:t>infrastructure </a:t>
            </a:r>
            <a:r>
              <a:rPr lang="en-GB" sz="1200" dirty="0">
                <a:solidFill>
                  <a:srgbClr val="FF0000"/>
                </a:solidFill>
              </a:rPr>
              <a:t>[per 100,000 cap]</a:t>
            </a:r>
          </a:p>
          <a:p>
            <a:pPr>
              <a:spcBef>
                <a:spcPts val="600"/>
              </a:spcBef>
            </a:pPr>
            <a:r>
              <a:rPr lang="en-GB" sz="1700" dirty="0"/>
              <a:t>Cultural resources </a:t>
            </a:r>
            <a:r>
              <a:rPr lang="en-GB" sz="1700" dirty="0" smtClean="0"/>
              <a:t>online </a:t>
            </a:r>
            <a:r>
              <a:rPr lang="en-GB" sz="1200" dirty="0">
                <a:solidFill>
                  <a:srgbClr val="FF0000"/>
                </a:solidFill>
              </a:rPr>
              <a:t>[per 100,000 cap]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Public participation </a:t>
            </a:r>
            <a:r>
              <a:rPr lang="en-GB" sz="1200" dirty="0">
                <a:solidFill>
                  <a:srgbClr val="FF0000"/>
                </a:solidFill>
              </a:rPr>
              <a:t>[checklist]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Gender income equity </a:t>
            </a:r>
            <a:r>
              <a:rPr lang="en-GB" sz="1200" dirty="0">
                <a:solidFill>
                  <a:srgbClr val="FF0000"/>
                </a:solidFill>
              </a:rPr>
              <a:t>[ratio]</a:t>
            </a:r>
          </a:p>
          <a:p>
            <a:pPr>
              <a:spcBef>
                <a:spcPts val="600"/>
              </a:spcBef>
            </a:pPr>
            <a:r>
              <a:rPr lang="en-GB" sz="1700" dirty="0" smtClean="0"/>
              <a:t>Opportunities for people with special </a:t>
            </a:r>
            <a:r>
              <a:rPr lang="en-GB" sz="1700" dirty="0"/>
              <a:t>needs </a:t>
            </a:r>
            <a:r>
              <a:rPr lang="en-GB" sz="1200" dirty="0">
                <a:solidFill>
                  <a:srgbClr val="FF0000"/>
                </a:solidFill>
              </a:rPr>
              <a:t>[checklist]</a:t>
            </a:r>
          </a:p>
        </p:txBody>
      </p:sp>
    </p:spTree>
    <p:extLst>
      <p:ext uri="{BB962C8B-B14F-4D97-AF65-F5344CB8AC3E}">
        <p14:creationId xmlns:p14="http://schemas.microsoft.com/office/powerpoint/2010/main" val="520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8895"/>
            <a:ext cx="8229600" cy="895125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46F0-BA93-4699-83A0-D6120B23834D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6955"/>
            <a:ext cx="9228138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4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Umweltbundesamt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Umweltbundesam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0A2948-1664-4E8F-B45F-0CA8BF9212C9}"/>
</file>

<file path=customXml/itemProps2.xml><?xml version="1.0" encoding="utf-8"?>
<ds:datastoreItem xmlns:ds="http://schemas.openxmlformats.org/officeDocument/2006/customXml" ds:itemID="{532546C5-24C4-4C02-80AB-321C4670F381}"/>
</file>

<file path=customXml/itemProps3.xml><?xml version="1.0" encoding="utf-8"?>
<ds:datastoreItem xmlns:ds="http://schemas.openxmlformats.org/officeDocument/2006/customXml" ds:itemID="{0CBAE956-A9E9-4C31-A4ED-F4EB28D625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537</Words>
  <Application>Microsoft Office PowerPoint</Application>
  <PresentationFormat>Bildschirmpräsentation (4:3)</PresentationFormat>
  <Paragraphs>162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Verdana</vt:lpstr>
      <vt:lpstr>Wingdings</vt:lpstr>
      <vt:lpstr>PPT-Umweltbundesamt</vt:lpstr>
      <vt:lpstr>Benutzerdefiniertes Design</vt:lpstr>
      <vt:lpstr>Key Performance Indicators for smart sustainable cities </vt:lpstr>
      <vt:lpstr>Why recommendations and indicators?</vt:lpstr>
      <vt:lpstr>Background</vt:lpstr>
      <vt:lpstr>KPI Structure</vt:lpstr>
      <vt:lpstr>Economy</vt:lpstr>
      <vt:lpstr>Environment</vt:lpstr>
      <vt:lpstr>Environment</vt:lpstr>
      <vt:lpstr>Society</vt:lpstr>
      <vt:lpstr>Example</vt:lpstr>
      <vt:lpstr>Benchmarking</vt:lpstr>
      <vt:lpstr>Indicator development</vt:lpstr>
      <vt:lpstr>PowerPoint-Präsentation</vt:lpstr>
    </vt:vector>
  </TitlesOfParts>
  <Company>Umweltbundesamt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kaitna</dc:creator>
  <cp:lastModifiedBy>Gundula Prokop_Home</cp:lastModifiedBy>
  <cp:revision>229</cp:revision>
  <cp:lastPrinted>2014-11-18T14:41:36Z</cp:lastPrinted>
  <dcterms:created xsi:type="dcterms:W3CDTF">2009-06-26T09:35:22Z</dcterms:created>
  <dcterms:modified xsi:type="dcterms:W3CDTF">2016-05-19T05:55:20Z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