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4" r:id="rId2"/>
    <p:sldId id="392" r:id="rId3"/>
    <p:sldId id="371" r:id="rId4"/>
    <p:sldId id="394" r:id="rId5"/>
    <p:sldId id="395" r:id="rId6"/>
    <p:sldId id="397" r:id="rId7"/>
    <p:sldId id="398" r:id="rId8"/>
    <p:sldId id="367" r:id="rId9"/>
    <p:sldId id="393" r:id="rId10"/>
    <p:sldId id="369" r:id="rId11"/>
    <p:sldId id="389" r:id="rId12"/>
    <p:sldId id="382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716A"/>
    <a:srgbClr val="B162A3"/>
    <a:srgbClr val="F89D2A"/>
    <a:srgbClr val="44B6AC"/>
    <a:srgbClr val="59BCE4"/>
    <a:srgbClr val="01BDBD"/>
    <a:srgbClr val="0A2E6D"/>
    <a:srgbClr val="FFAF00"/>
    <a:srgbClr val="924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869" autoAdjust="0"/>
  </p:normalViewPr>
  <p:slideViewPr>
    <p:cSldViewPr>
      <p:cViewPr>
        <p:scale>
          <a:sx n="90" d="100"/>
          <a:sy n="90" d="100"/>
        </p:scale>
        <p:origin x="-582" y="-72"/>
      </p:cViewPr>
      <p:guideLst>
        <p:guide orient="horz" pos="2160"/>
        <p:guide orient="horz" pos="799"/>
        <p:guide orient="horz" pos="3838"/>
        <p:guide orient="horz" pos="1071"/>
        <p:guide pos="2880"/>
        <p:guide pos="288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8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5/17/2016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387350"/>
            <a:ext cx="3489325" cy="261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9467" y="3176270"/>
            <a:ext cx="6231467" cy="5422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9467" y="8831580"/>
            <a:ext cx="4985173" cy="230797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97787" y="8831580"/>
            <a:ext cx="623147" cy="230797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5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"/>
            <a:ext cx="5940152" cy="364502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9666" y="1"/>
            <a:ext cx="3161505" cy="36450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17032"/>
            <a:ext cx="1512168" cy="4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081"/>
            <a:ext cx="6347048" cy="604663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660" y="1268412"/>
            <a:ext cx="6335588" cy="4968899"/>
          </a:xfrm>
        </p:spPr>
        <p:txBody>
          <a:bodyPr anchor="t">
            <a:noAutofit/>
          </a:bodyPr>
          <a:lstStyle>
            <a:lvl1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308304" y="2708920"/>
            <a:ext cx="1440160" cy="1440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876256" y="2240868"/>
            <a:ext cx="2267744" cy="2399584"/>
          </a:xfrm>
          <a:prstGeom prst="rect">
            <a:avLst/>
          </a:prstGeom>
          <a:solidFill>
            <a:srgbClr val="59BBE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20081"/>
            <a:ext cx="6347048" cy="604663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68660" y="1268412"/>
            <a:ext cx="6335588" cy="4968899"/>
          </a:xfrm>
        </p:spPr>
        <p:txBody>
          <a:bodyPr anchor="t">
            <a:noAutofit/>
          </a:bodyPr>
          <a:lstStyle>
            <a:lvl1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9717"/>
            <a:ext cx="1512168" cy="4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itu.int/en/ITU-T/ssc/united/Pages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3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gif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"/>
            <a:ext cx="5940152" cy="3645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9666" y="1"/>
            <a:ext cx="3161505" cy="36450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1400" b="1" dirty="0" smtClean="0">
                <a:latin typeface="Century Gothic" panose="020B0502020202020204" pitchFamily="34" charset="0"/>
              </a:rPr>
              <a:t>Forum</a:t>
            </a:r>
          </a:p>
          <a:p>
            <a:pPr fontAlgn="base"/>
            <a:r>
              <a:rPr lang="en-GB" sz="1400" b="1" dirty="0" smtClean="0">
                <a:latin typeface="Century Gothic" panose="020B0502020202020204" pitchFamily="34" charset="0"/>
              </a:rPr>
              <a:t>“Shaping </a:t>
            </a:r>
            <a:r>
              <a:rPr lang="en-GB" sz="1400" b="1" dirty="0">
                <a:latin typeface="Century Gothic" panose="020B0502020202020204" pitchFamily="34" charset="0"/>
              </a:rPr>
              <a:t>smarter and more sustainable cities: striving for sustainable development </a:t>
            </a:r>
            <a:r>
              <a:rPr lang="en-GB" sz="1400" b="1" dirty="0" smtClean="0">
                <a:latin typeface="Century Gothic" panose="020B0502020202020204" pitchFamily="34" charset="0"/>
              </a:rPr>
              <a:t>goals”</a:t>
            </a:r>
          </a:p>
          <a:p>
            <a:pPr fontAlgn="base"/>
            <a:endParaRPr lang="en-GB" sz="1400" b="1" dirty="0" smtClean="0">
              <a:latin typeface="Century Gothic" panose="020B0502020202020204" pitchFamily="34" charset="0"/>
            </a:endParaRPr>
          </a:p>
          <a:p>
            <a:pPr fontAlgn="base"/>
            <a:r>
              <a:rPr lang="fr-CH" sz="1400" b="1" dirty="0" smtClean="0">
                <a:latin typeface="Century Gothic" panose="020B0502020202020204" pitchFamily="34" charset="0"/>
              </a:rPr>
              <a:t>18-19 May 2016, Rome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5060" y="4005064"/>
            <a:ext cx="743127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United 4 Smart Sustainable Cities: </a:t>
            </a:r>
            <a:endParaRPr lang="en-GB" sz="2800" b="1" dirty="0" smtClean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</a:t>
            </a: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haping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cities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today and tomorrow</a:t>
            </a:r>
            <a:endParaRPr lang="fr-CH" sz="2800" b="1" dirty="0">
              <a:solidFill>
                <a:schemeClr val="bg1"/>
              </a:solidFill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01616" y="5589240"/>
            <a:ext cx="554461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000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Domenica</a:t>
            </a:r>
            <a:r>
              <a:rPr lang="en-GB" sz="2000" b="1" dirty="0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Carriero</a:t>
            </a:r>
            <a:endParaRPr lang="en-GB" sz="2000" b="1" dirty="0" smtClean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Housing and Land Management Unit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Forests, Land and Housing Division, UNECE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11" y="4149116"/>
            <a:ext cx="57721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1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32" y="198368"/>
            <a:ext cx="6247992" cy="1142400"/>
          </a:xfrm>
        </p:spPr>
        <p:txBody>
          <a:bodyPr/>
          <a:lstStyle/>
          <a:p>
            <a:r>
              <a:rPr lang="en-GB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KPIs </a:t>
            </a:r>
            <a:r>
              <a:rPr lang="en-GB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for smart sustainable cities to assess the achievement of  </a:t>
            </a:r>
            <a:r>
              <a:rPr lang="en-GB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SDGs (</a:t>
            </a:r>
            <a:r>
              <a:rPr lang="en-US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TD 1465 </a:t>
            </a:r>
            <a:r>
              <a:rPr lang="en-US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Rev.2)</a:t>
            </a:r>
            <a:endParaRPr lang="en-GB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36" y="3524633"/>
            <a:ext cx="2627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2400" b="1" dirty="0" err="1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Approach</a:t>
            </a:r>
            <a:endParaRPr lang="en-GB" sz="2400" b="1" dirty="0" smtClean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3 main areas</a:t>
            </a:r>
          </a:p>
          <a:p>
            <a:r>
              <a:rPr lang="fr-CH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19 topics</a:t>
            </a:r>
          </a:p>
          <a:p>
            <a:r>
              <a:rPr lang="fr-CH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lang="fr-CH" sz="1600" dirty="0"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fr-CH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H" sz="1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indicators</a:t>
            </a:r>
            <a:r>
              <a:rPr lang="fr-CH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fr-CH" sz="1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core</a:t>
            </a:r>
            <a:r>
              <a:rPr lang="fr-CH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&amp; </a:t>
            </a:r>
            <a:r>
              <a:rPr lang="fr-CH" sz="1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additional</a:t>
            </a:r>
            <a:r>
              <a:rPr lang="fr-CH" sz="1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72" y="1340768"/>
            <a:ext cx="815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Developed</a:t>
            </a:r>
            <a:r>
              <a:rPr lang="fr-CH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by a consortium of </a:t>
            </a:r>
            <a:r>
              <a:rPr lang="fr-CH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organizations</a:t>
            </a:r>
            <a:r>
              <a:rPr lang="fr-CH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– </a:t>
            </a:r>
            <a:r>
              <a:rPr lang="fr-CH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framework</a:t>
            </a:r>
            <a:r>
              <a:rPr lang="fr-CH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fr-CH" sz="2000" b="1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ITU-T SG5</a:t>
            </a:r>
            <a:endParaRPr lang="en-GB" sz="2000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0232" y="2000654"/>
            <a:ext cx="8463535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CH" sz="2000" dirty="0" smtClean="0">
                <a:latin typeface="Century Gothic" panose="020B0502020202020204" pitchFamily="34" charset="0"/>
              </a:rPr>
              <a:t>Basis: the </a:t>
            </a:r>
            <a:r>
              <a:rPr lang="fr-CH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UNECE/ITU Smart </a:t>
            </a:r>
            <a:r>
              <a:rPr lang="fr-CH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Sustainable</a:t>
            </a:r>
            <a:r>
              <a:rPr lang="fr-CH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CH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Cities</a:t>
            </a:r>
            <a:r>
              <a:rPr lang="fr-CH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CH" sz="2000" b="1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Indicators</a:t>
            </a:r>
            <a:r>
              <a:rPr lang="fr-CH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CH" sz="2000" dirty="0" err="1" smtClean="0">
                <a:latin typeface="Century Gothic" panose="020B0502020202020204" pitchFamily="34" charset="0"/>
              </a:rPr>
              <a:t>endorsed</a:t>
            </a:r>
            <a:r>
              <a:rPr lang="fr-CH" sz="2000" dirty="0" smtClean="0">
                <a:latin typeface="Century Gothic" panose="020B0502020202020204" pitchFamily="34" charset="0"/>
              </a:rPr>
              <a:t> by the </a:t>
            </a:r>
            <a:r>
              <a:rPr lang="fr-CH" sz="2000" dirty="0" err="1" smtClean="0">
                <a:latin typeface="Century Gothic" panose="020B0502020202020204" pitchFamily="34" charset="0"/>
              </a:rPr>
              <a:t>Committee</a:t>
            </a:r>
            <a:r>
              <a:rPr lang="fr-CH" sz="2000" dirty="0" smtClean="0">
                <a:latin typeface="Century Gothic" panose="020B0502020202020204" pitchFamily="34" charset="0"/>
              </a:rPr>
              <a:t> on </a:t>
            </a:r>
            <a:r>
              <a:rPr lang="fr-CH" sz="2000" dirty="0" err="1" smtClean="0">
                <a:latin typeface="Century Gothic" panose="020B0502020202020204" pitchFamily="34" charset="0"/>
              </a:rPr>
              <a:t>Housing</a:t>
            </a:r>
            <a:r>
              <a:rPr lang="fr-CH" sz="2000" dirty="0" smtClean="0">
                <a:latin typeface="Century Gothic" panose="020B0502020202020204" pitchFamily="34" charset="0"/>
              </a:rPr>
              <a:t> and Land Management on 15 </a:t>
            </a:r>
            <a:r>
              <a:rPr lang="fr-CH" sz="2000" dirty="0" err="1" smtClean="0">
                <a:latin typeface="Century Gothic" panose="020B0502020202020204" pitchFamily="34" charset="0"/>
              </a:rPr>
              <a:t>December</a:t>
            </a:r>
            <a:r>
              <a:rPr lang="fr-CH" sz="2000" dirty="0" smtClean="0">
                <a:latin typeface="Century Gothic" panose="020B0502020202020204" pitchFamily="34" charset="0"/>
              </a:rPr>
              <a:t> 2015  (</a:t>
            </a:r>
            <a:r>
              <a:rPr lang="en-GB" sz="2000" dirty="0" smtClean="0">
                <a:latin typeface="Century Gothic" panose="020B0502020202020204" pitchFamily="34" charset="0"/>
              </a:rPr>
              <a:t>ECE/HBP/2015/4)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53" y="2925764"/>
            <a:ext cx="6006472" cy="39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57721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80720" cy="747936"/>
          </a:xfrm>
        </p:spPr>
        <p:txBody>
          <a:bodyPr/>
          <a:lstStyle/>
          <a:p>
            <a:r>
              <a:rPr lang="en-GB" sz="2800" dirty="0">
                <a:solidFill>
                  <a:srgbClr val="00B0F0"/>
                </a:solidFill>
                <a:latin typeface="Century Gothic" panose="020B0502020202020204" pitchFamily="34" charset="0"/>
              </a:rPr>
              <a:t>KPIs for smart sustainable cities to assess the achievement of  </a:t>
            </a:r>
            <a:r>
              <a:rPr lang="en-GB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SDGs: Milestones</a:t>
            </a:r>
            <a:endParaRPr lang="en-GB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8229600" cy="4032448"/>
          </a:xfrm>
          <a:ln w="28575"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900" dirty="0" smtClean="0">
              <a:latin typeface="Century Gothic" panose="020B0502020202020204" pitchFamily="34" charset="0"/>
            </a:endParaRPr>
          </a:p>
          <a:p>
            <a:r>
              <a:rPr lang="en-GB" sz="1300" dirty="0" smtClean="0">
                <a:latin typeface="Century Gothic" panose="020B0502020202020204" pitchFamily="34" charset="0"/>
              </a:rPr>
              <a:t>2013</a:t>
            </a:r>
            <a:r>
              <a:rPr lang="en-GB" sz="1300" dirty="0">
                <a:latin typeface="Century Gothic" panose="020B0502020202020204" pitchFamily="34" charset="0"/>
              </a:rPr>
              <a:t>: </a:t>
            </a:r>
            <a:r>
              <a:rPr lang="en-GB" sz="1300" dirty="0" smtClean="0">
                <a:latin typeface="Century Gothic" panose="020B0502020202020204" pitchFamily="34" charset="0"/>
              </a:rPr>
              <a:t>74</a:t>
            </a:r>
            <a:r>
              <a:rPr lang="en-GB" sz="1300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1300" dirty="0" smtClean="0">
                <a:latin typeface="Century Gothic" panose="020B0502020202020204" pitchFamily="34" charset="0"/>
              </a:rPr>
              <a:t>  </a:t>
            </a:r>
            <a:r>
              <a:rPr lang="en-GB" sz="1300" dirty="0">
                <a:latin typeface="Century Gothic" panose="020B0502020202020204" pitchFamily="34" charset="0"/>
              </a:rPr>
              <a:t>session of the Committee on Housing and Land Management (CHLM) - smart </a:t>
            </a:r>
            <a:r>
              <a:rPr lang="en-GB" sz="1300" dirty="0" smtClean="0">
                <a:latin typeface="Century Gothic" panose="020B0502020202020204" pitchFamily="34" charset="0"/>
              </a:rPr>
              <a:t>cities </a:t>
            </a:r>
            <a:r>
              <a:rPr lang="en-GB" sz="1300" dirty="0">
                <a:latin typeface="Century Gothic" panose="020B0502020202020204" pitchFamily="34" charset="0"/>
              </a:rPr>
              <a:t>as one of the main priorities for member </a:t>
            </a:r>
            <a:r>
              <a:rPr lang="en-GB" sz="1300" dirty="0" smtClean="0">
                <a:latin typeface="Century Gothic" panose="020B0502020202020204" pitchFamily="34" charset="0"/>
              </a:rPr>
              <a:t>States</a:t>
            </a:r>
          </a:p>
          <a:p>
            <a:r>
              <a:rPr lang="fr-CH" sz="1300" dirty="0" smtClean="0">
                <a:latin typeface="Century Gothic" panose="020B0502020202020204" pitchFamily="34" charset="0"/>
              </a:rPr>
              <a:t>2013: </a:t>
            </a:r>
            <a:r>
              <a:rPr lang="fr-CH" sz="1300" dirty="0" err="1" smtClean="0">
                <a:latin typeface="Century Gothic" panose="020B0502020202020204" pitchFamily="34" charset="0"/>
              </a:rPr>
              <a:t>Creation</a:t>
            </a:r>
            <a:r>
              <a:rPr lang="fr-CH" sz="1300" dirty="0" smtClean="0">
                <a:latin typeface="Century Gothic" panose="020B0502020202020204" pitchFamily="34" charset="0"/>
              </a:rPr>
              <a:t> of the ITU Focus Group on Smart </a:t>
            </a:r>
            <a:r>
              <a:rPr lang="fr-CH" sz="1300" dirty="0" err="1" smtClean="0">
                <a:latin typeface="Century Gothic" panose="020B0502020202020204" pitchFamily="34" charset="0"/>
              </a:rPr>
              <a:t>Sustainable</a:t>
            </a:r>
            <a:r>
              <a:rPr lang="fr-CH" sz="1300" dirty="0" smtClean="0">
                <a:latin typeface="Century Gothic" panose="020B0502020202020204" pitchFamily="34" charset="0"/>
              </a:rPr>
              <a:t> </a:t>
            </a:r>
            <a:r>
              <a:rPr lang="fr-CH" sz="1300" dirty="0" err="1" smtClean="0">
                <a:latin typeface="Century Gothic" panose="020B0502020202020204" pitchFamily="34" charset="0"/>
              </a:rPr>
              <a:t>Cities</a:t>
            </a:r>
            <a:endParaRPr lang="en-GB" sz="1300" dirty="0">
              <a:latin typeface="Century Gothic" panose="020B0502020202020204" pitchFamily="34" charset="0"/>
            </a:endParaRPr>
          </a:p>
          <a:p>
            <a:r>
              <a:rPr lang="en-US" sz="1300" dirty="0">
                <a:latin typeface="Century Gothic" panose="020B0502020202020204" pitchFamily="34" charset="0"/>
              </a:rPr>
              <a:t>2014: Analysis of the sources and </a:t>
            </a:r>
            <a:r>
              <a:rPr lang="en-US" sz="1300" b="1" dirty="0">
                <a:latin typeface="Century Gothic" panose="020B0502020202020204" pitchFamily="34" charset="0"/>
              </a:rPr>
              <a:t>development of the draft list of indicators </a:t>
            </a:r>
          </a:p>
          <a:p>
            <a:r>
              <a:rPr lang="en-GB" sz="1300" dirty="0" smtClean="0">
                <a:latin typeface="Century Gothic" panose="020B0502020202020204" pitchFamily="34" charset="0"/>
              </a:rPr>
              <a:t>2014</a:t>
            </a:r>
            <a:r>
              <a:rPr lang="en-GB" sz="1300" dirty="0">
                <a:latin typeface="Century Gothic" panose="020B0502020202020204" pitchFamily="34" charset="0"/>
              </a:rPr>
              <a:t>: </a:t>
            </a:r>
            <a:r>
              <a:rPr lang="en-GB" sz="1300" dirty="0" smtClean="0">
                <a:latin typeface="Century Gothic" panose="020B0502020202020204" pitchFamily="34" charset="0"/>
              </a:rPr>
              <a:t>75</a:t>
            </a:r>
            <a:r>
              <a:rPr lang="en-GB" sz="1300" baseline="30000" dirty="0" smtClean="0">
                <a:latin typeface="Century Gothic" panose="020B0502020202020204" pitchFamily="34" charset="0"/>
              </a:rPr>
              <a:t>th</a:t>
            </a:r>
            <a:r>
              <a:rPr lang="en-GB" sz="1300" dirty="0" smtClean="0">
                <a:latin typeface="Century Gothic" panose="020B0502020202020204" pitchFamily="34" charset="0"/>
              </a:rPr>
              <a:t>  </a:t>
            </a:r>
            <a:r>
              <a:rPr lang="en-GB" sz="1300" dirty="0">
                <a:latin typeface="Century Gothic" panose="020B0502020202020204" pitchFamily="34" charset="0"/>
              </a:rPr>
              <a:t>session of the CHLM  - </a:t>
            </a:r>
            <a:r>
              <a:rPr lang="en-GB" sz="1300" dirty="0" smtClean="0">
                <a:latin typeface="Century Gothic" panose="020B0502020202020204" pitchFamily="34" charset="0"/>
              </a:rPr>
              <a:t>the Committee approves the project </a:t>
            </a:r>
            <a:r>
              <a:rPr lang="en-GB" sz="1300" dirty="0">
                <a:latin typeface="Century Gothic" panose="020B0502020202020204" pitchFamily="34" charset="0"/>
              </a:rPr>
              <a:t>“United Smart Cities</a:t>
            </a:r>
            <a:r>
              <a:rPr lang="en-GB" sz="1300" dirty="0" smtClean="0">
                <a:latin typeface="Century Gothic" panose="020B0502020202020204" pitchFamily="34" charset="0"/>
              </a:rPr>
              <a:t>” and indicators become a priority</a:t>
            </a:r>
            <a:endParaRPr lang="en-US" sz="1300" dirty="0" smtClean="0">
              <a:latin typeface="Century Gothic" panose="020B0502020202020204" pitchFamily="34" charset="0"/>
            </a:endParaRPr>
          </a:p>
          <a:p>
            <a:r>
              <a:rPr lang="en-US" sz="1300" dirty="0" smtClean="0">
                <a:latin typeface="Century Gothic" panose="020B0502020202020204" pitchFamily="34" charset="0"/>
              </a:rPr>
              <a:t>2015: Draft indicators </a:t>
            </a:r>
            <a:r>
              <a:rPr lang="en-US" sz="1300" b="1" dirty="0" smtClean="0">
                <a:latin typeface="Century Gothic" panose="020B0502020202020204" pitchFamily="34" charset="0"/>
              </a:rPr>
              <a:t>tested in the pilot city of </a:t>
            </a:r>
            <a:r>
              <a:rPr lang="en-US" sz="1300" b="1" dirty="0" err="1">
                <a:latin typeface="Century Gothic" panose="020B0502020202020204" pitchFamily="34" charset="0"/>
              </a:rPr>
              <a:t>Goris</a:t>
            </a:r>
            <a:r>
              <a:rPr lang="en-US" sz="1300" dirty="0">
                <a:latin typeface="Century Gothic" panose="020B0502020202020204" pitchFamily="34" charset="0"/>
              </a:rPr>
              <a:t>, </a:t>
            </a:r>
            <a:r>
              <a:rPr lang="en-US" sz="1300" dirty="0" smtClean="0">
                <a:latin typeface="Century Gothic" panose="020B0502020202020204" pitchFamily="34" charset="0"/>
              </a:rPr>
              <a:t>Armenia for feasibility</a:t>
            </a:r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 smtClean="0">
                <a:latin typeface="Century Gothic" panose="020B0502020202020204" pitchFamily="34" charset="0"/>
              </a:rPr>
              <a:t>2015, 11 </a:t>
            </a:r>
            <a:r>
              <a:rPr lang="en-US" sz="1300" dirty="0">
                <a:latin typeface="Century Gothic" panose="020B0502020202020204" pitchFamily="34" charset="0"/>
              </a:rPr>
              <a:t>May </a:t>
            </a:r>
            <a:r>
              <a:rPr lang="en-US" sz="1300" dirty="0" smtClean="0">
                <a:latin typeface="Century Gothic" panose="020B0502020202020204" pitchFamily="34" charset="0"/>
              </a:rPr>
              <a:t>: Expert Consultation, Geneva, Switzerland – indicators discussed </a:t>
            </a:r>
            <a:r>
              <a:rPr lang="en-US" sz="1300" dirty="0">
                <a:latin typeface="Century Gothic" panose="020B0502020202020204" pitchFamily="34" charset="0"/>
              </a:rPr>
              <a:t>among </a:t>
            </a:r>
            <a:r>
              <a:rPr lang="en-US" sz="1300" dirty="0" smtClean="0">
                <a:latin typeface="Century Gothic" panose="020B0502020202020204" pitchFamily="34" charset="0"/>
              </a:rPr>
              <a:t>experts</a:t>
            </a:r>
          </a:p>
          <a:p>
            <a:r>
              <a:rPr lang="en-US" sz="1300" dirty="0" smtClean="0">
                <a:latin typeface="Century Gothic" panose="020B0502020202020204" pitchFamily="34" charset="0"/>
              </a:rPr>
              <a:t>2015, </a:t>
            </a:r>
            <a:r>
              <a:rPr lang="en-US" sz="1300" dirty="0">
                <a:latin typeface="Century Gothic" panose="020B0502020202020204" pitchFamily="34" charset="0"/>
              </a:rPr>
              <a:t>4 and 5 </a:t>
            </a:r>
            <a:r>
              <a:rPr lang="en-US" sz="1300" dirty="0" smtClean="0">
                <a:latin typeface="Century Gothic" panose="020B0502020202020204" pitchFamily="34" charset="0"/>
              </a:rPr>
              <a:t>June: Workshop </a:t>
            </a:r>
            <a:r>
              <a:rPr lang="en-US" sz="1300" dirty="0">
                <a:latin typeface="Century Gothic" panose="020B0502020202020204" pitchFamily="34" charset="0"/>
              </a:rPr>
              <a:t>and Committee Bureau </a:t>
            </a:r>
            <a:r>
              <a:rPr lang="en-US" sz="1300" dirty="0" smtClean="0">
                <a:latin typeface="Century Gothic" panose="020B0502020202020204" pitchFamily="34" charset="0"/>
              </a:rPr>
              <a:t>meeting, </a:t>
            </a:r>
            <a:r>
              <a:rPr lang="en-US" sz="1300" dirty="0" err="1" smtClean="0">
                <a:latin typeface="Century Gothic" panose="020B0502020202020204" pitchFamily="34" charset="0"/>
              </a:rPr>
              <a:t>Rakvere</a:t>
            </a:r>
            <a:r>
              <a:rPr lang="en-US" sz="1300" dirty="0">
                <a:latin typeface="Century Gothic" panose="020B0502020202020204" pitchFamily="34" charset="0"/>
              </a:rPr>
              <a:t>, </a:t>
            </a:r>
            <a:r>
              <a:rPr lang="en-US" sz="1300" dirty="0" smtClean="0">
                <a:latin typeface="Century Gothic" panose="020B0502020202020204" pitchFamily="34" charset="0"/>
              </a:rPr>
              <a:t>Estonia – starting 			   point of the inter-governmental dialog</a:t>
            </a:r>
          </a:p>
          <a:p>
            <a:r>
              <a:rPr lang="en-US" sz="1300" dirty="0" smtClean="0">
                <a:latin typeface="Century Gothic" panose="020B0502020202020204" pitchFamily="34" charset="0"/>
              </a:rPr>
              <a:t>2015, 30 June: Cities workshop, Vienna, Austria – input from cities</a:t>
            </a:r>
          </a:p>
          <a:p>
            <a:r>
              <a:rPr lang="en-US" sz="1300" dirty="0" smtClean="0">
                <a:latin typeface="Century Gothic" panose="020B0502020202020204" pitchFamily="34" charset="0"/>
              </a:rPr>
              <a:t>2015, June: </a:t>
            </a:r>
            <a:r>
              <a:rPr lang="en-US" sz="1300" b="1" dirty="0" smtClean="0">
                <a:latin typeface="Century Gothic" panose="020B0502020202020204" pitchFamily="34" charset="0"/>
              </a:rPr>
              <a:t>negotiations with ITU to merge ITU and UNECE indicators</a:t>
            </a:r>
            <a:endParaRPr lang="en-US" sz="1300" b="1" dirty="0">
              <a:latin typeface="Century Gothic" panose="020B0502020202020204" pitchFamily="34" charset="0"/>
            </a:endParaRPr>
          </a:p>
          <a:p>
            <a:r>
              <a:rPr lang="en-US" sz="1300" dirty="0" smtClean="0">
                <a:latin typeface="Century Gothic" panose="020B0502020202020204" pitchFamily="34" charset="0"/>
              </a:rPr>
              <a:t>2015, July: draft sent </a:t>
            </a:r>
            <a:r>
              <a:rPr lang="en-US" sz="1300" dirty="0">
                <a:latin typeface="Century Gothic" panose="020B0502020202020204" pitchFamily="34" charset="0"/>
              </a:rPr>
              <a:t>to the </a:t>
            </a:r>
            <a:r>
              <a:rPr lang="en-US" sz="1300" dirty="0" smtClean="0">
                <a:latin typeface="Century Gothic" panose="020B0502020202020204" pitchFamily="34" charset="0"/>
              </a:rPr>
              <a:t>member States for </a:t>
            </a:r>
            <a:r>
              <a:rPr lang="en-US" sz="1300" dirty="0">
                <a:latin typeface="Century Gothic" panose="020B0502020202020204" pitchFamily="34" charset="0"/>
              </a:rPr>
              <a:t>comments</a:t>
            </a:r>
          </a:p>
          <a:p>
            <a:r>
              <a:rPr lang="en-US" sz="1300" dirty="0" smtClean="0">
                <a:latin typeface="Century Gothic" panose="020B0502020202020204" pitchFamily="34" charset="0"/>
              </a:rPr>
              <a:t>2015, 14-15 December: </a:t>
            </a:r>
            <a:r>
              <a:rPr lang="en-US" sz="1300" b="1" dirty="0" smtClean="0">
                <a:latin typeface="Century Gothic" panose="020B0502020202020204" pitchFamily="34" charset="0"/>
              </a:rPr>
              <a:t>76</a:t>
            </a:r>
            <a:r>
              <a:rPr lang="en-US" sz="13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300" b="1" dirty="0" smtClean="0">
                <a:latin typeface="Century Gothic" panose="020B0502020202020204" pitchFamily="34" charset="0"/>
              </a:rPr>
              <a:t> session of the CHLM – indicators endorsed</a:t>
            </a:r>
          </a:p>
          <a:p>
            <a:r>
              <a:rPr lang="en-US" sz="1300" dirty="0">
                <a:latin typeface="Century Gothic" panose="020B0502020202020204" pitchFamily="34" charset="0"/>
              </a:rPr>
              <a:t>2016, March: proposal to the ITU-T SG5 for a draft Recommendation (standard)</a:t>
            </a:r>
          </a:p>
          <a:p>
            <a:r>
              <a:rPr lang="en-US" sz="1300" dirty="0">
                <a:latin typeface="Century Gothic" panose="020B0502020202020204" pitchFamily="34" charset="0"/>
              </a:rPr>
              <a:t>2016, 20-27 April: </a:t>
            </a:r>
            <a:r>
              <a:rPr lang="en-US" sz="1300" b="1" dirty="0">
                <a:latin typeface="Century Gothic" panose="020B0502020202020204" pitchFamily="34" charset="0"/>
              </a:rPr>
              <a:t>ITU-SG5 meeting, Kuala Lumpur, Malaysia – discussion of KPIs and </a:t>
            </a:r>
            <a:r>
              <a:rPr lang="en-US" sz="1300" b="1" dirty="0" smtClean="0">
                <a:latin typeface="Century Gothic" panose="020B0502020202020204" pitchFamily="34" charset="0"/>
              </a:rPr>
              <a:t>approval with 		               revisions</a:t>
            </a:r>
          </a:p>
          <a:p>
            <a:r>
              <a:rPr lang="en-US" sz="1300" dirty="0" smtClean="0">
                <a:latin typeface="Century Gothic" panose="020B0502020202020204" pitchFamily="34" charset="0"/>
              </a:rPr>
              <a:t>2016, 18-19 May, Rome: </a:t>
            </a:r>
            <a:r>
              <a:rPr lang="en-US" sz="1300" b="1" dirty="0" smtClean="0">
                <a:latin typeface="Century Gothic" panose="020B0502020202020204" pitchFamily="34" charset="0"/>
              </a:rPr>
              <a:t>Launch of the Advisory Board for the KPIs</a:t>
            </a:r>
          </a:p>
          <a:p>
            <a:r>
              <a:rPr lang="en-US" sz="1300" dirty="0" smtClean="0">
                <a:latin typeface="Century Gothic" panose="020B0502020202020204" pitchFamily="34" charset="0"/>
              </a:rPr>
              <a:t>2016, 22 July, Geneva: </a:t>
            </a:r>
            <a:r>
              <a:rPr lang="en-US" sz="1300" b="1" dirty="0" smtClean="0">
                <a:latin typeface="Century Gothic" panose="020B0502020202020204" pitchFamily="34" charset="0"/>
              </a:rPr>
              <a:t>first meeting of the Advisory Board</a:t>
            </a:r>
          </a:p>
          <a:p>
            <a:r>
              <a:rPr lang="en-US" sz="1300" dirty="0" smtClean="0">
                <a:latin typeface="Century Gothic" panose="020B0502020202020204" pitchFamily="34" charset="0"/>
              </a:rPr>
              <a:t>2016, October, Geneva: </a:t>
            </a:r>
            <a:r>
              <a:rPr lang="en-US" sz="1300" b="1" dirty="0" smtClean="0">
                <a:latin typeface="Century Gothic" panose="020B0502020202020204" pitchFamily="34" charset="0"/>
              </a:rPr>
              <a:t>KPIs will be called for consent at ITU-T ST20</a:t>
            </a:r>
          </a:p>
          <a:p>
            <a:r>
              <a:rPr lang="en-US" sz="1300" dirty="0" smtClean="0">
                <a:latin typeface="Century Gothic" panose="020B0502020202020204" pitchFamily="34" charset="0"/>
              </a:rPr>
              <a:t>2017, Geneva: </a:t>
            </a:r>
            <a:r>
              <a:rPr lang="en-US" sz="1300" b="1" dirty="0" smtClean="0">
                <a:latin typeface="Century Gothic" panose="020B0502020202020204" pitchFamily="34" charset="0"/>
              </a:rPr>
              <a:t>78</a:t>
            </a:r>
            <a:r>
              <a:rPr lang="en-US" sz="1300" b="1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300" b="1" dirty="0" smtClean="0">
                <a:latin typeface="Century Gothic" panose="020B0502020202020204" pitchFamily="34" charset="0"/>
              </a:rPr>
              <a:t> session of the CHLM – Committee will be invited to endorse the KPIs</a:t>
            </a:r>
            <a:endParaRPr lang="en-US" sz="13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877272"/>
            <a:ext cx="6624736" cy="792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H" sz="2000" b="1" dirty="0" smtClean="0">
                <a:solidFill>
                  <a:srgbClr val="0A387A"/>
                </a:solidFill>
                <a:latin typeface="Century Gothic" panose="020B0502020202020204" pitchFamily="34" charset="0"/>
              </a:rPr>
              <a:t>Long </a:t>
            </a:r>
            <a:r>
              <a:rPr lang="fr-CH" sz="2000" b="1" dirty="0" err="1" smtClean="0">
                <a:solidFill>
                  <a:srgbClr val="0A387A"/>
                </a:solidFill>
                <a:latin typeface="Century Gothic" panose="020B0502020202020204" pitchFamily="34" charset="0"/>
              </a:rPr>
              <a:t>process</a:t>
            </a:r>
            <a:r>
              <a:rPr lang="fr-CH" sz="2000" b="1" dirty="0" smtClean="0">
                <a:solidFill>
                  <a:srgbClr val="0A387A"/>
                </a:solidFill>
                <a:latin typeface="Century Gothic" panose="020B0502020202020204" pitchFamily="34" charset="0"/>
              </a:rPr>
              <a:t> – dialogue and </a:t>
            </a:r>
            <a:r>
              <a:rPr lang="fr-CH" sz="2000" b="1" dirty="0" err="1" smtClean="0">
                <a:solidFill>
                  <a:srgbClr val="0A387A"/>
                </a:solidFill>
                <a:latin typeface="Century Gothic" panose="020B0502020202020204" pitchFamily="34" charset="0"/>
              </a:rPr>
              <a:t>negotiations</a:t>
            </a:r>
            <a:r>
              <a:rPr lang="fr-CH" sz="2000" b="1" dirty="0" smtClean="0">
                <a:solidFill>
                  <a:srgbClr val="0A387A"/>
                </a:solidFill>
                <a:latin typeface="Century Gothic" panose="020B0502020202020204" pitchFamily="34" charset="0"/>
              </a:rPr>
              <a:t> </a:t>
            </a:r>
            <a:r>
              <a:rPr lang="fr-CH" sz="1600" b="1" dirty="0" smtClean="0">
                <a:solidFill>
                  <a:srgbClr val="0A387A"/>
                </a:solidFill>
                <a:latin typeface="Century Gothic" panose="020B0502020202020204" pitchFamily="34" charset="0"/>
              </a:rPr>
              <a:t>(experts, countries, </a:t>
            </a:r>
            <a:r>
              <a:rPr lang="fr-CH" sz="1600" b="1" dirty="0" err="1" smtClean="0">
                <a:solidFill>
                  <a:srgbClr val="0A387A"/>
                </a:solidFill>
                <a:latin typeface="Century Gothic" panose="020B0502020202020204" pitchFamily="34" charset="0"/>
              </a:rPr>
              <a:t>cities</a:t>
            </a:r>
            <a:r>
              <a:rPr lang="fr-CH" sz="1600" b="1" dirty="0" smtClean="0">
                <a:solidFill>
                  <a:srgbClr val="0A387A"/>
                </a:solidFill>
                <a:latin typeface="Century Gothic" panose="020B0502020202020204" pitchFamily="34" charset="0"/>
              </a:rPr>
              <a:t>, </a:t>
            </a:r>
            <a:r>
              <a:rPr lang="fr-CH" sz="1600" b="1" dirty="0" err="1" smtClean="0">
                <a:solidFill>
                  <a:srgbClr val="0A387A"/>
                </a:solidFill>
                <a:latin typeface="Century Gothic" panose="020B0502020202020204" pitchFamily="34" charset="0"/>
              </a:rPr>
              <a:t>organizations</a:t>
            </a:r>
            <a:r>
              <a:rPr lang="fr-CH" sz="1600" b="1" dirty="0" smtClean="0">
                <a:solidFill>
                  <a:srgbClr val="0A387A"/>
                </a:solidFill>
                <a:latin typeface="Century Gothic" panose="020B0502020202020204" pitchFamily="34" charset="0"/>
              </a:rPr>
              <a:t>, etc.)</a:t>
            </a:r>
            <a:endParaRPr lang="fr-CH" sz="2000" b="1" dirty="0">
              <a:solidFill>
                <a:srgbClr val="0A387A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H" sz="2000" b="1" dirty="0" smtClean="0">
                <a:solidFill>
                  <a:srgbClr val="0A387A"/>
                </a:solidFill>
                <a:latin typeface="Century Gothic" panose="020B0502020202020204" pitchFamily="34" charset="0"/>
              </a:rPr>
              <a:t>One-UN </a:t>
            </a:r>
            <a:r>
              <a:rPr lang="fr-CH" sz="2000" b="1" dirty="0" err="1" smtClean="0">
                <a:solidFill>
                  <a:srgbClr val="0A387A"/>
                </a:solidFill>
                <a:latin typeface="Century Gothic" panose="020B0502020202020204" pitchFamily="34" charset="0"/>
              </a:rPr>
              <a:t>approach</a:t>
            </a:r>
            <a:r>
              <a:rPr lang="fr-CH" sz="2000" b="1" dirty="0" smtClean="0">
                <a:solidFill>
                  <a:srgbClr val="0A387A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 err="1" smtClean="0">
              <a:solidFill>
                <a:srgbClr val="0A387A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30642" y="5387280"/>
            <a:ext cx="720080" cy="360040"/>
          </a:xfrm>
          <a:prstGeom prst="downArrow">
            <a:avLst/>
          </a:prstGeom>
          <a:solidFill>
            <a:srgbClr val="0A387A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326"/>
            <a:ext cx="5772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77" y="1260063"/>
            <a:ext cx="8229600" cy="762000"/>
          </a:xfrm>
        </p:spPr>
        <p:txBody>
          <a:bodyPr/>
          <a:lstStyle/>
          <a:p>
            <a:pPr defTabSz="1072610"/>
            <a:r>
              <a:rPr lang="fr-CH" sz="4400" dirty="0" err="1">
                <a:latin typeface="Century Gothic" panose="020B0502020202020204" pitchFamily="34" charset="0"/>
                <a:cs typeface="Arial" panose="020B0604020202020204" pitchFamily="34" charset="0"/>
              </a:rPr>
              <a:t>Thank</a:t>
            </a:r>
            <a:r>
              <a:rPr lang="fr-CH" sz="4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>
                <a:latin typeface="Century Gothic" panose="020B0502020202020204" pitchFamily="34" charset="0"/>
                <a:cs typeface="Arial" panose="020B0604020202020204" pitchFamily="34" charset="0"/>
              </a:rPr>
              <a:t>you</a:t>
            </a:r>
            <a:r>
              <a:rPr lang="fr-CH" sz="4400" dirty="0">
                <a:latin typeface="Century Gothic" panose="020B0502020202020204" pitchFamily="34" charset="0"/>
                <a:cs typeface="Arial" panose="020B0604020202020204" pitchFamily="34" charset="0"/>
              </a:rPr>
              <a:t> for </a:t>
            </a:r>
            <a:r>
              <a:rPr lang="fr-CH" sz="4400" dirty="0" err="1">
                <a:latin typeface="Century Gothic" panose="020B0502020202020204" pitchFamily="34" charset="0"/>
                <a:cs typeface="Arial" panose="020B0604020202020204" pitchFamily="34" charset="0"/>
              </a:rPr>
              <a:t>your</a:t>
            </a:r>
            <a:r>
              <a:rPr lang="fr-CH" sz="4400" dirty="0">
                <a:latin typeface="Century Gothic" panose="020B0502020202020204" pitchFamily="34" charset="0"/>
                <a:cs typeface="Arial" panose="020B0604020202020204" pitchFamily="34" charset="0"/>
              </a:rPr>
              <a:t> attention!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6858000" cy="1828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53552"/>
            <a:ext cx="9144000" cy="2399584"/>
          </a:xfrm>
          <a:prstGeom prst="rect">
            <a:avLst/>
          </a:prstGeom>
          <a:solidFill>
            <a:srgbClr val="59BBE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797152"/>
            <a:ext cx="5122912" cy="15121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 err="1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Domenica</a:t>
            </a:r>
            <a:r>
              <a:rPr lang="en-GB" sz="2000" b="1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Carriero</a:t>
            </a:r>
            <a:endParaRPr lang="en-GB" sz="2000" b="1" dirty="0">
              <a:solidFill>
                <a:prstClr val="black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Housing and Land Management Unit, UNECE</a:t>
            </a:r>
            <a:endParaRPr lang="en-GB" dirty="0">
              <a:solidFill>
                <a:prstClr val="black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Email: domenica.carriero@unece.org</a:t>
            </a:r>
            <a:endParaRPr lang="en-GB" dirty="0">
              <a:solidFill>
                <a:prstClr val="black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Tel</a:t>
            </a:r>
            <a:r>
              <a:rPr lang="en-GB" dirty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.: +41 (0) 22 917 </a:t>
            </a:r>
            <a:r>
              <a:rPr lang="en-GB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16 72</a:t>
            </a:r>
            <a:endParaRPr lang="en-GB" dirty="0">
              <a:solidFill>
                <a:prstClr val="black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Website</a:t>
            </a:r>
            <a:r>
              <a:rPr lang="en-GB" dirty="0">
                <a:solidFill>
                  <a:prstClr val="black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: www.unece.org/housing </a:t>
            </a:r>
            <a:endParaRPr lang="en-GB" dirty="0" smtClean="0">
              <a:solidFill>
                <a:prstClr val="black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80" y="5187280"/>
            <a:ext cx="545976" cy="545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64" y="5186056"/>
            <a:ext cx="547200" cy="54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52" y="5186056"/>
            <a:ext cx="547200" cy="54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3860" y="4826487"/>
            <a:ext cx="3146612" cy="35956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us: 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CH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UNECE Housing and Land Management</a:t>
            </a:r>
            <a:endParaRPr lang="en-GB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02" y="27685"/>
            <a:ext cx="57721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0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40862"/>
            <a:ext cx="5505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340462" y="3068960"/>
            <a:ext cx="8080448" cy="2213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H" b="1" dirty="0" smtClean="0">
                <a:latin typeface="Century Gothic" panose="020B0502020202020204" pitchFamily="34" charset="0"/>
              </a:rPr>
              <a:t>	IDENTITY CARD</a:t>
            </a:r>
          </a:p>
          <a:p>
            <a:pPr>
              <a:lnSpc>
                <a:spcPct val="90000"/>
              </a:lnSpc>
            </a:pPr>
            <a:endParaRPr lang="fr-CH" dirty="0" smtClean="0"/>
          </a:p>
          <a:p>
            <a:pPr marL="285750" indent="-285750">
              <a:lnSpc>
                <a:spcPct val="9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Century Gothic" panose="020B0502020202020204" pitchFamily="34" charset="0"/>
              </a:rPr>
              <a:t>What</a:t>
            </a:r>
            <a:r>
              <a:rPr lang="fr-CH" dirty="0" smtClean="0">
                <a:latin typeface="Century Gothic" panose="020B0502020202020204" pitchFamily="34" charset="0"/>
              </a:rPr>
              <a:t>: global initiative</a:t>
            </a:r>
          </a:p>
          <a:p>
            <a:pPr marL="285750" indent="-285750">
              <a:lnSpc>
                <a:spcPct val="9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Century Gothic" panose="020B0502020202020204" pitchFamily="34" charset="0"/>
              </a:rPr>
              <a:t>When</a:t>
            </a:r>
            <a:r>
              <a:rPr lang="fr-CH" dirty="0">
                <a:latin typeface="Century Gothic" panose="020B0502020202020204" pitchFamily="34" charset="0"/>
              </a:rPr>
              <a:t>:</a:t>
            </a:r>
            <a:r>
              <a:rPr lang="fr-CH" dirty="0" smtClean="0">
                <a:latin typeface="Century Gothic" panose="020B0502020202020204" pitchFamily="34" charset="0"/>
              </a:rPr>
              <a:t> </a:t>
            </a:r>
            <a:r>
              <a:rPr lang="fr-CH" dirty="0" err="1" smtClean="0">
                <a:latin typeface="Century Gothic" panose="020B0502020202020204" pitchFamily="34" charset="0"/>
              </a:rPr>
              <a:t>launch</a:t>
            </a:r>
            <a:r>
              <a:rPr lang="fr-CH" dirty="0" smtClean="0">
                <a:latin typeface="Century Gothic" panose="020B0502020202020204" pitchFamily="34" charset="0"/>
              </a:rPr>
              <a:t> 18 May 2016</a:t>
            </a:r>
          </a:p>
          <a:p>
            <a:pPr marL="285750" indent="-285750">
              <a:lnSpc>
                <a:spcPct val="9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Century Gothic" panose="020B0502020202020204" pitchFamily="34" charset="0"/>
              </a:rPr>
              <a:t>Why</a:t>
            </a:r>
            <a:r>
              <a:rPr lang="fr-CH" dirty="0" smtClean="0">
                <a:latin typeface="Century Gothic" panose="020B0502020202020204" pitchFamily="34" charset="0"/>
              </a:rPr>
              <a:t>: </a:t>
            </a:r>
            <a:r>
              <a:rPr lang="fr-CH" dirty="0" err="1" smtClean="0">
                <a:latin typeface="Century Gothic" panose="020B0502020202020204" pitchFamily="34" charset="0"/>
              </a:rPr>
              <a:t>facilitate</a:t>
            </a:r>
            <a:r>
              <a:rPr lang="fr-CH" dirty="0" smtClean="0">
                <a:latin typeface="Century Gothic" panose="020B0502020202020204" pitchFamily="34" charset="0"/>
              </a:rPr>
              <a:t> the transition </a:t>
            </a:r>
            <a:r>
              <a:rPr lang="fr-CH" dirty="0" err="1" smtClean="0">
                <a:latin typeface="Century Gothic" panose="020B0502020202020204" pitchFamily="34" charset="0"/>
              </a:rPr>
              <a:t>into</a:t>
            </a:r>
            <a:r>
              <a:rPr lang="fr-CH" dirty="0" smtClean="0">
                <a:latin typeface="Century Gothic" panose="020B0502020202020204" pitchFamily="34" charset="0"/>
              </a:rPr>
              <a:t> smart </a:t>
            </a:r>
            <a:r>
              <a:rPr lang="fr-CH" dirty="0" err="1" smtClean="0">
                <a:latin typeface="Century Gothic" panose="020B0502020202020204" pitchFamily="34" charset="0"/>
              </a:rPr>
              <a:t>sustainable</a:t>
            </a:r>
            <a:r>
              <a:rPr lang="fr-CH" dirty="0" smtClean="0">
                <a:latin typeface="Century Gothic" panose="020B0502020202020204" pitchFamily="34" charset="0"/>
              </a:rPr>
              <a:t> </a:t>
            </a:r>
            <a:r>
              <a:rPr lang="fr-CH" dirty="0" err="1" smtClean="0">
                <a:latin typeface="Century Gothic" panose="020B0502020202020204" pitchFamily="34" charset="0"/>
              </a:rPr>
              <a:t>cities</a:t>
            </a:r>
            <a:endParaRPr lang="fr-CH" dirty="0" smtClean="0">
              <a:latin typeface="Century Gothic" panose="020B0502020202020204" pitchFamily="34" charset="0"/>
            </a:endParaRP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Century Gothic" panose="020B0502020202020204" pitchFamily="34" charset="0"/>
              </a:rPr>
              <a:t>Where</a:t>
            </a:r>
            <a:r>
              <a:rPr lang="fr-CH" dirty="0">
                <a:latin typeface="Century Gothic" panose="020B0502020202020204" pitchFamily="34" charset="0"/>
              </a:rPr>
              <a:t>: </a:t>
            </a:r>
            <a:r>
              <a:rPr lang="fr-CH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4"/>
              </a:rPr>
              <a:t>www.itu.int/en/ITU-T/ssc/united/Pages/default.aspx</a:t>
            </a:r>
            <a:r>
              <a:rPr lang="fr-CH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CH" dirty="0" smtClean="0">
                <a:latin typeface="Century Gothic" panose="020B0502020202020204" pitchFamily="34" charset="0"/>
              </a:rPr>
              <a:t>            </a:t>
            </a:r>
            <a:endParaRPr lang="en-GB" dirty="0" err="1" smtClean="0">
              <a:latin typeface="Century Gothic" panose="020B0502020202020204" pitchFamily="34" charset="0"/>
            </a:endParaRPr>
          </a:p>
        </p:txBody>
      </p:sp>
      <p:sp>
        <p:nvSpPr>
          <p:cNvPr id="4" name="AutoShape 11" descr="Risultati immagini per W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3" descr="Risultati immagini per W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02" y="7937"/>
            <a:ext cx="57721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48072"/>
          </a:xfrm>
        </p:spPr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Smart city: </a:t>
            </a:r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definition</a:t>
            </a:r>
            <a:endParaRPr lang="en-GB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5305776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SzPct val="100000"/>
              <a:defRPr/>
            </a:pPr>
            <a:r>
              <a:rPr lang="en-GB" sz="1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Many </a:t>
            </a:r>
            <a:r>
              <a:rPr lang="en-GB" sz="1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existing definitions </a:t>
            </a:r>
            <a:endParaRPr lang="en-GB" sz="19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latin typeface="Century Gothic" panose="020B0502020202020204" pitchFamily="34" charset="0"/>
              </a:rPr>
              <a:t>UNECE/ITU </a:t>
            </a:r>
            <a:r>
              <a:rPr lang="fr-CH" dirty="0" err="1" smtClean="0">
                <a:latin typeface="Century Gothic" panose="020B0502020202020204" pitchFamily="34" charset="0"/>
              </a:rPr>
              <a:t>definition</a:t>
            </a:r>
            <a:r>
              <a:rPr lang="fr-CH" dirty="0" smtClean="0">
                <a:latin typeface="Century Gothic" panose="020B0502020202020204" pitchFamily="34" charset="0"/>
              </a:rPr>
              <a:t> combines the «</a:t>
            </a:r>
            <a:r>
              <a:rPr lang="fr-CH" b="1" dirty="0" err="1" smtClean="0">
                <a:latin typeface="Century Gothic" panose="020B0502020202020204" pitchFamily="34" charset="0"/>
              </a:rPr>
              <a:t>smartness</a:t>
            </a:r>
            <a:r>
              <a:rPr lang="fr-CH" dirty="0" smtClean="0">
                <a:latin typeface="Century Gothic" panose="020B0502020202020204" pitchFamily="34" charset="0"/>
              </a:rPr>
              <a:t>» and the </a:t>
            </a:r>
            <a:r>
              <a:rPr lang="fr-CH" b="1" dirty="0" err="1" smtClean="0">
                <a:latin typeface="Century Gothic" panose="020B0502020202020204" pitchFamily="34" charset="0"/>
              </a:rPr>
              <a:t>sustainability</a:t>
            </a:r>
            <a:r>
              <a:rPr lang="fr-CH" dirty="0" smtClean="0">
                <a:latin typeface="Century Gothic" panose="020B0502020202020204" pitchFamily="34" charset="0"/>
              </a:rPr>
              <a:t> of a city</a:t>
            </a:r>
          </a:p>
          <a:p>
            <a:r>
              <a:rPr lang="fr-CH" dirty="0" err="1" smtClean="0">
                <a:latin typeface="Century Gothic" panose="020B0502020202020204" pitchFamily="34" charset="0"/>
              </a:rPr>
              <a:t>Framed</a:t>
            </a:r>
            <a:r>
              <a:rPr lang="fr-CH" dirty="0" smtClean="0">
                <a:latin typeface="Century Gothic" panose="020B0502020202020204" pitchFamily="34" charset="0"/>
              </a:rPr>
              <a:t> in the </a:t>
            </a:r>
            <a:r>
              <a:rPr lang="fr-CH" b="1" dirty="0" smtClean="0">
                <a:latin typeface="Century Gothic" panose="020B0502020202020204" pitchFamily="34" charset="0"/>
              </a:rPr>
              <a:t>SDG 11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636912"/>
            <a:ext cx="4248472" cy="37444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i="1" dirty="0" smtClean="0">
                <a:latin typeface="Century Gothic" panose="020B0502020202020204" pitchFamily="34" charset="0"/>
              </a:rPr>
              <a:t>“A </a:t>
            </a:r>
            <a:r>
              <a:rPr lang="en-US" i="1" dirty="0">
                <a:latin typeface="Century Gothic" panose="020B0502020202020204" pitchFamily="34" charset="0"/>
              </a:rPr>
              <a:t>smart sustainable city is an </a:t>
            </a:r>
            <a:r>
              <a:rPr lang="en-US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innovative</a:t>
            </a:r>
            <a:r>
              <a:rPr lang="en-US" i="1" dirty="0">
                <a:latin typeface="Century Gothic" panose="020B0502020202020204" pitchFamily="34" charset="0"/>
              </a:rPr>
              <a:t> city that uses information and communication technologies (</a:t>
            </a:r>
            <a:r>
              <a:rPr lang="en-US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ICTs</a:t>
            </a:r>
            <a:r>
              <a:rPr lang="en-US" i="1" dirty="0">
                <a:latin typeface="Century Gothic" panose="020B0502020202020204" pitchFamily="34" charset="0"/>
              </a:rPr>
              <a:t>) and other means to improve </a:t>
            </a:r>
            <a:r>
              <a:rPr lang="en-US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quality of life</a:t>
            </a:r>
            <a:r>
              <a:rPr lang="en-US" i="1" dirty="0">
                <a:latin typeface="Century Gothic" panose="020B0502020202020204" pitchFamily="34" charset="0"/>
              </a:rPr>
              <a:t>, </a:t>
            </a:r>
            <a:r>
              <a:rPr lang="en-US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efficiency</a:t>
            </a:r>
            <a:r>
              <a:rPr lang="en-US" i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en-US" i="1" dirty="0">
                <a:latin typeface="Century Gothic" panose="020B0502020202020204" pitchFamily="34" charset="0"/>
              </a:rPr>
              <a:t>of urban operation and services, and </a:t>
            </a:r>
            <a:r>
              <a:rPr lang="en-US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competitiveness</a:t>
            </a:r>
            <a:r>
              <a:rPr lang="en-US" i="1" dirty="0">
                <a:latin typeface="Century Gothic" panose="020B0502020202020204" pitchFamily="34" charset="0"/>
              </a:rPr>
              <a:t>, while ensuring that it meets the </a:t>
            </a:r>
            <a:r>
              <a:rPr lang="en-US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needs of present and future generations </a:t>
            </a:r>
            <a:r>
              <a:rPr lang="en-US" i="1" dirty="0">
                <a:latin typeface="Century Gothic" panose="020B0502020202020204" pitchFamily="34" charset="0"/>
              </a:rPr>
              <a:t>with respect to economic, </a:t>
            </a:r>
            <a:r>
              <a:rPr lang="en-US" i="1" dirty="0" smtClean="0">
                <a:latin typeface="Century Gothic" panose="020B0502020202020204" pitchFamily="34" charset="0"/>
              </a:rPr>
              <a:t>social and </a:t>
            </a:r>
            <a:r>
              <a:rPr lang="en-US" i="1" dirty="0">
                <a:latin typeface="Century Gothic" panose="020B0502020202020204" pitchFamily="34" charset="0"/>
              </a:rPr>
              <a:t>environmental </a:t>
            </a:r>
            <a:r>
              <a:rPr lang="en-US" i="1" dirty="0" smtClean="0">
                <a:latin typeface="Century Gothic" panose="020B0502020202020204" pitchFamily="34" charset="0"/>
              </a:rPr>
              <a:t>aspects as well as cultural.” [UNECE/ITU]</a:t>
            </a:r>
            <a:endParaRPr lang="en-GB" i="1" dirty="0">
              <a:latin typeface="Century Gothic" panose="020B0502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4"/>
          <a:stretch/>
        </p:blipFill>
        <p:spPr bwMode="auto">
          <a:xfrm>
            <a:off x="6937737" y="2782219"/>
            <a:ext cx="1783085" cy="177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r="16180"/>
          <a:stretch/>
        </p:blipFill>
        <p:spPr bwMode="auto">
          <a:xfrm>
            <a:off x="4716016" y="2811561"/>
            <a:ext cx="1796903" cy="1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32" y="44624"/>
            <a:ext cx="57721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Objectives</a:t>
            </a:r>
            <a:endParaRPr lang="en-GB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02565"/>
            <a:ext cx="3240360" cy="19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3322198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Support to create a regulatory and institutional framework for sustainable urban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Encourage cooperation among stakeholders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</a:t>
            </a:r>
            <a:r>
              <a:rPr lang="en-GB" dirty="0" smtClean="0">
                <a:latin typeface="Century Gothic" panose="020B0502020202020204" pitchFamily="34" charset="0"/>
              </a:rPr>
              <a:t>rovide </a:t>
            </a:r>
            <a:r>
              <a:rPr lang="en-GB" dirty="0">
                <a:latin typeface="Century Gothic" panose="020B0502020202020204" pitchFamily="34" charset="0"/>
              </a:rPr>
              <a:t>practical guidance </a:t>
            </a:r>
            <a:r>
              <a:rPr lang="en-GB" dirty="0" smtClean="0">
                <a:latin typeface="Century Gothic" panose="020B0502020202020204" pitchFamily="34" charset="0"/>
              </a:rPr>
              <a:t>to cities seeking to become smart </a:t>
            </a:r>
            <a:r>
              <a:rPr lang="en-GB" dirty="0">
                <a:latin typeface="Century Gothic" panose="020B0502020202020204" pitchFamily="34" charset="0"/>
              </a:rPr>
              <a:t>sustainable </a:t>
            </a:r>
            <a:r>
              <a:rPr lang="en-GB" dirty="0" smtClean="0">
                <a:latin typeface="Century Gothic" panose="020B0502020202020204" pitchFamily="34" charset="0"/>
              </a:rPr>
              <a:t>cities</a:t>
            </a: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Provide a platform to connect people and cities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Harmonize methodologies and approaches to assess cities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entury Gothic" panose="020B0502020202020204" pitchFamily="34" charset="0"/>
              </a:rPr>
              <a:t>Help in achieving  and monitoring the SDGs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Century Gothic" panose="020B0502020202020204" pitchFamily="34" charset="0"/>
              </a:rPr>
              <a:t>Capacity</a:t>
            </a:r>
            <a:r>
              <a:rPr lang="fr-CH" dirty="0" smtClean="0">
                <a:latin typeface="Century Gothic" panose="020B0502020202020204" pitchFamily="34" charset="0"/>
              </a:rPr>
              <a:t> building</a:t>
            </a:r>
            <a:endParaRPr lang="en-GB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116632"/>
            <a:ext cx="577211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0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Pillars</a:t>
            </a:r>
            <a:r>
              <a:rPr lang="fr-CH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of the initiative</a:t>
            </a:r>
            <a:endParaRPr lang="en-GB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6048672" cy="54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448" y="2060848"/>
            <a:ext cx="144016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CH" b="1" dirty="0" err="1" smtClean="0">
                <a:latin typeface="Century Gothic" panose="020B0502020202020204" pitchFamily="34" charset="0"/>
              </a:rPr>
              <a:t>Pillars</a:t>
            </a:r>
            <a:endParaRPr lang="en-GB" b="1" dirty="0" err="1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48" y="3300933"/>
            <a:ext cx="1440160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CH" b="1" dirty="0" err="1" smtClean="0">
                <a:latin typeface="Century Gothic" panose="020B0502020202020204" pitchFamily="34" charset="0"/>
              </a:rPr>
              <a:t>Activities</a:t>
            </a:r>
            <a:endParaRPr lang="en-GB" b="1" dirty="0" err="1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4933206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CH" sz="14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Pillar</a:t>
            </a:r>
            <a:endParaRPr lang="en-GB" sz="1400" b="1" dirty="0" err="1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6036" y="489391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CH" sz="14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Pillar</a:t>
            </a:r>
            <a:endParaRPr lang="en-GB" sz="1400" b="1" dirty="0" err="1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4889079"/>
            <a:ext cx="1080120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CH" sz="14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Pillar</a:t>
            </a:r>
            <a:endParaRPr lang="en-GB" sz="1400" b="1" dirty="0" err="1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6" y="12651"/>
            <a:ext cx="5772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U4SSC Action plan - </a:t>
            </a:r>
            <a:r>
              <a:rPr lang="fr-CH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actions</a:t>
            </a:r>
            <a:endParaRPr lang="en-GB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355551"/>
            <a:ext cx="4752528" cy="1008112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Smart Education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Discussing ways of integrating 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IoT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and other ICTs into Smart Sustainable Cities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Identifying SSCs goals and challenges in relation to the implementation of key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targets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492896"/>
            <a:ext cx="4752528" cy="86409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Panel discussions and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p</a:t>
            </a:r>
            <a:r>
              <a:rPr lang="en-GB" sz="1200" dirty="0" smtClean="0">
                <a:latin typeface="Century Gothic" panose="020B0502020202020204" pitchFamily="34" charset="0"/>
              </a:rPr>
              <a:t>articipation/organization of expert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entury Gothic" panose="020B0502020202020204" pitchFamily="34" charset="0"/>
              </a:rPr>
              <a:t>capacity building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entury Gothic" panose="020B0502020202020204" pitchFamily="34" charset="0"/>
              </a:rPr>
              <a:t>partners and stakeholders consultations</a:t>
            </a:r>
            <a:endParaRPr lang="en-GB" sz="12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501008"/>
            <a:ext cx="4752528" cy="136815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Knowledge </a:t>
            </a:r>
            <a:r>
              <a:rPr lang="en-GB" sz="1200" b="1" dirty="0" smtClean="0">
                <a:latin typeface="Century Gothic" panose="020B0502020202020204" pitchFamily="34" charset="0"/>
              </a:rPr>
              <a:t>sharing </a:t>
            </a:r>
            <a:r>
              <a:rPr lang="en-GB" sz="1200" b="1" dirty="0">
                <a:latin typeface="Century Gothic" panose="020B0502020202020204" pitchFamily="34" charset="0"/>
              </a:rPr>
              <a:t>&amp; </a:t>
            </a:r>
            <a:r>
              <a:rPr lang="en-GB" sz="1200" b="1" dirty="0" smtClean="0">
                <a:latin typeface="Century Gothic" panose="020B0502020202020204" pitchFamily="34" charset="0"/>
              </a:rPr>
              <a:t>research</a:t>
            </a:r>
            <a:endParaRPr lang="en-GB" sz="12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Collecting relevant case studies on </a:t>
            </a:r>
            <a:r>
              <a:rPr lang="en-GB" sz="1200" dirty="0" smtClean="0">
                <a:latin typeface="Century Gothic" panose="020B0502020202020204" pitchFamily="34" charset="0"/>
              </a:rPr>
              <a:t>SSC worldwide</a:t>
            </a:r>
            <a:r>
              <a:rPr lang="en-GB" sz="1200" dirty="0">
                <a:latin typeface="Century Gothic" panose="020B0502020202020204" pitchFamily="34" charset="0"/>
              </a:rPr>
              <a:t>, or </a:t>
            </a:r>
            <a:r>
              <a:rPr lang="en-GB" sz="1200" dirty="0" smtClean="0">
                <a:latin typeface="Century Gothic" panose="020B0502020202020204" pitchFamily="34" charset="0"/>
              </a:rPr>
              <a:t>specific </a:t>
            </a:r>
            <a:r>
              <a:rPr lang="en-GB" sz="1200" dirty="0">
                <a:latin typeface="Century Gothic" panose="020B0502020202020204" pitchFamily="34" charset="0"/>
              </a:rPr>
              <a:t>related topics (resilience to disasters, compact planning, urban noise, urban safety, etc</a:t>
            </a:r>
            <a:r>
              <a:rPr lang="en-GB" sz="1200" dirty="0" smtClean="0">
                <a:latin typeface="Century Gothic" panose="020B0502020202020204" pitchFamily="34" charset="0"/>
              </a:rPr>
              <a:t>.)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entury Gothic" panose="020B0502020202020204" pitchFamily="34" charset="0"/>
              </a:rPr>
              <a:t>Researching and examining the potential role of various technological innovations in urban ICT infrastructures for Smart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5013176"/>
            <a:ext cx="4752528" cy="1152128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Standards implementation</a:t>
            </a:r>
            <a:endParaRPr lang="en-GB" sz="12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use </a:t>
            </a:r>
            <a:r>
              <a:rPr lang="en-US" sz="1200" dirty="0">
                <a:latin typeface="Century Gothic" panose="020B0502020202020204" pitchFamily="34" charset="0"/>
              </a:rPr>
              <a:t>of international standards </a:t>
            </a:r>
            <a:r>
              <a:rPr lang="en-US" sz="1200" dirty="0" smtClean="0">
                <a:latin typeface="Century Gothic" panose="020B0502020202020204" pitchFamily="34" charset="0"/>
              </a:rPr>
              <a:t>&amp; KPIs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establishing </a:t>
            </a:r>
            <a:r>
              <a:rPr lang="en-US" sz="1200" dirty="0">
                <a:latin typeface="Century Gothic" panose="020B0502020202020204" pitchFamily="34" charset="0"/>
              </a:rPr>
              <a:t>guidelines for the transition to </a:t>
            </a:r>
            <a:r>
              <a:rPr lang="en-US" sz="1200" dirty="0" smtClean="0">
                <a:latin typeface="Century Gothic" panose="020B0502020202020204" pitchFamily="34" charset="0"/>
              </a:rPr>
              <a:t>SSC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</a:t>
            </a:r>
            <a:r>
              <a:rPr lang="en-US" sz="1200" dirty="0" smtClean="0">
                <a:latin typeface="Century Gothic" panose="020B0502020202020204" pitchFamily="34" charset="0"/>
              </a:rPr>
              <a:t>est and pilot standards</a:t>
            </a:r>
            <a:endParaRPr lang="en-GB" sz="1200" dirty="0">
              <a:latin typeface="Century Gothic" panose="020B0502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8" y="0"/>
            <a:ext cx="5772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0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Pillar</a:t>
            </a:r>
            <a:r>
              <a:rPr lang="fr-CH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2 - </a:t>
            </a:r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activities</a:t>
            </a:r>
            <a:endParaRPr lang="en-GB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230425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4221088"/>
            <a:ext cx="3240360" cy="10081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 smtClean="0">
                <a:latin typeface="Century Gothic" panose="020B0502020202020204" pitchFamily="34" charset="0"/>
              </a:rPr>
              <a:t>United Smart </a:t>
            </a:r>
            <a:r>
              <a:rPr lang="fr-CH" dirty="0" err="1" smtClean="0">
                <a:latin typeface="Century Gothic" panose="020B0502020202020204" pitchFamily="34" charset="0"/>
              </a:rPr>
              <a:t>Cities</a:t>
            </a:r>
            <a:endParaRPr lang="fr-CH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 smtClean="0">
                <a:latin typeface="Century Gothic" panose="020B0502020202020204" pitchFamily="34" charset="0"/>
              </a:rPr>
              <a:t>Performance </a:t>
            </a:r>
            <a:r>
              <a:rPr lang="fr-CH" dirty="0" err="1" smtClean="0">
                <a:latin typeface="Century Gothic" panose="020B0502020202020204" pitchFamily="34" charset="0"/>
              </a:rPr>
              <a:t>assessment</a:t>
            </a:r>
            <a:endParaRPr lang="fr-CH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 smtClean="0">
                <a:latin typeface="Century Gothic" panose="020B0502020202020204" pitchFamily="34" charset="0"/>
              </a:rPr>
              <a:t>City profiles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 smtClean="0">
                <a:latin typeface="Century Gothic" panose="020B0502020202020204" pitchFamily="34" charset="0"/>
              </a:rPr>
              <a:t>City action plan</a:t>
            </a:r>
            <a:endParaRPr lang="en-GB" dirty="0" err="1" smtClean="0">
              <a:latin typeface="Century Gothic" panose="020B0502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619672" y="3501008"/>
            <a:ext cx="792088" cy="504056"/>
          </a:xfrm>
          <a:prstGeom prst="downArrow">
            <a:avLst/>
          </a:prstGeom>
          <a:solidFill>
            <a:srgbClr val="FFC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9" name="Down Arrow 8"/>
          <p:cNvSpPr/>
          <p:nvPr/>
        </p:nvSpPr>
        <p:spPr>
          <a:xfrm>
            <a:off x="4932040" y="3511384"/>
            <a:ext cx="792088" cy="504056"/>
          </a:xfrm>
          <a:prstGeom prst="downArrow">
            <a:avLst/>
          </a:prstGeom>
          <a:solidFill>
            <a:srgbClr val="FFC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788024" y="4221088"/>
            <a:ext cx="3024336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 err="1" smtClean="0">
                <a:latin typeface="Century Gothic" panose="020B0502020202020204" pitchFamily="34" charset="0"/>
              </a:rPr>
              <a:t>KPIs</a:t>
            </a:r>
            <a:r>
              <a:rPr lang="fr-CH" dirty="0" smtClean="0">
                <a:latin typeface="Century Gothic" panose="020B0502020202020204" pitchFamily="34" charset="0"/>
              </a:rPr>
              <a:t> </a:t>
            </a:r>
            <a:r>
              <a:rPr lang="fr-CH" dirty="0" err="1" smtClean="0">
                <a:latin typeface="Century Gothic" panose="020B0502020202020204" pitchFamily="34" charset="0"/>
              </a:rPr>
              <a:t>development</a:t>
            </a:r>
            <a:r>
              <a:rPr lang="fr-CH" dirty="0" smtClean="0">
                <a:latin typeface="Century Gothic" panose="020B0502020202020204" pitchFamily="34" charset="0"/>
              </a:rPr>
              <a:t> and </a:t>
            </a:r>
            <a:r>
              <a:rPr lang="fr-CH" dirty="0" err="1" smtClean="0">
                <a:latin typeface="Century Gothic" panose="020B0502020202020204" pitchFamily="34" charset="0"/>
              </a:rPr>
              <a:t>testing</a:t>
            </a:r>
            <a:endParaRPr lang="fr-CH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Century Gothic" panose="020B0502020202020204" pitchFamily="34" charset="0"/>
              </a:rPr>
              <a:t>Advosory</a:t>
            </a:r>
            <a:r>
              <a:rPr lang="fr-CH" dirty="0" smtClean="0">
                <a:latin typeface="Century Gothic" panose="020B0502020202020204" pitchFamily="34" charset="0"/>
              </a:rPr>
              <a:t> </a:t>
            </a:r>
            <a:r>
              <a:rPr lang="fr-CH" dirty="0" err="1" smtClean="0">
                <a:latin typeface="Century Gothic" panose="020B0502020202020204" pitchFamily="34" charset="0"/>
              </a:rPr>
              <a:t>Board</a:t>
            </a:r>
            <a:r>
              <a:rPr lang="fr-CH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Century Gothic" panose="020B0502020202020204" pitchFamily="34" charset="0"/>
              </a:rPr>
              <a:t>Technical</a:t>
            </a:r>
            <a:r>
              <a:rPr lang="fr-CH" dirty="0" smtClean="0">
                <a:latin typeface="Century Gothic" panose="020B0502020202020204" pitchFamily="34" charset="0"/>
              </a:rPr>
              <a:t> </a:t>
            </a:r>
            <a:r>
              <a:rPr lang="fr-CH" dirty="0" err="1" smtClean="0">
                <a:latin typeface="Century Gothic" panose="020B0502020202020204" pitchFamily="34" charset="0"/>
              </a:rPr>
              <a:t>Board</a:t>
            </a:r>
            <a:endParaRPr lang="fr-CH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dirty="0" err="1" smtClean="0">
                <a:latin typeface="Century Gothic" panose="020B0502020202020204" pitchFamily="34" charset="0"/>
              </a:rPr>
              <a:t>Selection</a:t>
            </a:r>
            <a:r>
              <a:rPr lang="fr-CH" dirty="0" smtClean="0">
                <a:latin typeface="Century Gothic" panose="020B0502020202020204" pitchFamily="34" charset="0"/>
              </a:rPr>
              <a:t> of </a:t>
            </a:r>
            <a:r>
              <a:rPr lang="fr-CH" dirty="0" err="1" smtClean="0">
                <a:latin typeface="Century Gothic" panose="020B0502020202020204" pitchFamily="34" charset="0"/>
              </a:rPr>
              <a:t>cities</a:t>
            </a:r>
            <a:endParaRPr lang="en-GB" dirty="0" err="1" smtClean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2132856"/>
            <a:ext cx="1296144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CH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Pillar</a:t>
            </a:r>
            <a:endParaRPr lang="en-GB" b="1" dirty="0" err="1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16632"/>
            <a:ext cx="5772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3920"/>
          </a:xfrm>
        </p:spPr>
        <p:txBody>
          <a:bodyPr/>
          <a:lstStyle/>
          <a:p>
            <a:r>
              <a:rPr lang="fr-CH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United Smart </a:t>
            </a:r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Cities</a:t>
            </a:r>
            <a:endParaRPr lang="en-GB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7" y="1910904"/>
            <a:ext cx="3164098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3771040" y="1844824"/>
            <a:ext cx="1809072" cy="886563"/>
          </a:xfrm>
          <a:prstGeom prst="roundRect">
            <a:avLst/>
          </a:prstGeom>
          <a:solidFill>
            <a:srgbClr val="FFC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43" name="Rounded Rectangle 42"/>
          <p:cNvSpPr/>
          <p:nvPr/>
        </p:nvSpPr>
        <p:spPr>
          <a:xfrm>
            <a:off x="3770974" y="3459424"/>
            <a:ext cx="1809138" cy="977687"/>
          </a:xfrm>
          <a:prstGeom prst="roundRect">
            <a:avLst/>
          </a:prstGeom>
          <a:solidFill>
            <a:srgbClr val="BFE2CA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sp>
        <p:nvSpPr>
          <p:cNvPr id="44" name="Rounded Rectangle 43"/>
          <p:cNvSpPr/>
          <p:nvPr/>
        </p:nvSpPr>
        <p:spPr>
          <a:xfrm>
            <a:off x="3591912" y="4972016"/>
            <a:ext cx="1988200" cy="905255"/>
          </a:xfrm>
          <a:prstGeom prst="roundRect">
            <a:avLst/>
          </a:prstGeom>
          <a:solidFill>
            <a:srgbClr val="FF716A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 err="1" smtClean="0"/>
          </a:p>
        </p:txBody>
      </p:sp>
      <p:grpSp>
        <p:nvGrpSpPr>
          <p:cNvPr id="45" name="Group 44"/>
          <p:cNvGrpSpPr/>
          <p:nvPr/>
        </p:nvGrpSpPr>
        <p:grpSpPr>
          <a:xfrm>
            <a:off x="3941423" y="1701106"/>
            <a:ext cx="1184488" cy="442959"/>
            <a:chOff x="185714" y="262379"/>
            <a:chExt cx="983693" cy="305360"/>
          </a:xfrm>
          <a:solidFill>
            <a:srgbClr val="FFC000"/>
          </a:solidFill>
        </p:grpSpPr>
        <p:sp>
          <p:nvSpPr>
            <p:cNvPr id="46" name="Rounded Rectangle 45"/>
            <p:cNvSpPr/>
            <p:nvPr/>
          </p:nvSpPr>
          <p:spPr>
            <a:xfrm>
              <a:off x="185714" y="262379"/>
              <a:ext cx="983693" cy="3053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194658" y="271323"/>
              <a:ext cx="965805" cy="2874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kern="1200" dirty="0" smtClean="0">
                  <a:latin typeface="Century Gothic" panose="020B0502020202020204" pitchFamily="34" charset="0"/>
                </a:rPr>
                <a:t>Activity 1</a:t>
              </a:r>
              <a:endParaRPr lang="en-GB" sz="16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89988" y="3459425"/>
            <a:ext cx="1104366" cy="340199"/>
            <a:chOff x="2172410" y="262375"/>
            <a:chExt cx="1024566" cy="252618"/>
          </a:xfrm>
          <a:solidFill>
            <a:srgbClr val="BFE2CA"/>
          </a:solidFill>
        </p:grpSpPr>
        <p:sp>
          <p:nvSpPr>
            <p:cNvPr id="49" name="Rounded Rectangle 48"/>
            <p:cNvSpPr/>
            <p:nvPr/>
          </p:nvSpPr>
          <p:spPr>
            <a:xfrm>
              <a:off x="2172410" y="262375"/>
              <a:ext cx="1024566" cy="25261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2179809" y="269774"/>
              <a:ext cx="1009768" cy="2378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kern="1200" dirty="0" smtClean="0">
                  <a:latin typeface="Century Gothic" panose="020B0502020202020204" pitchFamily="34" charset="0"/>
                </a:rPr>
                <a:t>Activity 2</a:t>
              </a:r>
              <a:endParaRPr lang="en-GB" sz="1600" b="1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645878" y="4881575"/>
            <a:ext cx="1051238" cy="301627"/>
            <a:chOff x="4371526" y="262379"/>
            <a:chExt cx="925939" cy="305360"/>
          </a:xfrm>
          <a:solidFill>
            <a:srgbClr val="FF716A"/>
          </a:solidFill>
        </p:grpSpPr>
        <p:sp>
          <p:nvSpPr>
            <p:cNvPr id="52" name="Rounded Rectangle 51"/>
            <p:cNvSpPr/>
            <p:nvPr/>
          </p:nvSpPr>
          <p:spPr>
            <a:xfrm>
              <a:off x="4371526" y="262379"/>
              <a:ext cx="925939" cy="30536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4380470" y="271323"/>
              <a:ext cx="908051" cy="2874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b="1" kern="1200" dirty="0" smtClean="0">
                  <a:latin typeface="Century Gothic" panose="020B0502020202020204" pitchFamily="34" charset="0"/>
                </a:rPr>
                <a:t>Activity 3</a:t>
              </a:r>
              <a:endParaRPr lang="en-GB" sz="1600" b="1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17088" y="2144065"/>
            <a:ext cx="1584176" cy="5400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sz="1400" b="1" dirty="0" err="1">
                <a:latin typeface="Century Gothic" panose="020B0502020202020204" pitchFamily="34" charset="0"/>
              </a:rPr>
              <a:t>Methodology</a:t>
            </a:r>
            <a:r>
              <a:rPr lang="fr-CH" sz="1400" b="1" dirty="0">
                <a:latin typeface="Century Gothic" panose="020B0502020202020204" pitchFamily="34" charset="0"/>
              </a:rPr>
              <a:t> </a:t>
            </a:r>
            <a:endParaRPr lang="en-GB" sz="1400" b="1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sz="1400" b="1" dirty="0">
                <a:latin typeface="Century Gothic" panose="020B0502020202020204" pitchFamily="34" charset="0"/>
              </a:rPr>
              <a:t>Pilot </a:t>
            </a:r>
            <a:r>
              <a:rPr lang="fr-CH" sz="1400" b="1" dirty="0" err="1">
                <a:latin typeface="Century Gothic" panose="020B0502020202020204" pitchFamily="34" charset="0"/>
              </a:rPr>
              <a:t>cities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7088" y="3844337"/>
            <a:ext cx="1544770" cy="480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sz="1400" b="1" dirty="0" smtClean="0">
                <a:latin typeface="Century Gothic" panose="020B0502020202020204" pitchFamily="34" charset="0"/>
              </a:rPr>
              <a:t>Performance </a:t>
            </a:r>
            <a:r>
              <a:rPr lang="fr-CH" sz="1400" b="1" dirty="0" err="1" smtClean="0">
                <a:latin typeface="Century Gothic" panose="020B0502020202020204" pitchFamily="34" charset="0"/>
              </a:rPr>
              <a:t>assessment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6032" y="5259089"/>
            <a:ext cx="1924080" cy="497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sz="1300" b="1" dirty="0" err="1">
                <a:latin typeface="Century Gothic" panose="020B0502020202020204" pitchFamily="34" charset="0"/>
              </a:rPr>
              <a:t>Implementation</a:t>
            </a:r>
            <a:r>
              <a:rPr lang="fr-CH" sz="1300" b="1" dirty="0">
                <a:latin typeface="Century Gothic" panose="020B0502020202020204" pitchFamily="34" charset="0"/>
              </a:rPr>
              <a:t> </a:t>
            </a:r>
            <a:r>
              <a:rPr lang="fr-CH" sz="1300" b="1" dirty="0" smtClean="0">
                <a:latin typeface="Century Gothic" panose="020B0502020202020204" pitchFamily="34" charset="0"/>
              </a:rPr>
              <a:t>of </a:t>
            </a:r>
            <a:r>
              <a:rPr lang="fr-CH" sz="1300" b="1" dirty="0" err="1" smtClean="0">
                <a:latin typeface="Century Gothic" panose="020B0502020202020204" pitchFamily="34" charset="0"/>
              </a:rPr>
              <a:t>reccommendations</a:t>
            </a:r>
            <a:endParaRPr lang="en-GB" sz="1300" b="1" dirty="0">
              <a:latin typeface="Century Gothic" panose="020B0502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4813" y="2093240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CH" sz="1600" dirty="0" smtClean="0">
                <a:latin typeface="Century Gothic" panose="020B0502020202020204" pitchFamily="34" charset="0"/>
              </a:rPr>
              <a:t>Standards</a:t>
            </a:r>
            <a:endParaRPr lang="en-GB" sz="1600" dirty="0" err="1" smtClean="0"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02148" y="3629524"/>
            <a:ext cx="1911843" cy="5139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CH" sz="1600" dirty="0" smtClean="0">
                <a:latin typeface="Century Gothic" panose="020B0502020202020204" pitchFamily="34" charset="0"/>
              </a:rPr>
              <a:t>Smart </a:t>
            </a:r>
            <a:r>
              <a:rPr lang="fr-CH" sz="1600" dirty="0" err="1" smtClean="0">
                <a:latin typeface="Century Gothic" panose="020B0502020202020204" pitchFamily="34" charset="0"/>
              </a:rPr>
              <a:t>sustainable</a:t>
            </a:r>
            <a:r>
              <a:rPr lang="fr-CH" sz="1600" dirty="0" smtClean="0">
                <a:latin typeface="Century Gothic" panose="020B0502020202020204" pitchFamily="34" charset="0"/>
              </a:rPr>
              <a:t> city profile</a:t>
            </a:r>
            <a:endParaRPr lang="en-GB" sz="1600" dirty="0" err="1" smtClean="0">
              <a:latin typeface="Century Gothic" panose="020B0502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48028" y="5125886"/>
            <a:ext cx="2228797" cy="3590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CH" sz="1600" dirty="0" smtClean="0">
                <a:latin typeface="Century Gothic" panose="020B0502020202020204" pitchFamily="34" charset="0"/>
              </a:rPr>
              <a:t>City action plan</a:t>
            </a:r>
            <a:endParaRPr lang="en-GB" sz="1600" dirty="0" err="1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86" y="29990"/>
            <a:ext cx="5772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37" y="188640"/>
            <a:ext cx="6421336" cy="1010892"/>
          </a:xfrm>
        </p:spPr>
        <p:txBody>
          <a:bodyPr/>
          <a:lstStyle/>
          <a:p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Advisory</a:t>
            </a:r>
            <a:r>
              <a:rPr lang="fr-CH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and </a:t>
            </a:r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Technical</a:t>
            </a:r>
            <a:r>
              <a:rPr lang="fr-CH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Board</a:t>
            </a:r>
            <a:r>
              <a:rPr lang="fr-CH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: </a:t>
            </a:r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Partnering</a:t>
            </a:r>
            <a:r>
              <a:rPr lang="fr-CH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UN </a:t>
            </a:r>
            <a:r>
              <a:rPr lang="fr-CH" sz="28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organizations</a:t>
            </a:r>
            <a:endParaRPr lang="en-GB" sz="28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28" y="1530973"/>
            <a:ext cx="2517356" cy="77206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74" y="1331244"/>
            <a:ext cx="865634" cy="97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un.org.me/uploads/images/un-logos/Unido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5" y="2628877"/>
            <a:ext cx="846118" cy="77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Risultati immagini per W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80" y="2661105"/>
            <a:ext cx="1008112" cy="10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Risultati immagini per fa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304" r="50470" b="-1304"/>
          <a:stretch/>
        </p:blipFill>
        <p:spPr bwMode="auto">
          <a:xfrm>
            <a:off x="4196274" y="2661127"/>
            <a:ext cx="885649" cy="85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http://www.fi.ibimet.cnr.it/resolveuid/f42d519e799a4251a113b2b47e4dae2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10" y="2459157"/>
            <a:ext cx="1014189" cy="111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http://www.greenpolicy360.net/mw/images/Unfccc_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0808"/>
          <a:stretch/>
        </p:blipFill>
        <p:spPr bwMode="auto">
          <a:xfrm>
            <a:off x="7812360" y="2590036"/>
            <a:ext cx="1107187" cy="10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https://pbs.twimg.com/profile_images/378800000115507129/ba32c380019537466b77b9b3551b8fba_400x400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6" y="3895540"/>
            <a:ext cx="1151683" cy="115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s://donate.unwomen.org/assets/images/UNwomen-Logo-Blue-TransparentBackground-e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15" y="4166365"/>
            <a:ext cx="1589039" cy="47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en/thumb/9/9b/UNEP_logo.svg/872px-UNEP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75" y="4200682"/>
            <a:ext cx="853594" cy="10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profile_images/599214175697686528/4Wgx-eAO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6296"/>
          <a:stretch/>
        </p:blipFill>
        <p:spPr bwMode="auto">
          <a:xfrm>
            <a:off x="7669343" y="4054609"/>
            <a:ext cx="868566" cy="13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ndolinkenglish.files.wordpress.com/2009/05/wto1-color_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0" y="5498482"/>
            <a:ext cx="1229150" cy="104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ender-climate.org/wp-content/uploads/2014/10/UNCCD_UN_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92" y="5270697"/>
            <a:ext cx="1975084" cy="8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lanetearthinstitute.org.uk/wp-content/uploads/2013/11/UNECA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15" y="3974687"/>
            <a:ext cx="1129536" cy="112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rospernet.ias.unu.edu/wp-content/uploads/2015/04/UNU-IAS-Tokyo_LOGO_3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98483"/>
            <a:ext cx="2214282" cy="11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reengrowthknowledge.org/sites/default/files/styles/large/public/images/thumbnails/organization/UNDESA.png?itok=FCcr7Gc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5732" r="8021" b="6671"/>
          <a:stretch/>
        </p:blipFill>
        <p:spPr bwMode="auto">
          <a:xfrm>
            <a:off x="2145767" y="5484814"/>
            <a:ext cx="1648632" cy="10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05" y="72269"/>
            <a:ext cx="577212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4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_POTX_4x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F9D209-C30B-47AE-BC37-B049E8842006}"/>
</file>

<file path=customXml/itemProps2.xml><?xml version="1.0" encoding="utf-8"?>
<ds:datastoreItem xmlns:ds="http://schemas.openxmlformats.org/officeDocument/2006/customXml" ds:itemID="{FEC165FE-99AC-4AB8-ABCC-12202FF91F7D}"/>
</file>

<file path=customXml/itemProps3.xml><?xml version="1.0" encoding="utf-8"?>
<ds:datastoreItem xmlns:ds="http://schemas.openxmlformats.org/officeDocument/2006/customXml" ds:itemID="{BADC84F8-4DD5-4131-A1B7-22C712087A1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639</Words>
  <Application>Microsoft Office PowerPoint</Application>
  <PresentationFormat>On-screen Show (4:3)</PresentationFormat>
  <Paragraphs>110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UNECE_POTX_4x3</vt:lpstr>
      <vt:lpstr>PowerPoint Presentation</vt:lpstr>
      <vt:lpstr>PowerPoint Presentation</vt:lpstr>
      <vt:lpstr>Smart city: definition</vt:lpstr>
      <vt:lpstr>Objectives</vt:lpstr>
      <vt:lpstr>Pillars of the initiative</vt:lpstr>
      <vt:lpstr>U4SSC Action plan - actions</vt:lpstr>
      <vt:lpstr>Pillar 2 - activities</vt:lpstr>
      <vt:lpstr>United Smart Cities</vt:lpstr>
      <vt:lpstr>Advisory and Technical Board: Partnering UN organizations</vt:lpstr>
      <vt:lpstr>KPIs for smart sustainable cities to assess the achievement of  SDGs (TD 1465 Rev.2)</vt:lpstr>
      <vt:lpstr>KPIs for smart sustainable cities to assess the achievement of  SDGs: Milestones</vt:lpstr>
      <vt:lpstr>Thank you for your attention!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Jean Rodriguez</dc:creator>
  <cp:lastModifiedBy>Domenica Carriero</cp:lastModifiedBy>
  <cp:revision>1272</cp:revision>
  <dcterms:created xsi:type="dcterms:W3CDTF">2015-05-13T14:05:37Z</dcterms:created>
  <dcterms:modified xsi:type="dcterms:W3CDTF">2016-05-17T18:29:10Z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