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diagrams/data1.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slideLayouts/slideLayout3.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diagrams/layout1.xml" ContentType="application/vnd.openxmlformats-officedocument.drawingml.diagramLayout+xml"/>
  <Override PartName="/ppt/diagrams/colors3.xml" ContentType="application/vnd.openxmlformats-officedocument.drawingml.diagramColors+xml"/>
  <Override PartName="/ppt/theme/theme1.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diagrams/quickStyle1.xml" ContentType="application/vnd.openxmlformats-officedocument.drawingml.diagramStyle+xml"/>
  <Override PartName="/ppt/diagrams/colors1.xml" ContentType="application/vnd.openxmlformats-officedocument.drawingml.diagramColors+xml"/>
  <Override PartName="/ppt/diagrams/quickStyle3.xml" ContentType="application/vnd.openxmlformats-officedocument.drawingml.diagramStyle+xml"/>
  <Override PartName="/ppt/theme/theme2.xml" ContentType="application/vnd.openxmlformats-officedocument.theme+xml"/>
  <Override PartName="/ppt/diagrams/layout2.xml" ContentType="application/vnd.openxmlformats-officedocument.drawingml.diagramLayout+xml"/>
  <Override PartName="/ppt/diagrams/colors2.xml" ContentType="application/vnd.openxmlformats-officedocument.drawingml.diagramColors+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layout3.xml" ContentType="application/vnd.openxmlformats-officedocument.drawingml.diagramLayout+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2.xml" ContentType="application/vnd.ms-office.drawingml.diagramDrawing+xml"/>
  <Override PartName="/ppt/diagrams/quickStyle2.xml" ContentType="application/vnd.openxmlformats-officedocument.drawingml.diagramStyle+xml"/>
  <Override PartName="/ppt/diagrams/drawing5.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sldIdLst>
    <p:sldId id="266" r:id="rId2"/>
    <p:sldId id="319" r:id="rId3"/>
    <p:sldId id="313" r:id="rId4"/>
    <p:sldId id="305" r:id="rId5"/>
    <p:sldId id="306" r:id="rId6"/>
    <p:sldId id="311" r:id="rId7"/>
    <p:sldId id="312" r:id="rId8"/>
    <p:sldId id="309" r:id="rId9"/>
    <p:sldId id="316" r:id="rId10"/>
    <p:sldId id="29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A827"/>
    <a:srgbClr val="488C08"/>
    <a:srgbClr val="407F46"/>
    <a:srgbClr val="454852"/>
    <a:srgbClr val="CD9F53"/>
    <a:srgbClr val="C69139"/>
    <a:srgbClr val="259821"/>
    <a:srgbClr val="4A8BC9"/>
    <a:srgbClr val="9BBB59"/>
    <a:srgbClr val="5EF31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10" autoAdjust="0"/>
    <p:restoredTop sz="77351" autoAdjust="0"/>
  </p:normalViewPr>
  <p:slideViewPr>
    <p:cSldViewPr snapToGrid="0" snapToObjects="1" showGuides="1">
      <p:cViewPr varScale="1">
        <p:scale>
          <a:sx n="68" d="100"/>
          <a:sy n="68" d="100"/>
        </p:scale>
        <p:origin x="-878" y="-62"/>
      </p:cViewPr>
      <p:guideLst>
        <p:guide orient="horz" pos="2160"/>
        <p:guide pos="3885"/>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0.png"/></Relationships>
</file>

<file path=ppt/diagrams/_rels/data2.xml.rels><?xml version="1.0" encoding="UTF-8" standalone="yes"?>
<Relationships xmlns="http://schemas.openxmlformats.org/package/2006/relationships"><Relationship Id="rId1" Type="http://schemas.openxmlformats.org/officeDocument/2006/relationships/image" Target="../media/image13.png"/></Relationships>
</file>

<file path=ppt/diagrams/_rels/data3.xml.rels><?xml version="1.0" encoding="UTF-8" standalone="yes"?>
<Relationships xmlns="http://schemas.openxmlformats.org/package/2006/relationships"><Relationship Id="rId1" Type="http://schemas.openxmlformats.org/officeDocument/2006/relationships/image" Target="../media/image15.png"/></Relationships>
</file>

<file path=ppt/diagrams/_rels/data4.xml.rels><?xml version="1.0" encoding="UTF-8" standalone="yes"?>
<Relationships xmlns="http://schemas.openxmlformats.org/package/2006/relationships"><Relationship Id="rId1" Type="http://schemas.openxmlformats.org/officeDocument/2006/relationships/image" Target="../media/image19.png"/></Relationships>
</file>

<file path=ppt/diagrams/_rels/data5.xml.rels><?xml version="1.0" encoding="UTF-8" standalone="yes"?>
<Relationships xmlns="http://schemas.openxmlformats.org/package/2006/relationships"><Relationship Id="rId1"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5.xml.rels><?xml version="1.0" encoding="UTF-8" standalone="yes"?>
<Relationships xmlns="http://schemas.openxmlformats.org/package/2006/relationships"><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D8540F-8A20-4BEC-B9A6-31FC3C24914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AE31CAF2-92BF-4365-849B-FB11A7181118}">
      <dgm:prSet phldrT="[Text]"/>
      <dgm:spPr>
        <a:solidFill>
          <a:srgbClr val="488C08"/>
        </a:solidFill>
      </dgm:spPr>
      <dgm:t>
        <a:bodyPr/>
        <a:lstStyle/>
        <a:p>
          <a:r>
            <a:rPr lang="es-ES_tradnl" b="1" dirty="0" smtClean="0">
              <a:solidFill>
                <a:schemeClr val="bg1"/>
              </a:solidFill>
            </a:rPr>
            <a:t>Smart </a:t>
          </a:r>
          <a:r>
            <a:rPr lang="es-ES_tradnl" b="1" dirty="0" err="1" smtClean="0">
              <a:solidFill>
                <a:schemeClr val="bg1"/>
              </a:solidFill>
            </a:rPr>
            <a:t>Water</a:t>
          </a:r>
          <a:r>
            <a:rPr lang="es-ES_tradnl" b="1" dirty="0" smtClean="0">
              <a:solidFill>
                <a:schemeClr val="bg1"/>
              </a:solidFill>
            </a:rPr>
            <a:t> Management in </a:t>
          </a:r>
          <a:r>
            <a:rPr lang="es-ES_tradnl" b="1" dirty="0" err="1" smtClean="0">
              <a:solidFill>
                <a:schemeClr val="bg1"/>
              </a:solidFill>
            </a:rPr>
            <a:t>Cities</a:t>
          </a:r>
          <a:endParaRPr lang="en-US" dirty="0"/>
        </a:p>
      </dgm:t>
    </dgm:pt>
    <dgm:pt modelId="{CCC9E367-2F8E-43D6-AC61-2288AE376588}" type="parTrans" cxnId="{7D6C42C5-0BDE-4D2B-BA62-AE923B259F59}">
      <dgm:prSet/>
      <dgm:spPr/>
      <dgm:t>
        <a:bodyPr/>
        <a:lstStyle/>
        <a:p>
          <a:endParaRPr lang="en-US"/>
        </a:p>
      </dgm:t>
    </dgm:pt>
    <dgm:pt modelId="{701EB883-1463-45A5-A85C-7C5BE993A950}" type="sibTrans" cxnId="{7D6C42C5-0BDE-4D2B-BA62-AE923B259F59}">
      <dgm:prSet/>
      <dgm:spPr/>
      <dgm:t>
        <a:bodyPr/>
        <a:lstStyle/>
        <a:p>
          <a:endParaRPr lang="en-US"/>
        </a:p>
      </dgm:t>
    </dgm:pt>
    <dgm:pt modelId="{DF2C777E-1D6C-422B-A578-6151E2616038}">
      <dgm:prSet phldrT="[Text]"/>
      <dgm:spPr>
        <a:blipFill rotWithShape="0">
          <a:blip xmlns:r="http://schemas.openxmlformats.org/officeDocument/2006/relationships" r:embed="rId1"/>
          <a:stretch>
            <a:fillRect/>
          </a:stretch>
        </a:blipFill>
      </dgm:spPr>
      <dgm:t>
        <a:bodyPr/>
        <a:lstStyle/>
        <a:p>
          <a:endParaRPr lang="en-US" dirty="0"/>
        </a:p>
      </dgm:t>
    </dgm:pt>
    <dgm:pt modelId="{ADCDFA96-3AE2-48C9-948B-C3FD85793110}" type="parTrans" cxnId="{BE252B7D-C939-41D6-A5B8-0383A077750C}">
      <dgm:prSet/>
      <dgm:spPr/>
      <dgm:t>
        <a:bodyPr/>
        <a:lstStyle/>
        <a:p>
          <a:endParaRPr lang="en-US"/>
        </a:p>
      </dgm:t>
    </dgm:pt>
    <dgm:pt modelId="{BA468C7E-B770-453E-9C65-CBB9470180CB}" type="sibTrans" cxnId="{BE252B7D-C939-41D6-A5B8-0383A077750C}">
      <dgm:prSet/>
      <dgm:spPr/>
      <dgm:t>
        <a:bodyPr/>
        <a:lstStyle/>
        <a:p>
          <a:endParaRPr lang="en-US"/>
        </a:p>
      </dgm:t>
    </dgm:pt>
    <dgm:pt modelId="{014BF100-080E-45DF-BD6E-80ECA6BE9CDA}">
      <dgm:prSet phldrT="[Text]"/>
      <dgm:spPr>
        <a:solidFill>
          <a:srgbClr val="488C08"/>
        </a:solidFill>
      </dgm:spPr>
      <dgm:t>
        <a:bodyPr/>
        <a:lstStyle/>
        <a:p>
          <a:r>
            <a:rPr lang="en-US" b="1" dirty="0" smtClean="0">
              <a:solidFill>
                <a:schemeClr val="bg1"/>
              </a:solidFill>
            </a:rPr>
            <a:t>Requirements for water sensing and early warning systems</a:t>
          </a:r>
          <a:endParaRPr lang="en-US" b="1" dirty="0">
            <a:solidFill>
              <a:schemeClr val="bg1"/>
            </a:solidFill>
          </a:endParaRPr>
        </a:p>
      </dgm:t>
    </dgm:pt>
    <dgm:pt modelId="{DC035044-D24D-4362-9FED-1A55E6127E06}" type="parTrans" cxnId="{9430478D-953F-4B7A-95EE-F6144A38455D}">
      <dgm:prSet/>
      <dgm:spPr/>
      <dgm:t>
        <a:bodyPr/>
        <a:lstStyle/>
        <a:p>
          <a:endParaRPr lang="en-US"/>
        </a:p>
      </dgm:t>
    </dgm:pt>
    <dgm:pt modelId="{8AF45518-E46C-45FB-8E98-8C64DB38A3A9}" type="sibTrans" cxnId="{9430478D-953F-4B7A-95EE-F6144A38455D}">
      <dgm:prSet/>
      <dgm:spPr/>
      <dgm:t>
        <a:bodyPr/>
        <a:lstStyle/>
        <a:p>
          <a:endParaRPr lang="en-US"/>
        </a:p>
      </dgm:t>
    </dgm:pt>
    <dgm:pt modelId="{4BC5ECE6-908E-4ACB-99A8-935AE20B78E6}" type="pres">
      <dgm:prSet presAssocID="{F5D8540F-8A20-4BEC-B9A6-31FC3C249142}" presName="Name0" presStyleCnt="0">
        <dgm:presLayoutVars>
          <dgm:dir/>
          <dgm:resizeHandles val="exact"/>
        </dgm:presLayoutVars>
      </dgm:prSet>
      <dgm:spPr/>
      <dgm:t>
        <a:bodyPr/>
        <a:lstStyle/>
        <a:p>
          <a:endParaRPr lang="en-US"/>
        </a:p>
      </dgm:t>
    </dgm:pt>
    <dgm:pt modelId="{5BEB4781-2304-4908-8267-8E76ECBD461E}" type="pres">
      <dgm:prSet presAssocID="{AE31CAF2-92BF-4365-849B-FB11A7181118}" presName="node" presStyleLbl="node1" presStyleIdx="0" presStyleCnt="3" custLinFactNeighborX="65345" custLinFactNeighborY="8367">
        <dgm:presLayoutVars>
          <dgm:bulletEnabled val="1"/>
        </dgm:presLayoutVars>
      </dgm:prSet>
      <dgm:spPr/>
      <dgm:t>
        <a:bodyPr/>
        <a:lstStyle/>
        <a:p>
          <a:endParaRPr lang="en-US"/>
        </a:p>
      </dgm:t>
    </dgm:pt>
    <dgm:pt modelId="{86A78D53-B88C-4A51-BB47-892E10E10AA6}" type="pres">
      <dgm:prSet presAssocID="{701EB883-1463-45A5-A85C-7C5BE993A950}" presName="sibTrans" presStyleCnt="0"/>
      <dgm:spPr/>
    </dgm:pt>
    <dgm:pt modelId="{8E7FA15D-239C-4807-B035-A4B5B66C1E68}" type="pres">
      <dgm:prSet presAssocID="{DF2C777E-1D6C-422B-A578-6151E2616038}" presName="node" presStyleLbl="node1" presStyleIdx="1" presStyleCnt="3" custScaleX="144088" custLinFactNeighborX="61174" custLinFactNeighborY="1001">
        <dgm:presLayoutVars>
          <dgm:bulletEnabled val="1"/>
        </dgm:presLayoutVars>
      </dgm:prSet>
      <dgm:spPr/>
      <dgm:t>
        <a:bodyPr/>
        <a:lstStyle/>
        <a:p>
          <a:endParaRPr lang="en-US"/>
        </a:p>
      </dgm:t>
    </dgm:pt>
    <dgm:pt modelId="{68C187D1-338C-4F33-AF41-B598197315D9}" type="pres">
      <dgm:prSet presAssocID="{BA468C7E-B770-453E-9C65-CBB9470180CB}" presName="sibTrans" presStyleCnt="0"/>
      <dgm:spPr/>
    </dgm:pt>
    <dgm:pt modelId="{A5251CF2-B1C8-484A-A77F-F3E0BB0AAC3A}" type="pres">
      <dgm:prSet presAssocID="{014BF100-080E-45DF-BD6E-80ECA6BE9CDA}" presName="node" presStyleLbl="node1" presStyleIdx="2" presStyleCnt="3" custLinFactX="2507" custLinFactNeighborX="100000" custLinFactNeighborY="2421">
        <dgm:presLayoutVars>
          <dgm:bulletEnabled val="1"/>
        </dgm:presLayoutVars>
      </dgm:prSet>
      <dgm:spPr/>
      <dgm:t>
        <a:bodyPr/>
        <a:lstStyle/>
        <a:p>
          <a:endParaRPr lang="en-US"/>
        </a:p>
      </dgm:t>
    </dgm:pt>
  </dgm:ptLst>
  <dgm:cxnLst>
    <dgm:cxn modelId="{A8CE156A-FE83-41ED-BCC4-6573A0AA9F67}" type="presOf" srcId="{014BF100-080E-45DF-BD6E-80ECA6BE9CDA}" destId="{A5251CF2-B1C8-484A-A77F-F3E0BB0AAC3A}" srcOrd="0" destOrd="0" presId="urn:microsoft.com/office/officeart/2005/8/layout/hList6"/>
    <dgm:cxn modelId="{7D6C42C5-0BDE-4D2B-BA62-AE923B259F59}" srcId="{F5D8540F-8A20-4BEC-B9A6-31FC3C249142}" destId="{AE31CAF2-92BF-4365-849B-FB11A7181118}" srcOrd="0" destOrd="0" parTransId="{CCC9E367-2F8E-43D6-AC61-2288AE376588}" sibTransId="{701EB883-1463-45A5-A85C-7C5BE993A950}"/>
    <dgm:cxn modelId="{5FE76E17-874A-4D2A-B0CE-610335F72C23}" type="presOf" srcId="{AE31CAF2-92BF-4365-849B-FB11A7181118}" destId="{5BEB4781-2304-4908-8267-8E76ECBD461E}" srcOrd="0" destOrd="0" presId="urn:microsoft.com/office/officeart/2005/8/layout/hList6"/>
    <dgm:cxn modelId="{4EAC1318-C91B-4186-A836-4A3998D7BA82}" type="presOf" srcId="{F5D8540F-8A20-4BEC-B9A6-31FC3C249142}" destId="{4BC5ECE6-908E-4ACB-99A8-935AE20B78E6}" srcOrd="0" destOrd="0" presId="urn:microsoft.com/office/officeart/2005/8/layout/hList6"/>
    <dgm:cxn modelId="{BE252B7D-C939-41D6-A5B8-0383A077750C}" srcId="{F5D8540F-8A20-4BEC-B9A6-31FC3C249142}" destId="{DF2C777E-1D6C-422B-A578-6151E2616038}" srcOrd="1" destOrd="0" parTransId="{ADCDFA96-3AE2-48C9-948B-C3FD85793110}" sibTransId="{BA468C7E-B770-453E-9C65-CBB9470180CB}"/>
    <dgm:cxn modelId="{A6CA9704-6DEC-4EDC-85B3-4915BBAD8760}" type="presOf" srcId="{DF2C777E-1D6C-422B-A578-6151E2616038}" destId="{8E7FA15D-239C-4807-B035-A4B5B66C1E68}" srcOrd="0" destOrd="0" presId="urn:microsoft.com/office/officeart/2005/8/layout/hList6"/>
    <dgm:cxn modelId="{9430478D-953F-4B7A-95EE-F6144A38455D}" srcId="{F5D8540F-8A20-4BEC-B9A6-31FC3C249142}" destId="{014BF100-080E-45DF-BD6E-80ECA6BE9CDA}" srcOrd="2" destOrd="0" parTransId="{DC035044-D24D-4362-9FED-1A55E6127E06}" sibTransId="{8AF45518-E46C-45FB-8E98-8C64DB38A3A9}"/>
    <dgm:cxn modelId="{969DDFC9-FF9B-4F1B-AE3C-A3A5349278CC}" type="presParOf" srcId="{4BC5ECE6-908E-4ACB-99A8-935AE20B78E6}" destId="{5BEB4781-2304-4908-8267-8E76ECBD461E}" srcOrd="0" destOrd="0" presId="urn:microsoft.com/office/officeart/2005/8/layout/hList6"/>
    <dgm:cxn modelId="{EC374353-793C-47AA-B2D6-F134D60D2A10}" type="presParOf" srcId="{4BC5ECE6-908E-4ACB-99A8-935AE20B78E6}" destId="{86A78D53-B88C-4A51-BB47-892E10E10AA6}" srcOrd="1" destOrd="0" presId="urn:microsoft.com/office/officeart/2005/8/layout/hList6"/>
    <dgm:cxn modelId="{AF2A7F24-1B64-4AD1-9C4E-F78CDE0547B4}" type="presParOf" srcId="{4BC5ECE6-908E-4ACB-99A8-935AE20B78E6}" destId="{8E7FA15D-239C-4807-B035-A4B5B66C1E68}" srcOrd="2" destOrd="0" presId="urn:microsoft.com/office/officeart/2005/8/layout/hList6"/>
    <dgm:cxn modelId="{0AA097C7-D849-4723-B018-73915A8ACAE4}" type="presParOf" srcId="{4BC5ECE6-908E-4ACB-99A8-935AE20B78E6}" destId="{68C187D1-338C-4F33-AF41-B598197315D9}" srcOrd="3" destOrd="0" presId="urn:microsoft.com/office/officeart/2005/8/layout/hList6"/>
    <dgm:cxn modelId="{1157EB1B-D801-4D13-AC71-0408A092E410}" type="presParOf" srcId="{4BC5ECE6-908E-4ACB-99A8-935AE20B78E6}" destId="{A5251CF2-B1C8-484A-A77F-F3E0BB0AAC3A}" srcOrd="4" destOrd="0" presId="urn:microsoft.com/office/officeart/2005/8/layout/hList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D8540F-8A20-4BEC-B9A6-31FC3C24914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AE31CAF2-92BF-4365-849B-FB11A7181118}">
      <dgm:prSet phldrT="[Text]" custT="1"/>
      <dgm:spPr>
        <a:solidFill>
          <a:srgbClr val="488C08"/>
        </a:solidFill>
      </dgm:spPr>
      <dgm:t>
        <a:bodyPr/>
        <a:lstStyle/>
        <a:p>
          <a:pPr>
            <a:lnSpc>
              <a:spcPct val="90000"/>
            </a:lnSpc>
          </a:pPr>
          <a:r>
            <a:rPr lang="en-US" sz="2400" b="1" i="0" dirty="0" smtClean="0"/>
            <a:t>Green Data Centers</a:t>
          </a:r>
        </a:p>
      </dgm:t>
    </dgm:pt>
    <dgm:pt modelId="{CCC9E367-2F8E-43D6-AC61-2288AE376588}" type="parTrans" cxnId="{7D6C42C5-0BDE-4D2B-BA62-AE923B259F59}">
      <dgm:prSet/>
      <dgm:spPr/>
      <dgm:t>
        <a:bodyPr/>
        <a:lstStyle/>
        <a:p>
          <a:endParaRPr lang="en-US"/>
        </a:p>
      </dgm:t>
    </dgm:pt>
    <dgm:pt modelId="{701EB883-1463-45A5-A85C-7C5BE993A950}" type="sibTrans" cxnId="{7D6C42C5-0BDE-4D2B-BA62-AE923B259F59}">
      <dgm:prSet/>
      <dgm:spPr/>
      <dgm:t>
        <a:bodyPr/>
        <a:lstStyle/>
        <a:p>
          <a:endParaRPr lang="en-US"/>
        </a:p>
      </dgm:t>
    </dgm:pt>
    <dgm:pt modelId="{014BF100-080E-45DF-BD6E-80ECA6BE9CDA}">
      <dgm:prSet phldrT="[Text]"/>
      <dgm:spPr>
        <a:solidFill>
          <a:srgbClr val="488C08"/>
        </a:solidFill>
      </dgm:spPr>
      <dgm:t>
        <a:bodyPr/>
        <a:lstStyle/>
        <a:p>
          <a:r>
            <a:rPr lang="en-US" b="1" dirty="0" smtClean="0">
              <a:solidFill>
                <a:schemeClr val="bg1"/>
              </a:solidFill>
            </a:rPr>
            <a:t>ICT Equipment and Energy Efficiency </a:t>
          </a:r>
          <a:endParaRPr lang="en-US" b="1" dirty="0">
            <a:solidFill>
              <a:schemeClr val="bg1"/>
            </a:solidFill>
          </a:endParaRPr>
        </a:p>
      </dgm:t>
    </dgm:pt>
    <dgm:pt modelId="{DC035044-D24D-4362-9FED-1A55E6127E06}" type="parTrans" cxnId="{9430478D-953F-4B7A-95EE-F6144A38455D}">
      <dgm:prSet/>
      <dgm:spPr/>
      <dgm:t>
        <a:bodyPr/>
        <a:lstStyle/>
        <a:p>
          <a:endParaRPr lang="en-US"/>
        </a:p>
      </dgm:t>
    </dgm:pt>
    <dgm:pt modelId="{8AF45518-E46C-45FB-8E98-8C64DB38A3A9}" type="sibTrans" cxnId="{9430478D-953F-4B7A-95EE-F6144A38455D}">
      <dgm:prSet/>
      <dgm:spPr/>
      <dgm:t>
        <a:bodyPr/>
        <a:lstStyle/>
        <a:p>
          <a:endParaRPr lang="en-US"/>
        </a:p>
      </dgm:t>
    </dgm:pt>
    <dgm:pt modelId="{DF2C777E-1D6C-422B-A578-6151E2616038}">
      <dgm:prSet phldrT="[Text]"/>
      <dgm:spPr>
        <a:blipFill rotWithShape="0">
          <a:blip xmlns:r="http://schemas.openxmlformats.org/officeDocument/2006/relationships" r:embed="rId1"/>
          <a:stretch>
            <a:fillRect/>
          </a:stretch>
        </a:blipFill>
      </dgm:spPr>
      <dgm:t>
        <a:bodyPr/>
        <a:lstStyle/>
        <a:p>
          <a:endParaRPr lang="en-US" dirty="0"/>
        </a:p>
      </dgm:t>
    </dgm:pt>
    <dgm:pt modelId="{BA468C7E-B770-453E-9C65-CBB9470180CB}" type="sibTrans" cxnId="{BE252B7D-C939-41D6-A5B8-0383A077750C}">
      <dgm:prSet/>
      <dgm:spPr/>
      <dgm:t>
        <a:bodyPr/>
        <a:lstStyle/>
        <a:p>
          <a:endParaRPr lang="en-US"/>
        </a:p>
      </dgm:t>
    </dgm:pt>
    <dgm:pt modelId="{ADCDFA96-3AE2-48C9-948B-C3FD85793110}" type="parTrans" cxnId="{BE252B7D-C939-41D6-A5B8-0383A077750C}">
      <dgm:prSet/>
      <dgm:spPr/>
      <dgm:t>
        <a:bodyPr/>
        <a:lstStyle/>
        <a:p>
          <a:endParaRPr lang="en-US"/>
        </a:p>
      </dgm:t>
    </dgm:pt>
    <dgm:pt modelId="{4BC5ECE6-908E-4ACB-99A8-935AE20B78E6}" type="pres">
      <dgm:prSet presAssocID="{F5D8540F-8A20-4BEC-B9A6-31FC3C249142}" presName="Name0" presStyleCnt="0">
        <dgm:presLayoutVars>
          <dgm:dir/>
          <dgm:resizeHandles val="exact"/>
        </dgm:presLayoutVars>
      </dgm:prSet>
      <dgm:spPr/>
      <dgm:t>
        <a:bodyPr/>
        <a:lstStyle/>
        <a:p>
          <a:endParaRPr lang="en-US"/>
        </a:p>
      </dgm:t>
    </dgm:pt>
    <dgm:pt modelId="{5BEB4781-2304-4908-8267-8E76ECBD461E}" type="pres">
      <dgm:prSet presAssocID="{AE31CAF2-92BF-4365-849B-FB11A7181118}" presName="node" presStyleLbl="node1" presStyleIdx="0" presStyleCnt="3" custLinFactNeighborX="83728" custLinFactNeighborY="0">
        <dgm:presLayoutVars>
          <dgm:bulletEnabled val="1"/>
        </dgm:presLayoutVars>
      </dgm:prSet>
      <dgm:spPr/>
      <dgm:t>
        <a:bodyPr/>
        <a:lstStyle/>
        <a:p>
          <a:endParaRPr lang="en-US"/>
        </a:p>
      </dgm:t>
    </dgm:pt>
    <dgm:pt modelId="{86A78D53-B88C-4A51-BB47-892E10E10AA6}" type="pres">
      <dgm:prSet presAssocID="{701EB883-1463-45A5-A85C-7C5BE993A950}" presName="sibTrans" presStyleCnt="0"/>
      <dgm:spPr/>
    </dgm:pt>
    <dgm:pt modelId="{8E7FA15D-239C-4807-B035-A4B5B66C1E68}" type="pres">
      <dgm:prSet presAssocID="{DF2C777E-1D6C-422B-A578-6151E2616038}" presName="node" presStyleLbl="node1" presStyleIdx="1" presStyleCnt="3" custScaleX="144088" custLinFactNeighborX="50241" custLinFactNeighborY="3317">
        <dgm:presLayoutVars>
          <dgm:bulletEnabled val="1"/>
        </dgm:presLayoutVars>
      </dgm:prSet>
      <dgm:spPr/>
      <dgm:t>
        <a:bodyPr/>
        <a:lstStyle/>
        <a:p>
          <a:endParaRPr lang="en-US"/>
        </a:p>
      </dgm:t>
    </dgm:pt>
    <dgm:pt modelId="{68C187D1-338C-4F33-AF41-B598197315D9}" type="pres">
      <dgm:prSet presAssocID="{BA468C7E-B770-453E-9C65-CBB9470180CB}" presName="sibTrans" presStyleCnt="0"/>
      <dgm:spPr/>
    </dgm:pt>
    <dgm:pt modelId="{A5251CF2-B1C8-484A-A77F-F3E0BB0AAC3A}" type="pres">
      <dgm:prSet presAssocID="{014BF100-080E-45DF-BD6E-80ECA6BE9CDA}" presName="node" presStyleLbl="node1" presStyleIdx="2" presStyleCnt="3" custLinFactX="2507" custLinFactNeighborX="100000" custLinFactNeighborY="2421">
        <dgm:presLayoutVars>
          <dgm:bulletEnabled val="1"/>
        </dgm:presLayoutVars>
      </dgm:prSet>
      <dgm:spPr/>
      <dgm:t>
        <a:bodyPr/>
        <a:lstStyle/>
        <a:p>
          <a:endParaRPr lang="en-US"/>
        </a:p>
      </dgm:t>
    </dgm:pt>
  </dgm:ptLst>
  <dgm:cxnLst>
    <dgm:cxn modelId="{7D6C42C5-0BDE-4D2B-BA62-AE923B259F59}" srcId="{F5D8540F-8A20-4BEC-B9A6-31FC3C249142}" destId="{AE31CAF2-92BF-4365-849B-FB11A7181118}" srcOrd="0" destOrd="0" parTransId="{CCC9E367-2F8E-43D6-AC61-2288AE376588}" sibTransId="{701EB883-1463-45A5-A85C-7C5BE993A950}"/>
    <dgm:cxn modelId="{F4CF91FA-E7B5-45B1-893C-DA72AC386DBA}" type="presOf" srcId="{AE31CAF2-92BF-4365-849B-FB11A7181118}" destId="{5BEB4781-2304-4908-8267-8E76ECBD461E}" srcOrd="0" destOrd="0" presId="urn:microsoft.com/office/officeart/2005/8/layout/hList6"/>
    <dgm:cxn modelId="{1B3326DF-C89D-4583-8700-8E3CA4F8F3D9}" type="presOf" srcId="{014BF100-080E-45DF-BD6E-80ECA6BE9CDA}" destId="{A5251CF2-B1C8-484A-A77F-F3E0BB0AAC3A}" srcOrd="0" destOrd="0" presId="urn:microsoft.com/office/officeart/2005/8/layout/hList6"/>
    <dgm:cxn modelId="{5EBD1DDA-B103-4530-8CE1-BF6ECF5DDD6D}" type="presOf" srcId="{DF2C777E-1D6C-422B-A578-6151E2616038}" destId="{8E7FA15D-239C-4807-B035-A4B5B66C1E68}" srcOrd="0" destOrd="0" presId="urn:microsoft.com/office/officeart/2005/8/layout/hList6"/>
    <dgm:cxn modelId="{BE252B7D-C939-41D6-A5B8-0383A077750C}" srcId="{F5D8540F-8A20-4BEC-B9A6-31FC3C249142}" destId="{DF2C777E-1D6C-422B-A578-6151E2616038}" srcOrd="1" destOrd="0" parTransId="{ADCDFA96-3AE2-48C9-948B-C3FD85793110}" sibTransId="{BA468C7E-B770-453E-9C65-CBB9470180CB}"/>
    <dgm:cxn modelId="{C9D29B7E-9946-4837-8989-5B720432072F}" type="presOf" srcId="{F5D8540F-8A20-4BEC-B9A6-31FC3C249142}" destId="{4BC5ECE6-908E-4ACB-99A8-935AE20B78E6}" srcOrd="0" destOrd="0" presId="urn:microsoft.com/office/officeart/2005/8/layout/hList6"/>
    <dgm:cxn modelId="{9430478D-953F-4B7A-95EE-F6144A38455D}" srcId="{F5D8540F-8A20-4BEC-B9A6-31FC3C249142}" destId="{014BF100-080E-45DF-BD6E-80ECA6BE9CDA}" srcOrd="2" destOrd="0" parTransId="{DC035044-D24D-4362-9FED-1A55E6127E06}" sibTransId="{8AF45518-E46C-45FB-8E98-8C64DB38A3A9}"/>
    <dgm:cxn modelId="{7073CC52-0D04-43C7-A8FA-7B38551E66F2}" type="presParOf" srcId="{4BC5ECE6-908E-4ACB-99A8-935AE20B78E6}" destId="{5BEB4781-2304-4908-8267-8E76ECBD461E}" srcOrd="0" destOrd="0" presId="urn:microsoft.com/office/officeart/2005/8/layout/hList6"/>
    <dgm:cxn modelId="{FD2597AA-CA16-4A48-890D-F6B627910CAC}" type="presParOf" srcId="{4BC5ECE6-908E-4ACB-99A8-935AE20B78E6}" destId="{86A78D53-B88C-4A51-BB47-892E10E10AA6}" srcOrd="1" destOrd="0" presId="urn:microsoft.com/office/officeart/2005/8/layout/hList6"/>
    <dgm:cxn modelId="{8CC2FF50-B8D5-4167-9EF0-49B3E8D7E704}" type="presParOf" srcId="{4BC5ECE6-908E-4ACB-99A8-935AE20B78E6}" destId="{8E7FA15D-239C-4807-B035-A4B5B66C1E68}" srcOrd="2" destOrd="0" presId="urn:microsoft.com/office/officeart/2005/8/layout/hList6"/>
    <dgm:cxn modelId="{2A0D2AFC-1E4F-4B27-9633-3702867132B5}" type="presParOf" srcId="{4BC5ECE6-908E-4ACB-99A8-935AE20B78E6}" destId="{68C187D1-338C-4F33-AF41-B598197315D9}" srcOrd="3" destOrd="0" presId="urn:microsoft.com/office/officeart/2005/8/layout/hList6"/>
    <dgm:cxn modelId="{A0F0FCE4-0067-4AD6-900C-EDE0BE0F95BF}" type="presParOf" srcId="{4BC5ECE6-908E-4ACB-99A8-935AE20B78E6}" destId="{A5251CF2-B1C8-484A-A77F-F3E0BB0AAC3A}" srcOrd="4" destOrd="0" presId="urn:microsoft.com/office/officeart/2005/8/layout/hList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D8540F-8A20-4BEC-B9A6-31FC3C24914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AE31CAF2-92BF-4365-849B-FB11A7181118}">
      <dgm:prSet phldrT="[Text]"/>
      <dgm:spPr>
        <a:solidFill>
          <a:srgbClr val="488C08"/>
        </a:solidFill>
      </dgm:spPr>
      <dgm:t>
        <a:bodyPr/>
        <a:lstStyle/>
        <a:p>
          <a:r>
            <a:rPr lang="en-US" b="1" i="0" dirty="0" smtClean="0"/>
            <a:t>KPIs for SSC </a:t>
          </a:r>
          <a:endParaRPr lang="en-US" b="1" dirty="0"/>
        </a:p>
      </dgm:t>
    </dgm:pt>
    <dgm:pt modelId="{CCC9E367-2F8E-43D6-AC61-2288AE376588}" type="parTrans" cxnId="{7D6C42C5-0BDE-4D2B-BA62-AE923B259F59}">
      <dgm:prSet/>
      <dgm:spPr/>
      <dgm:t>
        <a:bodyPr/>
        <a:lstStyle/>
        <a:p>
          <a:endParaRPr lang="en-US"/>
        </a:p>
      </dgm:t>
    </dgm:pt>
    <dgm:pt modelId="{701EB883-1463-45A5-A85C-7C5BE993A950}" type="sibTrans" cxnId="{7D6C42C5-0BDE-4D2B-BA62-AE923B259F59}">
      <dgm:prSet/>
      <dgm:spPr/>
      <dgm:t>
        <a:bodyPr/>
        <a:lstStyle/>
        <a:p>
          <a:endParaRPr lang="en-US"/>
        </a:p>
      </dgm:t>
    </dgm:pt>
    <dgm:pt modelId="{014BF100-080E-45DF-BD6E-80ECA6BE9CDA}">
      <dgm:prSet phldrT="[Text]"/>
      <dgm:spPr>
        <a:solidFill>
          <a:srgbClr val="488C08"/>
        </a:solidFill>
      </dgm:spPr>
      <dgm:t>
        <a:bodyPr/>
        <a:lstStyle/>
        <a:p>
          <a:r>
            <a:rPr lang="en-US" b="1" dirty="0" smtClean="0">
              <a:solidFill>
                <a:schemeClr val="bg1"/>
              </a:solidFill>
            </a:rPr>
            <a:t>International Definition </a:t>
          </a:r>
          <a:endParaRPr lang="en-US" b="1" dirty="0">
            <a:solidFill>
              <a:schemeClr val="bg1"/>
            </a:solidFill>
          </a:endParaRPr>
        </a:p>
      </dgm:t>
    </dgm:pt>
    <dgm:pt modelId="{DC035044-D24D-4362-9FED-1A55E6127E06}" type="parTrans" cxnId="{9430478D-953F-4B7A-95EE-F6144A38455D}">
      <dgm:prSet/>
      <dgm:spPr/>
      <dgm:t>
        <a:bodyPr/>
        <a:lstStyle/>
        <a:p>
          <a:endParaRPr lang="en-US"/>
        </a:p>
      </dgm:t>
    </dgm:pt>
    <dgm:pt modelId="{8AF45518-E46C-45FB-8E98-8C64DB38A3A9}" type="sibTrans" cxnId="{9430478D-953F-4B7A-95EE-F6144A38455D}">
      <dgm:prSet/>
      <dgm:spPr/>
      <dgm:t>
        <a:bodyPr/>
        <a:lstStyle/>
        <a:p>
          <a:endParaRPr lang="en-US"/>
        </a:p>
      </dgm:t>
    </dgm:pt>
    <dgm:pt modelId="{DF2C777E-1D6C-422B-A578-6151E2616038}">
      <dgm:prSet phldrT="[Text]"/>
      <dgm:spPr>
        <a:blipFill rotWithShape="0">
          <a:blip xmlns:r="http://schemas.openxmlformats.org/officeDocument/2006/relationships" r:embed="rId1"/>
          <a:stretch>
            <a:fillRect/>
          </a:stretch>
        </a:blipFill>
      </dgm:spPr>
      <dgm:t>
        <a:bodyPr/>
        <a:lstStyle/>
        <a:p>
          <a:endParaRPr lang="en-US" dirty="0"/>
        </a:p>
      </dgm:t>
    </dgm:pt>
    <dgm:pt modelId="{BA468C7E-B770-453E-9C65-CBB9470180CB}" type="sibTrans" cxnId="{BE252B7D-C939-41D6-A5B8-0383A077750C}">
      <dgm:prSet/>
      <dgm:spPr/>
      <dgm:t>
        <a:bodyPr/>
        <a:lstStyle/>
        <a:p>
          <a:endParaRPr lang="en-US"/>
        </a:p>
      </dgm:t>
    </dgm:pt>
    <dgm:pt modelId="{ADCDFA96-3AE2-48C9-948B-C3FD85793110}" type="parTrans" cxnId="{BE252B7D-C939-41D6-A5B8-0383A077750C}">
      <dgm:prSet/>
      <dgm:spPr/>
      <dgm:t>
        <a:bodyPr/>
        <a:lstStyle/>
        <a:p>
          <a:endParaRPr lang="en-US"/>
        </a:p>
      </dgm:t>
    </dgm:pt>
    <dgm:pt modelId="{4BC5ECE6-908E-4ACB-99A8-935AE20B78E6}" type="pres">
      <dgm:prSet presAssocID="{F5D8540F-8A20-4BEC-B9A6-31FC3C249142}" presName="Name0" presStyleCnt="0">
        <dgm:presLayoutVars>
          <dgm:dir/>
          <dgm:resizeHandles val="exact"/>
        </dgm:presLayoutVars>
      </dgm:prSet>
      <dgm:spPr/>
      <dgm:t>
        <a:bodyPr/>
        <a:lstStyle/>
        <a:p>
          <a:endParaRPr lang="en-US"/>
        </a:p>
      </dgm:t>
    </dgm:pt>
    <dgm:pt modelId="{5BEB4781-2304-4908-8267-8E76ECBD461E}" type="pres">
      <dgm:prSet presAssocID="{AE31CAF2-92BF-4365-849B-FB11A7181118}" presName="node" presStyleLbl="node1" presStyleIdx="0" presStyleCnt="3" custLinFactNeighborX="83728" custLinFactNeighborY="0">
        <dgm:presLayoutVars>
          <dgm:bulletEnabled val="1"/>
        </dgm:presLayoutVars>
      </dgm:prSet>
      <dgm:spPr/>
      <dgm:t>
        <a:bodyPr/>
        <a:lstStyle/>
        <a:p>
          <a:endParaRPr lang="en-US"/>
        </a:p>
      </dgm:t>
    </dgm:pt>
    <dgm:pt modelId="{86A78D53-B88C-4A51-BB47-892E10E10AA6}" type="pres">
      <dgm:prSet presAssocID="{701EB883-1463-45A5-A85C-7C5BE993A950}" presName="sibTrans" presStyleCnt="0"/>
      <dgm:spPr/>
    </dgm:pt>
    <dgm:pt modelId="{8E7FA15D-239C-4807-B035-A4B5B66C1E68}" type="pres">
      <dgm:prSet presAssocID="{DF2C777E-1D6C-422B-A578-6151E2616038}" presName="node" presStyleLbl="node1" presStyleIdx="1" presStyleCnt="3" custScaleX="144088" custLinFactNeighborX="50241" custLinFactNeighborY="3317">
        <dgm:presLayoutVars>
          <dgm:bulletEnabled val="1"/>
        </dgm:presLayoutVars>
      </dgm:prSet>
      <dgm:spPr/>
      <dgm:t>
        <a:bodyPr/>
        <a:lstStyle/>
        <a:p>
          <a:endParaRPr lang="en-US"/>
        </a:p>
      </dgm:t>
    </dgm:pt>
    <dgm:pt modelId="{68C187D1-338C-4F33-AF41-B598197315D9}" type="pres">
      <dgm:prSet presAssocID="{BA468C7E-B770-453E-9C65-CBB9470180CB}" presName="sibTrans" presStyleCnt="0"/>
      <dgm:spPr/>
    </dgm:pt>
    <dgm:pt modelId="{A5251CF2-B1C8-484A-A77F-F3E0BB0AAC3A}" type="pres">
      <dgm:prSet presAssocID="{014BF100-080E-45DF-BD6E-80ECA6BE9CDA}" presName="node" presStyleLbl="node1" presStyleIdx="2" presStyleCnt="3" custLinFactX="2507" custLinFactNeighborX="100000" custLinFactNeighborY="2421">
        <dgm:presLayoutVars>
          <dgm:bulletEnabled val="1"/>
        </dgm:presLayoutVars>
      </dgm:prSet>
      <dgm:spPr/>
      <dgm:t>
        <a:bodyPr/>
        <a:lstStyle/>
        <a:p>
          <a:endParaRPr lang="en-US"/>
        </a:p>
      </dgm:t>
    </dgm:pt>
  </dgm:ptLst>
  <dgm:cxnLst>
    <dgm:cxn modelId="{E8499CF9-788A-47C1-9F11-6572B6031661}" type="presOf" srcId="{DF2C777E-1D6C-422B-A578-6151E2616038}" destId="{8E7FA15D-239C-4807-B035-A4B5B66C1E68}" srcOrd="0" destOrd="0" presId="urn:microsoft.com/office/officeart/2005/8/layout/hList6"/>
    <dgm:cxn modelId="{B54160B1-F735-42CA-8489-750CC0B8678B}" type="presOf" srcId="{AE31CAF2-92BF-4365-849B-FB11A7181118}" destId="{5BEB4781-2304-4908-8267-8E76ECBD461E}" srcOrd="0" destOrd="0" presId="urn:microsoft.com/office/officeart/2005/8/layout/hList6"/>
    <dgm:cxn modelId="{7D6C42C5-0BDE-4D2B-BA62-AE923B259F59}" srcId="{F5D8540F-8A20-4BEC-B9A6-31FC3C249142}" destId="{AE31CAF2-92BF-4365-849B-FB11A7181118}" srcOrd="0" destOrd="0" parTransId="{CCC9E367-2F8E-43D6-AC61-2288AE376588}" sibTransId="{701EB883-1463-45A5-A85C-7C5BE993A950}"/>
    <dgm:cxn modelId="{C9D657D7-0CE7-47CB-BF19-22FFC3DC8A02}" type="presOf" srcId="{F5D8540F-8A20-4BEC-B9A6-31FC3C249142}" destId="{4BC5ECE6-908E-4ACB-99A8-935AE20B78E6}" srcOrd="0" destOrd="0" presId="urn:microsoft.com/office/officeart/2005/8/layout/hList6"/>
    <dgm:cxn modelId="{BE252B7D-C939-41D6-A5B8-0383A077750C}" srcId="{F5D8540F-8A20-4BEC-B9A6-31FC3C249142}" destId="{DF2C777E-1D6C-422B-A578-6151E2616038}" srcOrd="1" destOrd="0" parTransId="{ADCDFA96-3AE2-48C9-948B-C3FD85793110}" sibTransId="{BA468C7E-B770-453E-9C65-CBB9470180CB}"/>
    <dgm:cxn modelId="{FA80F7FF-8804-45B5-8677-8662E1C522EC}" type="presOf" srcId="{014BF100-080E-45DF-BD6E-80ECA6BE9CDA}" destId="{A5251CF2-B1C8-484A-A77F-F3E0BB0AAC3A}" srcOrd="0" destOrd="0" presId="urn:microsoft.com/office/officeart/2005/8/layout/hList6"/>
    <dgm:cxn modelId="{9430478D-953F-4B7A-95EE-F6144A38455D}" srcId="{F5D8540F-8A20-4BEC-B9A6-31FC3C249142}" destId="{014BF100-080E-45DF-BD6E-80ECA6BE9CDA}" srcOrd="2" destOrd="0" parTransId="{DC035044-D24D-4362-9FED-1A55E6127E06}" sibTransId="{8AF45518-E46C-45FB-8E98-8C64DB38A3A9}"/>
    <dgm:cxn modelId="{250035B0-50C2-4477-B51B-25E75720A5EC}" type="presParOf" srcId="{4BC5ECE6-908E-4ACB-99A8-935AE20B78E6}" destId="{5BEB4781-2304-4908-8267-8E76ECBD461E}" srcOrd="0" destOrd="0" presId="urn:microsoft.com/office/officeart/2005/8/layout/hList6"/>
    <dgm:cxn modelId="{D42539CE-7909-4F80-A68F-61B858BF6342}" type="presParOf" srcId="{4BC5ECE6-908E-4ACB-99A8-935AE20B78E6}" destId="{86A78D53-B88C-4A51-BB47-892E10E10AA6}" srcOrd="1" destOrd="0" presId="urn:microsoft.com/office/officeart/2005/8/layout/hList6"/>
    <dgm:cxn modelId="{10FBC754-4285-4003-935A-27528C30F828}" type="presParOf" srcId="{4BC5ECE6-908E-4ACB-99A8-935AE20B78E6}" destId="{8E7FA15D-239C-4807-B035-A4B5B66C1E68}" srcOrd="2" destOrd="0" presId="urn:microsoft.com/office/officeart/2005/8/layout/hList6"/>
    <dgm:cxn modelId="{043E4DBA-9BE4-45FE-B6D6-79695C0EAE26}" type="presParOf" srcId="{4BC5ECE6-908E-4ACB-99A8-935AE20B78E6}" destId="{68C187D1-338C-4F33-AF41-B598197315D9}" srcOrd="3" destOrd="0" presId="urn:microsoft.com/office/officeart/2005/8/layout/hList6"/>
    <dgm:cxn modelId="{E3FC64CA-49AF-425F-8279-ABC2DD1A2B4E}" type="presParOf" srcId="{4BC5ECE6-908E-4ACB-99A8-935AE20B78E6}" destId="{A5251CF2-B1C8-484A-A77F-F3E0BB0AAC3A}" srcOrd="4"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D8540F-8A20-4BEC-B9A6-31FC3C24914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014BF100-080E-45DF-BD6E-80ECA6BE9CDA}">
      <dgm:prSet phldrT="[Text]"/>
      <dgm:spPr>
        <a:solidFill>
          <a:srgbClr val="488C08"/>
        </a:solidFill>
      </dgm:spPr>
      <dgm:t>
        <a:bodyPr/>
        <a:lstStyle/>
        <a:p>
          <a:r>
            <a:rPr lang="en-US" altLang="en-US" b="1" dirty="0" smtClean="0">
              <a:latin typeface="+mj-lt"/>
            </a:rPr>
            <a:t>Recycling of rare metals in ICT products</a:t>
          </a:r>
          <a:r>
            <a:rPr lang="en-US" b="1" dirty="0" smtClean="0">
              <a:solidFill>
                <a:schemeClr val="bg1"/>
              </a:solidFill>
            </a:rPr>
            <a:t> </a:t>
          </a:r>
          <a:endParaRPr lang="en-US" b="1" dirty="0">
            <a:solidFill>
              <a:schemeClr val="bg1"/>
            </a:solidFill>
          </a:endParaRPr>
        </a:p>
      </dgm:t>
    </dgm:pt>
    <dgm:pt modelId="{DC035044-D24D-4362-9FED-1A55E6127E06}" type="parTrans" cxnId="{9430478D-953F-4B7A-95EE-F6144A38455D}">
      <dgm:prSet/>
      <dgm:spPr/>
      <dgm:t>
        <a:bodyPr/>
        <a:lstStyle/>
        <a:p>
          <a:endParaRPr lang="en-US"/>
        </a:p>
      </dgm:t>
    </dgm:pt>
    <dgm:pt modelId="{8AF45518-E46C-45FB-8E98-8C64DB38A3A9}" type="sibTrans" cxnId="{9430478D-953F-4B7A-95EE-F6144A38455D}">
      <dgm:prSet/>
      <dgm:spPr/>
      <dgm:t>
        <a:bodyPr/>
        <a:lstStyle/>
        <a:p>
          <a:endParaRPr lang="en-US"/>
        </a:p>
      </dgm:t>
    </dgm:pt>
    <dgm:pt modelId="{DF2C777E-1D6C-422B-A578-6151E2616038}">
      <dgm:prSet phldrT="[Text]"/>
      <dgm:spPr>
        <a:blipFill rotWithShape="0">
          <a:blip xmlns:r="http://schemas.openxmlformats.org/officeDocument/2006/relationships" r:embed="rId1"/>
          <a:stretch>
            <a:fillRect/>
          </a:stretch>
        </a:blipFill>
      </dgm:spPr>
      <dgm:t>
        <a:bodyPr/>
        <a:lstStyle/>
        <a:p>
          <a:endParaRPr lang="en-US" dirty="0"/>
        </a:p>
      </dgm:t>
    </dgm:pt>
    <dgm:pt modelId="{BA468C7E-B770-453E-9C65-CBB9470180CB}" type="sibTrans" cxnId="{BE252B7D-C939-41D6-A5B8-0383A077750C}">
      <dgm:prSet/>
      <dgm:spPr/>
      <dgm:t>
        <a:bodyPr/>
        <a:lstStyle/>
        <a:p>
          <a:endParaRPr lang="en-US"/>
        </a:p>
      </dgm:t>
    </dgm:pt>
    <dgm:pt modelId="{ADCDFA96-3AE2-48C9-948B-C3FD85793110}" type="parTrans" cxnId="{BE252B7D-C939-41D6-A5B8-0383A077750C}">
      <dgm:prSet/>
      <dgm:spPr/>
      <dgm:t>
        <a:bodyPr/>
        <a:lstStyle/>
        <a:p>
          <a:endParaRPr lang="en-US"/>
        </a:p>
      </dgm:t>
    </dgm:pt>
    <dgm:pt modelId="{1139805C-E077-44C0-A97B-2988094641E1}">
      <dgm:prSet/>
      <dgm:spPr>
        <a:solidFill>
          <a:srgbClr val="488C08"/>
        </a:solidFill>
      </dgm:spPr>
      <dgm:t>
        <a:bodyPr/>
        <a:lstStyle/>
        <a:p>
          <a:r>
            <a:rPr lang="en-US" b="1" dirty="0" smtClean="0">
              <a:latin typeface="+mj-lt"/>
            </a:rPr>
            <a:t>Power supply series</a:t>
          </a:r>
          <a:endParaRPr lang="en-US" dirty="0"/>
        </a:p>
      </dgm:t>
    </dgm:pt>
    <dgm:pt modelId="{7989B50C-0CE5-4A86-A1D9-E71B7082C581}" type="parTrans" cxnId="{CE1C8401-0D5B-45F8-860E-D077958A4C1A}">
      <dgm:prSet/>
      <dgm:spPr/>
      <dgm:t>
        <a:bodyPr/>
        <a:lstStyle/>
        <a:p>
          <a:endParaRPr lang="en-US"/>
        </a:p>
      </dgm:t>
    </dgm:pt>
    <dgm:pt modelId="{A8A76D3F-EB7D-4CF1-ABF8-6D7BC20E4860}" type="sibTrans" cxnId="{CE1C8401-0D5B-45F8-860E-D077958A4C1A}">
      <dgm:prSet/>
      <dgm:spPr/>
      <dgm:t>
        <a:bodyPr/>
        <a:lstStyle/>
        <a:p>
          <a:endParaRPr lang="en-US"/>
        </a:p>
      </dgm:t>
    </dgm:pt>
    <dgm:pt modelId="{4BC5ECE6-908E-4ACB-99A8-935AE20B78E6}" type="pres">
      <dgm:prSet presAssocID="{F5D8540F-8A20-4BEC-B9A6-31FC3C249142}" presName="Name0" presStyleCnt="0">
        <dgm:presLayoutVars>
          <dgm:dir/>
          <dgm:resizeHandles val="exact"/>
        </dgm:presLayoutVars>
      </dgm:prSet>
      <dgm:spPr/>
      <dgm:t>
        <a:bodyPr/>
        <a:lstStyle/>
        <a:p>
          <a:endParaRPr lang="en-US"/>
        </a:p>
      </dgm:t>
    </dgm:pt>
    <dgm:pt modelId="{9D020E43-2512-4E51-9722-86C1BDBFE4D7}" type="pres">
      <dgm:prSet presAssocID="{1139805C-E077-44C0-A97B-2988094641E1}" presName="node" presStyleLbl="node1" presStyleIdx="0" presStyleCnt="3">
        <dgm:presLayoutVars>
          <dgm:bulletEnabled val="1"/>
        </dgm:presLayoutVars>
      </dgm:prSet>
      <dgm:spPr/>
      <dgm:t>
        <a:bodyPr/>
        <a:lstStyle/>
        <a:p>
          <a:endParaRPr lang="es-ES_tradnl"/>
        </a:p>
      </dgm:t>
    </dgm:pt>
    <dgm:pt modelId="{766E957D-06D0-4736-868A-79AB17DE496D}" type="pres">
      <dgm:prSet presAssocID="{A8A76D3F-EB7D-4CF1-ABF8-6D7BC20E4860}" presName="sibTrans" presStyleCnt="0"/>
      <dgm:spPr/>
    </dgm:pt>
    <dgm:pt modelId="{8E7FA15D-239C-4807-B035-A4B5B66C1E68}" type="pres">
      <dgm:prSet presAssocID="{DF2C777E-1D6C-422B-A578-6151E2616038}" presName="node" presStyleLbl="node1" presStyleIdx="1" presStyleCnt="3" custScaleX="144088" custLinFactNeighborX="50241" custLinFactNeighborY="3317">
        <dgm:presLayoutVars>
          <dgm:bulletEnabled val="1"/>
        </dgm:presLayoutVars>
      </dgm:prSet>
      <dgm:spPr/>
      <dgm:t>
        <a:bodyPr/>
        <a:lstStyle/>
        <a:p>
          <a:endParaRPr lang="en-US"/>
        </a:p>
      </dgm:t>
    </dgm:pt>
    <dgm:pt modelId="{68C187D1-338C-4F33-AF41-B598197315D9}" type="pres">
      <dgm:prSet presAssocID="{BA468C7E-B770-453E-9C65-CBB9470180CB}" presName="sibTrans" presStyleCnt="0"/>
      <dgm:spPr/>
    </dgm:pt>
    <dgm:pt modelId="{A5251CF2-B1C8-484A-A77F-F3E0BB0AAC3A}" type="pres">
      <dgm:prSet presAssocID="{014BF100-080E-45DF-BD6E-80ECA6BE9CDA}" presName="node" presStyleLbl="node1" presStyleIdx="2" presStyleCnt="3" custLinFactX="2507" custLinFactNeighborX="100000" custLinFactNeighborY="2421">
        <dgm:presLayoutVars>
          <dgm:bulletEnabled val="1"/>
        </dgm:presLayoutVars>
      </dgm:prSet>
      <dgm:spPr/>
      <dgm:t>
        <a:bodyPr/>
        <a:lstStyle/>
        <a:p>
          <a:endParaRPr lang="en-US"/>
        </a:p>
      </dgm:t>
    </dgm:pt>
  </dgm:ptLst>
  <dgm:cxnLst>
    <dgm:cxn modelId="{CE1C8401-0D5B-45F8-860E-D077958A4C1A}" srcId="{F5D8540F-8A20-4BEC-B9A6-31FC3C249142}" destId="{1139805C-E077-44C0-A97B-2988094641E1}" srcOrd="0" destOrd="0" parTransId="{7989B50C-0CE5-4A86-A1D9-E71B7082C581}" sibTransId="{A8A76D3F-EB7D-4CF1-ABF8-6D7BC20E4860}"/>
    <dgm:cxn modelId="{2FA6B328-6F5E-487E-A636-85202FD1C676}" type="presOf" srcId="{014BF100-080E-45DF-BD6E-80ECA6BE9CDA}" destId="{A5251CF2-B1C8-484A-A77F-F3E0BB0AAC3A}" srcOrd="0" destOrd="0" presId="urn:microsoft.com/office/officeart/2005/8/layout/hList6"/>
    <dgm:cxn modelId="{196A42FA-9FEA-462E-9681-847AAEB62F6A}" type="presOf" srcId="{DF2C777E-1D6C-422B-A578-6151E2616038}" destId="{8E7FA15D-239C-4807-B035-A4B5B66C1E68}" srcOrd="0" destOrd="0" presId="urn:microsoft.com/office/officeart/2005/8/layout/hList6"/>
    <dgm:cxn modelId="{C09A9D33-6FCC-4E04-9452-790088156EAD}" type="presOf" srcId="{F5D8540F-8A20-4BEC-B9A6-31FC3C249142}" destId="{4BC5ECE6-908E-4ACB-99A8-935AE20B78E6}" srcOrd="0" destOrd="0" presId="urn:microsoft.com/office/officeart/2005/8/layout/hList6"/>
    <dgm:cxn modelId="{AFE61841-1D3E-475B-B01E-1B5CCE863401}" type="presOf" srcId="{1139805C-E077-44C0-A97B-2988094641E1}" destId="{9D020E43-2512-4E51-9722-86C1BDBFE4D7}" srcOrd="0" destOrd="0" presId="urn:microsoft.com/office/officeart/2005/8/layout/hList6"/>
    <dgm:cxn modelId="{BE252B7D-C939-41D6-A5B8-0383A077750C}" srcId="{F5D8540F-8A20-4BEC-B9A6-31FC3C249142}" destId="{DF2C777E-1D6C-422B-A578-6151E2616038}" srcOrd="1" destOrd="0" parTransId="{ADCDFA96-3AE2-48C9-948B-C3FD85793110}" sibTransId="{BA468C7E-B770-453E-9C65-CBB9470180CB}"/>
    <dgm:cxn modelId="{9430478D-953F-4B7A-95EE-F6144A38455D}" srcId="{F5D8540F-8A20-4BEC-B9A6-31FC3C249142}" destId="{014BF100-080E-45DF-BD6E-80ECA6BE9CDA}" srcOrd="2" destOrd="0" parTransId="{DC035044-D24D-4362-9FED-1A55E6127E06}" sibTransId="{8AF45518-E46C-45FB-8E98-8C64DB38A3A9}"/>
    <dgm:cxn modelId="{B252FB1A-3A97-4615-95AB-72429DA5E1D4}" type="presParOf" srcId="{4BC5ECE6-908E-4ACB-99A8-935AE20B78E6}" destId="{9D020E43-2512-4E51-9722-86C1BDBFE4D7}" srcOrd="0" destOrd="0" presId="urn:microsoft.com/office/officeart/2005/8/layout/hList6"/>
    <dgm:cxn modelId="{8D2C39A2-815E-4811-98E8-833BFD824B3B}" type="presParOf" srcId="{4BC5ECE6-908E-4ACB-99A8-935AE20B78E6}" destId="{766E957D-06D0-4736-868A-79AB17DE496D}" srcOrd="1" destOrd="0" presId="urn:microsoft.com/office/officeart/2005/8/layout/hList6"/>
    <dgm:cxn modelId="{3D619C85-5959-4768-9473-93121D5DAB90}" type="presParOf" srcId="{4BC5ECE6-908E-4ACB-99A8-935AE20B78E6}" destId="{8E7FA15D-239C-4807-B035-A4B5B66C1E68}" srcOrd="2" destOrd="0" presId="urn:microsoft.com/office/officeart/2005/8/layout/hList6"/>
    <dgm:cxn modelId="{69A0EEBC-ADF6-4419-888A-C2D43359A035}" type="presParOf" srcId="{4BC5ECE6-908E-4ACB-99A8-935AE20B78E6}" destId="{68C187D1-338C-4F33-AF41-B598197315D9}" srcOrd="3" destOrd="0" presId="urn:microsoft.com/office/officeart/2005/8/layout/hList6"/>
    <dgm:cxn modelId="{6F4A9CCF-2B20-4882-8AE0-062074082E46}" type="presParOf" srcId="{4BC5ECE6-908E-4ACB-99A8-935AE20B78E6}" destId="{A5251CF2-B1C8-484A-A77F-F3E0BB0AAC3A}" srcOrd="4"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D8540F-8A20-4BEC-B9A6-31FC3C24914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AE31CAF2-92BF-4365-849B-FB11A7181118}">
      <dgm:prSet phldrT="[Text]" custT="1"/>
      <dgm:spPr>
        <a:solidFill>
          <a:srgbClr val="488C08"/>
        </a:solidFill>
      </dgm:spPr>
      <dgm:t>
        <a:bodyPr/>
        <a:lstStyle/>
        <a:p>
          <a:r>
            <a:rPr lang="en-US" sz="1600" b="1" dirty="0" smtClean="0"/>
            <a:t>Adapting information and communication technology infrastructure to the effects of climate change</a:t>
          </a:r>
          <a:endParaRPr lang="en-US" sz="1600" b="1" dirty="0"/>
        </a:p>
      </dgm:t>
    </dgm:pt>
    <dgm:pt modelId="{CCC9E367-2F8E-43D6-AC61-2288AE376588}" type="parTrans" cxnId="{7D6C42C5-0BDE-4D2B-BA62-AE923B259F59}">
      <dgm:prSet/>
      <dgm:spPr/>
      <dgm:t>
        <a:bodyPr/>
        <a:lstStyle/>
        <a:p>
          <a:endParaRPr lang="en-US"/>
        </a:p>
      </dgm:t>
    </dgm:pt>
    <dgm:pt modelId="{701EB883-1463-45A5-A85C-7C5BE993A950}" type="sibTrans" cxnId="{7D6C42C5-0BDE-4D2B-BA62-AE923B259F59}">
      <dgm:prSet/>
      <dgm:spPr/>
      <dgm:t>
        <a:bodyPr/>
        <a:lstStyle/>
        <a:p>
          <a:endParaRPr lang="en-US"/>
        </a:p>
      </dgm:t>
    </dgm:pt>
    <dgm:pt modelId="{014BF100-080E-45DF-BD6E-80ECA6BE9CDA}">
      <dgm:prSet phldrT="[Text]"/>
      <dgm:spPr>
        <a:solidFill>
          <a:srgbClr val="488C08"/>
        </a:solidFill>
      </dgm:spPr>
      <dgm:t>
        <a:bodyPr/>
        <a:lstStyle/>
        <a:p>
          <a:r>
            <a:rPr lang="en-US" altLang="en-US" b="1" dirty="0" smtClean="0">
              <a:latin typeface="+mj-lt"/>
            </a:rPr>
            <a:t>Methodologies to assess the environmental impact of ICT </a:t>
          </a:r>
          <a:endParaRPr lang="en-US" b="1" dirty="0">
            <a:solidFill>
              <a:schemeClr val="bg1"/>
            </a:solidFill>
          </a:endParaRPr>
        </a:p>
      </dgm:t>
    </dgm:pt>
    <dgm:pt modelId="{DC035044-D24D-4362-9FED-1A55E6127E06}" type="parTrans" cxnId="{9430478D-953F-4B7A-95EE-F6144A38455D}">
      <dgm:prSet/>
      <dgm:spPr/>
      <dgm:t>
        <a:bodyPr/>
        <a:lstStyle/>
        <a:p>
          <a:endParaRPr lang="en-US"/>
        </a:p>
      </dgm:t>
    </dgm:pt>
    <dgm:pt modelId="{8AF45518-E46C-45FB-8E98-8C64DB38A3A9}" type="sibTrans" cxnId="{9430478D-953F-4B7A-95EE-F6144A38455D}">
      <dgm:prSet/>
      <dgm:spPr/>
      <dgm:t>
        <a:bodyPr/>
        <a:lstStyle/>
        <a:p>
          <a:endParaRPr lang="en-US"/>
        </a:p>
      </dgm:t>
    </dgm:pt>
    <dgm:pt modelId="{DF2C777E-1D6C-422B-A578-6151E2616038}">
      <dgm:prSet phldrT="[Text]"/>
      <dgm:spPr>
        <a:blipFill rotWithShape="0">
          <a:blip xmlns:r="http://schemas.openxmlformats.org/officeDocument/2006/relationships" r:embed="rId1"/>
          <a:stretch>
            <a:fillRect/>
          </a:stretch>
        </a:blipFill>
      </dgm:spPr>
      <dgm:t>
        <a:bodyPr/>
        <a:lstStyle/>
        <a:p>
          <a:endParaRPr lang="en-US" dirty="0"/>
        </a:p>
      </dgm:t>
    </dgm:pt>
    <dgm:pt modelId="{BA468C7E-B770-453E-9C65-CBB9470180CB}" type="sibTrans" cxnId="{BE252B7D-C939-41D6-A5B8-0383A077750C}">
      <dgm:prSet/>
      <dgm:spPr/>
      <dgm:t>
        <a:bodyPr/>
        <a:lstStyle/>
        <a:p>
          <a:endParaRPr lang="en-US"/>
        </a:p>
      </dgm:t>
    </dgm:pt>
    <dgm:pt modelId="{ADCDFA96-3AE2-48C9-948B-C3FD85793110}" type="parTrans" cxnId="{BE252B7D-C939-41D6-A5B8-0383A077750C}">
      <dgm:prSet/>
      <dgm:spPr/>
      <dgm:t>
        <a:bodyPr/>
        <a:lstStyle/>
        <a:p>
          <a:endParaRPr lang="en-US"/>
        </a:p>
      </dgm:t>
    </dgm:pt>
    <dgm:pt modelId="{4BC5ECE6-908E-4ACB-99A8-935AE20B78E6}" type="pres">
      <dgm:prSet presAssocID="{F5D8540F-8A20-4BEC-B9A6-31FC3C249142}" presName="Name0" presStyleCnt="0">
        <dgm:presLayoutVars>
          <dgm:dir/>
          <dgm:resizeHandles val="exact"/>
        </dgm:presLayoutVars>
      </dgm:prSet>
      <dgm:spPr/>
      <dgm:t>
        <a:bodyPr/>
        <a:lstStyle/>
        <a:p>
          <a:endParaRPr lang="en-US"/>
        </a:p>
      </dgm:t>
    </dgm:pt>
    <dgm:pt modelId="{5BEB4781-2304-4908-8267-8E76ECBD461E}" type="pres">
      <dgm:prSet presAssocID="{AE31CAF2-92BF-4365-849B-FB11A7181118}" presName="node" presStyleLbl="node1" presStyleIdx="0" presStyleCnt="3" custLinFactNeighborX="95124" custLinFactNeighborY="0">
        <dgm:presLayoutVars>
          <dgm:bulletEnabled val="1"/>
        </dgm:presLayoutVars>
      </dgm:prSet>
      <dgm:spPr/>
      <dgm:t>
        <a:bodyPr/>
        <a:lstStyle/>
        <a:p>
          <a:endParaRPr lang="en-US"/>
        </a:p>
      </dgm:t>
    </dgm:pt>
    <dgm:pt modelId="{86A78D53-B88C-4A51-BB47-892E10E10AA6}" type="pres">
      <dgm:prSet presAssocID="{701EB883-1463-45A5-A85C-7C5BE993A950}" presName="sibTrans" presStyleCnt="0"/>
      <dgm:spPr/>
    </dgm:pt>
    <dgm:pt modelId="{8E7FA15D-239C-4807-B035-A4B5B66C1E68}" type="pres">
      <dgm:prSet presAssocID="{DF2C777E-1D6C-422B-A578-6151E2616038}" presName="node" presStyleLbl="node1" presStyleIdx="1" presStyleCnt="3" custScaleX="144088" custLinFactNeighborX="50241" custLinFactNeighborY="3317">
        <dgm:presLayoutVars>
          <dgm:bulletEnabled val="1"/>
        </dgm:presLayoutVars>
      </dgm:prSet>
      <dgm:spPr/>
      <dgm:t>
        <a:bodyPr/>
        <a:lstStyle/>
        <a:p>
          <a:endParaRPr lang="en-US"/>
        </a:p>
      </dgm:t>
    </dgm:pt>
    <dgm:pt modelId="{68C187D1-338C-4F33-AF41-B598197315D9}" type="pres">
      <dgm:prSet presAssocID="{BA468C7E-B770-453E-9C65-CBB9470180CB}" presName="sibTrans" presStyleCnt="0"/>
      <dgm:spPr/>
    </dgm:pt>
    <dgm:pt modelId="{A5251CF2-B1C8-484A-A77F-F3E0BB0AAC3A}" type="pres">
      <dgm:prSet presAssocID="{014BF100-080E-45DF-BD6E-80ECA6BE9CDA}" presName="node" presStyleLbl="node1" presStyleIdx="2" presStyleCnt="3" custLinFactX="2507" custLinFactNeighborX="100000" custLinFactNeighborY="2421">
        <dgm:presLayoutVars>
          <dgm:bulletEnabled val="1"/>
        </dgm:presLayoutVars>
      </dgm:prSet>
      <dgm:spPr/>
      <dgm:t>
        <a:bodyPr/>
        <a:lstStyle/>
        <a:p>
          <a:endParaRPr lang="en-US"/>
        </a:p>
      </dgm:t>
    </dgm:pt>
  </dgm:ptLst>
  <dgm:cxnLst>
    <dgm:cxn modelId="{FB840408-090B-4642-A91B-416D8F433E48}" type="presOf" srcId="{014BF100-080E-45DF-BD6E-80ECA6BE9CDA}" destId="{A5251CF2-B1C8-484A-A77F-F3E0BB0AAC3A}" srcOrd="0" destOrd="0" presId="urn:microsoft.com/office/officeart/2005/8/layout/hList6"/>
    <dgm:cxn modelId="{7D6C42C5-0BDE-4D2B-BA62-AE923B259F59}" srcId="{F5D8540F-8A20-4BEC-B9A6-31FC3C249142}" destId="{AE31CAF2-92BF-4365-849B-FB11A7181118}" srcOrd="0" destOrd="0" parTransId="{CCC9E367-2F8E-43D6-AC61-2288AE376588}" sibTransId="{701EB883-1463-45A5-A85C-7C5BE993A950}"/>
    <dgm:cxn modelId="{F7307BAC-5297-40A7-AF26-AAE7FC4C6D29}" type="presOf" srcId="{DF2C777E-1D6C-422B-A578-6151E2616038}" destId="{8E7FA15D-239C-4807-B035-A4B5B66C1E68}" srcOrd="0" destOrd="0" presId="urn:microsoft.com/office/officeart/2005/8/layout/hList6"/>
    <dgm:cxn modelId="{97ABA9EE-E21D-4E09-B0D8-9878BF7930B2}" type="presOf" srcId="{F5D8540F-8A20-4BEC-B9A6-31FC3C249142}" destId="{4BC5ECE6-908E-4ACB-99A8-935AE20B78E6}" srcOrd="0" destOrd="0" presId="urn:microsoft.com/office/officeart/2005/8/layout/hList6"/>
    <dgm:cxn modelId="{BE252B7D-C939-41D6-A5B8-0383A077750C}" srcId="{F5D8540F-8A20-4BEC-B9A6-31FC3C249142}" destId="{DF2C777E-1D6C-422B-A578-6151E2616038}" srcOrd="1" destOrd="0" parTransId="{ADCDFA96-3AE2-48C9-948B-C3FD85793110}" sibTransId="{BA468C7E-B770-453E-9C65-CBB9470180CB}"/>
    <dgm:cxn modelId="{6A9534D7-F940-4CF9-B31F-AB9F0DF2F040}" type="presOf" srcId="{AE31CAF2-92BF-4365-849B-FB11A7181118}" destId="{5BEB4781-2304-4908-8267-8E76ECBD461E}" srcOrd="0" destOrd="0" presId="urn:microsoft.com/office/officeart/2005/8/layout/hList6"/>
    <dgm:cxn modelId="{9430478D-953F-4B7A-95EE-F6144A38455D}" srcId="{F5D8540F-8A20-4BEC-B9A6-31FC3C249142}" destId="{014BF100-080E-45DF-BD6E-80ECA6BE9CDA}" srcOrd="2" destOrd="0" parTransId="{DC035044-D24D-4362-9FED-1A55E6127E06}" sibTransId="{8AF45518-E46C-45FB-8E98-8C64DB38A3A9}"/>
    <dgm:cxn modelId="{2BA0A0D4-262E-468E-9CB6-7FE52E892C0C}" type="presParOf" srcId="{4BC5ECE6-908E-4ACB-99A8-935AE20B78E6}" destId="{5BEB4781-2304-4908-8267-8E76ECBD461E}" srcOrd="0" destOrd="0" presId="urn:microsoft.com/office/officeart/2005/8/layout/hList6"/>
    <dgm:cxn modelId="{687D9C9A-9F5B-4A7F-BD30-A4C17462E125}" type="presParOf" srcId="{4BC5ECE6-908E-4ACB-99A8-935AE20B78E6}" destId="{86A78D53-B88C-4A51-BB47-892E10E10AA6}" srcOrd="1" destOrd="0" presId="urn:microsoft.com/office/officeart/2005/8/layout/hList6"/>
    <dgm:cxn modelId="{9F1983AE-E4CA-4ECC-B394-DEC10B702DE1}" type="presParOf" srcId="{4BC5ECE6-908E-4ACB-99A8-935AE20B78E6}" destId="{8E7FA15D-239C-4807-B035-A4B5B66C1E68}" srcOrd="2" destOrd="0" presId="urn:microsoft.com/office/officeart/2005/8/layout/hList6"/>
    <dgm:cxn modelId="{FA054C92-03F7-45FD-9F64-2568B894F0A5}" type="presParOf" srcId="{4BC5ECE6-908E-4ACB-99A8-935AE20B78E6}" destId="{68C187D1-338C-4F33-AF41-B598197315D9}" srcOrd="3" destOrd="0" presId="urn:microsoft.com/office/officeart/2005/8/layout/hList6"/>
    <dgm:cxn modelId="{9C6F6521-9798-4298-93FA-1BDC85DFE88A}" type="presParOf" srcId="{4BC5ECE6-908E-4ACB-99A8-935AE20B78E6}" destId="{A5251CF2-B1C8-484A-A77F-F3E0BB0AAC3A}" srcOrd="4" destOrd="0" presId="urn:microsoft.com/office/officeart/2005/8/layout/hList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EB4781-2304-4908-8267-8E76ECBD461E}">
      <dsp:nvSpPr>
        <dsp:cNvPr id="0" name=""/>
        <dsp:cNvSpPr/>
      </dsp:nvSpPr>
      <dsp:spPr>
        <a:xfrm rot="16200000">
          <a:off x="-1213041" y="1291668"/>
          <a:ext cx="4153995" cy="1570657"/>
        </a:xfrm>
        <a:prstGeom prst="flowChartManualOperation">
          <a:avLst/>
        </a:prstGeom>
        <a:solidFill>
          <a:srgbClr val="488C0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7059" bIns="0" numCol="1" spcCol="1270" anchor="ctr" anchorCtr="0">
          <a:noAutofit/>
        </a:bodyPr>
        <a:lstStyle/>
        <a:p>
          <a:pPr lvl="0" algn="ctr" defTabSz="800100">
            <a:lnSpc>
              <a:spcPct val="90000"/>
            </a:lnSpc>
            <a:spcBef>
              <a:spcPct val="0"/>
            </a:spcBef>
            <a:spcAft>
              <a:spcPct val="35000"/>
            </a:spcAft>
          </a:pPr>
          <a:r>
            <a:rPr lang="es-ES_tradnl" sz="1800" b="1" kern="1200" dirty="0" smtClean="0">
              <a:solidFill>
                <a:schemeClr val="bg1"/>
              </a:solidFill>
            </a:rPr>
            <a:t>Smart </a:t>
          </a:r>
          <a:r>
            <a:rPr lang="es-ES_tradnl" sz="1800" b="1" kern="1200" dirty="0" err="1" smtClean="0">
              <a:solidFill>
                <a:schemeClr val="bg1"/>
              </a:solidFill>
            </a:rPr>
            <a:t>Water</a:t>
          </a:r>
          <a:r>
            <a:rPr lang="es-ES_tradnl" sz="1800" b="1" kern="1200" dirty="0" smtClean="0">
              <a:solidFill>
                <a:schemeClr val="bg1"/>
              </a:solidFill>
            </a:rPr>
            <a:t> Management in </a:t>
          </a:r>
          <a:r>
            <a:rPr lang="es-ES_tradnl" sz="1800" b="1" kern="1200" dirty="0" err="1" smtClean="0">
              <a:solidFill>
                <a:schemeClr val="bg1"/>
              </a:solidFill>
            </a:rPr>
            <a:t>Cities</a:t>
          </a:r>
          <a:endParaRPr lang="en-US" sz="1800" kern="1200" dirty="0"/>
        </a:p>
      </dsp:txBody>
      <dsp:txXfrm rot="16200000">
        <a:off x="-1213041" y="1291668"/>
        <a:ext cx="4153995" cy="1570657"/>
      </dsp:txXfrm>
    </dsp:sp>
    <dsp:sp modelId="{8E7FA15D-239C-4807-B035-A4B5B66C1E68}">
      <dsp:nvSpPr>
        <dsp:cNvPr id="0" name=""/>
        <dsp:cNvSpPr/>
      </dsp:nvSpPr>
      <dsp:spPr>
        <a:xfrm rot="16200000">
          <a:off x="816737" y="945432"/>
          <a:ext cx="4153995" cy="2263129"/>
        </a:xfrm>
        <a:prstGeom prst="flowChartManualOperation">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7059" bIns="0" numCol="1" spcCol="1270" anchor="ctr" anchorCtr="0">
          <a:noAutofit/>
        </a:bodyPr>
        <a:lstStyle/>
        <a:p>
          <a:pPr lvl="0" algn="ctr" defTabSz="800100">
            <a:lnSpc>
              <a:spcPct val="90000"/>
            </a:lnSpc>
            <a:spcBef>
              <a:spcPct val="0"/>
            </a:spcBef>
            <a:spcAft>
              <a:spcPct val="35000"/>
            </a:spcAft>
          </a:pPr>
          <a:endParaRPr lang="en-US" sz="1800" kern="1200" dirty="0"/>
        </a:p>
      </dsp:txBody>
      <dsp:txXfrm rot="16200000">
        <a:off x="816737" y="945432"/>
        <a:ext cx="4153995" cy="2263129"/>
      </dsp:txXfrm>
    </dsp:sp>
    <dsp:sp modelId="{A5251CF2-B1C8-484A-A77F-F3E0BB0AAC3A}">
      <dsp:nvSpPr>
        <dsp:cNvPr id="0" name=""/>
        <dsp:cNvSpPr/>
      </dsp:nvSpPr>
      <dsp:spPr>
        <a:xfrm rot="16200000">
          <a:off x="2781018" y="1291668"/>
          <a:ext cx="4153995" cy="1570657"/>
        </a:xfrm>
        <a:prstGeom prst="flowChartManualOperation">
          <a:avLst/>
        </a:prstGeom>
        <a:solidFill>
          <a:srgbClr val="488C0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7059" bIns="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Requirements for water sensing and early warning systems</a:t>
          </a:r>
          <a:endParaRPr lang="en-US" sz="1800" b="1" kern="1200" dirty="0">
            <a:solidFill>
              <a:schemeClr val="bg1"/>
            </a:solidFill>
          </a:endParaRPr>
        </a:p>
      </dsp:txBody>
      <dsp:txXfrm rot="16200000">
        <a:off x="2781018" y="1291668"/>
        <a:ext cx="4153995" cy="157065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EB4781-2304-4908-8267-8E76ECBD461E}">
      <dsp:nvSpPr>
        <dsp:cNvPr id="0" name=""/>
        <dsp:cNvSpPr/>
      </dsp:nvSpPr>
      <dsp:spPr>
        <a:xfrm rot="16200000">
          <a:off x="-1191386" y="1291668"/>
          <a:ext cx="4153995" cy="1570657"/>
        </a:xfrm>
        <a:prstGeom prst="flowChartManualOperation">
          <a:avLst/>
        </a:prstGeom>
        <a:solidFill>
          <a:srgbClr val="488C0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b="1" i="0" kern="1200" dirty="0" smtClean="0"/>
            <a:t>Green Data Centers</a:t>
          </a:r>
        </a:p>
      </dsp:txBody>
      <dsp:txXfrm rot="16200000">
        <a:off x="-1191386" y="1291668"/>
        <a:ext cx="4153995" cy="1570657"/>
      </dsp:txXfrm>
    </dsp:sp>
    <dsp:sp modelId="{8E7FA15D-239C-4807-B035-A4B5B66C1E68}">
      <dsp:nvSpPr>
        <dsp:cNvPr id="0" name=""/>
        <dsp:cNvSpPr/>
      </dsp:nvSpPr>
      <dsp:spPr>
        <a:xfrm rot="16200000">
          <a:off x="803858" y="945432"/>
          <a:ext cx="4153995" cy="2263129"/>
        </a:xfrm>
        <a:prstGeom prst="flowChartManualOperation">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650" bIns="0" numCol="1" spcCol="1270" anchor="ctr" anchorCtr="0">
          <a:noAutofit/>
        </a:bodyPr>
        <a:lstStyle/>
        <a:p>
          <a:pPr lvl="0" algn="ctr" defTabSz="977900">
            <a:lnSpc>
              <a:spcPct val="90000"/>
            </a:lnSpc>
            <a:spcBef>
              <a:spcPct val="0"/>
            </a:spcBef>
            <a:spcAft>
              <a:spcPct val="35000"/>
            </a:spcAft>
          </a:pPr>
          <a:endParaRPr lang="en-US" sz="2200" kern="1200" dirty="0"/>
        </a:p>
      </dsp:txBody>
      <dsp:txXfrm rot="16200000">
        <a:off x="803858" y="945432"/>
        <a:ext cx="4153995" cy="2263129"/>
      </dsp:txXfrm>
    </dsp:sp>
    <dsp:sp modelId="{A5251CF2-B1C8-484A-A77F-F3E0BB0AAC3A}">
      <dsp:nvSpPr>
        <dsp:cNvPr id="0" name=""/>
        <dsp:cNvSpPr/>
      </dsp:nvSpPr>
      <dsp:spPr>
        <a:xfrm rot="16200000">
          <a:off x="2781018" y="1291668"/>
          <a:ext cx="4153995" cy="1570657"/>
        </a:xfrm>
        <a:prstGeom prst="flowChartManualOperation">
          <a:avLst/>
        </a:prstGeom>
        <a:solidFill>
          <a:srgbClr val="488C0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650" bIns="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bg1"/>
              </a:solidFill>
            </a:rPr>
            <a:t>ICT Equipment and Energy Efficiency </a:t>
          </a:r>
          <a:endParaRPr lang="en-US" sz="2200" b="1" kern="1200" dirty="0">
            <a:solidFill>
              <a:schemeClr val="bg1"/>
            </a:solidFill>
          </a:endParaRPr>
        </a:p>
      </dsp:txBody>
      <dsp:txXfrm rot="16200000">
        <a:off x="2781018" y="1291668"/>
        <a:ext cx="4153995" cy="157065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EB4781-2304-4908-8267-8E76ECBD461E}">
      <dsp:nvSpPr>
        <dsp:cNvPr id="0" name=""/>
        <dsp:cNvSpPr/>
      </dsp:nvSpPr>
      <dsp:spPr>
        <a:xfrm rot="16200000">
          <a:off x="-1191386" y="1291668"/>
          <a:ext cx="4153995" cy="1570657"/>
        </a:xfrm>
        <a:prstGeom prst="flowChartManualOperation">
          <a:avLst/>
        </a:prstGeom>
        <a:solidFill>
          <a:srgbClr val="488C0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605" bIns="0" numCol="1" spcCol="1270" anchor="ctr" anchorCtr="0">
          <a:noAutofit/>
        </a:bodyPr>
        <a:lstStyle/>
        <a:p>
          <a:pPr lvl="0" algn="ctr" defTabSz="844550">
            <a:lnSpc>
              <a:spcPct val="90000"/>
            </a:lnSpc>
            <a:spcBef>
              <a:spcPct val="0"/>
            </a:spcBef>
            <a:spcAft>
              <a:spcPct val="35000"/>
            </a:spcAft>
          </a:pPr>
          <a:r>
            <a:rPr lang="en-US" sz="1900" b="1" i="0" kern="1200" dirty="0" smtClean="0"/>
            <a:t>KPIs for SSC </a:t>
          </a:r>
          <a:endParaRPr lang="en-US" sz="1900" b="1" kern="1200" dirty="0"/>
        </a:p>
      </dsp:txBody>
      <dsp:txXfrm rot="16200000">
        <a:off x="-1191386" y="1291668"/>
        <a:ext cx="4153995" cy="1570657"/>
      </dsp:txXfrm>
    </dsp:sp>
    <dsp:sp modelId="{8E7FA15D-239C-4807-B035-A4B5B66C1E68}">
      <dsp:nvSpPr>
        <dsp:cNvPr id="0" name=""/>
        <dsp:cNvSpPr/>
      </dsp:nvSpPr>
      <dsp:spPr>
        <a:xfrm rot="16200000">
          <a:off x="803858" y="945432"/>
          <a:ext cx="4153995" cy="2263129"/>
        </a:xfrm>
        <a:prstGeom prst="flowChartManualOperation">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605" bIns="0" numCol="1" spcCol="1270" anchor="ctr" anchorCtr="0">
          <a:noAutofit/>
        </a:bodyPr>
        <a:lstStyle/>
        <a:p>
          <a:pPr lvl="0" algn="ctr" defTabSz="844550">
            <a:lnSpc>
              <a:spcPct val="90000"/>
            </a:lnSpc>
            <a:spcBef>
              <a:spcPct val="0"/>
            </a:spcBef>
            <a:spcAft>
              <a:spcPct val="35000"/>
            </a:spcAft>
          </a:pPr>
          <a:endParaRPr lang="en-US" sz="1900" kern="1200" dirty="0"/>
        </a:p>
      </dsp:txBody>
      <dsp:txXfrm rot="16200000">
        <a:off x="803858" y="945432"/>
        <a:ext cx="4153995" cy="2263129"/>
      </dsp:txXfrm>
    </dsp:sp>
    <dsp:sp modelId="{A5251CF2-B1C8-484A-A77F-F3E0BB0AAC3A}">
      <dsp:nvSpPr>
        <dsp:cNvPr id="0" name=""/>
        <dsp:cNvSpPr/>
      </dsp:nvSpPr>
      <dsp:spPr>
        <a:xfrm rot="16200000">
          <a:off x="2781018" y="1291668"/>
          <a:ext cx="4153995" cy="1570657"/>
        </a:xfrm>
        <a:prstGeom prst="flowChartManualOperation">
          <a:avLst/>
        </a:prstGeom>
        <a:solidFill>
          <a:srgbClr val="488C0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605" bIns="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International Definition </a:t>
          </a:r>
          <a:endParaRPr lang="en-US" sz="1900" b="1" kern="1200" dirty="0">
            <a:solidFill>
              <a:schemeClr val="bg1"/>
            </a:solidFill>
          </a:endParaRPr>
        </a:p>
      </dsp:txBody>
      <dsp:txXfrm rot="16200000">
        <a:off x="2781018" y="1291668"/>
        <a:ext cx="4153995" cy="157065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020E43-2512-4E51-9722-86C1BDBFE4D7}">
      <dsp:nvSpPr>
        <dsp:cNvPr id="0" name=""/>
        <dsp:cNvSpPr/>
      </dsp:nvSpPr>
      <dsp:spPr>
        <a:xfrm rot="16200000">
          <a:off x="-1290017" y="1291668"/>
          <a:ext cx="4153995" cy="1570657"/>
        </a:xfrm>
        <a:prstGeom prst="flowChartManualOperation">
          <a:avLst/>
        </a:prstGeom>
        <a:solidFill>
          <a:srgbClr val="488C0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0" tIns="0" rIns="159713" bIns="0" numCol="1" spcCol="1270" anchor="ctr" anchorCtr="0">
          <a:noAutofit/>
        </a:bodyPr>
        <a:lstStyle/>
        <a:p>
          <a:pPr lvl="0" algn="ctr" defTabSz="1111250">
            <a:lnSpc>
              <a:spcPct val="90000"/>
            </a:lnSpc>
            <a:spcBef>
              <a:spcPct val="0"/>
            </a:spcBef>
            <a:spcAft>
              <a:spcPct val="35000"/>
            </a:spcAft>
          </a:pPr>
          <a:r>
            <a:rPr lang="en-US" sz="2500" b="1" kern="1200" dirty="0" smtClean="0">
              <a:latin typeface="+mj-lt"/>
            </a:rPr>
            <a:t>Power supply series</a:t>
          </a:r>
          <a:endParaRPr lang="en-US" sz="2500" kern="1200" dirty="0"/>
        </a:p>
      </dsp:txBody>
      <dsp:txXfrm rot="16200000">
        <a:off x="-1290017" y="1291668"/>
        <a:ext cx="4153995" cy="1570657"/>
      </dsp:txXfrm>
    </dsp:sp>
    <dsp:sp modelId="{8E7FA15D-239C-4807-B035-A4B5B66C1E68}">
      <dsp:nvSpPr>
        <dsp:cNvPr id="0" name=""/>
        <dsp:cNvSpPr/>
      </dsp:nvSpPr>
      <dsp:spPr>
        <a:xfrm rot="16200000">
          <a:off x="803858" y="945432"/>
          <a:ext cx="4153995" cy="2263129"/>
        </a:xfrm>
        <a:prstGeom prst="flowChartManualOperation">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0" tIns="0" rIns="159713" bIns="0" numCol="1" spcCol="1270" anchor="ctr" anchorCtr="0">
          <a:noAutofit/>
        </a:bodyPr>
        <a:lstStyle/>
        <a:p>
          <a:pPr lvl="0" algn="ctr" defTabSz="1111250">
            <a:lnSpc>
              <a:spcPct val="90000"/>
            </a:lnSpc>
            <a:spcBef>
              <a:spcPct val="0"/>
            </a:spcBef>
            <a:spcAft>
              <a:spcPct val="35000"/>
            </a:spcAft>
          </a:pPr>
          <a:endParaRPr lang="en-US" sz="2500" kern="1200" dirty="0"/>
        </a:p>
      </dsp:txBody>
      <dsp:txXfrm rot="16200000">
        <a:off x="803858" y="945432"/>
        <a:ext cx="4153995" cy="2263129"/>
      </dsp:txXfrm>
    </dsp:sp>
    <dsp:sp modelId="{A5251CF2-B1C8-484A-A77F-F3E0BB0AAC3A}">
      <dsp:nvSpPr>
        <dsp:cNvPr id="0" name=""/>
        <dsp:cNvSpPr/>
      </dsp:nvSpPr>
      <dsp:spPr>
        <a:xfrm rot="16200000">
          <a:off x="2781018" y="1291668"/>
          <a:ext cx="4153995" cy="1570657"/>
        </a:xfrm>
        <a:prstGeom prst="flowChartManualOperation">
          <a:avLst/>
        </a:prstGeom>
        <a:solidFill>
          <a:srgbClr val="488C0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0" tIns="0" rIns="159713" bIns="0" numCol="1" spcCol="1270" anchor="ctr" anchorCtr="0">
          <a:noAutofit/>
        </a:bodyPr>
        <a:lstStyle/>
        <a:p>
          <a:pPr lvl="0" algn="ctr" defTabSz="1111250">
            <a:lnSpc>
              <a:spcPct val="90000"/>
            </a:lnSpc>
            <a:spcBef>
              <a:spcPct val="0"/>
            </a:spcBef>
            <a:spcAft>
              <a:spcPct val="35000"/>
            </a:spcAft>
          </a:pPr>
          <a:r>
            <a:rPr lang="en-US" altLang="en-US" sz="2500" b="1" kern="1200" dirty="0" smtClean="0">
              <a:latin typeface="+mj-lt"/>
            </a:rPr>
            <a:t>Recycling of rare metals in ICT products</a:t>
          </a:r>
          <a:r>
            <a:rPr lang="en-US" sz="2500" b="1" kern="1200" dirty="0" smtClean="0">
              <a:solidFill>
                <a:schemeClr val="bg1"/>
              </a:solidFill>
            </a:rPr>
            <a:t> </a:t>
          </a:r>
          <a:endParaRPr lang="en-US" sz="2500" b="1" kern="1200" dirty="0">
            <a:solidFill>
              <a:schemeClr val="bg1"/>
            </a:solidFill>
          </a:endParaRPr>
        </a:p>
      </dsp:txBody>
      <dsp:txXfrm rot="16200000">
        <a:off x="2781018" y="1291668"/>
        <a:ext cx="4153995" cy="157065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EB4781-2304-4908-8267-8E76ECBD461E}">
      <dsp:nvSpPr>
        <dsp:cNvPr id="0" name=""/>
        <dsp:cNvSpPr/>
      </dsp:nvSpPr>
      <dsp:spPr>
        <a:xfrm rot="16200000">
          <a:off x="-1177962" y="1291668"/>
          <a:ext cx="4153995" cy="1570657"/>
        </a:xfrm>
        <a:prstGeom prst="flowChartManualOperation">
          <a:avLst/>
        </a:prstGeom>
        <a:solidFill>
          <a:srgbClr val="488C0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US" sz="1600" b="1" kern="1200" dirty="0" smtClean="0"/>
            <a:t>Adapting information and communication technology infrastructure to the effects of climate change</a:t>
          </a:r>
          <a:endParaRPr lang="en-US" sz="1600" b="1" kern="1200" dirty="0"/>
        </a:p>
      </dsp:txBody>
      <dsp:txXfrm rot="16200000">
        <a:off x="-1177962" y="1291668"/>
        <a:ext cx="4153995" cy="1570657"/>
      </dsp:txXfrm>
    </dsp:sp>
    <dsp:sp modelId="{8E7FA15D-239C-4807-B035-A4B5B66C1E68}">
      <dsp:nvSpPr>
        <dsp:cNvPr id="0" name=""/>
        <dsp:cNvSpPr/>
      </dsp:nvSpPr>
      <dsp:spPr>
        <a:xfrm rot="16200000">
          <a:off x="803858" y="945432"/>
          <a:ext cx="4153995" cy="2263129"/>
        </a:xfrm>
        <a:prstGeom prst="flowChartManualOperation">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5978" bIns="0" numCol="1" spcCol="1270" anchor="ctr" anchorCtr="0">
          <a:noAutofit/>
        </a:bodyPr>
        <a:lstStyle/>
        <a:p>
          <a:pPr lvl="0" algn="ctr" defTabSz="755650">
            <a:lnSpc>
              <a:spcPct val="90000"/>
            </a:lnSpc>
            <a:spcBef>
              <a:spcPct val="0"/>
            </a:spcBef>
            <a:spcAft>
              <a:spcPct val="35000"/>
            </a:spcAft>
          </a:pPr>
          <a:endParaRPr lang="en-US" sz="1700" kern="1200" dirty="0"/>
        </a:p>
      </dsp:txBody>
      <dsp:txXfrm rot="16200000">
        <a:off x="803858" y="945432"/>
        <a:ext cx="4153995" cy="2263129"/>
      </dsp:txXfrm>
    </dsp:sp>
    <dsp:sp modelId="{A5251CF2-B1C8-484A-A77F-F3E0BB0AAC3A}">
      <dsp:nvSpPr>
        <dsp:cNvPr id="0" name=""/>
        <dsp:cNvSpPr/>
      </dsp:nvSpPr>
      <dsp:spPr>
        <a:xfrm rot="16200000">
          <a:off x="2781018" y="1291668"/>
          <a:ext cx="4153995" cy="1570657"/>
        </a:xfrm>
        <a:prstGeom prst="flowChartManualOperation">
          <a:avLst/>
        </a:prstGeom>
        <a:solidFill>
          <a:srgbClr val="488C0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5978" bIns="0" numCol="1" spcCol="1270" anchor="ctr" anchorCtr="0">
          <a:noAutofit/>
        </a:bodyPr>
        <a:lstStyle/>
        <a:p>
          <a:pPr lvl="0" algn="ctr" defTabSz="755650">
            <a:lnSpc>
              <a:spcPct val="90000"/>
            </a:lnSpc>
            <a:spcBef>
              <a:spcPct val="0"/>
            </a:spcBef>
            <a:spcAft>
              <a:spcPct val="35000"/>
            </a:spcAft>
          </a:pPr>
          <a:r>
            <a:rPr lang="en-US" altLang="en-US" sz="1700" b="1" kern="1200" dirty="0" smtClean="0">
              <a:latin typeface="+mj-lt"/>
            </a:rPr>
            <a:t>Methodologies to assess the environmental impact of ICT </a:t>
          </a:r>
          <a:endParaRPr lang="en-US" sz="1700" b="1" kern="1200" dirty="0">
            <a:solidFill>
              <a:schemeClr val="bg1"/>
            </a:solidFill>
          </a:endParaRPr>
        </a:p>
      </dsp:txBody>
      <dsp:txXfrm rot="16200000">
        <a:off x="2781018" y="1291668"/>
        <a:ext cx="4153995" cy="157065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985931-B90D-4994-B9D2-D6D4E424FF86}" type="datetimeFigureOut">
              <a:rPr lang="es-ES_tradnl" smtClean="0"/>
              <a:pPr/>
              <a:t>17/05/2016</a:t>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95E808-6224-45E0-A645-2A8F9F102BEE}" type="slidenum">
              <a:rPr lang="es-ES_tradnl" smtClean="0"/>
              <a:pPr/>
              <a:t>‹#›</a:t>
            </a:fld>
            <a:endParaRPr lang="es-ES_tradnl"/>
          </a:p>
        </p:txBody>
      </p:sp>
    </p:spTree>
    <p:extLst>
      <p:ext uri="{BB962C8B-B14F-4D97-AF65-F5344CB8AC3E}">
        <p14:creationId xmlns:p14="http://schemas.microsoft.com/office/powerpoint/2010/main" xmlns="" val="3735625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aging.itu.int/ITU-T/recommendations/rec.aspx?rec=12204"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taging.itu.int/ITU-T/recommendations/rec.aspx?rec=12136" TargetMode="External"/><Relationship Id="rId5" Type="http://schemas.openxmlformats.org/officeDocument/2006/relationships/hyperlink" Target="http://staging.itu.int/ITU-T/recommendations/rec.aspx?rec=12630" TargetMode="External"/><Relationship Id="rId4" Type="http://schemas.openxmlformats.org/officeDocument/2006/relationships/hyperlink" Target="http://staging.itu.int/ITU-T/recommendations/rec.aspx?rec=12428"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Verdana" pitchFamily="34" charset="0"/>
                <a:ea typeface="+mn-ea"/>
                <a:cs typeface="Arial" pitchFamily="34" charset="0"/>
              </a:rPr>
              <a:t>As part of its mandate, </a:t>
            </a:r>
            <a:r>
              <a:rPr lang="en-US" sz="1200" b="0" i="0" kern="1200" dirty="0" smtClean="0">
                <a:solidFill>
                  <a:schemeClr val="tx1"/>
                </a:solidFill>
                <a:effectLst/>
                <a:latin typeface="+mn-lt"/>
                <a:ea typeface="+mn-ea"/>
                <a:cs typeface="+mn-cs"/>
              </a:rPr>
              <a:t>ITU-T </a:t>
            </a:r>
            <a:r>
              <a:rPr lang="en-US" sz="1200" kern="1200" dirty="0" smtClean="0">
                <a:solidFill>
                  <a:schemeClr val="tx1"/>
                </a:solidFill>
                <a:effectLst/>
                <a:latin typeface="Verdana" pitchFamily="34" charset="0"/>
                <a:ea typeface="+mn-ea"/>
                <a:cs typeface="Arial" pitchFamily="34" charset="0"/>
              </a:rPr>
              <a:t>develops international “green” standards</a:t>
            </a:r>
            <a:r>
              <a:rPr lang="en-US" sz="1200" kern="1200" baseline="0" dirty="0" smtClean="0">
                <a:solidFill>
                  <a:schemeClr val="tx1"/>
                </a:solidFill>
                <a:effectLst/>
                <a:latin typeface="Verdana" pitchFamily="34" charset="0"/>
                <a:ea typeface="+mn-ea"/>
                <a:cs typeface="Arial" pitchFamily="34" charset="0"/>
              </a:rPr>
              <a:t> </a:t>
            </a:r>
            <a:r>
              <a:rPr lang="en-US" sz="1200" kern="1200" dirty="0" smtClean="0">
                <a:solidFill>
                  <a:schemeClr val="tx1"/>
                </a:solidFill>
                <a:effectLst/>
                <a:latin typeface="Verdana" pitchFamily="34" charset="0"/>
                <a:ea typeface="+mn-ea"/>
                <a:cs typeface="Arial" pitchFamily="34" charset="0"/>
              </a:rPr>
              <a:t>to promote innovative solutions to tackle e-waste, combat climate change and promote environmental sustainability using ICTs.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Verdana" pitchFamily="34" charset="0"/>
              <a:ea typeface="+mn-ea"/>
              <a:cs typeface="Arial" pitchFamily="34" charset="0"/>
            </a:endParaRPr>
          </a:p>
          <a:p>
            <a:pPr fontAlgn="base"/>
            <a:r>
              <a:rPr lang="en-US" sz="1200" b="0" i="0" kern="1200" dirty="0" smtClean="0">
                <a:solidFill>
                  <a:schemeClr val="tx1"/>
                </a:solidFill>
                <a:effectLst/>
                <a:latin typeface="+mn-lt"/>
                <a:ea typeface="+mn-ea"/>
                <a:cs typeface="+mn-cs"/>
              </a:rPr>
              <a:t>ITU-T Recommendations are beneficial to:</a:t>
            </a:r>
          </a:p>
          <a:p>
            <a:pPr marL="171450" indent="-171450" fontAlgn="base">
              <a:buFont typeface="Wingdings" panose="05000000000000000000" pitchFamily="2" charset="2"/>
              <a:buChar char="§"/>
            </a:pPr>
            <a:r>
              <a:rPr lang="en-US" sz="1200" b="1" i="0" kern="1200" dirty="0" smtClean="0">
                <a:solidFill>
                  <a:schemeClr val="tx1"/>
                </a:solidFill>
                <a:effectLst/>
                <a:latin typeface="+mn-lt"/>
                <a:ea typeface="+mn-ea"/>
                <a:cs typeface="+mn-cs"/>
              </a:rPr>
              <a:t>Drive competitiveness</a:t>
            </a:r>
            <a:r>
              <a:rPr lang="en-US" sz="1200" b="0" i="0" kern="1200" dirty="0" smtClean="0">
                <a:solidFill>
                  <a:schemeClr val="tx1"/>
                </a:solidFill>
                <a:effectLst/>
                <a:latin typeface="+mn-lt"/>
                <a:ea typeface="+mn-ea"/>
                <a:cs typeface="+mn-cs"/>
              </a:rPr>
              <a:t>, for individual businesses and world economy</a:t>
            </a:r>
          </a:p>
          <a:p>
            <a:pPr marL="171450" indent="-171450" fontAlgn="base">
              <a:buFont typeface="Wingdings" panose="05000000000000000000" pitchFamily="2" charset="2"/>
              <a:buChar char="§"/>
            </a:pPr>
            <a:r>
              <a:rPr lang="en-US" sz="1200" b="1" i="0" kern="1200" dirty="0" smtClean="0">
                <a:solidFill>
                  <a:schemeClr val="tx1"/>
                </a:solidFill>
                <a:effectLst/>
                <a:latin typeface="+mn-lt"/>
                <a:ea typeface="+mn-ea"/>
                <a:cs typeface="+mn-cs"/>
              </a:rPr>
              <a:t>Lower prices</a:t>
            </a:r>
            <a:endParaRPr lang="en-US" sz="1200" b="0" i="0" kern="1200" dirty="0" smtClean="0">
              <a:solidFill>
                <a:schemeClr val="tx1"/>
              </a:solidFill>
              <a:effectLst/>
              <a:latin typeface="+mn-lt"/>
              <a:ea typeface="+mn-ea"/>
              <a:cs typeface="+mn-cs"/>
            </a:endParaRPr>
          </a:p>
          <a:p>
            <a:pPr marL="171450" indent="-171450" fontAlgn="base">
              <a:buFont typeface="Wingdings" panose="05000000000000000000" pitchFamily="2" charset="2"/>
              <a:buChar char="§"/>
            </a:pPr>
            <a:r>
              <a:rPr lang="en-US" sz="1200" b="0" i="0" kern="1200" dirty="0" smtClean="0">
                <a:solidFill>
                  <a:schemeClr val="tx1"/>
                </a:solidFill>
                <a:effectLst/>
                <a:latin typeface="+mn-lt"/>
                <a:ea typeface="+mn-ea"/>
                <a:cs typeface="+mn-cs"/>
              </a:rPr>
              <a:t>Reduce technical barriers</a:t>
            </a:r>
          </a:p>
          <a:p>
            <a:pPr marL="171450" indent="-171450" fontAlgn="base">
              <a:buFont typeface="Wingdings" panose="05000000000000000000" pitchFamily="2" charset="2"/>
              <a:buChar char="§"/>
            </a:pPr>
            <a:r>
              <a:rPr lang="en-US" sz="1200" b="0" i="0" kern="1200" dirty="0" smtClean="0">
                <a:solidFill>
                  <a:schemeClr val="tx1"/>
                </a:solidFill>
                <a:effectLst/>
                <a:latin typeface="+mn-lt"/>
                <a:ea typeface="+mn-ea"/>
                <a:cs typeface="+mn-cs"/>
              </a:rPr>
              <a:t>Foster </a:t>
            </a:r>
            <a:r>
              <a:rPr lang="en-US" sz="1200" b="1" i="0" kern="1200" dirty="0" smtClean="0">
                <a:solidFill>
                  <a:schemeClr val="tx1"/>
                </a:solidFill>
                <a:effectLst/>
                <a:latin typeface="+mn-lt"/>
                <a:ea typeface="+mn-ea"/>
                <a:cs typeface="+mn-cs"/>
              </a:rPr>
              <a:t>interoperability</a:t>
            </a:r>
            <a:endParaRPr lang="en-US" sz="1200" b="0" i="0" kern="1200" dirty="0" smtClean="0">
              <a:solidFill>
                <a:schemeClr val="tx1"/>
              </a:solidFill>
              <a:effectLst/>
              <a:latin typeface="+mn-lt"/>
              <a:ea typeface="+mn-ea"/>
              <a:cs typeface="+mn-cs"/>
            </a:endParaRPr>
          </a:p>
          <a:p>
            <a:pPr marL="171450" indent="-171450" fontAlgn="base">
              <a:buFont typeface="Wingdings" panose="05000000000000000000" pitchFamily="2" charset="2"/>
              <a:buChar char="§"/>
            </a:pPr>
            <a:r>
              <a:rPr lang="en-US" sz="1200" b="0" i="0" kern="1200" dirty="0" smtClean="0">
                <a:solidFill>
                  <a:schemeClr val="tx1"/>
                </a:solidFill>
                <a:effectLst/>
                <a:latin typeface="+mn-lt"/>
                <a:ea typeface="+mn-ea"/>
                <a:cs typeface="+mn-cs"/>
              </a:rPr>
              <a:t>Manufacturers, network operators and consumers</a:t>
            </a:r>
          </a:p>
          <a:p>
            <a:pPr marL="171450" indent="-171450" fontAlgn="base">
              <a:buFont typeface="Wingdings" panose="05000000000000000000" pitchFamily="2" charset="2"/>
              <a:buChar char="§"/>
            </a:pPr>
            <a:r>
              <a:rPr lang="en-US" sz="1200" b="1" i="0" kern="1200" dirty="0" smtClean="0">
                <a:solidFill>
                  <a:schemeClr val="tx1"/>
                </a:solidFill>
                <a:effectLst/>
                <a:latin typeface="+mn-lt"/>
                <a:ea typeface="+mn-ea"/>
                <a:cs typeface="+mn-cs"/>
              </a:rPr>
              <a:t>Reduce</a:t>
            </a:r>
            <a:r>
              <a:rPr lang="en-US" sz="1200" b="0" i="0" kern="1200" dirty="0" smtClean="0">
                <a:solidFill>
                  <a:schemeClr val="tx1"/>
                </a:solidFill>
                <a:effectLst/>
                <a:latin typeface="+mn-lt"/>
                <a:ea typeface="+mn-ea"/>
                <a:cs typeface="+mn-cs"/>
              </a:rPr>
              <a:t> negative </a:t>
            </a:r>
            <a:r>
              <a:rPr lang="en-US" sz="1200" b="1" i="0" kern="1200" dirty="0" smtClean="0">
                <a:solidFill>
                  <a:schemeClr val="tx1"/>
                </a:solidFill>
                <a:effectLst/>
                <a:latin typeface="+mn-lt"/>
                <a:ea typeface="+mn-ea"/>
                <a:cs typeface="+mn-cs"/>
              </a:rPr>
              <a:t>impacts on </a:t>
            </a:r>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environment (including e-waste)</a:t>
            </a:r>
          </a:p>
          <a:p>
            <a:pPr marL="0" indent="0" fontAlgn="base">
              <a:buFont typeface="Wingdings" panose="05000000000000000000" pitchFamily="2" charset="2"/>
              <a:buNone/>
            </a:pPr>
            <a:endParaRPr lang="en-US" sz="1200" b="1" i="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 typeface="Wingdings" panose="05000000000000000000" pitchFamily="2" charset="2"/>
              <a:buNone/>
              <a:tabLst/>
              <a:defRPr/>
            </a:pPr>
            <a:r>
              <a:rPr lang="en-US" sz="1200" kern="1200" dirty="0" smtClean="0">
                <a:solidFill>
                  <a:schemeClr val="tx1"/>
                </a:solidFill>
                <a:effectLst/>
                <a:latin typeface="Verdana" pitchFamily="34" charset="0"/>
                <a:ea typeface="+mn-ea"/>
                <a:cs typeface="Arial" pitchFamily="34" charset="0"/>
              </a:rPr>
              <a:t>Through its </a:t>
            </a:r>
            <a:r>
              <a:rPr lang="en-US" sz="1200" kern="1200" baseline="0" dirty="0" smtClean="0">
                <a:solidFill>
                  <a:schemeClr val="tx1"/>
                </a:solidFill>
                <a:effectLst/>
                <a:latin typeface="Verdana" pitchFamily="34" charset="0"/>
                <a:ea typeface="+mn-ea"/>
                <a:cs typeface="Arial" pitchFamily="34" charset="0"/>
              </a:rPr>
              <a:t>Recommendations, ITU-T </a:t>
            </a:r>
            <a:r>
              <a:rPr lang="en-US" sz="1200" kern="1200" dirty="0" smtClean="0">
                <a:solidFill>
                  <a:schemeClr val="tx1"/>
                </a:solidFill>
                <a:effectLst/>
                <a:latin typeface="Verdana" pitchFamily="34" charset="0"/>
                <a:ea typeface="+mn-ea"/>
                <a:cs typeface="Arial" pitchFamily="34" charset="0"/>
              </a:rPr>
              <a:t>facilitate</a:t>
            </a:r>
            <a:r>
              <a:rPr lang="en-US" sz="1200" kern="1200" baseline="0" dirty="0" smtClean="0">
                <a:solidFill>
                  <a:schemeClr val="tx1"/>
                </a:solidFill>
                <a:effectLst/>
                <a:latin typeface="Verdana" pitchFamily="34" charset="0"/>
                <a:ea typeface="+mn-ea"/>
                <a:cs typeface="Arial" pitchFamily="34" charset="0"/>
              </a:rPr>
              <a:t> </a:t>
            </a:r>
            <a:r>
              <a:rPr lang="en-US" sz="1200" kern="1200" dirty="0" smtClean="0">
                <a:solidFill>
                  <a:schemeClr val="tx1"/>
                </a:solidFill>
                <a:effectLst/>
                <a:latin typeface="Verdana" pitchFamily="34" charset="0"/>
                <a:ea typeface="+mn-ea"/>
                <a:cs typeface="Arial" pitchFamily="34" charset="0"/>
              </a:rPr>
              <a:t>the development, transfer and diffusion of clean and green technologies, including access to modern energy, energy efficiency and ideas for renewable sources. </a:t>
            </a:r>
          </a:p>
          <a:p>
            <a:pPr marL="0" indent="0" fontAlgn="base">
              <a:buFont typeface="Wingdings" panose="05000000000000000000" pitchFamily="2" charset="2"/>
              <a:buNone/>
            </a:pPr>
            <a:endParaRPr lang="en-US" sz="1200" b="0" i="0" kern="1200" dirty="0" smtClean="0">
              <a:solidFill>
                <a:schemeClr val="tx1"/>
              </a:solidFill>
              <a:effectLst/>
              <a:latin typeface="+mn-lt"/>
              <a:ea typeface="+mn-ea"/>
              <a:cs typeface="+mn-cs"/>
            </a:endParaRPr>
          </a:p>
          <a:p>
            <a:pPr fontAlgn="base"/>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pPr/>
              <a:t>2</a:t>
            </a:fld>
            <a:endParaRPr lang="en-US"/>
          </a:p>
        </p:txBody>
      </p:sp>
    </p:spTree>
    <p:extLst>
      <p:ext uri="{BB962C8B-B14F-4D97-AF65-F5344CB8AC3E}">
        <p14:creationId xmlns:p14="http://schemas.microsoft.com/office/powerpoint/2010/main" xmlns="" val="3076882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smtClean="0"/>
              <a:t>Management </a:t>
            </a:r>
            <a:r>
              <a:rPr lang="es-ES_tradnl" dirty="0" err="1" smtClean="0"/>
              <a:t>challenges</a:t>
            </a:r>
            <a:r>
              <a:rPr lang="es-ES_tradnl" baseline="0" dirty="0" smtClean="0"/>
              <a:t> to </a:t>
            </a:r>
            <a:r>
              <a:rPr lang="es-ES_tradnl" baseline="0" dirty="0" err="1" smtClean="0"/>
              <a:t>the</a:t>
            </a:r>
            <a:r>
              <a:rPr lang="es-ES_tradnl" baseline="0" dirty="0" smtClean="0"/>
              <a:t> </a:t>
            </a:r>
            <a:r>
              <a:rPr lang="es-ES_tradnl" baseline="0" dirty="0" err="1" smtClean="0"/>
              <a:t>water</a:t>
            </a:r>
            <a:r>
              <a:rPr lang="es-ES_tradnl" baseline="0" dirty="0" smtClean="0"/>
              <a:t> sector. </a:t>
            </a:r>
            <a:r>
              <a:rPr lang="es-ES_tradnl" baseline="0" dirty="0" err="1" smtClean="0"/>
              <a:t>Approximately</a:t>
            </a:r>
            <a:r>
              <a:rPr lang="es-ES_tradnl" baseline="0" dirty="0" smtClean="0"/>
              <a:t> 700 </a:t>
            </a:r>
            <a:r>
              <a:rPr lang="es-ES_tradnl" baseline="0" dirty="0" err="1" smtClean="0"/>
              <a:t>million</a:t>
            </a:r>
            <a:r>
              <a:rPr lang="es-ES_tradnl" baseline="0" dirty="0" smtClean="0"/>
              <a:t> </a:t>
            </a:r>
            <a:r>
              <a:rPr lang="es-ES_tradnl" baseline="0" dirty="0" err="1" smtClean="0"/>
              <a:t>people</a:t>
            </a:r>
            <a:r>
              <a:rPr lang="es-ES_tradnl" baseline="0" dirty="0" smtClean="0"/>
              <a:t> in 43 </a:t>
            </a:r>
            <a:r>
              <a:rPr lang="es-ES_tradnl" baseline="0" dirty="0" err="1" smtClean="0"/>
              <a:t>countries</a:t>
            </a:r>
            <a:r>
              <a:rPr lang="es-ES_tradnl" baseline="0" dirty="0" smtClean="0"/>
              <a:t> are </a:t>
            </a:r>
            <a:r>
              <a:rPr lang="es-ES_tradnl" baseline="0" dirty="0" err="1" smtClean="0"/>
              <a:t>currently</a:t>
            </a:r>
            <a:r>
              <a:rPr lang="es-ES_tradnl" baseline="0" dirty="0" smtClean="0"/>
              <a:t> </a:t>
            </a:r>
            <a:r>
              <a:rPr lang="es-ES_tradnl" baseline="0" dirty="0" err="1" smtClean="0"/>
              <a:t>suffering</a:t>
            </a:r>
            <a:r>
              <a:rPr lang="es-ES_tradnl" baseline="0" dirty="0" smtClean="0"/>
              <a:t> </a:t>
            </a:r>
            <a:r>
              <a:rPr lang="es-ES_tradnl" baseline="0" dirty="0" err="1" smtClean="0"/>
              <a:t>from</a:t>
            </a:r>
            <a:r>
              <a:rPr lang="es-ES_tradnl" baseline="0" dirty="0" smtClean="0"/>
              <a:t> wáter stress and </a:t>
            </a:r>
            <a:r>
              <a:rPr lang="es-ES_tradnl" baseline="0" dirty="0" err="1" smtClean="0"/>
              <a:t>scarcity</a:t>
            </a:r>
            <a:r>
              <a:rPr lang="es-ES_tradnl" baseline="0" dirty="0" smtClean="0"/>
              <a:t>, </a:t>
            </a:r>
            <a:r>
              <a:rPr lang="es-ES_tradnl" baseline="0" dirty="0" err="1" smtClean="0"/>
              <a:t>with</a:t>
            </a:r>
            <a:r>
              <a:rPr lang="es-ES_tradnl" baseline="0" dirty="0" smtClean="0"/>
              <a:t> </a:t>
            </a:r>
            <a:r>
              <a:rPr lang="es-ES_tradnl" baseline="0" dirty="0" err="1" smtClean="0"/>
              <a:t>over</a:t>
            </a:r>
            <a:r>
              <a:rPr lang="es-ES_tradnl" baseline="0" dirty="0" smtClean="0"/>
              <a:t> 1 </a:t>
            </a:r>
            <a:r>
              <a:rPr lang="es-ES_tradnl" baseline="0" dirty="0" err="1" smtClean="0"/>
              <a:t>billion</a:t>
            </a:r>
            <a:r>
              <a:rPr lang="es-ES_tradnl" baseline="0" dirty="0" smtClean="0"/>
              <a:t> </a:t>
            </a:r>
            <a:r>
              <a:rPr lang="es-ES_tradnl" baseline="0" dirty="0" err="1" smtClean="0"/>
              <a:t>people</a:t>
            </a:r>
            <a:r>
              <a:rPr lang="es-ES_tradnl" baseline="0" dirty="0" smtClean="0"/>
              <a:t> </a:t>
            </a:r>
            <a:r>
              <a:rPr lang="es-ES_tradnl" baseline="0" dirty="0" err="1" smtClean="0"/>
              <a:t>without</a:t>
            </a:r>
            <a:r>
              <a:rPr lang="es-ES_tradnl" baseline="0" dirty="0" smtClean="0"/>
              <a:t> Access to </a:t>
            </a:r>
            <a:r>
              <a:rPr lang="es-ES_tradnl" baseline="0" dirty="0" err="1" smtClean="0"/>
              <a:t>clean</a:t>
            </a:r>
            <a:r>
              <a:rPr lang="es-ES_tradnl" baseline="0" dirty="0" smtClean="0"/>
              <a:t> </a:t>
            </a:r>
            <a:r>
              <a:rPr lang="es-ES_tradnl" baseline="0" dirty="0" err="1" smtClean="0"/>
              <a:t>water</a:t>
            </a:r>
            <a:r>
              <a:rPr lang="es-ES_tradnl" baseline="0" dirty="0" smtClean="0"/>
              <a:t>, and </a:t>
            </a:r>
            <a:r>
              <a:rPr lang="es-ES_tradnl" baseline="0" dirty="0" err="1" smtClean="0"/>
              <a:t>over</a:t>
            </a:r>
            <a:r>
              <a:rPr lang="es-ES_tradnl" baseline="0" dirty="0" smtClean="0"/>
              <a:t> 2.6 </a:t>
            </a:r>
            <a:r>
              <a:rPr lang="es-ES_tradnl" baseline="0" dirty="0" err="1" smtClean="0"/>
              <a:t>million</a:t>
            </a:r>
            <a:r>
              <a:rPr lang="es-ES_tradnl" baseline="0" dirty="0" smtClean="0"/>
              <a:t> </a:t>
            </a:r>
            <a:r>
              <a:rPr lang="es-ES_tradnl" baseline="0" dirty="0" err="1" smtClean="0"/>
              <a:t>lacking</a:t>
            </a:r>
            <a:r>
              <a:rPr lang="es-ES_tradnl" baseline="0" dirty="0" smtClean="0"/>
              <a:t> </a:t>
            </a:r>
            <a:r>
              <a:rPr lang="es-ES_tradnl" baseline="0" dirty="0" err="1" smtClean="0"/>
              <a:t>adequate</a:t>
            </a:r>
            <a:r>
              <a:rPr lang="es-ES_tradnl" baseline="0" dirty="0" smtClean="0"/>
              <a:t> </a:t>
            </a:r>
            <a:r>
              <a:rPr lang="es-ES_tradnl" baseline="0" dirty="0" err="1" smtClean="0"/>
              <a:t>sanitation</a:t>
            </a:r>
            <a:r>
              <a:rPr lang="es-ES_tradnl" baseline="0" dirty="0" smtClean="0"/>
              <a:t> </a:t>
            </a:r>
            <a:r>
              <a:rPr lang="es-ES_tradnl" baseline="0" dirty="0" err="1" smtClean="0"/>
              <a:t>facilities</a:t>
            </a:r>
            <a:r>
              <a:rPr lang="es-ES_tradnl" baseline="0" dirty="0" smtClean="0"/>
              <a:t>.</a:t>
            </a:r>
            <a:endParaRPr lang="es-ES_tradnl" dirty="0"/>
          </a:p>
        </p:txBody>
      </p:sp>
      <p:sp>
        <p:nvSpPr>
          <p:cNvPr id="4" name="Slide Number Placeholder 3"/>
          <p:cNvSpPr>
            <a:spLocks noGrp="1"/>
          </p:cNvSpPr>
          <p:nvPr>
            <p:ph type="sldNum" sz="quarter" idx="10"/>
          </p:nvPr>
        </p:nvSpPr>
        <p:spPr/>
        <p:txBody>
          <a:bodyPr/>
          <a:lstStyle/>
          <a:p>
            <a:fld id="{AA95E808-6224-45E0-A645-2A8F9F102BEE}" type="slidenum">
              <a:rPr lang="es-ES_tradnl" smtClean="0"/>
              <a:pPr/>
              <a:t>4</a:t>
            </a:fld>
            <a:endParaRPr lang="es-ES_tradnl"/>
          </a:p>
        </p:txBody>
      </p:sp>
    </p:spTree>
    <p:extLst>
      <p:ext uri="{BB962C8B-B14F-4D97-AF65-F5344CB8AC3E}">
        <p14:creationId xmlns:p14="http://schemas.microsoft.com/office/powerpoint/2010/main" xmlns="" val="3334164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hlinkClick r:id="rId3"/>
              </a:rPr>
              <a:t>L.1300 </a:t>
            </a:r>
            <a:r>
              <a:rPr lang="en-US" sz="1200" kern="1200" dirty="0" smtClean="0">
                <a:solidFill>
                  <a:schemeClr val="tx1"/>
                </a:solidFill>
                <a:effectLst/>
                <a:latin typeface="+mn-lt"/>
                <a:ea typeface="+mn-ea"/>
                <a:cs typeface="+mn-cs"/>
              </a:rPr>
              <a:t>describes best practices aimed at reducing the negative impact of data centers on the climate.</a:t>
            </a:r>
            <a:endParaRPr lang="en-US" dirty="0" smtClean="0">
              <a:effectLst/>
            </a:endParaRPr>
          </a:p>
          <a:p>
            <a:r>
              <a:rPr lang="en-US" sz="1200" kern="1200" dirty="0" smtClean="0">
                <a:solidFill>
                  <a:schemeClr val="tx1"/>
                </a:solidFill>
                <a:effectLst/>
                <a:latin typeface="+mn-lt"/>
                <a:ea typeface="+mn-ea"/>
                <a:cs typeface="+mn-cs"/>
                <a:hlinkClick r:id="rId4"/>
              </a:rPr>
              <a:t>L1301</a:t>
            </a:r>
            <a:r>
              <a:rPr lang="en-US" sz="1200" kern="1200" dirty="0" smtClean="0">
                <a:solidFill>
                  <a:schemeClr val="tx1"/>
                </a:solidFill>
                <a:effectLst/>
                <a:latin typeface="+mn-lt"/>
                <a:ea typeface="+mn-ea"/>
                <a:cs typeface="+mn-cs"/>
              </a:rPr>
              <a:t> established minimum data set and communication interface requirements for data center management in a responsible manner.</a:t>
            </a:r>
            <a:endParaRPr lang="en-US" dirty="0" smtClean="0">
              <a:effectLst/>
            </a:endParaRPr>
          </a:p>
          <a:p>
            <a:r>
              <a:rPr lang="en-US" sz="1200" kern="1200" dirty="0" smtClean="0">
                <a:solidFill>
                  <a:schemeClr val="tx1"/>
                </a:solidFill>
                <a:effectLst/>
                <a:latin typeface="+mn-lt"/>
                <a:ea typeface="+mn-ea"/>
                <a:cs typeface="+mn-cs"/>
                <a:hlinkClick r:id="rId5"/>
              </a:rPr>
              <a:t>L.1302 </a:t>
            </a:r>
            <a:r>
              <a:rPr lang="en-US" sz="1200" kern="1200" dirty="0" smtClean="0">
                <a:solidFill>
                  <a:schemeClr val="tx1"/>
                </a:solidFill>
                <a:effectLst/>
                <a:latin typeface="+mn-lt"/>
                <a:ea typeface="+mn-ea"/>
                <a:cs typeface="+mn-cs"/>
              </a:rPr>
              <a:t>contains the assessment methodology of energy efficiency on infrastructure in data </a:t>
            </a:r>
            <a:r>
              <a:rPr lang="en-US" sz="1200" kern="1200" dirty="0" err="1" smtClean="0">
                <a:solidFill>
                  <a:schemeClr val="tx1"/>
                </a:solidFill>
                <a:effectLst/>
                <a:latin typeface="+mn-lt"/>
                <a:ea typeface="+mn-ea"/>
                <a:cs typeface="+mn-cs"/>
              </a:rPr>
              <a:t>centre</a:t>
            </a:r>
            <a:r>
              <a:rPr lang="en-US" sz="1200" kern="1200" dirty="0" smtClean="0">
                <a:solidFill>
                  <a:schemeClr val="tx1"/>
                </a:solidFill>
                <a:effectLst/>
                <a:latin typeface="+mn-lt"/>
                <a:ea typeface="+mn-ea"/>
                <a:cs typeface="+mn-cs"/>
              </a:rPr>
              <a:t> and telecom </a:t>
            </a:r>
            <a:r>
              <a:rPr lang="en-US" sz="1200" kern="1200" dirty="0" err="1" smtClean="0">
                <a:solidFill>
                  <a:schemeClr val="tx1"/>
                </a:solidFill>
                <a:effectLst/>
                <a:latin typeface="+mn-lt"/>
                <a:ea typeface="+mn-ea"/>
                <a:cs typeface="+mn-cs"/>
              </a:rPr>
              <a:t>centre</a:t>
            </a:r>
            <a:endParaRPr lang="en-US" dirty="0" smtClean="0">
              <a:effectLst/>
            </a:endParaRPr>
          </a:p>
          <a:p>
            <a:r>
              <a:rPr lang="en-US" sz="1200" kern="1200" dirty="0" smtClean="0">
                <a:solidFill>
                  <a:schemeClr val="tx1"/>
                </a:solidFill>
                <a:effectLst/>
                <a:latin typeface="+mn-lt"/>
                <a:ea typeface="+mn-ea"/>
                <a:cs typeface="+mn-cs"/>
                <a:hlinkClick r:id="rId6"/>
              </a:rPr>
              <a:t>L.1320 </a:t>
            </a:r>
            <a:r>
              <a:rPr lang="en-US" sz="1200" kern="1200" dirty="0" smtClean="0">
                <a:solidFill>
                  <a:schemeClr val="tx1"/>
                </a:solidFill>
                <a:effectLst/>
                <a:latin typeface="+mn-lt"/>
                <a:ea typeface="+mn-ea"/>
                <a:cs typeface="+mn-cs"/>
              </a:rPr>
              <a:t>contains the general definition of energy efficiency metrics and measurement for power and cooling equipment for telecommunications and data </a:t>
            </a:r>
            <a:r>
              <a:rPr lang="en-US" sz="1200" kern="1200" dirty="0" err="1" smtClean="0">
                <a:solidFill>
                  <a:schemeClr val="tx1"/>
                </a:solidFill>
                <a:effectLst/>
                <a:latin typeface="+mn-lt"/>
                <a:ea typeface="+mn-ea"/>
                <a:cs typeface="+mn-cs"/>
              </a:rPr>
              <a:t>centres</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AA95E808-6224-45E0-A645-2A8F9F102BEE}" type="slidenum">
              <a:rPr lang="es-ES_tradnl" smtClean="0"/>
              <a:pPr/>
              <a:t>5</a:t>
            </a:fld>
            <a:endParaRPr lang="es-ES_tradnl"/>
          </a:p>
        </p:txBody>
      </p:sp>
    </p:spTree>
    <p:extLst>
      <p:ext uri="{BB962C8B-B14F-4D97-AF65-F5344CB8AC3E}">
        <p14:creationId xmlns:p14="http://schemas.microsoft.com/office/powerpoint/2010/main" xmlns="" val="411081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ITU-T L.1603 Draft New Recommendation: Key performance indicators for smart sustainable cities to assess the achievement of sustainable development goals</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a:t>
            </a:r>
            <a:r>
              <a:rPr lang="en-GB" sz="1200" b="0" i="1" kern="1200" dirty="0" smtClean="0">
                <a:solidFill>
                  <a:schemeClr val="tx1"/>
                </a:solidFill>
                <a:effectLst/>
                <a:latin typeface="+mn-lt"/>
                <a:ea typeface="+mn-ea"/>
                <a:cs typeface="+mn-cs"/>
              </a:rPr>
              <a:t>A smart sustainable city is an innovative city that uses information and communication technologies (ICTs) and other means to improve quality of life, efficiency of urban operation and services, and competitiveness, while ensuring that it meets the needs of present and future generations with respect to economic, social, environmental as well as cultural aspects</a:t>
            </a:r>
            <a:r>
              <a:rPr lang="en-GB"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AA95E808-6224-45E0-A645-2A8F9F102BEE}" type="slidenum">
              <a:rPr lang="es-ES_tradnl" smtClean="0"/>
              <a:pPr/>
              <a:t>6</a:t>
            </a:fld>
            <a:endParaRPr lang="es-ES_tradnl"/>
          </a:p>
        </p:txBody>
      </p:sp>
    </p:spTree>
    <p:extLst>
      <p:ext uri="{BB962C8B-B14F-4D97-AF65-F5344CB8AC3E}">
        <p14:creationId xmlns:p14="http://schemas.microsoft.com/office/powerpoint/2010/main" xmlns="" val="3598348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2">
                  <a:lumMod val="60000"/>
                  <a:lumOff val="40000"/>
                </a:schemeClr>
              </a:buClr>
              <a:buFont typeface="Wingdings" panose="05000000000000000000" pitchFamily="2" charset="2"/>
              <a:buChar char="§"/>
            </a:pPr>
            <a:r>
              <a:rPr lang="en-US" altLang="en-US" sz="2000" b="1" kern="0" dirty="0" smtClean="0">
                <a:solidFill>
                  <a:schemeClr val="tx1"/>
                </a:solidFill>
                <a:latin typeface="+mn-lt"/>
                <a:ea typeface="+mn-ea"/>
                <a:cs typeface="+mn-cs"/>
              </a:rPr>
              <a:t>Recommendation ITU-T L.1000</a:t>
            </a:r>
            <a:r>
              <a:rPr lang="en-US" altLang="en-US" sz="2000" kern="0" dirty="0" smtClean="0">
                <a:solidFill>
                  <a:schemeClr val="tx1"/>
                </a:solidFill>
                <a:latin typeface="+mn-lt"/>
                <a:ea typeface="+mn-ea"/>
                <a:cs typeface="+mn-cs"/>
              </a:rPr>
              <a:t>: Universal power adapter and charger solution for mobile terminals and other hand-held ICT devices:</a:t>
            </a:r>
          </a:p>
          <a:p>
            <a:pPr lvl="1">
              <a:buClr>
                <a:schemeClr val="tx2">
                  <a:lumMod val="60000"/>
                  <a:lumOff val="40000"/>
                </a:schemeClr>
              </a:buClr>
              <a:buFont typeface="Wingdings" panose="05000000000000000000" pitchFamily="2" charset="2"/>
              <a:buChar char="§"/>
            </a:pPr>
            <a:r>
              <a:rPr lang="en-US" altLang="en-US" sz="2000" kern="0" dirty="0" smtClean="0">
                <a:solidFill>
                  <a:schemeClr val="tx1"/>
                </a:solidFill>
                <a:latin typeface="+mn-lt"/>
                <a:ea typeface="+mn-ea"/>
                <a:cs typeface="+mn-cs"/>
              </a:rPr>
              <a:t>Saves 82,000 tons of e-waste per year</a:t>
            </a:r>
          </a:p>
          <a:p>
            <a:pPr lvl="1">
              <a:buClr>
                <a:schemeClr val="tx2">
                  <a:lumMod val="60000"/>
                  <a:lumOff val="40000"/>
                </a:schemeClr>
              </a:buClr>
              <a:buFont typeface="Wingdings" panose="05000000000000000000" pitchFamily="2" charset="2"/>
              <a:buChar char="§"/>
            </a:pPr>
            <a:r>
              <a:rPr lang="en-US" altLang="en-US" sz="2000" kern="0" dirty="0" smtClean="0">
                <a:solidFill>
                  <a:schemeClr val="tx1"/>
                </a:solidFill>
                <a:latin typeface="+mn-lt"/>
                <a:ea typeface="+mn-ea"/>
                <a:cs typeface="+mn-cs"/>
              </a:rPr>
              <a:t>Saves at least 13.6 million </a:t>
            </a:r>
            <a:r>
              <a:rPr lang="en-US" altLang="en-US" sz="2000" kern="0" dirty="0" err="1" smtClean="0">
                <a:solidFill>
                  <a:schemeClr val="tx1"/>
                </a:solidFill>
                <a:latin typeface="+mn-lt"/>
                <a:ea typeface="+mn-ea"/>
                <a:cs typeface="+mn-cs"/>
              </a:rPr>
              <a:t>tonnes</a:t>
            </a:r>
            <a:r>
              <a:rPr lang="en-US" altLang="en-US" sz="2000" kern="0" dirty="0" smtClean="0">
                <a:solidFill>
                  <a:schemeClr val="tx1"/>
                </a:solidFill>
                <a:latin typeface="+mn-lt"/>
                <a:ea typeface="+mn-ea"/>
                <a:cs typeface="+mn-cs"/>
              </a:rPr>
              <a:t> of CO2 emissions annually</a:t>
            </a:r>
          </a:p>
          <a:p>
            <a:pPr lvl="1">
              <a:buClr>
                <a:schemeClr val="tx2">
                  <a:lumMod val="60000"/>
                  <a:lumOff val="40000"/>
                </a:schemeClr>
              </a:buClr>
              <a:buFont typeface="Wingdings" panose="05000000000000000000" pitchFamily="2" charset="2"/>
              <a:buNone/>
            </a:pPr>
            <a:endParaRPr lang="en-US" altLang="en-US" sz="2000" kern="0" dirty="0" smtClean="0">
              <a:solidFill>
                <a:schemeClr val="tx1"/>
              </a:solidFill>
              <a:latin typeface="+mn-lt"/>
              <a:ea typeface="+mn-ea"/>
              <a:cs typeface="+mn-cs"/>
            </a:endParaRPr>
          </a:p>
          <a:p>
            <a:pPr>
              <a:buClr>
                <a:schemeClr val="tx2">
                  <a:lumMod val="60000"/>
                  <a:lumOff val="40000"/>
                </a:schemeClr>
              </a:buClr>
              <a:buFont typeface="Wingdings" panose="05000000000000000000" pitchFamily="2" charset="2"/>
              <a:buChar char="§"/>
            </a:pPr>
            <a:r>
              <a:rPr lang="en-US" altLang="en-US" sz="2000" b="1" kern="0" dirty="0" smtClean="0">
                <a:solidFill>
                  <a:schemeClr val="tx1"/>
                </a:solidFill>
                <a:latin typeface="+mn-lt"/>
                <a:ea typeface="+mn-ea"/>
                <a:cs typeface="+mn-cs"/>
              </a:rPr>
              <a:t>Recommendation ITU-T L.1001</a:t>
            </a:r>
            <a:r>
              <a:rPr lang="en-US" altLang="en-US" sz="2000" kern="0" dirty="0" smtClean="0">
                <a:solidFill>
                  <a:schemeClr val="tx1"/>
                </a:solidFill>
                <a:latin typeface="+mn-lt"/>
                <a:ea typeface="+mn-ea"/>
                <a:cs typeface="+mn-cs"/>
              </a:rPr>
              <a:t>: External universal power adapter solutions for stationary information and communication technology devices:</a:t>
            </a:r>
          </a:p>
          <a:p>
            <a:pPr lvl="1">
              <a:buClr>
                <a:schemeClr val="tx2">
                  <a:lumMod val="60000"/>
                  <a:lumOff val="40000"/>
                </a:schemeClr>
              </a:buClr>
              <a:buFont typeface="Wingdings" panose="05000000000000000000" pitchFamily="2" charset="2"/>
              <a:buChar char="§"/>
            </a:pPr>
            <a:r>
              <a:rPr lang="en-US" altLang="en-US" sz="2000" kern="0" dirty="0" smtClean="0">
                <a:solidFill>
                  <a:schemeClr val="tx1"/>
                </a:solidFill>
                <a:latin typeface="+mn-lt"/>
                <a:ea typeface="+mn-ea"/>
                <a:cs typeface="+mn-cs"/>
              </a:rPr>
              <a:t>Saves 300,000 tons of e-waste per year</a:t>
            </a:r>
          </a:p>
          <a:p>
            <a:pPr lvl="1">
              <a:buClr>
                <a:schemeClr val="tx2">
                  <a:lumMod val="60000"/>
                  <a:lumOff val="40000"/>
                </a:schemeClr>
              </a:buClr>
              <a:buFont typeface="Wingdings" panose="05000000000000000000" pitchFamily="2" charset="2"/>
              <a:buChar char="§"/>
            </a:pPr>
            <a:r>
              <a:rPr lang="en-US" altLang="en-US" sz="2000" kern="0" dirty="0" smtClean="0">
                <a:solidFill>
                  <a:schemeClr val="tx1"/>
                </a:solidFill>
                <a:latin typeface="+mn-lt"/>
                <a:ea typeface="+mn-ea"/>
                <a:cs typeface="+mn-cs"/>
              </a:rPr>
              <a:t>Reduces the energy consumption and greenhouse gas (GHG) emissions of external power supplies by between 25% and 50%</a:t>
            </a:r>
          </a:p>
          <a:p>
            <a:endParaRPr lang="en-US" dirty="0"/>
          </a:p>
        </p:txBody>
      </p:sp>
      <p:sp>
        <p:nvSpPr>
          <p:cNvPr id="4" name="Slide Number Placeholder 3"/>
          <p:cNvSpPr>
            <a:spLocks noGrp="1"/>
          </p:cNvSpPr>
          <p:nvPr>
            <p:ph type="sldNum" sz="quarter" idx="10"/>
          </p:nvPr>
        </p:nvSpPr>
        <p:spPr/>
        <p:txBody>
          <a:bodyPr/>
          <a:lstStyle/>
          <a:p>
            <a:fld id="{AA95E808-6224-45E0-A645-2A8F9F102BEE}" type="slidenum">
              <a:rPr lang="es-ES_tradnl" smtClean="0"/>
              <a:pPr/>
              <a:t>7</a:t>
            </a:fld>
            <a:endParaRPr lang="es-ES_tradnl"/>
          </a:p>
        </p:txBody>
      </p:sp>
    </p:spTree>
    <p:extLst>
      <p:ext uri="{BB962C8B-B14F-4D97-AF65-F5344CB8AC3E}">
        <p14:creationId xmlns:p14="http://schemas.microsoft.com/office/powerpoint/2010/main" xmlns="" val="582582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smtClean="0"/>
          </a:p>
          <a:p>
            <a:r>
              <a:rPr lang="en-GB" dirty="0" smtClean="0"/>
              <a:t>Adapting information and communication technology infrastructure to the effects of climate change</a:t>
            </a:r>
          </a:p>
          <a:p>
            <a:endParaRPr lang="en-GB" dirty="0" smtClean="0"/>
          </a:p>
          <a:p>
            <a:endParaRPr lang="es-ES_tradnl" dirty="0"/>
          </a:p>
        </p:txBody>
      </p:sp>
      <p:sp>
        <p:nvSpPr>
          <p:cNvPr id="4" name="Slide Number Placeholder 3"/>
          <p:cNvSpPr>
            <a:spLocks noGrp="1"/>
          </p:cNvSpPr>
          <p:nvPr>
            <p:ph type="sldNum" sz="quarter" idx="10"/>
          </p:nvPr>
        </p:nvSpPr>
        <p:spPr/>
        <p:txBody>
          <a:bodyPr/>
          <a:lstStyle/>
          <a:p>
            <a:fld id="{AA95E808-6224-45E0-A645-2A8F9F102BEE}" type="slidenum">
              <a:rPr lang="es-ES_tradnl" smtClean="0"/>
              <a:pPr/>
              <a:t>8</a:t>
            </a:fld>
            <a:endParaRPr lang="es-ES_tradnl"/>
          </a:p>
        </p:txBody>
      </p:sp>
    </p:spTree>
    <p:extLst>
      <p:ext uri="{BB962C8B-B14F-4D97-AF65-F5344CB8AC3E}">
        <p14:creationId xmlns:p14="http://schemas.microsoft.com/office/powerpoint/2010/main" xmlns="" val="3119336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3500" b="1">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xmlns=""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82083"/>
            <a:ext cx="27432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582083"/>
            <a:ext cx="80264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xmlns=""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xmlns=""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0"/>
            <a:ext cx="53848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xmlns="" val="2190456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xmlns="" val="421523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with logo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xmlns="" val="2138374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ally blank no logo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412171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3250"/>
            <a:ext cx="4011084" cy="8318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766733" y="603251"/>
            <a:ext cx="6815667"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435101"/>
            <a:ext cx="4011084"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xmlns="" val="97824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389717" y="5367338"/>
            <a:ext cx="73152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xmlns="" val="269405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xmlns="" val="201293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70972"/>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968501"/>
            <a:ext cx="10972800" cy="38311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4673600" y="6176434"/>
            <a:ext cx="28448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xmlns=""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60" r:id="rId6"/>
    <p:sldLayoutId id="2147483656" r:id="rId7"/>
    <p:sldLayoutId id="2147483657" r:id="rId8"/>
    <p:sldLayoutId id="2147483658" r:id="rId9"/>
    <p:sldLayoutId id="2147483659" r:id="rId10"/>
  </p:sldLayoutIdLst>
  <p:timing>
    <p:tnLst>
      <p:par>
        <p:cTn id="1" dur="indefinite" restart="never" nodeType="tmRoot"/>
      </p:par>
    </p:tnLst>
  </p:timing>
  <p:hf hdr="0" ftr="0" dt="0"/>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2.png"/><Relationship Id="rId4" Type="http://schemas.openxmlformats.org/officeDocument/2006/relationships/diagramData" Target="../diagrams/data1.xml"/><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18.png"/><Relationship Id="rId5" Type="http://schemas.openxmlformats.org/officeDocument/2006/relationships/diagramQuickStyle" Target="../diagrams/quickStyle3.xml"/><Relationship Id="rId10" Type="http://schemas.openxmlformats.org/officeDocument/2006/relationships/image" Target="../media/image17.png"/><Relationship Id="rId4" Type="http://schemas.openxmlformats.org/officeDocument/2006/relationships/diagramLayout" Target="../diagrams/layout3.xml"/><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22.png"/><Relationship Id="rId5" Type="http://schemas.openxmlformats.org/officeDocument/2006/relationships/diagramQuickStyle" Target="../diagrams/quickStyle4.xml"/><Relationship Id="rId10" Type="http://schemas.openxmlformats.org/officeDocument/2006/relationships/image" Target="../media/image21.png"/><Relationship Id="rId4" Type="http://schemas.openxmlformats.org/officeDocument/2006/relationships/diagramLayout" Target="../diagrams/layout4.xml"/><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jpeg"/><Relationship Id="rId7"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26.png"/><Relationship Id="rId4" Type="http://schemas.openxmlformats.org/officeDocument/2006/relationships/diagramData" Target="../diagrams/data5.xml"/><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c 7"/>
          <p:cNvSpPr/>
          <p:nvPr/>
        </p:nvSpPr>
        <p:spPr>
          <a:xfrm rot="20752767" flipV="1">
            <a:off x="-449848" y="915127"/>
            <a:ext cx="12736869" cy="3359730"/>
          </a:xfrm>
          <a:prstGeom prst="arc">
            <a:avLst>
              <a:gd name="adj1" fmla="val 11362502"/>
              <a:gd name="adj2" fmla="val 21284067"/>
            </a:avLst>
          </a:prstGeom>
          <a:noFill/>
          <a:ln w="508000">
            <a:solidFill>
              <a:schemeClr val="accent1"/>
            </a:solidFill>
            <a:tailEnd type="triangle"/>
          </a:ln>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US" sz="1400">
                <a:solidFill>
                  <a:srgbClr val="365F91"/>
                </a:solidFill>
                <a:effectLst/>
                <a:ea typeface="MS Mincho" panose="02020609040205080304" pitchFamily="49" charset="-128"/>
                <a:cs typeface="Arial" panose="020B0604020202020204" pitchFamily="34" charset="0"/>
              </a:rPr>
              <a:t> </a:t>
            </a:r>
            <a:endParaRPr lang="en-US" sz="1200">
              <a:effectLst/>
              <a:ea typeface="MS Mincho" panose="02020609040205080304" pitchFamily="49" charset="-128"/>
              <a:cs typeface="Arial" panose="020B0604020202020204" pitchFamily="34" charset="0"/>
            </a:endParaRPr>
          </a:p>
        </p:txBody>
      </p:sp>
      <p:sp>
        <p:nvSpPr>
          <p:cNvPr id="4" name="Title 3"/>
          <p:cNvSpPr>
            <a:spLocks noGrp="1"/>
          </p:cNvSpPr>
          <p:nvPr>
            <p:ph type="ctrTitle"/>
          </p:nvPr>
        </p:nvSpPr>
        <p:spPr>
          <a:xfrm>
            <a:off x="177092" y="2027920"/>
            <a:ext cx="7012936" cy="2111374"/>
          </a:xfrm>
        </p:spPr>
        <p:txBody>
          <a:bodyPr>
            <a:normAutofit fontScale="90000"/>
          </a:bodyPr>
          <a:lstStyle/>
          <a:p>
            <a:r>
              <a:rPr lang="en-US" dirty="0" smtClean="0">
                <a:solidFill>
                  <a:srgbClr val="4A8BC9"/>
                </a:solidFill>
                <a:latin typeface="Segoe Print" panose="02000600000000000000" pitchFamily="2" charset="0"/>
              </a:rPr>
              <a:t>Striving to achieve</a:t>
            </a:r>
            <a:br>
              <a:rPr lang="en-US" dirty="0" smtClean="0">
                <a:solidFill>
                  <a:srgbClr val="4A8BC9"/>
                </a:solidFill>
                <a:latin typeface="Segoe Print" panose="02000600000000000000" pitchFamily="2" charset="0"/>
              </a:rPr>
            </a:br>
            <a:r>
              <a:rPr lang="en-US" dirty="0" smtClean="0">
                <a:solidFill>
                  <a:srgbClr val="4A8BC9"/>
                </a:solidFill>
                <a:latin typeface="Segoe Print" panose="02000600000000000000" pitchFamily="2" charset="0"/>
              </a:rPr>
              <a:t>through international standards </a:t>
            </a:r>
            <a:endParaRPr lang="en-US" dirty="0">
              <a:solidFill>
                <a:srgbClr val="4A8BC9"/>
              </a:solidFill>
              <a:latin typeface="Segoe Print" panose="02000600000000000000" pitchFamily="2" charset="0"/>
            </a:endParaRPr>
          </a:p>
        </p:txBody>
      </p:sp>
      <p:sp>
        <p:nvSpPr>
          <p:cNvPr id="5" name="Subtitle 4"/>
          <p:cNvSpPr>
            <a:spLocks noGrp="1"/>
          </p:cNvSpPr>
          <p:nvPr>
            <p:ph type="subTitle" idx="1"/>
          </p:nvPr>
        </p:nvSpPr>
        <p:spPr>
          <a:xfrm>
            <a:off x="4111598" y="4940873"/>
            <a:ext cx="4111679" cy="1064173"/>
          </a:xfrm>
        </p:spPr>
        <p:txBody>
          <a:bodyPr>
            <a:normAutofit/>
          </a:bodyPr>
          <a:lstStyle/>
          <a:p>
            <a:r>
              <a:rPr lang="en-US" sz="3000" dirty="0" smtClean="0"/>
              <a:t>Paolo  Gemma</a:t>
            </a:r>
            <a:br>
              <a:rPr lang="en-US" sz="3000" dirty="0" smtClean="0"/>
            </a:br>
            <a:r>
              <a:rPr lang="en-US" sz="3000" dirty="0" smtClean="0"/>
              <a:t>ITU</a:t>
            </a:r>
            <a:endParaRPr lang="en-US" sz="3000" dirty="0"/>
          </a:p>
        </p:txBody>
      </p:sp>
      <p:pic>
        <p:nvPicPr>
          <p:cNvPr id="7" name="Picture 2" descr="SDGs Ico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90028" y="949250"/>
            <a:ext cx="2857500" cy="2752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6" name="Subtitle 4"/>
          <p:cNvSpPr txBox="1">
            <a:spLocks/>
          </p:cNvSpPr>
          <p:nvPr/>
        </p:nvSpPr>
        <p:spPr>
          <a:xfrm>
            <a:off x="4111597" y="6005046"/>
            <a:ext cx="4111679" cy="70012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500" b="1" kern="1200">
                <a:solidFill>
                  <a:schemeClr val="tx2">
                    <a:lumMod val="60000"/>
                    <a:lumOff val="40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3000" dirty="0" smtClean="0"/>
              <a:t>19 May 2016, Rome</a:t>
            </a:r>
            <a:endParaRPr lang="en-US" sz="3000" dirty="0"/>
          </a:p>
        </p:txBody>
      </p:sp>
    </p:spTree>
    <p:extLst>
      <p:ext uri="{BB962C8B-B14F-4D97-AF65-F5344CB8AC3E}">
        <p14:creationId xmlns:p14="http://schemas.microsoft.com/office/powerpoint/2010/main" xmlns="" val="2401201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65445" y="1569493"/>
            <a:ext cx="4549253" cy="341194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286233" y="1569493"/>
            <a:ext cx="4385480" cy="3289110"/>
          </a:xfrm>
          <a:prstGeom prst="rect">
            <a:avLst/>
          </a:prstGeom>
        </p:spPr>
      </p:pic>
    </p:spTree>
    <p:extLst>
      <p:ext uri="{BB962C8B-B14F-4D97-AF65-F5344CB8AC3E}">
        <p14:creationId xmlns:p14="http://schemas.microsoft.com/office/powerpoint/2010/main" xmlns="" val="4040520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753067" y="1872739"/>
            <a:ext cx="3307072" cy="33070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ectangle 6"/>
          <p:cNvSpPr/>
          <p:nvPr/>
        </p:nvSpPr>
        <p:spPr bwMode="auto">
          <a:xfrm>
            <a:off x="609600" y="2680038"/>
            <a:ext cx="3492000" cy="388099"/>
          </a:xfrm>
          <a:prstGeom prst="rect">
            <a:avLst/>
          </a:prstGeom>
          <a:solidFill>
            <a:srgbClr val="EA9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000">
                <a:solidFill>
                  <a:schemeClr val="bg1"/>
                </a:solidFill>
              </a:rPr>
              <a:t>Reduce technical barriers;</a:t>
            </a:r>
            <a:endParaRPr lang="en-US" sz="2000" dirty="0">
              <a:solidFill>
                <a:schemeClr val="bg1"/>
              </a:solidFill>
            </a:endParaRPr>
          </a:p>
        </p:txBody>
      </p:sp>
      <p:sp>
        <p:nvSpPr>
          <p:cNvPr id="8" name="Rectangle 7"/>
          <p:cNvSpPr/>
          <p:nvPr/>
        </p:nvSpPr>
        <p:spPr bwMode="auto">
          <a:xfrm>
            <a:off x="609600" y="4080893"/>
            <a:ext cx="4788000" cy="755033"/>
          </a:xfrm>
          <a:prstGeom prst="rect">
            <a:avLst/>
          </a:prstGeom>
          <a:solidFill>
            <a:srgbClr val="A1212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000">
                <a:solidFill>
                  <a:schemeClr val="bg1"/>
                </a:solidFill>
              </a:rPr>
              <a:t>Manufacturers, network operators </a:t>
            </a:r>
            <a:br>
              <a:rPr lang="en-US" sz="2000">
                <a:solidFill>
                  <a:schemeClr val="bg1"/>
                </a:solidFill>
              </a:rPr>
            </a:br>
            <a:r>
              <a:rPr lang="en-US" sz="2000">
                <a:solidFill>
                  <a:schemeClr val="bg1"/>
                </a:solidFill>
              </a:rPr>
              <a:t>and consumers;</a:t>
            </a:r>
            <a:endParaRPr lang="en-US" sz="2000" dirty="0">
              <a:solidFill>
                <a:schemeClr val="bg1"/>
              </a:solidFill>
            </a:endParaRPr>
          </a:p>
        </p:txBody>
      </p:sp>
      <p:sp>
        <p:nvSpPr>
          <p:cNvPr id="9" name="Rectangle 8"/>
          <p:cNvSpPr/>
          <p:nvPr/>
        </p:nvSpPr>
        <p:spPr bwMode="auto">
          <a:xfrm>
            <a:off x="609600" y="5152457"/>
            <a:ext cx="5832000" cy="375733"/>
          </a:xfrm>
          <a:prstGeom prst="rect">
            <a:avLst/>
          </a:prstGeom>
          <a:solidFill>
            <a:srgbClr val="2A9A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000" b="1" dirty="0">
                <a:solidFill>
                  <a:schemeClr val="bg1"/>
                </a:solidFill>
              </a:rPr>
              <a:t>Reduce</a:t>
            </a:r>
            <a:r>
              <a:rPr lang="en-US" sz="2000" dirty="0">
                <a:solidFill>
                  <a:schemeClr val="bg1"/>
                </a:solidFill>
              </a:rPr>
              <a:t> negative </a:t>
            </a:r>
            <a:r>
              <a:rPr lang="en-US" sz="2000" b="1" dirty="0">
                <a:solidFill>
                  <a:schemeClr val="bg1"/>
                </a:solidFill>
              </a:rPr>
              <a:t>impacts on </a:t>
            </a:r>
            <a:r>
              <a:rPr lang="en-US" sz="2000" dirty="0">
                <a:solidFill>
                  <a:schemeClr val="bg1"/>
                </a:solidFill>
              </a:rPr>
              <a:t>the </a:t>
            </a:r>
            <a:r>
              <a:rPr lang="en-US" sz="2000" b="1" dirty="0">
                <a:solidFill>
                  <a:schemeClr val="bg1"/>
                </a:solidFill>
              </a:rPr>
              <a:t>environment</a:t>
            </a:r>
            <a:r>
              <a:rPr lang="en-US" altLang="en-US" sz="2000" dirty="0">
                <a:ea typeface="Ebrima" panose="02000000000000000000" pitchFamily="2" charset="0"/>
                <a:cs typeface="Ebrima" panose="02000000000000000000" pitchFamily="2" charset="0"/>
              </a:rPr>
              <a:t>.</a:t>
            </a:r>
          </a:p>
        </p:txBody>
      </p:sp>
      <p:sp>
        <p:nvSpPr>
          <p:cNvPr id="23554" name="Title 5"/>
          <p:cNvSpPr>
            <a:spLocks noGrp="1"/>
          </p:cNvSpPr>
          <p:nvPr>
            <p:ph type="title"/>
          </p:nvPr>
        </p:nvSpPr>
        <p:spPr>
          <a:xfrm>
            <a:off x="2783681" y="499995"/>
            <a:ext cx="6624638" cy="584775"/>
          </a:xfrm>
        </p:spPr>
        <p:txBody>
          <a:bodyPr>
            <a:normAutofit/>
          </a:bodyPr>
          <a:lstStyle/>
          <a:p>
            <a:r>
              <a:rPr lang="en-US" altLang="en-US" sz="3200" dirty="0"/>
              <a:t>Importance of global standards</a:t>
            </a:r>
          </a:p>
        </p:txBody>
      </p:sp>
      <p:sp>
        <p:nvSpPr>
          <p:cNvPr id="12" name="Rectangle 11"/>
          <p:cNvSpPr/>
          <p:nvPr/>
        </p:nvSpPr>
        <p:spPr bwMode="auto">
          <a:xfrm>
            <a:off x="609600" y="1317232"/>
            <a:ext cx="10493065" cy="379627"/>
          </a:xfrm>
          <a:prstGeom prst="rect">
            <a:avLst/>
          </a:prstGeom>
          <a:solidFill>
            <a:srgbClr val="76C04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000" b="1" dirty="0">
                <a:solidFill>
                  <a:schemeClr val="bg1"/>
                </a:solidFill>
              </a:rPr>
              <a:t>Drive competitiveness</a:t>
            </a:r>
            <a:r>
              <a:rPr lang="en-US" sz="2000" dirty="0">
                <a:solidFill>
                  <a:schemeClr val="bg1"/>
                </a:solidFill>
              </a:rPr>
              <a:t>, for individual businesses and world economy</a:t>
            </a:r>
            <a:r>
              <a:rPr lang="en-US" altLang="en-US" sz="2000" dirty="0">
                <a:solidFill>
                  <a:schemeClr val="bg1"/>
                </a:solidFill>
                <a:ea typeface="Ebrima" panose="02000000000000000000" pitchFamily="2" charset="0"/>
                <a:cs typeface="Ebrima" panose="02000000000000000000" pitchFamily="2" charset="0"/>
              </a:rPr>
              <a:t>;</a:t>
            </a:r>
          </a:p>
        </p:txBody>
      </p:sp>
      <p:sp>
        <p:nvSpPr>
          <p:cNvPr id="10" name="Rectangle 9"/>
          <p:cNvSpPr/>
          <p:nvPr/>
        </p:nvSpPr>
        <p:spPr bwMode="auto">
          <a:xfrm>
            <a:off x="609600" y="3470697"/>
            <a:ext cx="3996000" cy="395580"/>
          </a:xfrm>
          <a:prstGeom prst="rect">
            <a:avLst/>
          </a:prstGeom>
          <a:solidFill>
            <a:srgbClr val="A1299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000">
                <a:solidFill>
                  <a:schemeClr val="bg1"/>
                </a:solidFill>
              </a:rPr>
              <a:t>Foster </a:t>
            </a:r>
            <a:r>
              <a:rPr lang="en-US" sz="2000" b="1">
                <a:solidFill>
                  <a:schemeClr val="bg1"/>
                </a:solidFill>
              </a:rPr>
              <a:t>interoperability;</a:t>
            </a:r>
            <a:endParaRPr lang="en-US" sz="2000" b="1" dirty="0">
              <a:solidFill>
                <a:schemeClr val="bg1"/>
              </a:solidFill>
            </a:endParaRPr>
          </a:p>
        </p:txBody>
      </p:sp>
      <p:sp>
        <p:nvSpPr>
          <p:cNvPr id="11" name="Rectangle 10"/>
          <p:cNvSpPr/>
          <p:nvPr/>
        </p:nvSpPr>
        <p:spPr bwMode="auto">
          <a:xfrm>
            <a:off x="614026" y="2013390"/>
            <a:ext cx="2880000" cy="362484"/>
          </a:xfrm>
          <a:prstGeom prst="rect">
            <a:avLst/>
          </a:prstGeom>
          <a:solidFill>
            <a:srgbClr val="FDCB0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000" b="1">
                <a:solidFill>
                  <a:schemeClr val="bg1"/>
                </a:solidFill>
              </a:rPr>
              <a:t>Lower prices</a:t>
            </a:r>
            <a:r>
              <a:rPr lang="en-US" altLang="en-US" sz="2000">
                <a:solidFill>
                  <a:schemeClr val="bg1"/>
                </a:solidFill>
                <a:ea typeface="Ebrima" panose="02000000000000000000" pitchFamily="2" charset="0"/>
                <a:cs typeface="Ebrima" panose="02000000000000000000" pitchFamily="2" charset="0"/>
              </a:rPr>
              <a:t>;</a:t>
            </a:r>
            <a:endParaRPr lang="en-US" altLang="en-US" sz="2000" dirty="0">
              <a:solidFill>
                <a:schemeClr val="bg1"/>
              </a:solidFill>
              <a:ea typeface="Ebrima" panose="02000000000000000000" pitchFamily="2" charset="0"/>
              <a:cs typeface="Ebrima" panose="02000000000000000000" pitchFamily="2" charset="0"/>
            </a:endParaRPr>
          </a:p>
        </p:txBody>
      </p:sp>
      <p:sp>
        <p:nvSpPr>
          <p:cNvPr id="13" name="Title 5"/>
          <p:cNvSpPr txBox="1">
            <a:spLocks/>
          </p:cNvSpPr>
          <p:nvPr/>
        </p:nvSpPr>
        <p:spPr bwMode="auto">
          <a:xfrm>
            <a:off x="2781965" y="5872075"/>
            <a:ext cx="6624638"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en-US" sz="3200" dirty="0">
                <a:solidFill>
                  <a:schemeClr val="tx2">
                    <a:lumMod val="60000"/>
                    <a:lumOff val="40000"/>
                  </a:schemeClr>
                </a:solidFill>
                <a:latin typeface="Calibri"/>
                <a:cs typeface="Calibri"/>
              </a:rPr>
              <a:t>Work with us!</a:t>
            </a:r>
          </a:p>
        </p:txBody>
      </p:sp>
      <p:sp>
        <p:nvSpPr>
          <p:cNvPr id="2" name="Slide Number Placeholder 1"/>
          <p:cNvSpPr>
            <a:spLocks noGrp="1"/>
          </p:cNvSpPr>
          <p:nvPr>
            <p:ph type="sldNum" sz="quarter" idx="12"/>
          </p:nvPr>
        </p:nvSpPr>
        <p:spPr>
          <a:xfrm>
            <a:off x="5029200" y="6395890"/>
            <a:ext cx="2133600" cy="365125"/>
          </a:xfrm>
        </p:spPr>
        <p:txBody>
          <a:bodyPr/>
          <a:lstStyle/>
          <a:p>
            <a:fld id="{283C63E4-F9BE-C24A-B4FF-309EB18BA564}" type="slidenum">
              <a:rPr lang="en-US" smtClean="0"/>
              <a:pPr/>
              <a:t>2</a:t>
            </a:fld>
            <a:endParaRPr lang="en-US" dirty="0"/>
          </a:p>
        </p:txBody>
      </p:sp>
    </p:spTree>
    <p:extLst>
      <p:ext uri="{BB962C8B-B14F-4D97-AF65-F5344CB8AC3E}">
        <p14:creationId xmlns:p14="http://schemas.microsoft.com/office/powerpoint/2010/main" xmlns="" val="31487760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3C63E4-F9BE-C24A-B4FF-309EB18BA564}" type="slidenum">
              <a:rPr lang="en-US" smtClean="0"/>
              <a:pPr/>
              <a:t>3</a:t>
            </a:fld>
            <a:endParaRPr lang="en-US"/>
          </a:p>
        </p:txBody>
      </p:sp>
      <p:pic>
        <p:nvPicPr>
          <p:cNvPr id="3" name="Picture 2"/>
          <p:cNvPicPr>
            <a:picLocks noChangeAspect="1"/>
          </p:cNvPicPr>
          <p:nvPr/>
        </p:nvPicPr>
        <p:blipFill>
          <a:blip r:embed="rId2"/>
          <a:stretch>
            <a:fillRect/>
          </a:stretch>
        </p:blipFill>
        <p:spPr>
          <a:xfrm>
            <a:off x="869993" y="346410"/>
            <a:ext cx="7871617" cy="3501107"/>
          </a:xfrm>
          <a:prstGeom prst="rect">
            <a:avLst/>
          </a:prstGeom>
        </p:spPr>
      </p:pic>
      <p:pic>
        <p:nvPicPr>
          <p:cNvPr id="4" name="Picture 4" descr="SDGs Icon Goal 1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981642" y="4267515"/>
            <a:ext cx="1445583" cy="1445583"/>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SDGs Icon Goal 1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654924" y="4267094"/>
            <a:ext cx="1445210" cy="144521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SDGs Icon Goal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75244" y="4266829"/>
            <a:ext cx="1445210" cy="144521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SDGs Icon Goal 7"/>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001804" y="4266564"/>
            <a:ext cx="1445210" cy="144521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6" descr="SDGs Icon Goal 11"/>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328364" y="4266829"/>
            <a:ext cx="1445210" cy="144521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SDGs Icon"/>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9100134" y="676275"/>
            <a:ext cx="2857500" cy="27527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28005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pPr/>
              <a:t>4</a:t>
            </a:fld>
            <a:endParaRPr lang="en-US" dirty="0"/>
          </a:p>
        </p:txBody>
      </p:sp>
      <p:pic>
        <p:nvPicPr>
          <p:cNvPr id="5" name="Picture 2" descr="SDGs Icon Goal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8242" y="405015"/>
            <a:ext cx="2055600" cy="205560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3" name="Diagram 2"/>
          <p:cNvGraphicFramePr/>
          <p:nvPr>
            <p:extLst>
              <p:ext uri="{D42A27DB-BD31-4B8C-83A1-F6EECF244321}">
                <p14:modId xmlns:p14="http://schemas.microsoft.com/office/powerpoint/2010/main" xmlns="" val="1027021253"/>
              </p:ext>
            </p:extLst>
          </p:nvPr>
        </p:nvGraphicFramePr>
        <p:xfrm>
          <a:off x="2658998" y="1348732"/>
          <a:ext cx="5643345" cy="41539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 name="Picture 2" descr="Partnering_for_Solutions.jp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333517" y="2681418"/>
            <a:ext cx="2005050" cy="29622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7" name="Picture 6"/>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8506291" y="1141275"/>
            <a:ext cx="3610479" cy="1876687"/>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rot="10800000">
            <a:off x="8506292" y="3150644"/>
            <a:ext cx="3610479" cy="1876687"/>
          </a:xfrm>
          <a:prstGeom prst="rect">
            <a:avLst/>
          </a:prstGeom>
        </p:spPr>
      </p:pic>
      <p:sp>
        <p:nvSpPr>
          <p:cNvPr id="2" name="TextBox 1"/>
          <p:cNvSpPr txBox="1"/>
          <p:nvPr/>
        </p:nvSpPr>
        <p:spPr>
          <a:xfrm>
            <a:off x="9096604" y="1599435"/>
            <a:ext cx="2391202" cy="1384995"/>
          </a:xfrm>
          <a:prstGeom prst="rect">
            <a:avLst/>
          </a:prstGeom>
          <a:noFill/>
        </p:spPr>
        <p:txBody>
          <a:bodyPr wrap="square" rtlCol="0">
            <a:spAutoFit/>
          </a:bodyPr>
          <a:lstStyle/>
          <a:p>
            <a:pPr algn="ctr"/>
            <a:r>
              <a:rPr lang="en-US" sz="2400" b="1" dirty="0" smtClean="0">
                <a:solidFill>
                  <a:schemeClr val="bg1"/>
                </a:solidFill>
              </a:rPr>
              <a:t>700</a:t>
            </a:r>
            <a:r>
              <a:rPr lang="en-US" b="1" dirty="0" smtClean="0">
                <a:solidFill>
                  <a:schemeClr val="bg1"/>
                </a:solidFill>
              </a:rPr>
              <a:t> million people in </a:t>
            </a:r>
            <a:r>
              <a:rPr lang="en-US" sz="2400" b="1" dirty="0" smtClean="0">
                <a:solidFill>
                  <a:schemeClr val="bg1"/>
                </a:solidFill>
              </a:rPr>
              <a:t>43</a:t>
            </a:r>
            <a:r>
              <a:rPr lang="en-US" b="1" dirty="0" smtClean="0">
                <a:solidFill>
                  <a:schemeClr val="bg1"/>
                </a:solidFill>
              </a:rPr>
              <a:t> countries are suffering from water stress and scarcity</a:t>
            </a:r>
            <a:endParaRPr lang="en-US" b="1" dirty="0">
              <a:solidFill>
                <a:schemeClr val="bg1"/>
              </a:solidFill>
            </a:endParaRPr>
          </a:p>
        </p:txBody>
      </p:sp>
      <p:sp>
        <p:nvSpPr>
          <p:cNvPr id="11" name="TextBox 10"/>
          <p:cNvSpPr txBox="1"/>
          <p:nvPr/>
        </p:nvSpPr>
        <p:spPr>
          <a:xfrm>
            <a:off x="9115929" y="3453931"/>
            <a:ext cx="2391202" cy="1015663"/>
          </a:xfrm>
          <a:prstGeom prst="rect">
            <a:avLst/>
          </a:prstGeom>
          <a:noFill/>
        </p:spPr>
        <p:txBody>
          <a:bodyPr wrap="square" rtlCol="0">
            <a:spAutoFit/>
          </a:bodyPr>
          <a:lstStyle/>
          <a:p>
            <a:pPr algn="ctr"/>
            <a:r>
              <a:rPr lang="en-US" sz="2400" b="1" dirty="0" smtClean="0">
                <a:solidFill>
                  <a:schemeClr val="bg1"/>
                </a:solidFill>
              </a:rPr>
              <a:t>1 </a:t>
            </a:r>
            <a:r>
              <a:rPr lang="en-US" b="1" dirty="0" smtClean="0">
                <a:solidFill>
                  <a:schemeClr val="bg1"/>
                </a:solidFill>
              </a:rPr>
              <a:t>billion people without access to clean water</a:t>
            </a:r>
            <a:endParaRPr lang="en-US" b="1" dirty="0">
              <a:solidFill>
                <a:schemeClr val="bg1"/>
              </a:solidFill>
            </a:endParaRPr>
          </a:p>
        </p:txBody>
      </p:sp>
      <p:sp>
        <p:nvSpPr>
          <p:cNvPr id="12" name="TextBox 11"/>
          <p:cNvSpPr txBox="1"/>
          <p:nvPr/>
        </p:nvSpPr>
        <p:spPr>
          <a:xfrm>
            <a:off x="2154561" y="5767811"/>
            <a:ext cx="3326109" cy="408623"/>
          </a:xfrm>
          <a:prstGeom prst="round2Diag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lvl="0" algn="ctr">
              <a:lnSpc>
                <a:spcPct val="100000"/>
              </a:lnSpc>
            </a:pPr>
            <a:r>
              <a:rPr lang="en-US" dirty="0"/>
              <a:t>ITU-T </a:t>
            </a:r>
            <a:r>
              <a:rPr lang="en-US" dirty="0" smtClean="0"/>
              <a:t>L Suppl.16 to ITU-T L.1500</a:t>
            </a:r>
            <a:endParaRPr lang="en-US" b="1" dirty="0"/>
          </a:p>
        </p:txBody>
      </p:sp>
      <p:sp>
        <p:nvSpPr>
          <p:cNvPr id="14" name="TextBox 13"/>
          <p:cNvSpPr txBox="1"/>
          <p:nvPr/>
        </p:nvSpPr>
        <p:spPr>
          <a:xfrm>
            <a:off x="6336654" y="5763740"/>
            <a:ext cx="3326109" cy="408623"/>
          </a:xfrm>
          <a:prstGeom prst="round2Diag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lvl="0" algn="ctr">
              <a:lnSpc>
                <a:spcPct val="100000"/>
              </a:lnSpc>
            </a:pPr>
            <a:r>
              <a:rPr lang="en-US" dirty="0"/>
              <a:t>ITU-T </a:t>
            </a:r>
            <a:r>
              <a:rPr lang="en-US" dirty="0" smtClean="0"/>
              <a:t>L Suppl.15 to ITU-T L.1500</a:t>
            </a:r>
            <a:endParaRPr lang="en-US" b="1" dirty="0"/>
          </a:p>
        </p:txBody>
      </p:sp>
    </p:spTree>
    <p:extLst>
      <p:ext uri="{BB962C8B-B14F-4D97-AF65-F5344CB8AC3E}">
        <p14:creationId xmlns:p14="http://schemas.microsoft.com/office/powerpoint/2010/main" xmlns="" val="1438986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pPr/>
              <a:t>5</a:t>
            </a:fld>
            <a:endParaRPr lang="en-US"/>
          </a:p>
        </p:txBody>
      </p:sp>
      <p:pic>
        <p:nvPicPr>
          <p:cNvPr id="5" name="Picture 4" descr="SDGs Icon Goal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0273" y="488582"/>
            <a:ext cx="2055600" cy="205560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 name="Diagram 5"/>
          <p:cNvGraphicFramePr/>
          <p:nvPr>
            <p:extLst>
              <p:ext uri="{D42A27DB-BD31-4B8C-83A1-F6EECF244321}">
                <p14:modId xmlns:p14="http://schemas.microsoft.com/office/powerpoint/2010/main" xmlns="" val="4103216933"/>
              </p:ext>
            </p:extLst>
          </p:nvPr>
        </p:nvGraphicFramePr>
        <p:xfrm>
          <a:off x="2770636" y="1127392"/>
          <a:ext cx="5643345" cy="41539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Oval 7"/>
          <p:cNvSpPr/>
          <p:nvPr/>
        </p:nvSpPr>
        <p:spPr>
          <a:xfrm>
            <a:off x="8540070" y="1429865"/>
            <a:ext cx="3473256" cy="3570068"/>
          </a:xfrm>
          <a:prstGeom prst="ellipse">
            <a:avLst/>
          </a:prstGeom>
          <a:solidFill>
            <a:srgbClr val="FFC000"/>
          </a:solidFill>
          <a:ln w="381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1"/>
                </a:solidFill>
                <a:ea typeface="ＭＳ Ｐゴシック" charset="0"/>
                <a:cs typeface="Calibri"/>
              </a:rPr>
              <a:t>For example, applying best practices to cooling could reduce the energy consumption of a typical data </a:t>
            </a:r>
            <a:r>
              <a:rPr lang="en-US" sz="2000" b="1" dirty="0" err="1">
                <a:solidFill>
                  <a:schemeClr val="bg1"/>
                </a:solidFill>
                <a:ea typeface="ＭＳ Ｐゴシック" charset="0"/>
                <a:cs typeface="Calibri"/>
              </a:rPr>
              <a:t>centre</a:t>
            </a:r>
            <a:r>
              <a:rPr lang="en-US" sz="2000" b="1" dirty="0">
                <a:solidFill>
                  <a:schemeClr val="bg1"/>
                </a:solidFill>
                <a:ea typeface="ＭＳ Ｐゴシック" charset="0"/>
                <a:cs typeface="Calibri"/>
              </a:rPr>
              <a:t> by more than </a:t>
            </a:r>
            <a:r>
              <a:rPr lang="en-US" sz="3600" b="1" dirty="0">
                <a:solidFill>
                  <a:schemeClr val="bg1"/>
                </a:solidFill>
                <a:ea typeface="ＭＳ Ｐゴシック" charset="0"/>
                <a:cs typeface="Calibri"/>
              </a:rPr>
              <a:t>50%.</a:t>
            </a:r>
            <a:endParaRPr lang="es-ES_tradnl" sz="3600" b="1" dirty="0">
              <a:solidFill>
                <a:schemeClr val="bg1"/>
              </a:solidFill>
            </a:endParaRPr>
          </a:p>
        </p:txBody>
      </p:sp>
      <p:pic>
        <p:nvPicPr>
          <p:cNvPr id="2" name="Picture 1"/>
          <p:cNvPicPr>
            <a:picLocks noChangeAspect="1"/>
          </p:cNvPicPr>
          <p:nvPr/>
        </p:nvPicPr>
        <p:blipFill rotWithShape="1">
          <a:blip r:embed="rId9"/>
          <a:srcRect b="1525"/>
          <a:stretch/>
        </p:blipFill>
        <p:spPr>
          <a:xfrm>
            <a:off x="451182" y="2680138"/>
            <a:ext cx="1973782" cy="2764221"/>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2765600" y="5449406"/>
            <a:ext cx="1908000" cy="1008000"/>
          </a:xfrm>
          <a:prstGeom prst="round2Diag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lvl="0" algn="ctr">
              <a:lnSpc>
                <a:spcPct val="100000"/>
              </a:lnSpc>
            </a:pPr>
            <a:r>
              <a:rPr lang="en-US" dirty="0"/>
              <a:t>ITU-T L.1300</a:t>
            </a:r>
          </a:p>
          <a:p>
            <a:pPr lvl="0" algn="ctr">
              <a:lnSpc>
                <a:spcPct val="100000"/>
              </a:lnSpc>
            </a:pPr>
            <a:r>
              <a:rPr lang="en-US" dirty="0"/>
              <a:t>ITU-T L.1301</a:t>
            </a:r>
            <a:br>
              <a:rPr lang="en-US" dirty="0"/>
            </a:br>
            <a:r>
              <a:rPr lang="en-US" dirty="0" smtClean="0"/>
              <a:t>ITU-T </a:t>
            </a:r>
            <a:r>
              <a:rPr lang="en-US" dirty="0"/>
              <a:t>L.1302</a:t>
            </a:r>
            <a:r>
              <a:rPr lang="en-US" b="1" dirty="0"/>
              <a:t> </a:t>
            </a:r>
          </a:p>
        </p:txBody>
      </p:sp>
      <p:sp>
        <p:nvSpPr>
          <p:cNvPr id="9" name="TextBox 8"/>
          <p:cNvSpPr txBox="1"/>
          <p:nvPr/>
        </p:nvSpPr>
        <p:spPr>
          <a:xfrm>
            <a:off x="7237926" y="5065289"/>
            <a:ext cx="1906073" cy="1634490"/>
          </a:xfrm>
          <a:prstGeom prst="round2Diag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lvl="0" algn="ctr">
              <a:lnSpc>
                <a:spcPct val="100000"/>
              </a:lnSpc>
            </a:pPr>
            <a:r>
              <a:rPr lang="en-US" dirty="0"/>
              <a:t>ITU-T </a:t>
            </a:r>
            <a:r>
              <a:rPr lang="en-US" dirty="0" smtClean="0"/>
              <a:t>L.1310</a:t>
            </a:r>
            <a:endParaRPr lang="en-US" dirty="0"/>
          </a:p>
          <a:p>
            <a:pPr lvl="0" algn="ctr">
              <a:lnSpc>
                <a:spcPct val="100000"/>
              </a:lnSpc>
            </a:pPr>
            <a:r>
              <a:rPr lang="en-US" dirty="0"/>
              <a:t>ITU-T </a:t>
            </a:r>
            <a:r>
              <a:rPr lang="en-US" dirty="0" smtClean="0"/>
              <a:t>L.1320</a:t>
            </a:r>
            <a:r>
              <a:rPr lang="en-US" dirty="0"/>
              <a:t/>
            </a:r>
            <a:br>
              <a:rPr lang="en-US" dirty="0"/>
            </a:br>
            <a:r>
              <a:rPr lang="en-US" dirty="0"/>
              <a:t>ITU-T </a:t>
            </a:r>
            <a:r>
              <a:rPr lang="en-US" dirty="0" smtClean="0"/>
              <a:t>L.1321</a:t>
            </a:r>
            <a:endParaRPr lang="en-US" dirty="0"/>
          </a:p>
          <a:p>
            <a:pPr lvl="0" algn="ctr">
              <a:lnSpc>
                <a:spcPct val="100000"/>
              </a:lnSpc>
            </a:pPr>
            <a:r>
              <a:rPr lang="en-US" dirty="0"/>
              <a:t>ITU-T </a:t>
            </a:r>
            <a:r>
              <a:rPr lang="en-US" dirty="0" smtClean="0"/>
              <a:t>L.1330</a:t>
            </a:r>
            <a:r>
              <a:rPr lang="en-US" b="1" dirty="0" smtClean="0"/>
              <a:t> </a:t>
            </a:r>
            <a:endParaRPr lang="en-US" b="1" dirty="0" smtClean="0"/>
          </a:p>
          <a:p>
            <a:pPr algn="ctr"/>
            <a:r>
              <a:rPr lang="en-US" dirty="0" smtClean="0"/>
              <a:t>ITU-T </a:t>
            </a:r>
            <a:r>
              <a:rPr lang="en-US" dirty="0" smtClean="0"/>
              <a:t>L.1340</a:t>
            </a:r>
            <a:endParaRPr lang="en-US" b="1" dirty="0" smtClean="0"/>
          </a:p>
        </p:txBody>
      </p:sp>
    </p:spTree>
    <p:extLst>
      <p:ext uri="{BB962C8B-B14F-4D97-AF65-F5344CB8AC3E}">
        <p14:creationId xmlns:p14="http://schemas.microsoft.com/office/powerpoint/2010/main" xmlns="" val="2730320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xmlns="" val="4014957840"/>
              </p:ext>
            </p:extLst>
          </p:nvPr>
        </p:nvGraphicFramePr>
        <p:xfrm>
          <a:off x="2770636" y="1127392"/>
          <a:ext cx="5643345" cy="4153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SDGs Icon Goal 11"/>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33957" y="422510"/>
            <a:ext cx="2055600" cy="205560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p:cNvPicPr>
            <a:picLocks noChangeAspect="1"/>
          </p:cNvPicPr>
          <p:nvPr/>
        </p:nvPicPr>
        <p:blipFill>
          <a:blip r:embed="rId9"/>
          <a:stretch>
            <a:fillRect/>
          </a:stretch>
        </p:blipFill>
        <p:spPr>
          <a:xfrm>
            <a:off x="309009" y="2665906"/>
            <a:ext cx="1976530" cy="2803277"/>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8529222" y="1450310"/>
            <a:ext cx="3562847" cy="1838582"/>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rot="10800000">
            <a:off x="8529223" y="3442805"/>
            <a:ext cx="3562847" cy="1838582"/>
          </a:xfrm>
          <a:prstGeom prst="rect">
            <a:avLst/>
          </a:prstGeom>
        </p:spPr>
      </p:pic>
      <p:sp>
        <p:nvSpPr>
          <p:cNvPr id="3" name="TextBox 2"/>
          <p:cNvSpPr txBox="1"/>
          <p:nvPr/>
        </p:nvSpPr>
        <p:spPr>
          <a:xfrm>
            <a:off x="9014317" y="1982032"/>
            <a:ext cx="2592656" cy="1231106"/>
          </a:xfrm>
          <a:prstGeom prst="rect">
            <a:avLst/>
          </a:prstGeom>
          <a:noFill/>
        </p:spPr>
        <p:txBody>
          <a:bodyPr wrap="square" rtlCol="0">
            <a:spAutoFit/>
          </a:bodyPr>
          <a:lstStyle/>
          <a:p>
            <a:pPr algn="ctr"/>
            <a:r>
              <a:rPr lang="en-US" dirty="0" smtClean="0">
                <a:solidFill>
                  <a:schemeClr val="bg1"/>
                </a:solidFill>
              </a:rPr>
              <a:t>By 2050, </a:t>
            </a:r>
            <a:r>
              <a:rPr lang="en-US" b="1" dirty="0" smtClean="0">
                <a:solidFill>
                  <a:schemeClr val="bg1"/>
                </a:solidFill>
              </a:rPr>
              <a:t>70% </a:t>
            </a:r>
            <a:r>
              <a:rPr lang="en-US" dirty="0" smtClean="0">
                <a:solidFill>
                  <a:schemeClr val="bg1"/>
                </a:solidFill>
              </a:rPr>
              <a:t>of the worlds population is expected to live in urban environments</a:t>
            </a:r>
            <a:endParaRPr lang="en-US" dirty="0">
              <a:solidFill>
                <a:schemeClr val="bg1"/>
              </a:solidFill>
            </a:endParaRPr>
          </a:p>
        </p:txBody>
      </p:sp>
      <p:sp>
        <p:nvSpPr>
          <p:cNvPr id="11" name="TextBox 10"/>
          <p:cNvSpPr txBox="1"/>
          <p:nvPr/>
        </p:nvSpPr>
        <p:spPr>
          <a:xfrm>
            <a:off x="9014317" y="3605880"/>
            <a:ext cx="2592656" cy="923330"/>
          </a:xfrm>
          <a:prstGeom prst="rect">
            <a:avLst/>
          </a:prstGeom>
          <a:noFill/>
        </p:spPr>
        <p:txBody>
          <a:bodyPr wrap="square" rtlCol="0">
            <a:spAutoFit/>
          </a:bodyPr>
          <a:lstStyle/>
          <a:p>
            <a:pPr algn="ctr"/>
            <a:r>
              <a:rPr lang="en-US" dirty="0" smtClean="0">
                <a:solidFill>
                  <a:schemeClr val="bg1"/>
                </a:solidFill>
              </a:rPr>
              <a:t>Cities produce up to </a:t>
            </a:r>
            <a:r>
              <a:rPr lang="en-US" b="1" dirty="0" smtClean="0">
                <a:solidFill>
                  <a:schemeClr val="bg1"/>
                </a:solidFill>
              </a:rPr>
              <a:t>70%</a:t>
            </a:r>
            <a:r>
              <a:rPr lang="en-US" dirty="0" smtClean="0">
                <a:solidFill>
                  <a:schemeClr val="bg1"/>
                </a:solidFill>
              </a:rPr>
              <a:t> of global greenhouse gas emissions</a:t>
            </a:r>
            <a:endParaRPr lang="en-US" dirty="0">
              <a:solidFill>
                <a:schemeClr val="bg1"/>
              </a:solidFill>
            </a:endParaRPr>
          </a:p>
        </p:txBody>
      </p:sp>
      <p:pic>
        <p:nvPicPr>
          <p:cNvPr id="14" name="Picture 13"/>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4867274" y="5936189"/>
            <a:ext cx="1920383" cy="589671"/>
          </a:xfrm>
          <a:prstGeom prst="rect">
            <a:avLst/>
          </a:prstGeom>
        </p:spPr>
      </p:pic>
      <p:sp>
        <p:nvSpPr>
          <p:cNvPr id="12" name="TextBox 11"/>
          <p:cNvSpPr txBox="1"/>
          <p:nvPr/>
        </p:nvSpPr>
        <p:spPr>
          <a:xfrm>
            <a:off x="2285539" y="5731878"/>
            <a:ext cx="2384856" cy="408623"/>
          </a:xfrm>
          <a:prstGeom prst="round2Diag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lvl="0" algn="ctr">
              <a:lnSpc>
                <a:spcPct val="100000"/>
              </a:lnSpc>
            </a:pPr>
            <a:r>
              <a:rPr lang="en-US" dirty="0"/>
              <a:t>ITU-T </a:t>
            </a:r>
            <a:r>
              <a:rPr lang="en-US" dirty="0" smtClean="0"/>
              <a:t>L.1603 (Draft)</a:t>
            </a:r>
            <a:endParaRPr lang="en-US" dirty="0"/>
          </a:p>
        </p:txBody>
      </p:sp>
      <p:sp>
        <p:nvSpPr>
          <p:cNvPr id="15" name="TextBox 14"/>
          <p:cNvSpPr txBox="1"/>
          <p:nvPr/>
        </p:nvSpPr>
        <p:spPr>
          <a:xfrm>
            <a:off x="6984536" y="5496301"/>
            <a:ext cx="3326109" cy="715089"/>
          </a:xfrm>
          <a:prstGeom prst="round2Diag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lvl="0" algn="ctr">
              <a:lnSpc>
                <a:spcPct val="100000"/>
              </a:lnSpc>
            </a:pPr>
            <a:r>
              <a:rPr lang="en-US" dirty="0"/>
              <a:t>ITU-T </a:t>
            </a:r>
            <a:r>
              <a:rPr lang="en-US" dirty="0" smtClean="0"/>
              <a:t>L Suppl.17 to ITU-T L.1600</a:t>
            </a:r>
          </a:p>
          <a:p>
            <a:pPr algn="ctr"/>
            <a:r>
              <a:rPr lang="en-US" dirty="0"/>
              <a:t>ITU-T L </a:t>
            </a:r>
            <a:r>
              <a:rPr lang="en-US" dirty="0" smtClean="0"/>
              <a:t>Suppl.18 </a:t>
            </a:r>
            <a:r>
              <a:rPr lang="en-US" dirty="0"/>
              <a:t>to ITU-T </a:t>
            </a:r>
            <a:r>
              <a:rPr lang="en-US" dirty="0" smtClean="0"/>
              <a:t>L.1600</a:t>
            </a:r>
            <a:endParaRPr lang="en-US" dirty="0"/>
          </a:p>
        </p:txBody>
      </p:sp>
    </p:spTree>
    <p:extLst>
      <p:ext uri="{BB962C8B-B14F-4D97-AF65-F5344CB8AC3E}">
        <p14:creationId xmlns:p14="http://schemas.microsoft.com/office/powerpoint/2010/main" xmlns="" val="16518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056371" y="4213612"/>
            <a:ext cx="2645725" cy="1401577"/>
          </a:xfrm>
          <a:prstGeom prst="round2DiagRect">
            <a:avLst/>
          </a:prstGeom>
          <a:solidFill>
            <a:srgbClr val="488C08"/>
          </a:solidFill>
          <a:ln w="28575">
            <a:solidFill>
              <a:srgbClr val="8BB046"/>
            </a:solidFill>
          </a:ln>
        </p:spPr>
        <p:txBody>
          <a:bodyPr/>
          <a:lstStyle/>
          <a:p>
            <a:r>
              <a:rPr lang="en-US" sz="1600" b="1" kern="0" dirty="0">
                <a:solidFill>
                  <a:schemeClr val="bg1"/>
                </a:solidFill>
              </a:rPr>
              <a:t>A ton of gold ore yields just 5 g of gold, whereas a ton of used mobile phones yields a staggering 400 g. </a:t>
            </a:r>
          </a:p>
        </p:txBody>
      </p:sp>
      <p:graphicFrame>
        <p:nvGraphicFramePr>
          <p:cNvPr id="6" name="Diagram 5"/>
          <p:cNvGraphicFramePr/>
          <p:nvPr>
            <p:extLst>
              <p:ext uri="{D42A27DB-BD31-4B8C-83A1-F6EECF244321}">
                <p14:modId xmlns:p14="http://schemas.microsoft.com/office/powerpoint/2010/main" xmlns="" val="2758932319"/>
              </p:ext>
            </p:extLst>
          </p:nvPr>
        </p:nvGraphicFramePr>
        <p:xfrm>
          <a:off x="2770636" y="1127392"/>
          <a:ext cx="5643345" cy="4153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2" descr="SDGs Icon Goal 12"/>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276245" y="267886"/>
            <a:ext cx="2266020" cy="226602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Risultati immagini per circular economy"/>
          <p:cNvPicPr>
            <a:picLocks noChangeAspect="1" noChangeArrowheads="1"/>
          </p:cNvPicPr>
          <p:nvPr/>
        </p:nvPicPr>
        <p:blipFill>
          <a:blip r:embed="rId9"/>
          <a:srcRect/>
          <a:stretch>
            <a:fillRect/>
          </a:stretch>
        </p:blipFill>
        <p:spPr bwMode="auto">
          <a:xfrm>
            <a:off x="8519399" y="1127392"/>
            <a:ext cx="3272849" cy="2813029"/>
          </a:xfrm>
          <a:prstGeom prst="rect">
            <a:avLst/>
          </a:prstGeom>
          <a:noFill/>
        </p:spPr>
      </p:pic>
      <p:sp>
        <p:nvSpPr>
          <p:cNvPr id="3" name="TextBox 2"/>
          <p:cNvSpPr txBox="1"/>
          <p:nvPr/>
        </p:nvSpPr>
        <p:spPr>
          <a:xfrm>
            <a:off x="9605663" y="2244126"/>
            <a:ext cx="1100320" cy="646331"/>
          </a:xfrm>
          <a:prstGeom prst="rect">
            <a:avLst/>
          </a:prstGeom>
          <a:noFill/>
        </p:spPr>
        <p:txBody>
          <a:bodyPr wrap="square" rtlCol="0">
            <a:spAutoFit/>
          </a:bodyPr>
          <a:lstStyle/>
          <a:p>
            <a:pPr algn="ctr"/>
            <a:r>
              <a:rPr lang="en-US" b="1" dirty="0" smtClean="0">
                <a:solidFill>
                  <a:srgbClr val="259821"/>
                </a:solidFill>
              </a:rPr>
              <a:t>Circular economy</a:t>
            </a:r>
            <a:endParaRPr lang="en-US" b="1" dirty="0">
              <a:solidFill>
                <a:srgbClr val="259821"/>
              </a:solidFill>
            </a:endParaRPr>
          </a:p>
        </p:txBody>
      </p:sp>
      <p:sp>
        <p:nvSpPr>
          <p:cNvPr id="8" name="TextBox 7"/>
          <p:cNvSpPr txBox="1"/>
          <p:nvPr/>
        </p:nvSpPr>
        <p:spPr>
          <a:xfrm>
            <a:off x="2542265" y="5363486"/>
            <a:ext cx="2215167" cy="1328023"/>
          </a:xfrm>
          <a:prstGeom prst="round2Diag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lvl="0" algn="ctr">
              <a:lnSpc>
                <a:spcPct val="100000"/>
              </a:lnSpc>
            </a:pPr>
            <a:r>
              <a:rPr lang="en-US" dirty="0"/>
              <a:t>ITU-T </a:t>
            </a:r>
            <a:r>
              <a:rPr lang="en-US" dirty="0" smtClean="0"/>
              <a:t>L.1000</a:t>
            </a:r>
            <a:endParaRPr lang="en-US" dirty="0"/>
          </a:p>
          <a:p>
            <a:pPr lvl="0" algn="ctr">
              <a:lnSpc>
                <a:spcPct val="100000"/>
              </a:lnSpc>
            </a:pPr>
            <a:r>
              <a:rPr lang="en-US" dirty="0"/>
              <a:t>ITU-T </a:t>
            </a:r>
            <a:r>
              <a:rPr lang="en-US" dirty="0" smtClean="0"/>
              <a:t>L.1001</a:t>
            </a:r>
            <a:r>
              <a:rPr lang="en-US" dirty="0"/>
              <a:t/>
            </a:r>
            <a:br>
              <a:rPr lang="en-US" dirty="0"/>
            </a:br>
            <a:r>
              <a:rPr lang="en-US" dirty="0" smtClean="0"/>
              <a:t>ITU-T L.1002 (draft)</a:t>
            </a:r>
          </a:p>
          <a:p>
            <a:pPr lvl="0" algn="ctr">
              <a:lnSpc>
                <a:spcPct val="100000"/>
              </a:lnSpc>
            </a:pPr>
            <a:r>
              <a:rPr lang="en-US" dirty="0"/>
              <a:t>ITU-T </a:t>
            </a:r>
            <a:r>
              <a:rPr lang="en-US" dirty="0" smtClean="0"/>
              <a:t>L.1005</a:t>
            </a:r>
            <a:r>
              <a:rPr lang="en-US" b="1" dirty="0" smtClean="0"/>
              <a:t> </a:t>
            </a:r>
            <a:endParaRPr lang="en-US" b="1" dirty="0"/>
          </a:p>
        </p:txBody>
      </p:sp>
      <p:sp>
        <p:nvSpPr>
          <p:cNvPr id="9" name="TextBox 8"/>
          <p:cNvSpPr txBox="1"/>
          <p:nvPr/>
        </p:nvSpPr>
        <p:spPr>
          <a:xfrm>
            <a:off x="6800739" y="5363486"/>
            <a:ext cx="1934437" cy="715089"/>
          </a:xfrm>
          <a:prstGeom prst="round2Diag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lvl="0" algn="ctr">
              <a:lnSpc>
                <a:spcPct val="100000"/>
              </a:lnSpc>
            </a:pPr>
            <a:r>
              <a:rPr lang="en-US" dirty="0"/>
              <a:t>ITU-T </a:t>
            </a:r>
            <a:r>
              <a:rPr lang="en-US" dirty="0" smtClean="0"/>
              <a:t>L.1100</a:t>
            </a:r>
            <a:endParaRPr lang="en-US" dirty="0"/>
          </a:p>
          <a:p>
            <a:pPr lvl="0" algn="ctr">
              <a:lnSpc>
                <a:spcPct val="100000"/>
              </a:lnSpc>
            </a:pPr>
            <a:r>
              <a:rPr lang="en-US" dirty="0"/>
              <a:t>ITU-T </a:t>
            </a:r>
            <a:r>
              <a:rPr lang="en-US" dirty="0" smtClean="0"/>
              <a:t>L.1101</a:t>
            </a:r>
            <a:endParaRPr lang="en-US" b="1" dirty="0"/>
          </a:p>
        </p:txBody>
      </p:sp>
      <p:pic>
        <p:nvPicPr>
          <p:cNvPr id="13" name="Imagen 10" descr="Captura de pantalla 2015-05-06 a las 17.54.26.png"/>
          <p:cNvPicPr>
            <a:picLocks noChangeAspect="1"/>
          </p:cNvPicPr>
          <p:nvPr/>
        </p:nvPicPr>
        <p:blipFill>
          <a:blip r:embed="rId10" cstate="print"/>
          <a:srcRect/>
          <a:stretch>
            <a:fillRect/>
          </a:stretch>
        </p:blipFill>
        <p:spPr bwMode="auto">
          <a:xfrm>
            <a:off x="6203017" y="2018060"/>
            <a:ext cx="549231" cy="549231"/>
          </a:xfrm>
          <a:prstGeom prst="rect">
            <a:avLst/>
          </a:prstGeom>
          <a:noFill/>
          <a:ln w="9525">
            <a:noFill/>
            <a:miter lim="800000"/>
            <a:headEnd/>
            <a:tailEnd/>
          </a:ln>
        </p:spPr>
      </p:pic>
      <p:pic>
        <p:nvPicPr>
          <p:cNvPr id="14" name="Imagen 14" descr="Captura de pantalla 2015-05-06 a las 17.53.49.png"/>
          <p:cNvPicPr>
            <a:picLocks noChangeAspect="1"/>
          </p:cNvPicPr>
          <p:nvPr/>
        </p:nvPicPr>
        <p:blipFill>
          <a:blip r:embed="rId11" cstate="print"/>
          <a:srcRect l="7829" t="6158" b="-2"/>
          <a:stretch>
            <a:fillRect/>
          </a:stretch>
        </p:blipFill>
        <p:spPr bwMode="auto">
          <a:xfrm>
            <a:off x="6203017" y="3930461"/>
            <a:ext cx="584810" cy="471813"/>
          </a:xfrm>
          <a:prstGeom prst="rect">
            <a:avLst/>
          </a:prstGeom>
          <a:noFill/>
          <a:ln w="9525">
            <a:noFill/>
            <a:miter lim="800000"/>
            <a:headEnd/>
            <a:tailEnd/>
          </a:ln>
        </p:spPr>
      </p:pic>
      <p:pic>
        <p:nvPicPr>
          <p:cNvPr id="15" name="Picture 14"/>
          <p:cNvPicPr>
            <a:picLocks noChangeAspect="1"/>
          </p:cNvPicPr>
          <p:nvPr/>
        </p:nvPicPr>
        <p:blipFill>
          <a:blip r:embed="rId12"/>
          <a:stretch>
            <a:fillRect/>
          </a:stretch>
        </p:blipFill>
        <p:spPr>
          <a:xfrm>
            <a:off x="276245" y="2708218"/>
            <a:ext cx="2266019" cy="2480955"/>
          </a:xfrm>
          <a:prstGeom prst="rect">
            <a:avLst/>
          </a:prstGeom>
        </p:spPr>
      </p:pic>
    </p:spTree>
    <p:extLst>
      <p:ext uri="{BB962C8B-B14F-4D97-AF65-F5344CB8AC3E}">
        <p14:creationId xmlns:p14="http://schemas.microsoft.com/office/powerpoint/2010/main" xmlns="" val="4279129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pPr/>
              <a:t>8</a:t>
            </a:fld>
            <a:endParaRPr lang="en-US"/>
          </a:p>
        </p:txBody>
      </p:sp>
      <p:pic>
        <p:nvPicPr>
          <p:cNvPr id="5" name="Picture 4" descr="SDGs Icon Goal 1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2287" y="585496"/>
            <a:ext cx="2056130" cy="205613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0" name="Diagram 9"/>
          <p:cNvGraphicFramePr/>
          <p:nvPr>
            <p:extLst>
              <p:ext uri="{D42A27DB-BD31-4B8C-83A1-F6EECF244321}">
                <p14:modId xmlns:p14="http://schemas.microsoft.com/office/powerpoint/2010/main" xmlns="" val="1565406331"/>
              </p:ext>
            </p:extLst>
          </p:nvPr>
        </p:nvGraphicFramePr>
        <p:xfrm>
          <a:off x="2727676" y="1160080"/>
          <a:ext cx="5643345" cy="41539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p:cNvPicPr>
            <a:picLocks noChangeAspect="1"/>
          </p:cNvPicPr>
          <p:nvPr/>
        </p:nvPicPr>
        <p:blipFill rotWithShape="1">
          <a:blip r:embed="rId9"/>
          <a:srcRect t="3044"/>
          <a:stretch/>
        </p:blipFill>
        <p:spPr>
          <a:xfrm>
            <a:off x="342287" y="2753710"/>
            <a:ext cx="2047875" cy="2816689"/>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8564334" y="1422965"/>
            <a:ext cx="3267531" cy="1781424"/>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rot="10800000">
            <a:off x="8564334" y="3429000"/>
            <a:ext cx="3267531" cy="1781424"/>
          </a:xfrm>
          <a:prstGeom prst="rect">
            <a:avLst/>
          </a:prstGeom>
        </p:spPr>
      </p:pic>
      <p:sp>
        <p:nvSpPr>
          <p:cNvPr id="8" name="TextBox 7"/>
          <p:cNvSpPr txBox="1"/>
          <p:nvPr/>
        </p:nvSpPr>
        <p:spPr>
          <a:xfrm>
            <a:off x="8757646" y="3586651"/>
            <a:ext cx="2880906" cy="954107"/>
          </a:xfrm>
          <a:prstGeom prst="rect">
            <a:avLst/>
          </a:prstGeom>
          <a:noFill/>
        </p:spPr>
        <p:txBody>
          <a:bodyPr wrap="square" rtlCol="0">
            <a:spAutoFit/>
          </a:bodyPr>
          <a:lstStyle/>
          <a:p>
            <a:pPr algn="ctr"/>
            <a:r>
              <a:rPr lang="en-US" sz="2800" dirty="0" smtClean="0">
                <a:solidFill>
                  <a:schemeClr val="bg1"/>
                </a:solidFill>
              </a:rPr>
              <a:t>Keep warming “well </a:t>
            </a:r>
            <a:r>
              <a:rPr lang="en-US" sz="2800" dirty="0">
                <a:solidFill>
                  <a:schemeClr val="bg1"/>
                </a:solidFill>
              </a:rPr>
              <a:t>below </a:t>
            </a:r>
            <a:r>
              <a:rPr lang="en-US" sz="2800" dirty="0" smtClean="0">
                <a:solidFill>
                  <a:schemeClr val="bg1"/>
                </a:solidFill>
              </a:rPr>
              <a:t>2°C”.</a:t>
            </a:r>
            <a:endParaRPr lang="en-US" sz="1600" dirty="0">
              <a:solidFill>
                <a:schemeClr val="bg1"/>
              </a:solidFill>
            </a:endParaRPr>
          </a:p>
        </p:txBody>
      </p:sp>
      <p:sp>
        <p:nvSpPr>
          <p:cNvPr id="14" name="TextBox 13"/>
          <p:cNvSpPr txBox="1"/>
          <p:nvPr/>
        </p:nvSpPr>
        <p:spPr>
          <a:xfrm>
            <a:off x="8757646" y="2313677"/>
            <a:ext cx="2880906" cy="523220"/>
          </a:xfrm>
          <a:prstGeom prst="rect">
            <a:avLst/>
          </a:prstGeom>
          <a:noFill/>
        </p:spPr>
        <p:txBody>
          <a:bodyPr wrap="square" rtlCol="0">
            <a:spAutoFit/>
          </a:bodyPr>
          <a:lstStyle/>
          <a:p>
            <a:pPr algn="ctr"/>
            <a:r>
              <a:rPr lang="en-US" sz="2800" dirty="0" smtClean="0">
                <a:solidFill>
                  <a:schemeClr val="bg1"/>
                </a:solidFill>
              </a:rPr>
              <a:t>195 countries</a:t>
            </a:r>
            <a:endParaRPr lang="en-US" sz="2800" dirty="0">
              <a:solidFill>
                <a:schemeClr val="bg1"/>
              </a:solidFill>
            </a:endParaRPr>
          </a:p>
        </p:txBody>
      </p:sp>
      <p:sp>
        <p:nvSpPr>
          <p:cNvPr id="11" name="TextBox 10"/>
          <p:cNvSpPr txBox="1"/>
          <p:nvPr/>
        </p:nvSpPr>
        <p:spPr>
          <a:xfrm>
            <a:off x="2542265" y="5363486"/>
            <a:ext cx="2215167" cy="1021556"/>
          </a:xfrm>
          <a:prstGeom prst="round2Diag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lvl="0" algn="ctr">
              <a:lnSpc>
                <a:spcPct val="100000"/>
              </a:lnSpc>
            </a:pPr>
            <a:r>
              <a:rPr lang="en-US" dirty="0"/>
              <a:t>ITU-T </a:t>
            </a:r>
            <a:r>
              <a:rPr lang="en-US" dirty="0" smtClean="0"/>
              <a:t>L.1500</a:t>
            </a:r>
            <a:endParaRPr lang="en-US" dirty="0"/>
          </a:p>
          <a:p>
            <a:pPr lvl="0" algn="ctr">
              <a:lnSpc>
                <a:spcPct val="100000"/>
              </a:lnSpc>
            </a:pPr>
            <a:r>
              <a:rPr lang="en-US" dirty="0"/>
              <a:t>ITU-T </a:t>
            </a:r>
            <a:r>
              <a:rPr lang="en-US" dirty="0" smtClean="0"/>
              <a:t>L.1501</a:t>
            </a:r>
            <a:r>
              <a:rPr lang="en-US" dirty="0"/>
              <a:t/>
            </a:r>
            <a:br>
              <a:rPr lang="en-US" dirty="0"/>
            </a:br>
            <a:r>
              <a:rPr lang="en-US" dirty="0" smtClean="0"/>
              <a:t>ITU-T L.1502</a:t>
            </a:r>
            <a:r>
              <a:rPr lang="en-US" b="1" dirty="0" smtClean="0"/>
              <a:t> </a:t>
            </a:r>
            <a:endParaRPr lang="en-US" b="1" dirty="0"/>
          </a:p>
        </p:txBody>
      </p:sp>
      <p:sp>
        <p:nvSpPr>
          <p:cNvPr id="12" name="TextBox 11"/>
          <p:cNvSpPr txBox="1"/>
          <p:nvPr/>
        </p:nvSpPr>
        <p:spPr>
          <a:xfrm>
            <a:off x="7403802" y="5057019"/>
            <a:ext cx="1934437" cy="1634490"/>
          </a:xfrm>
          <a:prstGeom prst="round2Diag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lvl="0" algn="ctr">
              <a:lnSpc>
                <a:spcPct val="100000"/>
              </a:lnSpc>
            </a:pPr>
            <a:r>
              <a:rPr lang="en-US" dirty="0"/>
              <a:t>ITU-T </a:t>
            </a:r>
            <a:r>
              <a:rPr lang="en-US" dirty="0" smtClean="0"/>
              <a:t>L.1400</a:t>
            </a:r>
            <a:endParaRPr lang="en-US" dirty="0"/>
          </a:p>
          <a:p>
            <a:pPr lvl="0" algn="ctr">
              <a:lnSpc>
                <a:spcPct val="100000"/>
              </a:lnSpc>
            </a:pPr>
            <a:r>
              <a:rPr lang="en-US" dirty="0"/>
              <a:t>ITU-T </a:t>
            </a:r>
            <a:r>
              <a:rPr lang="en-US" dirty="0" smtClean="0"/>
              <a:t>L.1410</a:t>
            </a:r>
          </a:p>
          <a:p>
            <a:pPr algn="ctr"/>
            <a:r>
              <a:rPr lang="en-US" dirty="0"/>
              <a:t>ITU-T </a:t>
            </a:r>
            <a:r>
              <a:rPr lang="en-US" dirty="0" smtClean="0"/>
              <a:t>L.1420</a:t>
            </a:r>
          </a:p>
          <a:p>
            <a:pPr algn="ctr"/>
            <a:r>
              <a:rPr lang="en-US" dirty="0"/>
              <a:t>ITU-T </a:t>
            </a:r>
            <a:r>
              <a:rPr lang="en-US" dirty="0" smtClean="0"/>
              <a:t>L.1430</a:t>
            </a:r>
            <a:endParaRPr lang="en-US" dirty="0"/>
          </a:p>
          <a:p>
            <a:pPr algn="ctr"/>
            <a:r>
              <a:rPr lang="en-US" dirty="0"/>
              <a:t>ITU-T </a:t>
            </a:r>
            <a:r>
              <a:rPr lang="en-US" dirty="0" smtClean="0"/>
              <a:t>L.1440</a:t>
            </a:r>
            <a:endParaRPr lang="en-US" dirty="0"/>
          </a:p>
        </p:txBody>
      </p:sp>
    </p:spTree>
    <p:extLst>
      <p:ext uri="{BB962C8B-B14F-4D97-AF65-F5344CB8AC3E}">
        <p14:creationId xmlns:p14="http://schemas.microsoft.com/office/powerpoint/2010/main" xmlns="" val="2273248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xmlns="" val="0"/>
              </a:ext>
            </a:extLst>
          </a:blip>
          <a:srcRect r="53080"/>
          <a:stretch/>
        </p:blipFill>
        <p:spPr>
          <a:xfrm>
            <a:off x="74141" y="0"/>
            <a:ext cx="3175686" cy="6858000"/>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xmlns="" val="0"/>
              </a:ext>
            </a:extLst>
          </a:blip>
          <a:srcRect l="52323"/>
          <a:stretch/>
        </p:blipFill>
        <p:spPr>
          <a:xfrm>
            <a:off x="9308069" y="0"/>
            <a:ext cx="3294254" cy="6858000"/>
          </a:xfrm>
          <a:prstGeom prst="rect">
            <a:avLst/>
          </a:prstGeom>
        </p:spPr>
      </p:pic>
      <p:sp>
        <p:nvSpPr>
          <p:cNvPr id="12" name="Rectangle 11"/>
          <p:cNvSpPr/>
          <p:nvPr/>
        </p:nvSpPr>
        <p:spPr>
          <a:xfrm>
            <a:off x="3343242" y="0"/>
            <a:ext cx="5871411" cy="6858000"/>
          </a:xfrm>
          <a:prstGeom prst="rect">
            <a:avLst/>
          </a:prstGeom>
          <a:solidFill>
            <a:srgbClr val="488C0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3" name="Content Placeholder 2"/>
          <p:cNvSpPr txBox="1">
            <a:spLocks/>
          </p:cNvSpPr>
          <p:nvPr/>
        </p:nvSpPr>
        <p:spPr>
          <a:xfrm>
            <a:off x="4419295" y="2904899"/>
            <a:ext cx="3790462" cy="104820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500" b="1" kern="1200">
                <a:solidFill>
                  <a:schemeClr val="tx2">
                    <a:lumMod val="60000"/>
                    <a:lumOff val="40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20000"/>
              </a:lnSpc>
            </a:pPr>
            <a:r>
              <a:rPr lang="es-ES" sz="4000" dirty="0" err="1" smtClean="0">
                <a:solidFill>
                  <a:schemeClr val="bg1"/>
                </a:solidFill>
                <a:latin typeface="Calibri"/>
                <a:cs typeface="Calibri"/>
              </a:rPr>
              <a:t>Thank</a:t>
            </a:r>
            <a:r>
              <a:rPr lang="es-ES" sz="4000" dirty="0" smtClean="0">
                <a:solidFill>
                  <a:schemeClr val="bg1"/>
                </a:solidFill>
                <a:latin typeface="Calibri"/>
                <a:cs typeface="Calibri"/>
              </a:rPr>
              <a:t> </a:t>
            </a:r>
            <a:r>
              <a:rPr lang="es-ES" sz="4000" dirty="0" err="1" smtClean="0">
                <a:solidFill>
                  <a:schemeClr val="bg1"/>
                </a:solidFill>
                <a:latin typeface="Calibri"/>
                <a:cs typeface="Calibri"/>
              </a:rPr>
              <a:t>you</a:t>
            </a:r>
            <a:r>
              <a:rPr lang="es-ES" sz="4000" dirty="0" smtClean="0">
                <a:solidFill>
                  <a:schemeClr val="bg1"/>
                </a:solidFill>
                <a:latin typeface="Calibri"/>
                <a:cs typeface="Calibri"/>
              </a:rPr>
              <a:t> </a:t>
            </a:r>
          </a:p>
          <a:p>
            <a:pPr>
              <a:lnSpc>
                <a:spcPct val="120000"/>
              </a:lnSpc>
            </a:pPr>
            <a:endParaRPr lang="es-ES" sz="4000" dirty="0" smtClean="0">
              <a:solidFill>
                <a:schemeClr val="bg1"/>
              </a:solidFill>
              <a:latin typeface="Calibri"/>
              <a:cs typeface="Calibri"/>
            </a:endParaRPr>
          </a:p>
        </p:txBody>
      </p:sp>
    </p:spTree>
    <p:extLst>
      <p:ext uri="{BB962C8B-B14F-4D97-AF65-F5344CB8AC3E}">
        <p14:creationId xmlns:p14="http://schemas.microsoft.com/office/powerpoint/2010/main" xmlns="" val="2783604489"/>
      </p:ext>
    </p:extLst>
  </p:cSld>
  <p:clrMapOvr>
    <a:masterClrMapping/>
  </p:clrMapOvr>
  <mc:AlternateContent xmlns:mc="http://schemas.openxmlformats.org/markup-compatibility/2006">
    <mc:Choice xmlns:p14="http://schemas.microsoft.com/office/powerpoint/2010/main" xmlns="" Requires="p14">
      <p:transition spd="slow" p14:dur="2000" advTm="10000"/>
    </mc:Choice>
    <mc:Fallback>
      <p:transition spd="slow" advTm="10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ITU White Background.potx" id="{9694207F-B86C-4347-AF5B-E18AD6864DC7}" vid="{B9639EA1-9A26-4D10-99CD-41579998EC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94D39951114734F8F2CD5BB541FD2E2" ma:contentTypeVersion="1" ma:contentTypeDescription="Create a new document." ma:contentTypeScope="" ma:versionID="212bc6be7b5392a8b1b6de368450f57f">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198F16-6BEA-4EA1-89B6-F8BCFB9A9DAD}"/>
</file>

<file path=customXml/itemProps2.xml><?xml version="1.0" encoding="utf-8"?>
<ds:datastoreItem xmlns:ds="http://schemas.openxmlformats.org/officeDocument/2006/customXml" ds:itemID="{F1DF4AC7-3891-48DF-BEC4-F5CFEB8233B4}"/>
</file>

<file path=customXml/itemProps3.xml><?xml version="1.0" encoding="utf-8"?>
<ds:datastoreItem xmlns:ds="http://schemas.openxmlformats.org/officeDocument/2006/customXml" ds:itemID="{6DEF27B7-3218-499A-AF2B-7FBC40898DCF}"/>
</file>

<file path=docProps/app.xml><?xml version="1.0" encoding="utf-8"?>
<Properties xmlns="http://schemas.openxmlformats.org/officeDocument/2006/extended-properties" xmlns:vt="http://schemas.openxmlformats.org/officeDocument/2006/docPropsVTypes">
  <Template/>
  <TotalTime>885</TotalTime>
  <Words>558</Words>
  <Application>Microsoft Office PowerPoint</Application>
  <PresentationFormat>Custom</PresentationFormat>
  <Paragraphs>93</Paragraphs>
  <Slides>10</Slides>
  <Notes>6</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Striving to achieve through international standards </vt:lpstr>
      <vt:lpstr>Importance of global standards</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p00705443</cp:lastModifiedBy>
  <cp:revision>100</cp:revision>
  <dcterms:created xsi:type="dcterms:W3CDTF">2016-02-05T15:38:40Z</dcterms:created>
  <dcterms:modified xsi:type="dcterms:W3CDTF">2016-05-17T21:15:17Z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0x010100494D39951114734F8F2CD5BB541FD2E2</vt:lpwstr>
  </property>
</Properties>
</file>