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62" r:id="rId5"/>
    <p:sldId id="258" r:id="rId6"/>
    <p:sldId id="265" r:id="rId7"/>
    <p:sldId id="266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100" d="100"/>
          <a:sy n="100" d="100"/>
        </p:scale>
        <p:origin x="-1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D8C282F-993D-4D26-97D7-2CAE2270F383}" type="datetimeFigureOut">
              <a:rPr lang="de-AT" smtClean="0"/>
              <a:pPr/>
              <a:t>12.05.2016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E905A3C-4893-4DC7-B991-15D8B1EC2F9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88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5A3C-4893-4DC7-B991-15D8B1EC2F95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899592" y="1412776"/>
            <a:ext cx="7416416" cy="4248472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99480" y="359920"/>
            <a:ext cx="7200392" cy="84498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3600" b="1" dirty="0" smtClean="0">
                <a:latin typeface="Arial" pitchFamily="34" charset="0"/>
                <a:cs typeface="Arial" pitchFamily="34" charset="0"/>
              </a:rPr>
              <a:t>Titel (Arial, Fett, 36 </a:t>
            </a:r>
            <a:r>
              <a:rPr lang="de-AT" sz="3600" b="1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36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124744"/>
            <a:ext cx="7200279" cy="4896544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2400" dirty="0" smtClean="0">
                <a:latin typeface="Arial" pitchFamily="34" charset="0"/>
                <a:cs typeface="Arial" pitchFamily="34" charset="0"/>
              </a:rPr>
              <a:t>Text (Arial, 24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360000"/>
            <a:ext cx="7272858" cy="558928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2400" dirty="0" smtClean="0">
                <a:latin typeface="Arial" pitchFamily="34" charset="0"/>
                <a:cs typeface="Arial" pitchFamily="34" charset="0"/>
              </a:rPr>
              <a:t>Text (Arial, 24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kyline Villach_powerpoint_.png"/>
          <p:cNvPicPr>
            <a:picLocks noChangeAspect="1"/>
          </p:cNvPicPr>
          <p:nvPr/>
        </p:nvPicPr>
        <p:blipFill>
          <a:blip r:embed="rId5" cstate="print"/>
          <a:srcRect b="26591"/>
          <a:stretch>
            <a:fillRect/>
          </a:stretch>
        </p:blipFill>
        <p:spPr>
          <a:xfrm>
            <a:off x="-38100" y="5982130"/>
            <a:ext cx="9220200" cy="90325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81200" y="6552000"/>
            <a:ext cx="3286092" cy="306000"/>
          </a:xfrm>
          <a:prstGeom prst="rect">
            <a:avLst/>
          </a:prstGeom>
          <a:noFill/>
        </p:spPr>
        <p:txBody>
          <a:bodyPr wrap="square" tIns="36000" rtlCol="0" anchor="t" anchorCtr="0">
            <a:noAutofit/>
          </a:bodyPr>
          <a:lstStyle/>
          <a:p>
            <a:r>
              <a:rPr lang="de-AT" sz="1000" b="0" i="0" baseline="0" dirty="0" smtClean="0">
                <a:latin typeface="Arial" pitchFamily="34" charset="0"/>
              </a:rPr>
              <a:t>Dr.</a:t>
            </a:r>
            <a:r>
              <a:rPr lang="de-AT" sz="1000" b="0" i="0" baseline="30000" dirty="0" smtClean="0">
                <a:latin typeface="Arial" pitchFamily="34" charset="0"/>
              </a:rPr>
              <a:t>in</a:t>
            </a:r>
            <a:r>
              <a:rPr lang="de-AT" sz="1000" b="0" i="0" baseline="0" dirty="0" smtClean="0">
                <a:latin typeface="Arial" pitchFamily="34" charset="0"/>
              </a:rPr>
              <a:t> Petra Oberrauner</a:t>
            </a:r>
            <a:endParaRPr lang="de-AT" sz="1000" b="0" i="0" baseline="0" dirty="0"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52120" y="6552000"/>
            <a:ext cx="2699672" cy="243677"/>
          </a:xfrm>
          <a:prstGeom prst="rect">
            <a:avLst/>
          </a:prstGeom>
          <a:noFill/>
        </p:spPr>
        <p:txBody>
          <a:bodyPr wrap="square" tIns="43200" rtlCol="0">
            <a:noAutofit/>
          </a:bodyPr>
          <a:lstStyle/>
          <a:p>
            <a:pPr algn="r"/>
            <a:r>
              <a:rPr lang="de-AT" sz="1000" dirty="0" smtClean="0">
                <a:latin typeface="Arial" pitchFamily="34" charset="0"/>
              </a:rPr>
              <a:t>18</a:t>
            </a:r>
            <a:r>
              <a:rPr lang="de-AT" sz="1000" baseline="30000" dirty="0" smtClean="0">
                <a:latin typeface="Arial" pitchFamily="34" charset="0"/>
              </a:rPr>
              <a:t>th</a:t>
            </a:r>
            <a:r>
              <a:rPr lang="de-AT" sz="1000" baseline="0" dirty="0" smtClean="0">
                <a:latin typeface="Arial" pitchFamily="34" charset="0"/>
              </a:rPr>
              <a:t> May 2016</a:t>
            </a:r>
            <a:endParaRPr lang="de-AT" sz="1000" dirty="0"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67418" y="6552000"/>
            <a:ext cx="648072" cy="261610"/>
          </a:xfrm>
          <a:prstGeom prst="rect">
            <a:avLst/>
          </a:prstGeom>
          <a:noFill/>
        </p:spPr>
        <p:txBody>
          <a:bodyPr wrap="square" tIns="36000" rtlCol="0">
            <a:noAutofit/>
          </a:bodyPr>
          <a:lstStyle/>
          <a:p>
            <a:pPr algn="r"/>
            <a:fld id="{3578905A-FC10-443B-B9F3-D53F86E066FA}" type="slidenum">
              <a:rPr lang="de-AT" sz="1100" b="1" i="0" baseline="0" smtClean="0">
                <a:latin typeface="Arial" pitchFamily="34" charset="0"/>
              </a:rPr>
              <a:pPr algn="r"/>
              <a:t>‹Nr.›</a:t>
            </a:fld>
            <a:endParaRPr lang="de-AT" sz="1100" b="1" i="0" baseline="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:\5Ö_31122014\Tag der Sonne\Panorama_Safaric_17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70627" cy="365720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971600" y="450912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Villaco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Sostenibilità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strategia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energetica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lungo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termine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6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de-AT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May 2016,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Rome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endParaRPr lang="de-A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13 Lackner\Veranstaltungen\Tag der Sonne 2013\Tag der Sonne\120033 Tag der Sonne Rollup 100x215 cm\Roll_Up_Tag_der_Sonne_1000x2320mm DRUCK\Links\Sonnenuntergang_Silbersee_Udo_Katholnig_1_18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8892480" cy="5953439"/>
          </a:xfrm>
          <a:prstGeom prst="rect">
            <a:avLst/>
          </a:prstGeom>
          <a:noFill/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extplatzhalter 4"/>
          <p:cNvSpPr txBox="1">
            <a:spLocks/>
          </p:cNvSpPr>
          <p:nvPr/>
        </p:nvSpPr>
        <p:spPr>
          <a:xfrm>
            <a:off x="251520" y="908720"/>
            <a:ext cx="3923928" cy="10801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Villaco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lang="de-AT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Ottime</a:t>
            </a:r>
            <a:r>
              <a:rPr lang="de-A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ondizioni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fonti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energia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rinnovabili</a:t>
            </a:r>
            <a:endParaRPr lang="de-AT" sz="2800" dirty="0" smtClean="0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4932040" y="2348880"/>
            <a:ext cx="4067944" cy="324036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Villaco</a:t>
            </a:r>
            <a:r>
              <a:rPr kumimoji="0" lang="de-AT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è </a:t>
            </a:r>
            <a:r>
              <a:rPr kumimoji="0" lang="de-AT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situato</a:t>
            </a:r>
            <a:r>
              <a:rPr kumimoji="0" lang="de-AT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nel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l‘Austria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meridionale 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a. 60.000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abitanti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134 km²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territorio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fiumi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maggiori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territorio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città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: Drau e Gail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56 %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superficie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forestale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2.182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ore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di sole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all‘anno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17.000 m² solare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termico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Ca. 4.000 kWp PV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600" noProof="0" dirty="0" smtClean="0">
                <a:latin typeface="Arial" pitchFamily="34" charset="0"/>
                <a:cs typeface="Arial" pitchFamily="34" charset="0"/>
              </a:rPr>
              <a:t>Ca. 39.000 kW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centrali</a:t>
            </a:r>
            <a:r>
              <a:rPr kumimoji="0" lang="de-AT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idroelettriche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C:\Users\lackurs\AppData\Local\Microsoft\Windows\Temporary Internet Files\Content.IE5\IVW0V862\uploads_pics_karte-regionen-oesterrei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859" y="357039"/>
            <a:ext cx="4104456" cy="1963307"/>
          </a:xfrm>
          <a:prstGeom prst="rect">
            <a:avLst/>
          </a:prstGeom>
          <a:noFill/>
        </p:spPr>
      </p:pic>
      <p:cxnSp>
        <p:nvCxnSpPr>
          <p:cNvPr id="9" name="Gerade Verbindung mit Pfeil 8"/>
          <p:cNvCxnSpPr/>
          <p:nvPr/>
        </p:nvCxnSpPr>
        <p:spPr>
          <a:xfrm>
            <a:off x="6444208" y="836712"/>
            <a:ext cx="648072" cy="10801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 descr="H:\15 Energie\N STEK\Fotos STEVI Konzept\allgemein\STEVI_MG_4921_(c)_martin_grab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9" y="404664"/>
            <a:ext cx="8892959" cy="5929177"/>
          </a:xfrm>
          <a:prstGeom prst="rect">
            <a:avLst/>
          </a:prstGeom>
          <a:noFill/>
        </p:spPr>
      </p:pic>
      <p:sp>
        <p:nvSpPr>
          <p:cNvPr id="5" name="Textplatzhalter 4"/>
          <p:cNvSpPr txBox="1">
            <a:spLocks/>
          </p:cNvSpPr>
          <p:nvPr/>
        </p:nvSpPr>
        <p:spPr>
          <a:xfrm>
            <a:off x="539552" y="548680"/>
            <a:ext cx="1872208" cy="476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AT" sz="2800" b="1" noProof="0" dirty="0" err="1" smtClean="0">
                <a:latin typeface="Arial" pitchFamily="34" charset="0"/>
                <a:cs typeface="Arial" pitchFamily="34" charset="0"/>
              </a:rPr>
              <a:t>Calore</a:t>
            </a: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743400" y="332656"/>
            <a:ext cx="5400600" cy="23762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Kelag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calore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indent="-161925">
              <a:spcBef>
                <a:spcPct val="20000"/>
              </a:spcBef>
              <a:buFontTx/>
              <a:buChar char="-"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Fino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a 80%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calore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fonti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energia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rinnovabili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161925">
              <a:spcBef>
                <a:spcPct val="20000"/>
              </a:spcBef>
              <a:buFontTx/>
              <a:buChar char="-"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2013 è </a:t>
            </a:r>
            <a:r>
              <a:rPr lang="de-AT" sz="1600" smtClean="0">
                <a:latin typeface="Arial" pitchFamily="34" charset="0"/>
                <a:cs typeface="Arial" pitchFamily="34" charset="0"/>
              </a:rPr>
              <a:t>stata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realizzata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l‘alimentazione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del solare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termico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Inoltre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ci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sono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diverse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reti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minori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teleriscaldamento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corto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raggio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si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basano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soprattutto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energie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rinnovabili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biomassa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biogas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15 Energie\B E 5 Themen\Audit 2016\Daten Frau Fillafer\Letztversion\Fillafer\Indesign Berichte NEU\Adobe Indesign Berichtsvorlagen erl\Berichte\6.5.2 Sonnenbürger-Kraftwerk erl\Sonnenbürgerkraftwerk02.jpg"/>
          <p:cNvPicPr>
            <a:picLocks noChangeAspect="1" noChangeArrowheads="1"/>
          </p:cNvPicPr>
          <p:nvPr/>
        </p:nvPicPr>
        <p:blipFill>
          <a:blip r:embed="rId2" cstate="print"/>
          <a:srcRect b="5293"/>
          <a:stretch>
            <a:fillRect/>
          </a:stretch>
        </p:blipFill>
        <p:spPr bwMode="auto">
          <a:xfrm>
            <a:off x="-12194" y="-198628"/>
            <a:ext cx="9156194" cy="6507948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4608512" cy="4896544"/>
          </a:xfrm>
          <a:solidFill>
            <a:schemeClr val="bg1"/>
          </a:solidFill>
        </p:spPr>
        <p:txBody>
          <a:bodyPr/>
          <a:lstStyle/>
          <a:p>
            <a:r>
              <a:rPr lang="de-AT" sz="2000" b="1" dirty="0" err="1" smtClean="0"/>
              <a:t>Impegni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volontari</a:t>
            </a:r>
            <a:endParaRPr lang="de-AT" sz="2000" b="1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Comune </a:t>
            </a:r>
            <a:r>
              <a:rPr lang="de-AT" sz="2000" dirty="0" err="1" smtClean="0"/>
              <a:t>dell‘Alleanza</a:t>
            </a:r>
            <a:r>
              <a:rPr lang="de-AT" sz="2000" dirty="0" smtClean="0"/>
              <a:t> per </a:t>
            </a:r>
            <a:r>
              <a:rPr lang="de-AT" sz="2000" dirty="0" err="1" smtClean="0"/>
              <a:t>il</a:t>
            </a:r>
            <a:r>
              <a:rPr lang="de-AT" sz="2000" dirty="0" smtClean="0"/>
              <a:t> </a:t>
            </a:r>
            <a:r>
              <a:rPr lang="de-AT" sz="2000" dirty="0" err="1" smtClean="0"/>
              <a:t>clima</a:t>
            </a:r>
            <a:r>
              <a:rPr lang="de-AT" sz="2000" dirty="0" smtClean="0"/>
              <a:t> </a:t>
            </a:r>
            <a:r>
              <a:rPr lang="de-AT" sz="2000" dirty="0" err="1" smtClean="0"/>
              <a:t>dal</a:t>
            </a:r>
            <a:r>
              <a:rPr lang="de-AT" sz="2000" dirty="0" smtClean="0"/>
              <a:t> 1992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Comune E5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err="1" smtClean="0"/>
              <a:t>Progetti</a:t>
            </a:r>
            <a:r>
              <a:rPr lang="de-AT" sz="2000" dirty="0" smtClean="0"/>
              <a:t> di Smart City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err="1" smtClean="0"/>
              <a:t>Iniziativa</a:t>
            </a:r>
            <a:r>
              <a:rPr lang="de-AT" sz="2000" dirty="0" smtClean="0"/>
              <a:t> </a:t>
            </a:r>
            <a:r>
              <a:rPr lang="de-AT" sz="2000" dirty="0" err="1" smtClean="0"/>
              <a:t>fairtrade</a:t>
            </a:r>
            <a:r>
              <a:rPr lang="de-AT" sz="2000" dirty="0" smtClean="0"/>
              <a:t> </a:t>
            </a:r>
            <a:r>
              <a:rPr lang="de-AT" sz="2000" dirty="0" err="1" smtClean="0"/>
              <a:t>nel</a:t>
            </a:r>
            <a:r>
              <a:rPr lang="de-AT" sz="2000" dirty="0" smtClean="0"/>
              <a:t> 2015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800" dirty="0" err="1" smtClean="0"/>
              <a:t>Obiettivi</a:t>
            </a:r>
            <a:r>
              <a:rPr lang="de-AT" sz="2800" dirty="0" smtClean="0"/>
              <a:t> </a:t>
            </a:r>
            <a:r>
              <a:rPr lang="de-AT" sz="2800" dirty="0" err="1" smtClean="0"/>
              <a:t>ambiziosi</a:t>
            </a:r>
            <a:r>
              <a:rPr lang="de-AT" sz="2800" dirty="0" smtClean="0"/>
              <a:t> – Smart City</a:t>
            </a:r>
            <a:endParaRPr lang="de-AT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932040" y="1196752"/>
            <a:ext cx="4211960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de-AT" sz="2000" dirty="0" smtClean="0"/>
              <a:t>Dal 2014 </a:t>
            </a:r>
            <a:r>
              <a:rPr lang="de-AT" sz="2000" dirty="0" err="1" smtClean="0"/>
              <a:t>Villaco</a:t>
            </a:r>
            <a:r>
              <a:rPr lang="de-AT" sz="2000" dirty="0" smtClean="0"/>
              <a:t> ha </a:t>
            </a:r>
            <a:r>
              <a:rPr lang="de-AT" sz="2000" dirty="0" err="1" smtClean="0"/>
              <a:t>una</a:t>
            </a:r>
            <a:r>
              <a:rPr lang="de-AT" sz="2000" dirty="0" smtClean="0"/>
              <a:t> </a:t>
            </a:r>
            <a:r>
              <a:rPr lang="de-AT" sz="2000" dirty="0" err="1" smtClean="0"/>
              <a:t>strategia</a:t>
            </a:r>
            <a:r>
              <a:rPr lang="de-AT" sz="2000" dirty="0" smtClean="0"/>
              <a:t> </a:t>
            </a:r>
            <a:r>
              <a:rPr lang="de-AT" sz="2000" dirty="0" err="1" smtClean="0"/>
              <a:t>energetica</a:t>
            </a:r>
            <a:r>
              <a:rPr lang="de-AT" sz="2000" dirty="0" smtClean="0"/>
              <a:t> </a:t>
            </a:r>
            <a:r>
              <a:rPr lang="de-AT" sz="2000" dirty="0" err="1" smtClean="0"/>
              <a:t>definita</a:t>
            </a:r>
            <a:r>
              <a:rPr lang="de-AT" sz="2000" dirty="0" smtClean="0"/>
              <a:t> </a:t>
            </a:r>
          </a:p>
          <a:p>
            <a:pPr>
              <a:buFontTx/>
              <a:buChar char="-"/>
            </a:pPr>
            <a:r>
              <a:rPr lang="de-AT" sz="2000" dirty="0" err="1" smtClean="0"/>
              <a:t>Processo</a:t>
            </a:r>
            <a:r>
              <a:rPr lang="de-AT" sz="2000" dirty="0" smtClean="0"/>
              <a:t> di </a:t>
            </a:r>
            <a:r>
              <a:rPr lang="de-AT" sz="2000" dirty="0" err="1" smtClean="0"/>
              <a:t>ottimizzazione</a:t>
            </a:r>
            <a:r>
              <a:rPr lang="de-AT" sz="2000" dirty="0" smtClean="0"/>
              <a:t> </a:t>
            </a:r>
            <a:r>
              <a:rPr lang="de-AT" sz="2000" dirty="0" err="1" smtClean="0"/>
              <a:t>continuo</a:t>
            </a:r>
            <a:r>
              <a:rPr lang="de-AT" sz="2000" dirty="0" smtClean="0"/>
              <a:t> </a:t>
            </a:r>
            <a:r>
              <a:rPr lang="de-AT" sz="2000" dirty="0" err="1" smtClean="0"/>
              <a:t>implementato</a:t>
            </a:r>
            <a:r>
              <a:rPr lang="de-AT" sz="2000" dirty="0" smtClean="0"/>
              <a:t> </a:t>
            </a:r>
          </a:p>
          <a:p>
            <a:pPr>
              <a:buFontTx/>
              <a:buChar char="-"/>
            </a:pPr>
            <a:r>
              <a:rPr lang="de-AT" sz="2000" dirty="0" smtClean="0"/>
              <a:t>2009 </a:t>
            </a:r>
            <a:r>
              <a:rPr lang="de-AT" sz="2000" dirty="0" err="1" smtClean="0"/>
              <a:t>avvio</a:t>
            </a:r>
            <a:r>
              <a:rPr lang="de-AT" sz="2000" dirty="0" smtClean="0"/>
              <a:t> di </a:t>
            </a:r>
            <a:r>
              <a:rPr lang="de-AT" sz="2000" dirty="0" err="1" smtClean="0"/>
              <a:t>progetti</a:t>
            </a:r>
            <a:r>
              <a:rPr lang="de-AT" sz="2000" dirty="0" smtClean="0"/>
              <a:t> Smart City </a:t>
            </a:r>
            <a:r>
              <a:rPr lang="de-AT" sz="2000" dirty="0" err="1" smtClean="0"/>
              <a:t>che</a:t>
            </a:r>
            <a:r>
              <a:rPr lang="de-AT" sz="2000" dirty="0" smtClean="0"/>
              <a:t> </a:t>
            </a:r>
            <a:r>
              <a:rPr lang="de-AT" sz="2000" dirty="0" err="1" smtClean="0"/>
              <a:t>definirono</a:t>
            </a:r>
            <a:r>
              <a:rPr lang="de-AT" sz="2000" dirty="0" smtClean="0"/>
              <a:t> </a:t>
            </a:r>
            <a:r>
              <a:rPr lang="de-AT" sz="2000" dirty="0" err="1" smtClean="0"/>
              <a:t>obiettivi</a:t>
            </a:r>
            <a:r>
              <a:rPr lang="de-AT" sz="2000" dirty="0" smtClean="0"/>
              <a:t> a medio e </a:t>
            </a:r>
            <a:r>
              <a:rPr lang="de-AT" sz="2000" dirty="0" err="1" smtClean="0"/>
              <a:t>lungo</a:t>
            </a:r>
            <a:r>
              <a:rPr lang="de-AT" sz="2000" dirty="0" smtClean="0"/>
              <a:t> </a:t>
            </a:r>
            <a:r>
              <a:rPr lang="de-AT" sz="2000" dirty="0" err="1" smtClean="0"/>
              <a:t>termine</a:t>
            </a:r>
            <a:r>
              <a:rPr lang="de-AT" sz="2000" dirty="0" smtClean="0"/>
              <a:t>. </a:t>
            </a:r>
          </a:p>
          <a:p>
            <a:pPr>
              <a:buFontTx/>
              <a:buChar char="-"/>
            </a:pPr>
            <a:r>
              <a:rPr lang="de-AT" sz="2000" dirty="0" err="1" smtClean="0"/>
              <a:t>Obiettivi</a:t>
            </a:r>
            <a:r>
              <a:rPr lang="de-AT" sz="2000" dirty="0" smtClean="0"/>
              <a:t> per </a:t>
            </a:r>
            <a:r>
              <a:rPr lang="de-AT" sz="2000" dirty="0" err="1" smtClean="0"/>
              <a:t>il</a:t>
            </a:r>
            <a:r>
              <a:rPr lang="de-AT" sz="2000" dirty="0" smtClean="0"/>
              <a:t> </a:t>
            </a:r>
            <a:r>
              <a:rPr lang="de-AT" sz="2000" b="1" dirty="0" smtClean="0"/>
              <a:t>2020</a:t>
            </a:r>
            <a:r>
              <a:rPr lang="de-AT" sz="2000" dirty="0" smtClean="0"/>
              <a:t> </a:t>
            </a:r>
            <a:r>
              <a:rPr lang="de-AT" sz="1400" dirty="0" smtClean="0"/>
              <a:t>(anno </a:t>
            </a:r>
            <a:r>
              <a:rPr lang="de-AT" sz="1400" dirty="0" err="1" smtClean="0"/>
              <a:t>base</a:t>
            </a:r>
            <a:r>
              <a:rPr lang="de-AT" sz="1400" dirty="0" smtClean="0"/>
              <a:t> 2010):</a:t>
            </a: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30 %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riduzione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gas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serra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50 %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fonti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energia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rinnovabili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aumento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dell‘efficienza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energetica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del 20 %</a:t>
            </a: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Più 10 % TP,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meno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10%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trasporto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individuale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motorizzato</a:t>
            </a:r>
            <a:endParaRPr lang="de-A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444685" cy="462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3568" y="359920"/>
            <a:ext cx="8280920" cy="844988"/>
          </a:xfrm>
        </p:spPr>
        <p:txBody>
          <a:bodyPr/>
          <a:lstStyle/>
          <a:p>
            <a:r>
              <a:rPr lang="de-AT" sz="2800" dirty="0" err="1" smtClean="0"/>
              <a:t>Vicino</a:t>
            </a:r>
            <a:r>
              <a:rPr lang="de-AT" sz="2800" dirty="0" smtClean="0"/>
              <a:t> al </a:t>
            </a:r>
            <a:r>
              <a:rPr lang="de-AT" sz="2800" dirty="0" err="1" smtClean="0"/>
              <a:t>cittadino</a:t>
            </a:r>
            <a:r>
              <a:rPr lang="de-AT" sz="2800" dirty="0" smtClean="0"/>
              <a:t>: </a:t>
            </a:r>
            <a:r>
              <a:rPr lang="de-AT" sz="2800" dirty="0" err="1" smtClean="0"/>
              <a:t>Strategia</a:t>
            </a:r>
            <a:r>
              <a:rPr lang="de-AT" sz="2800" dirty="0" smtClean="0"/>
              <a:t> e </a:t>
            </a:r>
            <a:r>
              <a:rPr lang="de-AT" sz="2800" dirty="0" err="1" smtClean="0"/>
              <a:t>coinvolgimento</a:t>
            </a:r>
            <a:endParaRPr lang="de-AT" sz="28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5"/>
          <p:cNvSpPr txBox="1">
            <a:spLocks/>
          </p:cNvSpPr>
          <p:nvPr/>
        </p:nvSpPr>
        <p:spPr>
          <a:xfrm>
            <a:off x="5004048" y="1196752"/>
            <a:ext cx="3888432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Sviluppo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urbano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Città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delle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brevi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distanze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Utilizzo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integrazione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fonti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energia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rinnovabili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Modello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coinvolgimento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dei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cittadini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fotovoltaico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Coinvolgimento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forte e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continuo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dei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cittadini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strategia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energetica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sviluppo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urbano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73124" cy="20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7808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5"/>
          <p:cNvSpPr txBox="1">
            <a:spLocks/>
          </p:cNvSpPr>
          <p:nvPr/>
        </p:nvSpPr>
        <p:spPr>
          <a:xfrm>
            <a:off x="899592" y="1196752"/>
            <a:ext cx="7488832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2000" b="1" dirty="0" err="1" smtClean="0">
                <a:latin typeface="Arial" pitchFamily="34" charset="0"/>
                <a:cs typeface="Arial" pitchFamily="34" charset="0"/>
              </a:rPr>
              <a:t>Contatto</a:t>
            </a:r>
            <a:endParaRPr lang="de-AT" sz="20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Petra Oberrauner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Rathausplatz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9500 Villach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T:+43 4242 205 5201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W: www.villach.at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out_skyli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F56C7B-D050-468D-8C5C-859F724435E5}"/>
</file>

<file path=customXml/itemProps2.xml><?xml version="1.0" encoding="utf-8"?>
<ds:datastoreItem xmlns:ds="http://schemas.openxmlformats.org/officeDocument/2006/customXml" ds:itemID="{0AFF6BD0-EFB7-4841-AE7F-12939093B538}"/>
</file>

<file path=customXml/itemProps3.xml><?xml version="1.0" encoding="utf-8"?>
<ds:datastoreItem xmlns:ds="http://schemas.openxmlformats.org/officeDocument/2006/customXml" ds:itemID="{D7899669-C5ED-4A23-994F-4F0BB22100F0}"/>
</file>

<file path=docProps/app.xml><?xml version="1.0" encoding="utf-8"?>
<Properties xmlns="http://schemas.openxmlformats.org/officeDocument/2006/extended-properties" xmlns:vt="http://schemas.openxmlformats.org/officeDocument/2006/docPropsVTypes">
  <Template>layout_skyline</Template>
  <TotalTime>0</TotalTime>
  <Words>261</Words>
  <Application>Microsoft Office PowerPoint</Application>
  <PresentationFormat>Bildschirmpräsentation 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layout_skyline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Villach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Magistrat Villach</dc:creator>
  <cp:lastModifiedBy>Nicole D`Incecco</cp:lastModifiedBy>
  <cp:revision>50</cp:revision>
  <cp:lastPrinted>2016-05-12T10:43:41Z</cp:lastPrinted>
  <dcterms:created xsi:type="dcterms:W3CDTF">2014-06-20T07:09:40Z</dcterms:created>
  <dcterms:modified xsi:type="dcterms:W3CDTF">2016-05-12T10:45:17Z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