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8"/>
  </p:notesMasterIdLst>
  <p:handoutMasterIdLst>
    <p:handoutMasterId r:id="rId9"/>
  </p:handoutMasterIdLst>
  <p:sldIdLst>
    <p:sldId id="427" r:id="rId2"/>
    <p:sldId id="472" r:id="rId3"/>
    <p:sldId id="476" r:id="rId4"/>
    <p:sldId id="473" r:id="rId5"/>
    <p:sldId id="474" r:id="rId6"/>
    <p:sldId id="475" r:id="rId7"/>
  </p:sldIdLst>
  <p:sldSz cx="9144000" cy="6858000" type="screen4x3"/>
  <p:notesSz cx="6864350" cy="9996488"/>
  <p:defaultTextStyle>
    <a:defPPr>
      <a:defRPr lang="it-IT"/>
    </a:defPPr>
    <a:lvl1pPr algn="l" rtl="0" eaLnBrk="0" fontAlgn="base" hangingPunct="0">
      <a:spcBef>
        <a:spcPct val="0"/>
      </a:spcBef>
      <a:spcAft>
        <a:spcPct val="0"/>
      </a:spcAft>
      <a:defRPr kern="1200">
        <a:solidFill>
          <a:srgbClr val="35358A"/>
        </a:solidFill>
        <a:latin typeface="Helvetica" pitchFamily="34" charset="0"/>
        <a:ea typeface="+mn-ea"/>
        <a:cs typeface="Arial" charset="0"/>
      </a:defRPr>
    </a:lvl1pPr>
    <a:lvl2pPr marL="457200" algn="l" rtl="0" eaLnBrk="0" fontAlgn="base" hangingPunct="0">
      <a:spcBef>
        <a:spcPct val="0"/>
      </a:spcBef>
      <a:spcAft>
        <a:spcPct val="0"/>
      </a:spcAft>
      <a:defRPr kern="1200">
        <a:solidFill>
          <a:srgbClr val="35358A"/>
        </a:solidFill>
        <a:latin typeface="Helvetica" pitchFamily="34" charset="0"/>
        <a:ea typeface="+mn-ea"/>
        <a:cs typeface="Arial" charset="0"/>
      </a:defRPr>
    </a:lvl2pPr>
    <a:lvl3pPr marL="914400" algn="l" rtl="0" eaLnBrk="0" fontAlgn="base" hangingPunct="0">
      <a:spcBef>
        <a:spcPct val="0"/>
      </a:spcBef>
      <a:spcAft>
        <a:spcPct val="0"/>
      </a:spcAft>
      <a:defRPr kern="1200">
        <a:solidFill>
          <a:srgbClr val="35358A"/>
        </a:solidFill>
        <a:latin typeface="Helvetica" pitchFamily="34" charset="0"/>
        <a:ea typeface="+mn-ea"/>
        <a:cs typeface="Arial" charset="0"/>
      </a:defRPr>
    </a:lvl3pPr>
    <a:lvl4pPr marL="1371600" algn="l" rtl="0" eaLnBrk="0" fontAlgn="base" hangingPunct="0">
      <a:spcBef>
        <a:spcPct val="0"/>
      </a:spcBef>
      <a:spcAft>
        <a:spcPct val="0"/>
      </a:spcAft>
      <a:defRPr kern="1200">
        <a:solidFill>
          <a:srgbClr val="35358A"/>
        </a:solidFill>
        <a:latin typeface="Helvetica" pitchFamily="34" charset="0"/>
        <a:ea typeface="+mn-ea"/>
        <a:cs typeface="Arial" charset="0"/>
      </a:defRPr>
    </a:lvl4pPr>
    <a:lvl5pPr marL="1828800" algn="l" rtl="0" eaLnBrk="0" fontAlgn="base" hangingPunct="0">
      <a:spcBef>
        <a:spcPct val="0"/>
      </a:spcBef>
      <a:spcAft>
        <a:spcPct val="0"/>
      </a:spcAft>
      <a:defRPr kern="1200">
        <a:solidFill>
          <a:srgbClr val="35358A"/>
        </a:solidFill>
        <a:latin typeface="Helvetica" pitchFamily="34" charset="0"/>
        <a:ea typeface="+mn-ea"/>
        <a:cs typeface="Arial" charset="0"/>
      </a:defRPr>
    </a:lvl5pPr>
    <a:lvl6pPr marL="2286000" algn="l" defTabSz="914400" rtl="0" eaLnBrk="1" latinLnBrk="0" hangingPunct="1">
      <a:defRPr kern="1200">
        <a:solidFill>
          <a:srgbClr val="35358A"/>
        </a:solidFill>
        <a:latin typeface="Helvetica" pitchFamily="34" charset="0"/>
        <a:ea typeface="+mn-ea"/>
        <a:cs typeface="Arial" charset="0"/>
      </a:defRPr>
    </a:lvl6pPr>
    <a:lvl7pPr marL="2743200" algn="l" defTabSz="914400" rtl="0" eaLnBrk="1" latinLnBrk="0" hangingPunct="1">
      <a:defRPr kern="1200">
        <a:solidFill>
          <a:srgbClr val="35358A"/>
        </a:solidFill>
        <a:latin typeface="Helvetica" pitchFamily="34" charset="0"/>
        <a:ea typeface="+mn-ea"/>
        <a:cs typeface="Arial" charset="0"/>
      </a:defRPr>
    </a:lvl7pPr>
    <a:lvl8pPr marL="3200400" algn="l" defTabSz="914400" rtl="0" eaLnBrk="1" latinLnBrk="0" hangingPunct="1">
      <a:defRPr kern="1200">
        <a:solidFill>
          <a:srgbClr val="35358A"/>
        </a:solidFill>
        <a:latin typeface="Helvetica" pitchFamily="34" charset="0"/>
        <a:ea typeface="+mn-ea"/>
        <a:cs typeface="Arial" charset="0"/>
      </a:defRPr>
    </a:lvl8pPr>
    <a:lvl9pPr marL="3657600" algn="l" defTabSz="914400" rtl="0" eaLnBrk="1" latinLnBrk="0" hangingPunct="1">
      <a:defRPr kern="1200">
        <a:solidFill>
          <a:srgbClr val="35358A"/>
        </a:solidFill>
        <a:latin typeface="Helvetic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4DA2"/>
    <a:srgbClr val="0063C6"/>
    <a:srgbClr val="A6CF39"/>
    <a:srgbClr val="A6CE39"/>
    <a:srgbClr val="FFD7A2"/>
    <a:srgbClr val="F59408"/>
    <a:srgbClr val="848484"/>
    <a:srgbClr val="FF8A05"/>
    <a:srgbClr val="35358A"/>
    <a:srgbClr val="FF94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547" autoAdjust="0"/>
    <p:restoredTop sz="94698" autoAdjust="0"/>
  </p:normalViewPr>
  <p:slideViewPr>
    <p:cSldViewPr>
      <p:cViewPr>
        <p:scale>
          <a:sx n="100" d="100"/>
          <a:sy n="100" d="100"/>
        </p:scale>
        <p:origin x="-456" y="-72"/>
      </p:cViewPr>
      <p:guideLst>
        <p:guide orient="horz" pos="3552"/>
        <p:guide pos="5328"/>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980" y="-72"/>
      </p:cViewPr>
      <p:guideLst>
        <p:guide orient="horz" pos="3149"/>
        <p:guide pos="216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73360" cy="500816"/>
          </a:xfrm>
          <a:prstGeom prst="rect">
            <a:avLst/>
          </a:prstGeom>
          <a:noFill/>
          <a:ln w="9525">
            <a:noFill/>
            <a:miter lim="800000"/>
            <a:headEnd/>
            <a:tailEnd/>
          </a:ln>
          <a:effectLst/>
        </p:spPr>
        <p:txBody>
          <a:bodyPr vert="horz" wrap="square" lIns="95419" tIns="47709" rIns="95419" bIns="47709" numCol="1" anchor="t" anchorCtr="0" compatLnSpc="1">
            <a:prstTxWarp prst="textNoShape">
              <a:avLst/>
            </a:prstTxWarp>
          </a:bodyPr>
          <a:lstStyle>
            <a:lvl1pPr>
              <a:lnSpc>
                <a:spcPct val="352000"/>
              </a:lnSpc>
              <a:defRPr sz="1200">
                <a:solidFill>
                  <a:srgbClr val="FF9B17"/>
                </a:solidFill>
                <a:latin typeface="Verdana" pitchFamily="34" charset="0"/>
              </a:defRPr>
            </a:lvl1pPr>
          </a:lstStyle>
          <a:p>
            <a:pPr>
              <a:defRPr/>
            </a:pPr>
            <a:endParaRPr lang="it-IT"/>
          </a:p>
        </p:txBody>
      </p:sp>
      <p:sp>
        <p:nvSpPr>
          <p:cNvPr id="37891" name="Rectangle 3"/>
          <p:cNvSpPr>
            <a:spLocks noGrp="1" noChangeArrowheads="1"/>
          </p:cNvSpPr>
          <p:nvPr>
            <p:ph type="dt" sz="quarter" idx="1"/>
          </p:nvPr>
        </p:nvSpPr>
        <p:spPr bwMode="auto">
          <a:xfrm>
            <a:off x="3890990" y="1"/>
            <a:ext cx="2973360" cy="500816"/>
          </a:xfrm>
          <a:prstGeom prst="rect">
            <a:avLst/>
          </a:prstGeom>
          <a:noFill/>
          <a:ln w="9525">
            <a:noFill/>
            <a:miter lim="800000"/>
            <a:headEnd/>
            <a:tailEnd/>
          </a:ln>
          <a:effectLst/>
        </p:spPr>
        <p:txBody>
          <a:bodyPr vert="horz" wrap="square" lIns="95419" tIns="47709" rIns="95419" bIns="47709" numCol="1" anchor="t" anchorCtr="0" compatLnSpc="1">
            <a:prstTxWarp prst="textNoShape">
              <a:avLst/>
            </a:prstTxWarp>
          </a:bodyPr>
          <a:lstStyle>
            <a:lvl1pPr algn="r">
              <a:lnSpc>
                <a:spcPct val="352000"/>
              </a:lnSpc>
              <a:defRPr sz="1200">
                <a:solidFill>
                  <a:srgbClr val="FF9B17"/>
                </a:solidFill>
                <a:latin typeface="Verdana" pitchFamily="34" charset="0"/>
              </a:defRPr>
            </a:lvl1pPr>
          </a:lstStyle>
          <a:p>
            <a:pPr>
              <a:defRPr/>
            </a:pPr>
            <a:endParaRPr lang="it-IT"/>
          </a:p>
        </p:txBody>
      </p:sp>
      <p:sp>
        <p:nvSpPr>
          <p:cNvPr id="37892" name="Rectangle 4"/>
          <p:cNvSpPr>
            <a:spLocks noGrp="1" noChangeArrowheads="1"/>
          </p:cNvSpPr>
          <p:nvPr>
            <p:ph type="ftr" sz="quarter" idx="2"/>
          </p:nvPr>
        </p:nvSpPr>
        <p:spPr bwMode="auto">
          <a:xfrm>
            <a:off x="0" y="9495673"/>
            <a:ext cx="2973360" cy="500815"/>
          </a:xfrm>
          <a:prstGeom prst="rect">
            <a:avLst/>
          </a:prstGeom>
          <a:noFill/>
          <a:ln w="9525">
            <a:noFill/>
            <a:miter lim="800000"/>
            <a:headEnd/>
            <a:tailEnd/>
          </a:ln>
          <a:effectLst/>
        </p:spPr>
        <p:txBody>
          <a:bodyPr vert="horz" wrap="square" lIns="95419" tIns="47709" rIns="95419" bIns="47709" numCol="1" anchor="b" anchorCtr="0" compatLnSpc="1">
            <a:prstTxWarp prst="textNoShape">
              <a:avLst/>
            </a:prstTxWarp>
          </a:bodyPr>
          <a:lstStyle>
            <a:lvl1pPr>
              <a:lnSpc>
                <a:spcPct val="352000"/>
              </a:lnSpc>
              <a:defRPr sz="1200">
                <a:solidFill>
                  <a:srgbClr val="FF9B17"/>
                </a:solidFill>
                <a:latin typeface="Verdana" pitchFamily="34" charset="0"/>
              </a:defRPr>
            </a:lvl1pPr>
          </a:lstStyle>
          <a:p>
            <a:pPr>
              <a:defRPr/>
            </a:pPr>
            <a:endParaRPr lang="it-IT"/>
          </a:p>
        </p:txBody>
      </p:sp>
      <p:sp>
        <p:nvSpPr>
          <p:cNvPr id="37893" name="Rectangle 5"/>
          <p:cNvSpPr>
            <a:spLocks noGrp="1" noChangeArrowheads="1"/>
          </p:cNvSpPr>
          <p:nvPr>
            <p:ph type="sldNum" sz="quarter" idx="3"/>
          </p:nvPr>
        </p:nvSpPr>
        <p:spPr bwMode="auto">
          <a:xfrm>
            <a:off x="3890990" y="9495673"/>
            <a:ext cx="2973360" cy="500815"/>
          </a:xfrm>
          <a:prstGeom prst="rect">
            <a:avLst/>
          </a:prstGeom>
          <a:noFill/>
          <a:ln w="9525">
            <a:noFill/>
            <a:miter lim="800000"/>
            <a:headEnd/>
            <a:tailEnd/>
          </a:ln>
          <a:effectLst/>
        </p:spPr>
        <p:txBody>
          <a:bodyPr vert="horz" wrap="square" lIns="95419" tIns="47709" rIns="95419" bIns="47709" numCol="1" anchor="b" anchorCtr="0" compatLnSpc="1">
            <a:prstTxWarp prst="textNoShape">
              <a:avLst/>
            </a:prstTxWarp>
          </a:bodyPr>
          <a:lstStyle>
            <a:lvl1pPr algn="r">
              <a:lnSpc>
                <a:spcPct val="352000"/>
              </a:lnSpc>
              <a:defRPr sz="1200">
                <a:solidFill>
                  <a:srgbClr val="FF9B17"/>
                </a:solidFill>
                <a:latin typeface="Verdana" pitchFamily="34" charset="0"/>
              </a:defRPr>
            </a:lvl1pPr>
          </a:lstStyle>
          <a:p>
            <a:pPr>
              <a:defRPr/>
            </a:pPr>
            <a:fld id="{961E5508-C8FD-434A-8FBA-356B8F4A4640}" type="slidenum">
              <a:rPr lang="it-IT"/>
              <a:pPr>
                <a:defRPr/>
              </a:pPr>
              <a:t>‹N›</a:t>
            </a:fld>
            <a:endParaRPr lang="it-IT"/>
          </a:p>
        </p:txBody>
      </p:sp>
    </p:spTree>
    <p:extLst>
      <p:ext uri="{BB962C8B-B14F-4D97-AF65-F5344CB8AC3E}">
        <p14:creationId xmlns:p14="http://schemas.microsoft.com/office/powerpoint/2010/main" xmlns="" val="3200675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73360" cy="500816"/>
          </a:xfrm>
          <a:prstGeom prst="rect">
            <a:avLst/>
          </a:prstGeom>
          <a:noFill/>
          <a:ln w="9525">
            <a:noFill/>
            <a:miter lim="800000"/>
            <a:headEnd/>
            <a:tailEnd/>
          </a:ln>
          <a:effectLst/>
        </p:spPr>
        <p:txBody>
          <a:bodyPr vert="horz" wrap="square" lIns="95419" tIns="47709" rIns="95419" bIns="47709" numCol="1" anchor="t" anchorCtr="0" compatLnSpc="1">
            <a:prstTxWarp prst="textNoShape">
              <a:avLst/>
            </a:prstTxWarp>
          </a:bodyPr>
          <a:lstStyle>
            <a:lvl1pPr>
              <a:defRPr sz="1200">
                <a:solidFill>
                  <a:schemeClr val="tx1"/>
                </a:solidFill>
                <a:latin typeface="Univers BoldExt" pitchFamily="-60" charset="0"/>
              </a:defRPr>
            </a:lvl1pPr>
          </a:lstStyle>
          <a:p>
            <a:pPr>
              <a:defRPr/>
            </a:pPr>
            <a:endParaRPr lang="it-IT"/>
          </a:p>
        </p:txBody>
      </p:sp>
      <p:sp>
        <p:nvSpPr>
          <p:cNvPr id="4099" name="Rectangle 3"/>
          <p:cNvSpPr>
            <a:spLocks noGrp="1" noChangeArrowheads="1"/>
          </p:cNvSpPr>
          <p:nvPr>
            <p:ph type="dt" idx="1"/>
          </p:nvPr>
        </p:nvSpPr>
        <p:spPr bwMode="auto">
          <a:xfrm>
            <a:off x="3890990" y="1"/>
            <a:ext cx="2973360" cy="500816"/>
          </a:xfrm>
          <a:prstGeom prst="rect">
            <a:avLst/>
          </a:prstGeom>
          <a:noFill/>
          <a:ln w="9525">
            <a:noFill/>
            <a:miter lim="800000"/>
            <a:headEnd/>
            <a:tailEnd/>
          </a:ln>
          <a:effectLst/>
        </p:spPr>
        <p:txBody>
          <a:bodyPr vert="horz" wrap="square" lIns="95419" tIns="47709" rIns="95419" bIns="47709" numCol="1" anchor="t" anchorCtr="0" compatLnSpc="1">
            <a:prstTxWarp prst="textNoShape">
              <a:avLst/>
            </a:prstTxWarp>
          </a:bodyPr>
          <a:lstStyle>
            <a:lvl1pPr algn="r">
              <a:defRPr sz="1200">
                <a:solidFill>
                  <a:schemeClr val="tx1"/>
                </a:solidFill>
                <a:latin typeface="Univers BoldExt" pitchFamily="-60" charset="0"/>
              </a:defRPr>
            </a:lvl1pPr>
          </a:lstStyle>
          <a:p>
            <a:pPr>
              <a:defRPr/>
            </a:pPr>
            <a:endParaRPr lang="it-IT"/>
          </a:p>
        </p:txBody>
      </p:sp>
      <p:sp>
        <p:nvSpPr>
          <p:cNvPr id="11268" name="Rectangle 4"/>
          <p:cNvSpPr>
            <a:spLocks noGrp="1" noRot="1" noChangeAspect="1" noChangeArrowheads="1" noTextEdit="1"/>
          </p:cNvSpPr>
          <p:nvPr>
            <p:ph type="sldImg" idx="2"/>
          </p:nvPr>
        </p:nvSpPr>
        <p:spPr bwMode="auto">
          <a:xfrm>
            <a:off x="933450" y="749300"/>
            <a:ext cx="4999038" cy="3749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652" y="4748664"/>
            <a:ext cx="5035048" cy="4497427"/>
          </a:xfrm>
          <a:prstGeom prst="rect">
            <a:avLst/>
          </a:prstGeom>
          <a:noFill/>
          <a:ln w="9525">
            <a:noFill/>
            <a:miter lim="800000"/>
            <a:headEnd/>
            <a:tailEnd/>
          </a:ln>
          <a:effectLst/>
        </p:spPr>
        <p:txBody>
          <a:bodyPr vert="horz" wrap="square" lIns="95419" tIns="47709" rIns="95419" bIns="47709"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4102" name="Rectangle 6"/>
          <p:cNvSpPr>
            <a:spLocks noGrp="1" noChangeArrowheads="1"/>
          </p:cNvSpPr>
          <p:nvPr>
            <p:ph type="ftr" sz="quarter" idx="4"/>
          </p:nvPr>
        </p:nvSpPr>
        <p:spPr bwMode="auto">
          <a:xfrm>
            <a:off x="0" y="9495673"/>
            <a:ext cx="2973360" cy="500815"/>
          </a:xfrm>
          <a:prstGeom prst="rect">
            <a:avLst/>
          </a:prstGeom>
          <a:noFill/>
          <a:ln w="9525">
            <a:noFill/>
            <a:miter lim="800000"/>
            <a:headEnd/>
            <a:tailEnd/>
          </a:ln>
          <a:effectLst/>
        </p:spPr>
        <p:txBody>
          <a:bodyPr vert="horz" wrap="square" lIns="95419" tIns="47709" rIns="95419" bIns="47709" numCol="1" anchor="b" anchorCtr="0" compatLnSpc="1">
            <a:prstTxWarp prst="textNoShape">
              <a:avLst/>
            </a:prstTxWarp>
          </a:bodyPr>
          <a:lstStyle>
            <a:lvl1pPr>
              <a:defRPr sz="1200">
                <a:solidFill>
                  <a:schemeClr val="tx1"/>
                </a:solidFill>
                <a:latin typeface="Univers BoldExt" pitchFamily="-60" charset="0"/>
              </a:defRPr>
            </a:lvl1pPr>
          </a:lstStyle>
          <a:p>
            <a:pPr>
              <a:defRPr/>
            </a:pPr>
            <a:endParaRPr lang="it-IT"/>
          </a:p>
        </p:txBody>
      </p:sp>
      <p:sp>
        <p:nvSpPr>
          <p:cNvPr id="4103" name="Rectangle 7"/>
          <p:cNvSpPr>
            <a:spLocks noGrp="1" noChangeArrowheads="1"/>
          </p:cNvSpPr>
          <p:nvPr>
            <p:ph type="sldNum" sz="quarter" idx="5"/>
          </p:nvPr>
        </p:nvSpPr>
        <p:spPr bwMode="auto">
          <a:xfrm>
            <a:off x="3890990" y="9495673"/>
            <a:ext cx="2973360" cy="500815"/>
          </a:xfrm>
          <a:prstGeom prst="rect">
            <a:avLst/>
          </a:prstGeom>
          <a:noFill/>
          <a:ln w="9525">
            <a:noFill/>
            <a:miter lim="800000"/>
            <a:headEnd/>
            <a:tailEnd/>
          </a:ln>
          <a:effectLst/>
        </p:spPr>
        <p:txBody>
          <a:bodyPr vert="horz" wrap="square" lIns="95419" tIns="47709" rIns="95419" bIns="47709" numCol="1" anchor="b" anchorCtr="0" compatLnSpc="1">
            <a:prstTxWarp prst="textNoShape">
              <a:avLst/>
            </a:prstTxWarp>
          </a:bodyPr>
          <a:lstStyle>
            <a:lvl1pPr algn="r">
              <a:defRPr sz="1200">
                <a:solidFill>
                  <a:schemeClr val="tx1"/>
                </a:solidFill>
                <a:latin typeface="Univers BoldExt" pitchFamily="-60" charset="0"/>
              </a:defRPr>
            </a:lvl1pPr>
          </a:lstStyle>
          <a:p>
            <a:pPr>
              <a:defRPr/>
            </a:pPr>
            <a:fld id="{C4E627E8-23C3-4D34-B7D7-9CDA04DF7AAE}" type="slidenum">
              <a:rPr lang="it-IT"/>
              <a:pPr>
                <a:defRPr/>
              </a:pPr>
              <a:t>‹N›</a:t>
            </a:fld>
            <a:endParaRPr lang="it-IT"/>
          </a:p>
        </p:txBody>
      </p:sp>
    </p:spTree>
    <p:extLst>
      <p:ext uri="{BB962C8B-B14F-4D97-AF65-F5344CB8AC3E}">
        <p14:creationId xmlns:p14="http://schemas.microsoft.com/office/powerpoint/2010/main" xmlns="" val="1788446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C4E627E8-23C3-4D34-B7D7-9CDA04DF7AAE}" type="slidenum">
              <a:rPr lang="it-IT" smtClean="0"/>
              <a:pPr>
                <a:defRPr/>
              </a:pPr>
              <a:t>2</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C4E627E8-23C3-4D34-B7D7-9CDA04DF7AAE}" type="slidenum">
              <a:rPr lang="it-IT" smtClean="0"/>
              <a:pPr>
                <a:defRPr/>
              </a:pPr>
              <a:t>3</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C4E627E8-23C3-4D34-B7D7-9CDA04DF7AAE}" type="slidenum">
              <a:rPr lang="it-IT" smtClean="0"/>
              <a:pPr>
                <a:defRPr/>
              </a:pPr>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C4E627E8-23C3-4D34-B7D7-9CDA04DF7AAE}" type="slidenum">
              <a:rPr lang="it-IT" smtClean="0"/>
              <a:pPr>
                <a:defRPr/>
              </a:pPr>
              <a:t>5</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C4E627E8-23C3-4D34-B7D7-9CDA04DF7AAE}" type="slidenum">
              <a:rPr lang="it-IT" smtClean="0"/>
              <a:pPr>
                <a:defRPr/>
              </a:pPr>
              <a:t>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AutoShape 3"/>
          <p:cNvSpPr>
            <a:spLocks noChangeArrowheads="1"/>
          </p:cNvSpPr>
          <p:nvPr userDrawn="1"/>
        </p:nvSpPr>
        <p:spPr bwMode="auto">
          <a:xfrm>
            <a:off x="541338" y="6651625"/>
            <a:ext cx="3954462" cy="125413"/>
          </a:xfrm>
          <a:prstGeom prst="roundRect">
            <a:avLst>
              <a:gd name="adj" fmla="val 16667"/>
            </a:avLst>
          </a:prstGeom>
          <a:noFill/>
          <a:ln w="9525">
            <a:noFill/>
            <a:round/>
            <a:headEnd/>
            <a:tailEnd/>
          </a:ln>
          <a:effectLst/>
        </p:spPr>
        <p:txBody>
          <a:bodyPr wrap="none"/>
          <a:lstStyle/>
          <a:p>
            <a:pPr>
              <a:defRPr/>
            </a:pPr>
            <a:r>
              <a:rPr lang="it-IT" sz="800" b="1">
                <a:solidFill>
                  <a:schemeClr val="bg1"/>
                </a:solidFill>
              </a:rPr>
              <a:t>ENERG.IT S.P.A. </a:t>
            </a:r>
            <a:r>
              <a:rPr lang="it-IT" sz="800">
                <a:solidFill>
                  <a:schemeClr val="bg1"/>
                </a:solidFill>
              </a:rPr>
              <a:t> </a:t>
            </a:r>
          </a:p>
        </p:txBody>
      </p:sp>
      <p:sp>
        <p:nvSpPr>
          <p:cNvPr id="3" name="AutoShape 4"/>
          <p:cNvSpPr>
            <a:spLocks noChangeArrowheads="1"/>
          </p:cNvSpPr>
          <p:nvPr userDrawn="1"/>
        </p:nvSpPr>
        <p:spPr bwMode="auto">
          <a:xfrm>
            <a:off x="7924800" y="6651625"/>
            <a:ext cx="685800" cy="201613"/>
          </a:xfrm>
          <a:prstGeom prst="roundRect">
            <a:avLst>
              <a:gd name="adj" fmla="val 16667"/>
            </a:avLst>
          </a:prstGeom>
          <a:noFill/>
          <a:ln w="9525">
            <a:noFill/>
            <a:round/>
            <a:headEnd/>
            <a:tailEnd/>
          </a:ln>
          <a:effectLst/>
        </p:spPr>
        <p:txBody>
          <a:bodyPr wrap="none"/>
          <a:lstStyle/>
          <a:p>
            <a:pPr>
              <a:defRPr/>
            </a:pPr>
            <a:r>
              <a:rPr lang="it-IT" sz="800">
                <a:solidFill>
                  <a:schemeClr val="bg1"/>
                </a:solidFill>
              </a:rPr>
              <a:t>1 marzo 2007</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AutoShape 9"/>
          <p:cNvSpPr>
            <a:spLocks noChangeArrowheads="1"/>
          </p:cNvSpPr>
          <p:nvPr userDrawn="1"/>
        </p:nvSpPr>
        <p:spPr bwMode="auto">
          <a:xfrm>
            <a:off x="2339752" y="128345"/>
            <a:ext cx="6672263" cy="408623"/>
          </a:xfrm>
          <a:prstGeom prst="roundRect">
            <a:avLst>
              <a:gd name="adj" fmla="val 0"/>
            </a:avLst>
          </a:prstGeom>
          <a:solidFill>
            <a:srgbClr val="0C4DA2"/>
          </a:solidFill>
          <a:ln w="9525">
            <a:noFill/>
            <a:round/>
            <a:headEnd/>
            <a:tailEnd/>
          </a:ln>
        </p:spPr>
        <p:txBody>
          <a:bodyPr anchor="ctr">
            <a:spAutoFit/>
          </a:bodyPr>
          <a:lstStyle/>
          <a:p>
            <a:pPr algn="r"/>
            <a:endParaRPr lang="it-IT" b="1">
              <a:solidFill>
                <a:schemeClr val="bg1"/>
              </a:solidFill>
            </a:endParaRPr>
          </a:p>
        </p:txBody>
      </p:sp>
      <p:pic>
        <p:nvPicPr>
          <p:cNvPr id="3" name="Picture 2" descr="C:\Users\luigi\Desktop\CRS4\CRS4.gif"/>
          <p:cNvPicPr>
            <a:picLocks noChangeAspect="1" noChangeArrowheads="1"/>
          </p:cNvPicPr>
          <p:nvPr userDrawn="1"/>
        </p:nvPicPr>
        <p:blipFill>
          <a:blip r:embed="rId2" cstate="print"/>
          <a:srcRect/>
          <a:stretch>
            <a:fillRect/>
          </a:stretch>
        </p:blipFill>
        <p:spPr bwMode="auto">
          <a:xfrm>
            <a:off x="179511" y="116632"/>
            <a:ext cx="1435093" cy="432048"/>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uppo 10"/>
          <p:cNvGrpSpPr/>
          <p:nvPr userDrawn="1"/>
        </p:nvGrpSpPr>
        <p:grpSpPr>
          <a:xfrm>
            <a:off x="0" y="6525344"/>
            <a:ext cx="9144000" cy="332656"/>
            <a:chOff x="0" y="6525344"/>
            <a:chExt cx="9144000" cy="332656"/>
          </a:xfrm>
        </p:grpSpPr>
        <p:sp>
          <p:nvSpPr>
            <p:cNvPr id="6" name="Rectangle 10"/>
            <p:cNvSpPr>
              <a:spLocks noChangeArrowheads="1"/>
            </p:cNvSpPr>
            <p:nvPr userDrawn="1"/>
          </p:nvSpPr>
          <p:spPr bwMode="auto">
            <a:xfrm>
              <a:off x="0" y="6525344"/>
              <a:ext cx="9144000" cy="200055"/>
            </a:xfrm>
            <a:prstGeom prst="rect">
              <a:avLst/>
            </a:prstGeom>
            <a:solidFill>
              <a:srgbClr val="A6CE39"/>
            </a:solidFill>
            <a:ln w="9525">
              <a:noFill/>
              <a:miter lim="800000"/>
              <a:headEnd/>
              <a:tailEnd/>
            </a:ln>
          </p:spPr>
          <p:txBody>
            <a:bodyPr anchor="ctr">
              <a:spAutoFit/>
            </a:bodyPr>
            <a:lstStyle/>
            <a:p>
              <a:endParaRPr lang="it-IT" sz="700"/>
            </a:p>
          </p:txBody>
        </p:sp>
        <p:sp>
          <p:nvSpPr>
            <p:cNvPr id="10" name="Rectangle 10"/>
            <p:cNvSpPr>
              <a:spLocks noChangeArrowheads="1"/>
            </p:cNvSpPr>
            <p:nvPr userDrawn="1"/>
          </p:nvSpPr>
          <p:spPr bwMode="auto">
            <a:xfrm>
              <a:off x="0" y="6657945"/>
              <a:ext cx="9144000" cy="200055"/>
            </a:xfrm>
            <a:prstGeom prst="rect">
              <a:avLst/>
            </a:prstGeom>
            <a:solidFill>
              <a:srgbClr val="0C4DA2"/>
            </a:solidFill>
            <a:ln w="9525">
              <a:noFill/>
              <a:miter lim="800000"/>
              <a:headEnd/>
              <a:tailEnd/>
            </a:ln>
          </p:spPr>
          <p:txBody>
            <a:bodyPr wrap="square" anchor="ctr">
              <a:spAutoFit/>
            </a:bodyPr>
            <a:lstStyle/>
            <a:p>
              <a:endParaRPr lang="it-IT" sz="700"/>
            </a:p>
          </p:txBody>
        </p:sp>
      </p:grpSp>
      <p:sp>
        <p:nvSpPr>
          <p:cNvPr id="1036" name="AutoShape 12"/>
          <p:cNvSpPr>
            <a:spLocks noChangeArrowheads="1"/>
          </p:cNvSpPr>
          <p:nvPr userDrawn="1"/>
        </p:nvSpPr>
        <p:spPr bwMode="auto">
          <a:xfrm>
            <a:off x="-1291" y="6636561"/>
            <a:ext cx="8460432" cy="206375"/>
          </a:xfrm>
          <a:prstGeom prst="roundRect">
            <a:avLst>
              <a:gd name="adj" fmla="val 16667"/>
            </a:avLst>
          </a:prstGeom>
          <a:noFill/>
          <a:ln w="9525">
            <a:noFill/>
            <a:round/>
            <a:headEnd/>
            <a:tailEnd/>
          </a:ln>
          <a:effectLst/>
        </p:spPr>
        <p:txBody>
          <a:bodyPr wrap="none"/>
          <a:lstStyle/>
          <a:p>
            <a:pPr>
              <a:defRPr/>
            </a:pPr>
            <a:r>
              <a:rPr lang="it-IT" sz="1000" b="1" smtClean="0">
                <a:solidFill>
                  <a:schemeClr val="bg1"/>
                </a:solidFill>
                <a:latin typeface="Calibri" pitchFamily="34" charset="0"/>
              </a:rPr>
              <a:t>CRS4		</a:t>
            </a:r>
            <a:endParaRPr lang="it-IT" sz="1000" b="1" dirty="0">
              <a:solidFill>
                <a:schemeClr val="bg1"/>
              </a:solidFill>
              <a:latin typeface="Calibri" pitchFamily="34" charset="0"/>
            </a:endParaRPr>
          </a:p>
        </p:txBody>
      </p:sp>
      <p:sp>
        <p:nvSpPr>
          <p:cNvPr id="1040" name="Text Box 16"/>
          <p:cNvSpPr txBox="1">
            <a:spLocks noChangeArrowheads="1"/>
          </p:cNvSpPr>
          <p:nvPr userDrawn="1"/>
        </p:nvSpPr>
        <p:spPr bwMode="auto">
          <a:xfrm>
            <a:off x="8676456" y="6642100"/>
            <a:ext cx="323850" cy="215900"/>
          </a:xfrm>
          <a:prstGeom prst="rect">
            <a:avLst/>
          </a:prstGeom>
          <a:noFill/>
          <a:ln w="9525">
            <a:noFill/>
            <a:miter lim="800000"/>
            <a:headEnd/>
            <a:tailEnd/>
          </a:ln>
          <a:effectLst/>
        </p:spPr>
        <p:txBody>
          <a:bodyPr wrap="none">
            <a:spAutoFit/>
          </a:bodyPr>
          <a:lstStyle/>
          <a:p>
            <a:pPr>
              <a:defRPr/>
            </a:pPr>
            <a:fld id="{6BDBAED5-4939-4568-9B8F-6FFC86612185}" type="slidenum">
              <a:rPr lang="it-IT" sz="800" b="1">
                <a:solidFill>
                  <a:schemeClr val="bg1"/>
                </a:solidFill>
              </a:rPr>
              <a:pPr>
                <a:defRPr/>
              </a:pPr>
              <a:t>‹N›</a:t>
            </a:fld>
            <a:endParaRPr lang="it-IT" sz="800" b="1">
              <a:solidFill>
                <a:schemeClr val="bg1"/>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79"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0" y="5949280"/>
            <a:ext cx="9144000" cy="200055"/>
          </a:xfrm>
          <a:prstGeom prst="rect">
            <a:avLst/>
          </a:prstGeom>
          <a:solidFill>
            <a:srgbClr val="A6CE39"/>
          </a:solidFill>
          <a:ln w="9525">
            <a:noFill/>
            <a:miter lim="800000"/>
            <a:headEnd/>
            <a:tailEnd/>
          </a:ln>
        </p:spPr>
        <p:txBody>
          <a:bodyPr anchor="ctr">
            <a:spAutoFit/>
          </a:bodyPr>
          <a:lstStyle/>
          <a:p>
            <a:endParaRPr lang="it-IT" sz="700" dirty="0"/>
          </a:p>
        </p:txBody>
      </p:sp>
      <p:sp>
        <p:nvSpPr>
          <p:cNvPr id="3074" name="Rectangle 10"/>
          <p:cNvSpPr>
            <a:spLocks noChangeArrowheads="1"/>
          </p:cNvSpPr>
          <p:nvPr/>
        </p:nvSpPr>
        <p:spPr bwMode="auto">
          <a:xfrm>
            <a:off x="0" y="6150114"/>
            <a:ext cx="9144000" cy="707886"/>
          </a:xfrm>
          <a:prstGeom prst="rect">
            <a:avLst/>
          </a:prstGeom>
          <a:solidFill>
            <a:srgbClr val="0C4DA2"/>
          </a:solidFill>
          <a:ln w="9525">
            <a:noFill/>
            <a:miter lim="800000"/>
            <a:headEnd/>
            <a:tailEnd/>
          </a:ln>
        </p:spPr>
        <p:txBody>
          <a:bodyPr anchor="ctr">
            <a:spAutoFit/>
          </a:bodyPr>
          <a:lstStyle/>
          <a:p>
            <a:endParaRPr lang="it-IT" sz="4000" dirty="0"/>
          </a:p>
        </p:txBody>
      </p:sp>
      <p:sp>
        <p:nvSpPr>
          <p:cNvPr id="3075" name="Text Box 6"/>
          <p:cNvSpPr txBox="1">
            <a:spLocks noChangeArrowheads="1"/>
          </p:cNvSpPr>
          <p:nvPr/>
        </p:nvSpPr>
        <p:spPr bwMode="auto">
          <a:xfrm>
            <a:off x="2273072" y="6400800"/>
            <a:ext cx="4820964" cy="291570"/>
          </a:xfrm>
          <a:prstGeom prst="rect">
            <a:avLst/>
          </a:prstGeom>
          <a:noFill/>
          <a:ln w="9525">
            <a:noFill/>
            <a:miter lim="800000"/>
            <a:headEnd/>
            <a:tailEnd/>
          </a:ln>
        </p:spPr>
        <p:txBody>
          <a:bodyPr wrap="none" lIns="105869" tIns="52935" rIns="105869" bIns="52935">
            <a:spAutoFit/>
          </a:bodyPr>
          <a:lstStyle/>
          <a:p>
            <a:pPr algn="ctr" defTabSz="1058863"/>
            <a:r>
              <a:rPr lang="it-IT" sz="1200" dirty="0" smtClean="0">
                <a:solidFill>
                  <a:schemeClr val="bg1"/>
                </a:solidFill>
                <a:latin typeface="Calibri" pitchFamily="34" charset="0"/>
              </a:rPr>
              <a:t>CRS4 - Loc. Piscina Manna, Edificio 1, 09010 Pula (CA), Italy - www.crs4.it</a:t>
            </a:r>
            <a:endParaRPr lang="en-GB" sz="1200" b="1" i="1" dirty="0">
              <a:solidFill>
                <a:schemeClr val="bg1"/>
              </a:solidFill>
              <a:latin typeface="Calibri" pitchFamily="34" charset="0"/>
            </a:endParaRPr>
          </a:p>
        </p:txBody>
      </p:sp>
      <p:pic>
        <p:nvPicPr>
          <p:cNvPr id="1026" name="Picture 2" descr="C:\Users\luigi\Desktop\CRS4\CRS4.gif"/>
          <p:cNvPicPr>
            <a:picLocks noChangeAspect="1" noChangeArrowheads="1"/>
          </p:cNvPicPr>
          <p:nvPr/>
        </p:nvPicPr>
        <p:blipFill>
          <a:blip r:embed="rId3" cstate="print"/>
          <a:srcRect/>
          <a:stretch>
            <a:fillRect/>
          </a:stretch>
        </p:blipFill>
        <p:spPr bwMode="auto">
          <a:xfrm>
            <a:off x="2661601" y="332656"/>
            <a:ext cx="3544056" cy="1066970"/>
          </a:xfrm>
          <a:prstGeom prst="rect">
            <a:avLst/>
          </a:prstGeom>
          <a:noFill/>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0202" y="3717031"/>
            <a:ext cx="5846854" cy="21218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Rettangolo 9"/>
          <p:cNvSpPr/>
          <p:nvPr/>
        </p:nvSpPr>
        <p:spPr>
          <a:xfrm>
            <a:off x="2817418" y="2708920"/>
            <a:ext cx="3232423" cy="400110"/>
          </a:xfrm>
          <a:prstGeom prst="rect">
            <a:avLst/>
          </a:prstGeom>
        </p:spPr>
        <p:txBody>
          <a:bodyPr wrap="none">
            <a:spAutoFit/>
          </a:bodyPr>
          <a:lstStyle/>
          <a:p>
            <a:pPr algn="just"/>
            <a:r>
              <a:rPr lang="en-US" sz="2000" i="1" dirty="0" smtClean="0">
                <a:solidFill>
                  <a:srgbClr val="0C4DA2"/>
                </a:solidFill>
                <a:latin typeface="Calibri" pitchFamily="34" charset="0"/>
              </a:rPr>
              <a:t>Luigi </a:t>
            </a:r>
            <a:r>
              <a:rPr lang="en-US" sz="2000" i="1" dirty="0" err="1" smtClean="0">
                <a:solidFill>
                  <a:srgbClr val="0C4DA2"/>
                </a:solidFill>
                <a:latin typeface="Calibri" pitchFamily="34" charset="0"/>
              </a:rPr>
              <a:t>Filippini</a:t>
            </a:r>
            <a:r>
              <a:rPr lang="en-US" sz="2000" i="1" dirty="0" smtClean="0">
                <a:solidFill>
                  <a:srgbClr val="0C4DA2"/>
                </a:solidFill>
                <a:latin typeface="Calibri" pitchFamily="34" charset="0"/>
              </a:rPr>
              <a:t>, President CRS4</a:t>
            </a:r>
            <a:endParaRPr lang="it-IT" sz="2000" i="1" dirty="0" smtClean="0">
              <a:solidFill>
                <a:srgbClr val="0C4DA2"/>
              </a:solidFill>
              <a:latin typeface="Calibri" pitchFamily="34" charset="0"/>
            </a:endParaRPr>
          </a:p>
        </p:txBody>
      </p:sp>
      <p:sp>
        <p:nvSpPr>
          <p:cNvPr id="11" name="Rettangolo 10"/>
          <p:cNvSpPr/>
          <p:nvPr/>
        </p:nvSpPr>
        <p:spPr>
          <a:xfrm>
            <a:off x="467544" y="2132856"/>
            <a:ext cx="7932171" cy="584775"/>
          </a:xfrm>
          <a:prstGeom prst="rect">
            <a:avLst/>
          </a:prstGeom>
        </p:spPr>
        <p:txBody>
          <a:bodyPr wrap="none">
            <a:spAutoFit/>
          </a:bodyPr>
          <a:lstStyle/>
          <a:p>
            <a:pPr algn="ctr"/>
            <a:r>
              <a:rPr lang="en-US" sz="3200" b="1" smtClean="0">
                <a:solidFill>
                  <a:srgbClr val="0C4DA2"/>
                </a:solidFill>
                <a:latin typeface="Calibri" pitchFamily="34" charset="0"/>
              </a:rPr>
              <a:t>Sardinia: from smart </a:t>
            </a:r>
            <a:r>
              <a:rPr lang="en-US" sz="3200" b="1">
                <a:solidFill>
                  <a:srgbClr val="0C4DA2"/>
                </a:solidFill>
                <a:latin typeface="Calibri" pitchFamily="34" charset="0"/>
              </a:rPr>
              <a:t>cities </a:t>
            </a:r>
            <a:r>
              <a:rPr lang="en-US" sz="3200" b="1" smtClean="0">
                <a:solidFill>
                  <a:srgbClr val="0C4DA2"/>
                </a:solidFill>
                <a:latin typeface="Calibri" pitchFamily="34" charset="0"/>
              </a:rPr>
              <a:t>to </a:t>
            </a:r>
            <a:r>
              <a:rPr lang="en-US" sz="3200" b="1" dirty="0">
                <a:solidFill>
                  <a:srgbClr val="0C4DA2"/>
                </a:solidFill>
                <a:latin typeface="Calibri" pitchFamily="34" charset="0"/>
              </a:rPr>
              <a:t>a smarter island</a:t>
            </a:r>
            <a:endParaRPr lang="it-IT" sz="3200" b="1" dirty="0" smtClean="0">
              <a:solidFill>
                <a:srgbClr val="0C4DA2"/>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7524328" y="116632"/>
            <a:ext cx="1429302" cy="400110"/>
          </a:xfrm>
          <a:prstGeom prst="rect">
            <a:avLst/>
          </a:prstGeom>
        </p:spPr>
        <p:txBody>
          <a:bodyPr wrap="none">
            <a:spAutoFit/>
          </a:bodyPr>
          <a:lstStyle/>
          <a:p>
            <a:pPr algn="r"/>
            <a:r>
              <a:rPr lang="en-US" sz="2000" b="1" dirty="0" smtClean="0">
                <a:solidFill>
                  <a:schemeClr val="bg1"/>
                </a:solidFill>
                <a:latin typeface="Calibri" pitchFamily="34" charset="0"/>
              </a:rPr>
              <a:t>About</a:t>
            </a:r>
            <a:r>
              <a:rPr lang="it-IT" sz="2000" b="1" dirty="0" smtClean="0">
                <a:solidFill>
                  <a:schemeClr val="bg1"/>
                </a:solidFill>
                <a:latin typeface="Calibri" pitchFamily="34" charset="0"/>
              </a:rPr>
              <a:t> CRS4</a:t>
            </a:r>
            <a:endParaRPr lang="it-IT" sz="2000" b="1" dirty="0">
              <a:solidFill>
                <a:schemeClr val="bg1"/>
              </a:solidFill>
              <a:latin typeface="Calibri" pitchFamily="34" charset="0"/>
            </a:endParaRPr>
          </a:p>
        </p:txBody>
      </p:sp>
      <p:sp>
        <p:nvSpPr>
          <p:cNvPr id="4" name="Rettangolo 8"/>
          <p:cNvSpPr>
            <a:spLocks noChangeArrowheads="1"/>
          </p:cNvSpPr>
          <p:nvPr/>
        </p:nvSpPr>
        <p:spPr bwMode="auto">
          <a:xfrm>
            <a:off x="395536" y="1052736"/>
            <a:ext cx="8215313" cy="2246769"/>
          </a:xfrm>
          <a:prstGeom prst="rect">
            <a:avLst/>
          </a:prstGeom>
          <a:noFill/>
          <a:ln w="9525">
            <a:noFill/>
            <a:miter lim="800000"/>
            <a:headEnd/>
            <a:tailEnd/>
          </a:ln>
        </p:spPr>
        <p:txBody>
          <a:bodyPr>
            <a:spAutoFit/>
          </a:bodyPr>
          <a:lstStyle/>
          <a:p>
            <a:pPr algn="just"/>
            <a:r>
              <a:rPr lang="en-US" sz="2000" b="1" dirty="0" smtClean="0">
                <a:solidFill>
                  <a:srgbClr val="0C4DA2"/>
                </a:solidFill>
                <a:latin typeface="Calibri" pitchFamily="34" charset="0"/>
              </a:rPr>
              <a:t>CRS4</a:t>
            </a:r>
            <a:r>
              <a:rPr lang="en-US" sz="2000" dirty="0" smtClean="0">
                <a:solidFill>
                  <a:srgbClr val="0C4DA2"/>
                </a:solidFill>
                <a:latin typeface="Calibri" pitchFamily="34" charset="0"/>
              </a:rPr>
              <a:t>, Center for Advanced Studies, Research and Development in Sardinia, is an interdisciplinary research center that promotes the study, development and application of innovative solutions to issues in natural, industrial and social environments.</a:t>
            </a:r>
          </a:p>
          <a:p>
            <a:pPr algn="just"/>
            <a:endParaRPr lang="en-US" sz="2000" dirty="0" smtClean="0">
              <a:solidFill>
                <a:srgbClr val="0C4DA2"/>
              </a:solidFill>
              <a:latin typeface="Calibri" pitchFamily="34" charset="0"/>
            </a:endParaRPr>
          </a:p>
          <a:p>
            <a:pPr algn="just"/>
            <a:r>
              <a:rPr lang="en-US" sz="2000" dirty="0" smtClean="0">
                <a:solidFill>
                  <a:srgbClr val="0C4DA2"/>
                </a:solidFill>
                <a:latin typeface="Calibri" pitchFamily="34" charset="0"/>
              </a:rPr>
              <a:t>These developments and solutions are based on </a:t>
            </a:r>
            <a:r>
              <a:rPr lang="en-US" sz="2000" b="1" dirty="0" smtClean="0">
                <a:solidFill>
                  <a:srgbClr val="0C4DA2"/>
                </a:solidFill>
                <a:latin typeface="Calibri" pitchFamily="34" charset="0"/>
              </a:rPr>
              <a:t>Computational Science</a:t>
            </a:r>
            <a:r>
              <a:rPr lang="en-US" sz="2000" dirty="0" smtClean="0">
                <a:solidFill>
                  <a:srgbClr val="0C4DA2"/>
                </a:solidFill>
                <a:latin typeface="Calibri" pitchFamily="34" charset="0"/>
              </a:rPr>
              <a:t>, </a:t>
            </a:r>
            <a:r>
              <a:rPr lang="en-US" sz="2000" b="1" dirty="0" smtClean="0">
                <a:solidFill>
                  <a:srgbClr val="0C4DA2"/>
                </a:solidFill>
                <a:latin typeface="Calibri" pitchFamily="34" charset="0"/>
              </a:rPr>
              <a:t>Information Technology </a:t>
            </a:r>
            <a:r>
              <a:rPr lang="en-US" sz="2000" dirty="0" smtClean="0">
                <a:solidFill>
                  <a:srgbClr val="0C4DA2"/>
                </a:solidFill>
                <a:latin typeface="Calibri" pitchFamily="34" charset="0"/>
              </a:rPr>
              <a:t>and </a:t>
            </a:r>
            <a:r>
              <a:rPr lang="en-US" sz="2000" b="1" dirty="0" smtClean="0">
                <a:solidFill>
                  <a:srgbClr val="0C4DA2"/>
                </a:solidFill>
                <a:latin typeface="Calibri" pitchFamily="34" charset="0"/>
              </a:rPr>
              <a:t>High-Performance Computing</a:t>
            </a:r>
            <a:r>
              <a:rPr lang="en-US" sz="2000" dirty="0" smtClean="0">
                <a:solidFill>
                  <a:srgbClr val="0C4DA2"/>
                </a:solidFill>
                <a:latin typeface="Calibri" pitchFamily="34" charset="0"/>
              </a:rPr>
              <a:t>.</a:t>
            </a:r>
            <a:endParaRPr lang="it-IT" sz="2000" dirty="0" smtClean="0">
              <a:solidFill>
                <a:srgbClr val="0C4DA2"/>
              </a:solidFill>
              <a:latin typeface="Calibri" pitchFamily="34" charset="0"/>
            </a:endParaRPr>
          </a:p>
        </p:txBody>
      </p:sp>
      <p:pic>
        <p:nvPicPr>
          <p:cNvPr id="1026" name="Picture 2"/>
          <p:cNvPicPr>
            <a:picLocks noChangeArrowheads="1"/>
          </p:cNvPicPr>
          <p:nvPr/>
        </p:nvPicPr>
        <p:blipFill>
          <a:blip r:embed="rId3" cstate="print"/>
          <a:srcRect/>
          <a:stretch>
            <a:fillRect/>
          </a:stretch>
        </p:blipFill>
        <p:spPr bwMode="auto">
          <a:xfrm>
            <a:off x="467544" y="4941167"/>
            <a:ext cx="1980000" cy="1296000"/>
          </a:xfrm>
          <a:prstGeom prst="rect">
            <a:avLst/>
          </a:prstGeom>
          <a:noFill/>
          <a:ln w="9525">
            <a:noFill/>
            <a:miter lim="800000"/>
            <a:headEnd/>
            <a:tailEnd/>
          </a:ln>
        </p:spPr>
      </p:pic>
      <p:pic>
        <p:nvPicPr>
          <p:cNvPr id="1028" name="Picture 4"/>
          <p:cNvPicPr>
            <a:picLocks noChangeArrowheads="1"/>
          </p:cNvPicPr>
          <p:nvPr/>
        </p:nvPicPr>
        <p:blipFill>
          <a:blip r:embed="rId4" cstate="print"/>
          <a:srcRect l="8102" t="33617" r="9923" b="9043"/>
          <a:stretch>
            <a:fillRect/>
          </a:stretch>
        </p:blipFill>
        <p:spPr bwMode="auto">
          <a:xfrm>
            <a:off x="2507771" y="4941167"/>
            <a:ext cx="1980000" cy="1296000"/>
          </a:xfrm>
          <a:prstGeom prst="rect">
            <a:avLst/>
          </a:prstGeom>
          <a:noFill/>
          <a:ln w="9525">
            <a:noFill/>
            <a:miter lim="800000"/>
            <a:headEnd/>
            <a:tailEnd/>
          </a:ln>
        </p:spPr>
      </p:pic>
      <p:sp>
        <p:nvSpPr>
          <p:cNvPr id="8" name="Rettangolo 7"/>
          <p:cNvSpPr/>
          <p:nvPr/>
        </p:nvSpPr>
        <p:spPr>
          <a:xfrm>
            <a:off x="2987331" y="3883808"/>
            <a:ext cx="5101333" cy="400110"/>
          </a:xfrm>
          <a:prstGeom prst="rect">
            <a:avLst/>
          </a:prstGeom>
        </p:spPr>
        <p:txBody>
          <a:bodyPr wrap="none">
            <a:spAutoFit/>
          </a:bodyPr>
          <a:lstStyle/>
          <a:p>
            <a:pPr algn="just"/>
            <a:r>
              <a:rPr lang="en-US" sz="2000" b="1" dirty="0" smtClean="0">
                <a:solidFill>
                  <a:srgbClr val="0C4DA2"/>
                </a:solidFill>
                <a:latin typeface="Calibri" pitchFamily="34" charset="0"/>
              </a:rPr>
              <a:t>The main goal is innovation through e-science</a:t>
            </a:r>
            <a:endParaRPr lang="it-IT" sz="2000" b="1" dirty="0" smtClean="0">
              <a:solidFill>
                <a:srgbClr val="0C4DA2"/>
              </a:solidFill>
              <a:latin typeface="Calibri" pitchFamily="34" charset="0"/>
            </a:endParaRPr>
          </a:p>
        </p:txBody>
      </p:sp>
      <p:sp>
        <p:nvSpPr>
          <p:cNvPr id="9" name="Freccia a destra 8"/>
          <p:cNvSpPr/>
          <p:nvPr/>
        </p:nvSpPr>
        <p:spPr bwMode="auto">
          <a:xfrm>
            <a:off x="467544" y="3717032"/>
            <a:ext cx="1980000" cy="733663"/>
          </a:xfrm>
          <a:prstGeom prst="rightArrow">
            <a:avLst/>
          </a:prstGeom>
          <a:solidFill>
            <a:srgbClr val="A6CE39"/>
          </a:solidFill>
          <a:ln w="9525" cap="flat" cmpd="sng" algn="ctr">
            <a:solidFill>
              <a:srgbClr val="A6CE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35358A"/>
              </a:solidFill>
              <a:effectLst/>
              <a:latin typeface="Helvetica" pitchFamily="34" charset="0"/>
              <a:cs typeface="Arial" charset="0"/>
            </a:endParaRPr>
          </a:p>
        </p:txBody>
      </p:sp>
      <p:sp>
        <p:nvSpPr>
          <p:cNvPr id="10" name="Rettangolo arrotondato 9"/>
          <p:cNvSpPr/>
          <p:nvPr/>
        </p:nvSpPr>
        <p:spPr bwMode="auto">
          <a:xfrm>
            <a:off x="2555776" y="3795831"/>
            <a:ext cx="6012448" cy="576064"/>
          </a:xfrm>
          <a:prstGeom prst="roundRect">
            <a:avLst>
              <a:gd name="adj" fmla="val 0"/>
            </a:avLst>
          </a:prstGeom>
          <a:noFill/>
          <a:ln w="19050" cap="flat" cmpd="sng" algn="ctr">
            <a:solidFill>
              <a:srgbClr val="A6CF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rgbClr val="35358A"/>
              </a:solidFill>
              <a:effectLst/>
              <a:latin typeface="Helvetica" pitchFamily="34" charset="0"/>
              <a:cs typeface="Arial" charset="0"/>
            </a:endParaRPr>
          </a:p>
        </p:txBody>
      </p:sp>
      <p:pic>
        <p:nvPicPr>
          <p:cNvPr id="12290" name="Picture 2" descr="smartenergy"/>
          <p:cNvPicPr>
            <a:picLocks noChangeArrowheads="1"/>
          </p:cNvPicPr>
          <p:nvPr/>
        </p:nvPicPr>
        <p:blipFill>
          <a:blip r:embed="rId5" cstate="print"/>
          <a:stretch>
            <a:fillRect/>
          </a:stretch>
        </p:blipFill>
        <p:spPr bwMode="auto">
          <a:xfrm>
            <a:off x="4547998" y="4941167"/>
            <a:ext cx="1980000" cy="1296000"/>
          </a:xfrm>
          <a:prstGeom prst="rect">
            <a:avLst/>
          </a:prstGeom>
          <a:noFill/>
          <a:ln>
            <a:noFill/>
          </a:ln>
        </p:spPr>
      </p:pic>
      <p:pic>
        <p:nvPicPr>
          <p:cNvPr id="12291" name="Picture 3" descr="C:\Users\luigi\Desktop\2013-03-monteprama-reconstruction.jpg"/>
          <p:cNvPicPr>
            <a:picLocks noChangeArrowheads="1"/>
          </p:cNvPicPr>
          <p:nvPr/>
        </p:nvPicPr>
        <p:blipFill>
          <a:blip r:embed="rId6" cstate="print"/>
          <a:srcRect/>
          <a:stretch>
            <a:fillRect/>
          </a:stretch>
        </p:blipFill>
        <p:spPr bwMode="auto">
          <a:xfrm>
            <a:off x="6588224" y="4941167"/>
            <a:ext cx="1980000" cy="1296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7524329" y="116632"/>
            <a:ext cx="1429301" cy="400110"/>
          </a:xfrm>
          <a:prstGeom prst="rect">
            <a:avLst/>
          </a:prstGeom>
        </p:spPr>
        <p:txBody>
          <a:bodyPr wrap="none">
            <a:spAutoFit/>
          </a:bodyPr>
          <a:lstStyle/>
          <a:p>
            <a:pPr algn="r"/>
            <a:r>
              <a:rPr lang="it-IT" sz="2000" b="1" dirty="0" err="1" smtClean="0">
                <a:solidFill>
                  <a:schemeClr val="bg1"/>
                </a:solidFill>
                <a:latin typeface="Calibri" pitchFamily="34" charset="0"/>
              </a:rPr>
              <a:t>About</a:t>
            </a:r>
            <a:r>
              <a:rPr lang="it-IT" sz="2000" b="1" dirty="0" smtClean="0">
                <a:solidFill>
                  <a:schemeClr val="bg1"/>
                </a:solidFill>
                <a:latin typeface="Calibri" pitchFamily="34" charset="0"/>
              </a:rPr>
              <a:t> CRS4</a:t>
            </a:r>
            <a:endParaRPr lang="it-IT" sz="2000" b="1" dirty="0">
              <a:solidFill>
                <a:schemeClr val="bg1"/>
              </a:solidFill>
              <a:latin typeface="Calibri" pitchFamily="34" charset="0"/>
            </a:endParaRPr>
          </a:p>
        </p:txBody>
      </p:sp>
      <p:sp>
        <p:nvSpPr>
          <p:cNvPr id="4" name="Rettangolo 8"/>
          <p:cNvSpPr>
            <a:spLocks noChangeArrowheads="1"/>
          </p:cNvSpPr>
          <p:nvPr/>
        </p:nvSpPr>
        <p:spPr bwMode="auto">
          <a:xfrm>
            <a:off x="323528" y="620688"/>
            <a:ext cx="8424936" cy="2554545"/>
          </a:xfrm>
          <a:prstGeom prst="rect">
            <a:avLst/>
          </a:prstGeom>
          <a:noFill/>
          <a:ln w="9525">
            <a:noFill/>
            <a:miter lim="800000"/>
            <a:headEnd/>
            <a:tailEnd/>
          </a:ln>
        </p:spPr>
        <p:txBody>
          <a:bodyPr wrap="square">
            <a:spAutoFit/>
          </a:bodyPr>
          <a:lstStyle/>
          <a:p>
            <a:pPr algn="just"/>
            <a:r>
              <a:rPr lang="en-US" sz="2000" dirty="0" smtClean="0">
                <a:solidFill>
                  <a:srgbClr val="0C4DA2"/>
                </a:solidFill>
                <a:latin typeface="Calibri" pitchFamily="34" charset="0"/>
              </a:rPr>
              <a:t>CRS4 was </a:t>
            </a:r>
            <a:r>
              <a:rPr lang="en-US" sz="2000" dirty="0">
                <a:solidFill>
                  <a:srgbClr val="0C4DA2"/>
                </a:solidFill>
                <a:latin typeface="Calibri" pitchFamily="34" charset="0"/>
              </a:rPr>
              <a:t>founded by the Sardinia Autonomous Region in </a:t>
            </a:r>
            <a:r>
              <a:rPr lang="en-US" sz="2000" dirty="0" smtClean="0">
                <a:solidFill>
                  <a:srgbClr val="0C4DA2"/>
                </a:solidFill>
                <a:latin typeface="Calibri" pitchFamily="34" charset="0"/>
              </a:rPr>
              <a:t>1990, initially </a:t>
            </a:r>
            <a:r>
              <a:rPr lang="en-US" sz="2000" dirty="0">
                <a:solidFill>
                  <a:srgbClr val="0C4DA2"/>
                </a:solidFill>
                <a:latin typeface="Calibri" pitchFamily="34" charset="0"/>
              </a:rPr>
              <a:t>headed by the Nobel Prize in </a:t>
            </a:r>
            <a:r>
              <a:rPr lang="en-US" sz="2000" dirty="0" smtClean="0">
                <a:solidFill>
                  <a:srgbClr val="0C4DA2"/>
                </a:solidFill>
                <a:latin typeface="Calibri" pitchFamily="34" charset="0"/>
              </a:rPr>
              <a:t>physics </a:t>
            </a:r>
            <a:r>
              <a:rPr lang="en-US" sz="2000" dirty="0">
                <a:solidFill>
                  <a:srgbClr val="0C4DA2"/>
                </a:solidFill>
                <a:latin typeface="Calibri" pitchFamily="34" charset="0"/>
              </a:rPr>
              <a:t>Carlo </a:t>
            </a:r>
            <a:r>
              <a:rPr lang="en-US" sz="2000" dirty="0" smtClean="0">
                <a:solidFill>
                  <a:srgbClr val="0C4DA2"/>
                </a:solidFill>
                <a:latin typeface="Calibri" pitchFamily="34" charset="0"/>
              </a:rPr>
              <a:t>Rubbia currently has a staff of about </a:t>
            </a:r>
            <a:r>
              <a:rPr lang="en-US" sz="2000" b="1" dirty="0" smtClean="0">
                <a:solidFill>
                  <a:srgbClr val="0C4DA2"/>
                </a:solidFill>
                <a:latin typeface="Calibri" pitchFamily="34" charset="0"/>
              </a:rPr>
              <a:t>150-200 researchers</a:t>
            </a:r>
            <a:r>
              <a:rPr lang="en-US" sz="2000" dirty="0" smtClean="0">
                <a:solidFill>
                  <a:srgbClr val="0C4DA2"/>
                </a:solidFill>
                <a:latin typeface="Calibri" pitchFamily="34" charset="0"/>
              </a:rPr>
              <a:t>.</a:t>
            </a:r>
          </a:p>
          <a:p>
            <a:pPr algn="just"/>
            <a:endParaRPr lang="en-US" sz="2000" dirty="0" smtClean="0">
              <a:solidFill>
                <a:srgbClr val="0C4DA2"/>
              </a:solidFill>
              <a:latin typeface="Calibri" pitchFamily="34" charset="0"/>
            </a:endParaRPr>
          </a:p>
          <a:p>
            <a:pPr algn="just"/>
            <a:r>
              <a:rPr lang="en-US" sz="2000" dirty="0" smtClean="0">
                <a:solidFill>
                  <a:srgbClr val="0C4DA2"/>
                </a:solidFill>
                <a:latin typeface="Calibri" pitchFamily="34" charset="0"/>
              </a:rPr>
              <a:t>The aim of the Centre is to </a:t>
            </a:r>
            <a:r>
              <a:rPr lang="en-US" sz="2000" b="1" dirty="0" smtClean="0">
                <a:solidFill>
                  <a:srgbClr val="0C4DA2"/>
                </a:solidFill>
                <a:latin typeface="Calibri" pitchFamily="34" charset="0"/>
              </a:rPr>
              <a:t>study, develop and apply innovative solutions using highly specialized skills and knowledge</a:t>
            </a:r>
            <a:r>
              <a:rPr lang="en-US" sz="2000" dirty="0" smtClean="0">
                <a:solidFill>
                  <a:srgbClr val="0C4DA2"/>
                </a:solidFill>
                <a:latin typeface="Calibri" pitchFamily="34" charset="0"/>
              </a:rPr>
              <a:t>. On this basis, the CRS4 cooperates with academic, scientific and industrial entities, participating in relevant national and international projects.</a:t>
            </a:r>
            <a:endParaRPr lang="it-IT" sz="2000" dirty="0" smtClean="0">
              <a:solidFill>
                <a:srgbClr val="0C4DA2"/>
              </a:solidFill>
              <a:latin typeface="Calibri" pitchFamily="34" charset="0"/>
            </a:endParaRPr>
          </a:p>
        </p:txBody>
      </p:sp>
      <p:pic>
        <p:nvPicPr>
          <p:cNvPr id="1026" name="Picture 2" descr="http://www.sardiniapost.it/wp-content/uploads/2014/02/summer_2012_34-300x335.jpg?401ed2"/>
          <p:cNvPicPr>
            <a:picLocks noChangeAspect="1" noChangeArrowheads="1"/>
          </p:cNvPicPr>
          <p:nvPr/>
        </p:nvPicPr>
        <p:blipFill>
          <a:blip r:embed="rId3" cstate="print"/>
          <a:srcRect/>
          <a:stretch>
            <a:fillRect/>
          </a:stretch>
        </p:blipFill>
        <p:spPr bwMode="auto">
          <a:xfrm>
            <a:off x="5868144" y="3068960"/>
            <a:ext cx="2857500" cy="3190876"/>
          </a:xfrm>
          <a:prstGeom prst="rect">
            <a:avLst/>
          </a:prstGeom>
          <a:noFill/>
        </p:spPr>
      </p:pic>
      <p:sp>
        <p:nvSpPr>
          <p:cNvPr id="5" name="Rettangolo 8"/>
          <p:cNvSpPr>
            <a:spLocks noChangeArrowheads="1"/>
          </p:cNvSpPr>
          <p:nvPr/>
        </p:nvSpPr>
        <p:spPr bwMode="auto">
          <a:xfrm>
            <a:off x="323528" y="3247241"/>
            <a:ext cx="5040560" cy="3170099"/>
          </a:xfrm>
          <a:prstGeom prst="rect">
            <a:avLst/>
          </a:prstGeom>
          <a:noFill/>
          <a:ln w="9525">
            <a:noFill/>
            <a:miter lim="800000"/>
            <a:headEnd/>
            <a:tailEnd/>
          </a:ln>
        </p:spPr>
        <p:txBody>
          <a:bodyPr wrap="square">
            <a:spAutoFit/>
          </a:bodyPr>
          <a:lstStyle/>
          <a:p>
            <a:pPr algn="just"/>
            <a:r>
              <a:rPr lang="en-US" sz="2000" dirty="0" smtClean="0">
                <a:solidFill>
                  <a:srgbClr val="0C4DA2"/>
                </a:solidFill>
                <a:latin typeface="Calibri" pitchFamily="34" charset="0"/>
              </a:rPr>
              <a:t>CRS4 is located at the </a:t>
            </a:r>
            <a:r>
              <a:rPr lang="en-US" sz="2000" b="1" dirty="0" smtClean="0">
                <a:solidFill>
                  <a:srgbClr val="0C4DA2"/>
                </a:solidFill>
                <a:latin typeface="Calibri" pitchFamily="34" charset="0"/>
              </a:rPr>
              <a:t>Science and Technology Park of Sardinia</a:t>
            </a:r>
            <a:r>
              <a:rPr lang="en-US" sz="2000" dirty="0" smtClean="0">
                <a:solidFill>
                  <a:srgbClr val="0C4DA2"/>
                </a:solidFill>
                <a:latin typeface="Calibri" pitchFamily="34" charset="0"/>
              </a:rPr>
              <a:t> in Pula, in the province of Cagliari, Italy.</a:t>
            </a:r>
          </a:p>
          <a:p>
            <a:pPr algn="just"/>
            <a:endParaRPr lang="en-US" sz="2000" dirty="0" smtClean="0">
              <a:solidFill>
                <a:srgbClr val="0C4DA2"/>
              </a:solidFill>
              <a:latin typeface="Calibri" pitchFamily="34" charset="0"/>
            </a:endParaRPr>
          </a:p>
          <a:p>
            <a:pPr algn="just"/>
            <a:r>
              <a:rPr lang="en-US" sz="2000" dirty="0" smtClean="0">
                <a:solidFill>
                  <a:srgbClr val="0C4DA2"/>
                </a:solidFill>
                <a:latin typeface="Calibri" pitchFamily="34" charset="0"/>
              </a:rPr>
              <a:t>The Park is a network of </a:t>
            </a:r>
            <a:r>
              <a:rPr lang="en-US" sz="2000" b="1" dirty="0" smtClean="0">
                <a:solidFill>
                  <a:srgbClr val="0C4DA2"/>
                </a:solidFill>
                <a:latin typeface="Calibri" pitchFamily="34" charset="0"/>
              </a:rPr>
              <a:t>advanced infrastructures and services for innovation </a:t>
            </a:r>
            <a:r>
              <a:rPr lang="en-US" sz="2000" dirty="0" smtClean="0">
                <a:solidFill>
                  <a:srgbClr val="0C4DA2"/>
                </a:solidFill>
                <a:latin typeface="Calibri" pitchFamily="34" charset="0"/>
              </a:rPr>
              <a:t>and the development and industrialization of research. It is located in an area of 160 hectares, immersed in a natural park, at the foot of the mountain massif of the Sulcis.</a:t>
            </a:r>
            <a:endParaRPr lang="it-IT" sz="2000" dirty="0" smtClean="0">
              <a:solidFill>
                <a:srgbClr val="0C4DA2"/>
              </a:solidFill>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7053751" y="116632"/>
            <a:ext cx="1899879" cy="400110"/>
          </a:xfrm>
          <a:prstGeom prst="rect">
            <a:avLst/>
          </a:prstGeom>
        </p:spPr>
        <p:txBody>
          <a:bodyPr wrap="none">
            <a:spAutoFit/>
          </a:bodyPr>
          <a:lstStyle/>
          <a:p>
            <a:pPr algn="r"/>
            <a:r>
              <a:rPr lang="it-IT" sz="2000" b="1" dirty="0" smtClean="0">
                <a:solidFill>
                  <a:schemeClr val="bg1"/>
                </a:solidFill>
                <a:latin typeface="Calibri" pitchFamily="34" charset="0"/>
              </a:rPr>
              <a:t>CRS4 at a glance</a:t>
            </a:r>
            <a:endParaRPr lang="it-IT" sz="2000" b="1" dirty="0">
              <a:solidFill>
                <a:schemeClr val="bg1"/>
              </a:solidFill>
              <a:latin typeface="Calibri" pitchFamily="34" charset="0"/>
            </a:endParaRPr>
          </a:p>
        </p:txBody>
      </p:sp>
      <p:sp>
        <p:nvSpPr>
          <p:cNvPr id="4" name="Rettangolo 8"/>
          <p:cNvSpPr>
            <a:spLocks noChangeArrowheads="1"/>
          </p:cNvSpPr>
          <p:nvPr/>
        </p:nvSpPr>
        <p:spPr bwMode="auto">
          <a:xfrm>
            <a:off x="251520" y="764704"/>
            <a:ext cx="8215313" cy="5355312"/>
          </a:xfrm>
          <a:prstGeom prst="rect">
            <a:avLst/>
          </a:prstGeom>
          <a:noFill/>
          <a:ln w="9525">
            <a:noFill/>
            <a:miter lim="800000"/>
            <a:headEnd/>
            <a:tailEnd/>
          </a:ln>
        </p:spPr>
        <p:txBody>
          <a:bodyPr>
            <a:spAutoFit/>
          </a:bodyPr>
          <a:lstStyle/>
          <a:p>
            <a:pPr algn="just"/>
            <a:r>
              <a:rPr lang="en-US" sz="2000" dirty="0" smtClean="0">
                <a:solidFill>
                  <a:srgbClr val="0C4DA2"/>
                </a:solidFill>
                <a:latin typeface="Calibri" pitchFamily="34" charset="0"/>
              </a:rPr>
              <a:t>The activity of the Centre is based on 3 main areas</a:t>
            </a:r>
            <a:r>
              <a:rPr lang="en-US" sz="2000" b="1" dirty="0" smtClean="0">
                <a:solidFill>
                  <a:srgbClr val="FF0000"/>
                </a:solidFill>
                <a:latin typeface="Calibri" pitchFamily="34" charset="0"/>
              </a:rPr>
              <a:t> </a:t>
            </a:r>
            <a:r>
              <a:rPr lang="en-US" sz="2000" dirty="0" smtClean="0">
                <a:solidFill>
                  <a:srgbClr val="0C4DA2"/>
                </a:solidFill>
                <a:latin typeface="Calibri" pitchFamily="34" charset="0"/>
              </a:rPr>
              <a:t>that combine high technology and international vision with support and technology transfer to the local environment:</a:t>
            </a:r>
          </a:p>
          <a:p>
            <a:pPr algn="just"/>
            <a:endParaRPr lang="en-US" sz="1200" dirty="0" smtClean="0">
              <a:solidFill>
                <a:srgbClr val="0C4DA2"/>
              </a:solidFill>
              <a:latin typeface="Calibri" pitchFamily="34" charset="0"/>
            </a:endParaRPr>
          </a:p>
          <a:p>
            <a:pPr algn="just"/>
            <a:endParaRPr lang="en-US" sz="1000" dirty="0" smtClean="0">
              <a:solidFill>
                <a:srgbClr val="0C4DA2"/>
              </a:solidFill>
              <a:latin typeface="Calibri" pitchFamily="34" charset="0"/>
            </a:endParaRPr>
          </a:p>
          <a:p>
            <a:pPr marL="457200" lvl="2" algn="just">
              <a:buClr>
                <a:srgbClr val="A6CF39"/>
              </a:buClr>
              <a:buFont typeface="Wingdings" pitchFamily="2" charset="2"/>
              <a:buChar char="v"/>
            </a:pPr>
            <a:r>
              <a:rPr lang="en-US" sz="2000" b="1" dirty="0" smtClean="0">
                <a:solidFill>
                  <a:srgbClr val="0C4DA2"/>
                </a:solidFill>
                <a:latin typeface="Calibri" pitchFamily="34" charset="0"/>
              </a:rPr>
              <a:t> Research and development</a:t>
            </a:r>
          </a:p>
          <a:p>
            <a:pPr marL="914400" lvl="3" algn="just">
              <a:buClr>
                <a:srgbClr val="A6CF39"/>
              </a:buClr>
            </a:pPr>
            <a:r>
              <a:rPr lang="en-US" sz="2000" dirty="0" smtClean="0">
                <a:solidFill>
                  <a:srgbClr val="0C4DA2"/>
                </a:solidFill>
                <a:latin typeface="Calibri" pitchFamily="34" charset="0"/>
              </a:rPr>
              <a:t>ICT and computational sciences</a:t>
            </a:r>
          </a:p>
          <a:p>
            <a:pPr marL="914400" lvl="3" algn="just">
              <a:buClr>
                <a:srgbClr val="A6CF39"/>
              </a:buClr>
            </a:pPr>
            <a:r>
              <a:rPr lang="en-US" sz="2000" dirty="0" smtClean="0">
                <a:solidFill>
                  <a:srgbClr val="0C4DA2"/>
                </a:solidFill>
                <a:latin typeface="Calibri" pitchFamily="34" charset="0"/>
              </a:rPr>
              <a:t>Enabling technologies</a:t>
            </a:r>
          </a:p>
          <a:p>
            <a:pPr marL="914400" lvl="3" algn="just">
              <a:buClr>
                <a:srgbClr val="A6CF39"/>
              </a:buClr>
            </a:pPr>
            <a:endParaRPr lang="en-US" sz="2000" b="1" dirty="0" smtClean="0">
              <a:solidFill>
                <a:srgbClr val="0C4DA2"/>
              </a:solidFill>
              <a:latin typeface="Calibri" pitchFamily="34" charset="0"/>
            </a:endParaRPr>
          </a:p>
          <a:p>
            <a:pPr marL="457200" lvl="2" algn="just">
              <a:buClr>
                <a:srgbClr val="A6CF39"/>
              </a:buClr>
              <a:buFont typeface="Wingdings" pitchFamily="2" charset="2"/>
              <a:buChar char="v"/>
            </a:pPr>
            <a:r>
              <a:rPr lang="en-US" sz="2000" b="1" dirty="0" smtClean="0">
                <a:solidFill>
                  <a:srgbClr val="0C4DA2"/>
                </a:solidFill>
                <a:latin typeface="Calibri" pitchFamily="34" charset="0"/>
              </a:rPr>
              <a:t> Infrastructure</a:t>
            </a:r>
          </a:p>
          <a:p>
            <a:pPr marL="914400" lvl="4" algn="just">
              <a:buClr>
                <a:srgbClr val="A6CF39"/>
              </a:buClr>
            </a:pPr>
            <a:r>
              <a:rPr lang="en-US" sz="2000" dirty="0" smtClean="0">
                <a:solidFill>
                  <a:srgbClr val="0C4DA2"/>
                </a:solidFill>
                <a:latin typeface="Calibri" pitchFamily="34" charset="0"/>
              </a:rPr>
              <a:t>HPCN: a top level computer centre with important features (hybrid systems, visualization, etc.) and broadband network connectivity</a:t>
            </a:r>
          </a:p>
          <a:p>
            <a:pPr marL="914400" lvl="4" algn="just">
              <a:buClr>
                <a:srgbClr val="A6CF39"/>
              </a:buClr>
            </a:pPr>
            <a:r>
              <a:rPr lang="en-US" sz="2000" dirty="0" smtClean="0">
                <a:solidFill>
                  <a:srgbClr val="0C4DA2"/>
                </a:solidFill>
                <a:latin typeface="Calibri" pitchFamily="34" charset="0"/>
              </a:rPr>
              <a:t>NextGen Sequencing: major Italian centre, among the first in Europe</a:t>
            </a:r>
          </a:p>
          <a:p>
            <a:pPr marL="914400" lvl="4" algn="just">
              <a:buClr>
                <a:srgbClr val="A6CF39"/>
              </a:buClr>
            </a:pPr>
            <a:endParaRPr lang="en-US" sz="2000" dirty="0" smtClean="0">
              <a:solidFill>
                <a:srgbClr val="0C4DA2"/>
              </a:solidFill>
              <a:latin typeface="Calibri" pitchFamily="34" charset="0"/>
            </a:endParaRPr>
          </a:p>
          <a:p>
            <a:pPr marL="457200" lvl="2" algn="just">
              <a:buClr>
                <a:srgbClr val="A6CF39"/>
              </a:buClr>
              <a:buFont typeface="Wingdings" pitchFamily="2" charset="2"/>
              <a:buChar char="v"/>
            </a:pPr>
            <a:r>
              <a:rPr lang="en-US" sz="2000" b="1" dirty="0" smtClean="0">
                <a:solidFill>
                  <a:srgbClr val="0C4DA2"/>
                </a:solidFill>
                <a:latin typeface="Calibri" pitchFamily="34" charset="0"/>
              </a:rPr>
              <a:t> Support to the local environment</a:t>
            </a:r>
          </a:p>
          <a:p>
            <a:pPr marL="914400" lvl="4" algn="just">
              <a:buClr>
                <a:srgbClr val="A6CF39"/>
              </a:buClr>
            </a:pPr>
            <a:r>
              <a:rPr lang="en-US" sz="2000" dirty="0" smtClean="0">
                <a:solidFill>
                  <a:srgbClr val="0C4DA2"/>
                </a:solidFill>
                <a:latin typeface="Calibri" pitchFamily="34" charset="0"/>
              </a:rPr>
              <a:t>Cooperation and integration (universities</a:t>
            </a:r>
            <a:r>
              <a:rPr lang="en-US" sz="2000" smtClean="0">
                <a:solidFill>
                  <a:srgbClr val="0C4DA2"/>
                </a:solidFill>
                <a:latin typeface="Calibri" pitchFamily="34" charset="0"/>
              </a:rPr>
              <a:t>, municipalities, National </a:t>
            </a:r>
            <a:r>
              <a:rPr lang="en-US" sz="2000" dirty="0" smtClean="0">
                <a:solidFill>
                  <a:srgbClr val="0C4DA2"/>
                </a:solidFill>
                <a:latin typeface="Calibri" pitchFamily="34" charset="0"/>
              </a:rPr>
              <a:t>Research Council, INAF, SRT, DASS, etc.)</a:t>
            </a:r>
          </a:p>
          <a:p>
            <a:pPr marL="914400" lvl="4" algn="just">
              <a:buClr>
                <a:srgbClr val="A6CF39"/>
              </a:buClr>
            </a:pPr>
            <a:r>
              <a:rPr lang="en-US" sz="2000" dirty="0" smtClean="0">
                <a:solidFill>
                  <a:srgbClr val="0C4DA2"/>
                </a:solidFill>
                <a:latin typeface="Calibri" pitchFamily="34" charset="0"/>
              </a:rPr>
              <a:t>Higher education, technological transfer to local companies</a:t>
            </a:r>
          </a:p>
        </p:txBody>
      </p:sp>
      <p:pic>
        <p:nvPicPr>
          <p:cNvPr id="3080" name="Picture 8" descr="http://www.tomshw.it/files/2012/02/immagini/35941/nvidia-tegra_t.jpg"/>
          <p:cNvPicPr>
            <a:picLocks noChangeAspect="1" noChangeArrowheads="1"/>
          </p:cNvPicPr>
          <p:nvPr/>
        </p:nvPicPr>
        <p:blipFill>
          <a:blip r:embed="rId3" cstate="print">
            <a:clrChange>
              <a:clrFrom>
                <a:srgbClr val="FFFFFF"/>
              </a:clrFrom>
              <a:clrTo>
                <a:srgbClr val="FFFFFF">
                  <a:alpha val="0"/>
                </a:srgbClr>
              </a:clrTo>
            </a:clrChange>
          </a:blip>
          <a:srcRect l="17500" r="21251"/>
          <a:stretch>
            <a:fillRect/>
          </a:stretch>
        </p:blipFill>
        <p:spPr bwMode="auto">
          <a:xfrm>
            <a:off x="6012160" y="1412776"/>
            <a:ext cx="2520280" cy="22383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ttangolo 20"/>
          <p:cNvSpPr/>
          <p:nvPr/>
        </p:nvSpPr>
        <p:spPr>
          <a:xfrm>
            <a:off x="4273566" y="116632"/>
            <a:ext cx="4680064" cy="400110"/>
          </a:xfrm>
          <a:prstGeom prst="rect">
            <a:avLst/>
          </a:prstGeom>
        </p:spPr>
        <p:txBody>
          <a:bodyPr wrap="none">
            <a:spAutoFit/>
          </a:bodyPr>
          <a:lstStyle/>
          <a:p>
            <a:pPr algn="r"/>
            <a:r>
              <a:rPr lang="en-US" sz="2000" b="1" dirty="0" smtClean="0">
                <a:solidFill>
                  <a:schemeClr val="bg1"/>
                </a:solidFill>
                <a:latin typeface="Calibri" pitchFamily="34" charset="0"/>
              </a:rPr>
              <a:t>Recent R&amp;D activity related to smart cities</a:t>
            </a:r>
            <a:endParaRPr lang="it-IT" sz="2000" b="1" dirty="0">
              <a:solidFill>
                <a:schemeClr val="bg1"/>
              </a:solidFill>
              <a:latin typeface="Calibri" pitchFamily="34" charset="0"/>
            </a:endParaRPr>
          </a:p>
        </p:txBody>
      </p:sp>
      <p:sp>
        <p:nvSpPr>
          <p:cNvPr id="2" name="Rettangolo 1"/>
          <p:cNvSpPr/>
          <p:nvPr/>
        </p:nvSpPr>
        <p:spPr>
          <a:xfrm>
            <a:off x="486427" y="980728"/>
            <a:ext cx="8280920" cy="4401205"/>
          </a:xfrm>
          <a:prstGeom prst="rect">
            <a:avLst/>
          </a:prstGeom>
        </p:spPr>
        <p:txBody>
          <a:bodyPr wrap="square">
            <a:spAutoFit/>
          </a:bodyPr>
          <a:lstStyle/>
          <a:p>
            <a:pPr marL="457200" lvl="2" algn="just">
              <a:buClr>
                <a:srgbClr val="A6CF39"/>
              </a:buClr>
              <a:buFont typeface="Wingdings" pitchFamily="2" charset="2"/>
              <a:buChar char="v"/>
            </a:pPr>
            <a:r>
              <a:rPr lang="en-US" sz="2000" b="1" dirty="0" smtClean="0">
                <a:solidFill>
                  <a:srgbClr val="0C4DA2"/>
                </a:solidFill>
                <a:latin typeface="Calibri" pitchFamily="34" charset="0"/>
              </a:rPr>
              <a:t> NETFFICIENT</a:t>
            </a:r>
          </a:p>
          <a:p>
            <a:pPr marL="457200" lvl="2" algn="just">
              <a:buClr>
                <a:srgbClr val="A6CF39"/>
              </a:buClr>
            </a:pPr>
            <a:r>
              <a:rPr lang="en-US" sz="2000" dirty="0" smtClean="0">
                <a:solidFill>
                  <a:srgbClr val="0C4DA2"/>
                </a:solidFill>
                <a:latin typeface="Calibri" pitchFamily="34" charset="0"/>
              </a:rPr>
              <a:t>	Smart grids, energy storage, smart communities, </a:t>
            </a:r>
            <a:r>
              <a:rPr lang="en-US" sz="2000" dirty="0" err="1" smtClean="0">
                <a:solidFill>
                  <a:srgbClr val="0C4DA2"/>
                </a:solidFill>
                <a:latin typeface="Calibri" pitchFamily="34" charset="0"/>
              </a:rPr>
              <a:t>meteo</a:t>
            </a:r>
            <a:endParaRPr lang="en-US" sz="2000" dirty="0" smtClean="0">
              <a:solidFill>
                <a:srgbClr val="0C4DA2"/>
              </a:solidFill>
              <a:latin typeface="Calibri" pitchFamily="34" charset="0"/>
            </a:endParaRPr>
          </a:p>
          <a:p>
            <a:pPr marL="457200" lvl="2" algn="just">
              <a:buClr>
                <a:srgbClr val="A6CF39"/>
              </a:buClr>
            </a:pPr>
            <a:endParaRPr lang="en-US" sz="2000" dirty="0" smtClean="0">
              <a:solidFill>
                <a:srgbClr val="0C4DA2"/>
              </a:solidFill>
              <a:latin typeface="Calibri" pitchFamily="34" charset="0"/>
            </a:endParaRPr>
          </a:p>
          <a:p>
            <a:pPr marL="457200" lvl="2" algn="just">
              <a:buClr>
                <a:srgbClr val="A6CF39"/>
              </a:buClr>
              <a:buFont typeface="Wingdings" pitchFamily="2" charset="2"/>
              <a:buChar char="v"/>
            </a:pPr>
            <a:r>
              <a:rPr lang="en-US" sz="2000" b="1" dirty="0" smtClean="0">
                <a:solidFill>
                  <a:srgbClr val="0C4DA2"/>
                </a:solidFill>
                <a:latin typeface="Calibri" pitchFamily="34" charset="0"/>
              </a:rPr>
              <a:t> PATH</a:t>
            </a:r>
            <a:r>
              <a:rPr lang="en-US" sz="2000" dirty="0" smtClean="0">
                <a:solidFill>
                  <a:srgbClr val="0C4DA2"/>
                </a:solidFill>
                <a:latin typeface="Calibri" pitchFamily="34" charset="0"/>
              </a:rPr>
              <a:t> </a:t>
            </a:r>
            <a:r>
              <a:rPr lang="en-US" sz="2000" dirty="0">
                <a:solidFill>
                  <a:srgbClr val="0C4DA2"/>
                </a:solidFill>
                <a:latin typeface="Calibri" pitchFamily="34" charset="0"/>
              </a:rPr>
              <a:t>(Pathology in Automated Traceable Healthcare)</a:t>
            </a:r>
          </a:p>
          <a:p>
            <a:pPr marL="457200" lvl="2" algn="just">
              <a:buClr>
                <a:srgbClr val="A6CF39"/>
              </a:buClr>
            </a:pPr>
            <a:r>
              <a:rPr lang="en-US" sz="2000" dirty="0">
                <a:solidFill>
                  <a:srgbClr val="0C4DA2"/>
                </a:solidFill>
                <a:latin typeface="Calibri" pitchFamily="34" charset="0"/>
              </a:rPr>
              <a:t>	Smart health, personal medicine, med </a:t>
            </a:r>
            <a:r>
              <a:rPr lang="en-US" sz="2000" dirty="0" smtClean="0">
                <a:solidFill>
                  <a:srgbClr val="0C4DA2"/>
                </a:solidFill>
                <a:latin typeface="Calibri" pitchFamily="34" charset="0"/>
              </a:rPr>
              <a:t>workflow</a:t>
            </a:r>
          </a:p>
          <a:p>
            <a:pPr marL="457200" lvl="2" algn="just">
              <a:buClr>
                <a:srgbClr val="A6CF39"/>
              </a:buClr>
            </a:pPr>
            <a:r>
              <a:rPr lang="en-US" sz="2000" b="1" dirty="0" smtClean="0">
                <a:solidFill>
                  <a:srgbClr val="0C4DA2"/>
                </a:solidFill>
                <a:latin typeface="Calibri" pitchFamily="34" charset="0"/>
              </a:rPr>
              <a:t> </a:t>
            </a:r>
          </a:p>
          <a:p>
            <a:pPr marL="457200" lvl="2" algn="just">
              <a:buClr>
                <a:srgbClr val="A6CF39"/>
              </a:buClr>
              <a:buFont typeface="Wingdings" pitchFamily="2" charset="2"/>
              <a:buChar char="v"/>
            </a:pPr>
            <a:r>
              <a:rPr lang="en-US" sz="2000" b="1" dirty="0" smtClean="0">
                <a:solidFill>
                  <a:srgbClr val="0C4DA2"/>
                </a:solidFill>
                <a:latin typeface="Calibri" pitchFamily="34" charset="0"/>
              </a:rPr>
              <a:t> Cagliari2020 </a:t>
            </a:r>
            <a:endParaRPr lang="en-US" sz="2000" b="1" dirty="0">
              <a:solidFill>
                <a:srgbClr val="0C4DA2"/>
              </a:solidFill>
              <a:latin typeface="Calibri" pitchFamily="34" charset="0"/>
            </a:endParaRPr>
          </a:p>
          <a:p>
            <a:pPr marL="457200" lvl="2" algn="just">
              <a:buClr>
                <a:srgbClr val="A6CF39"/>
              </a:buClr>
            </a:pPr>
            <a:r>
              <a:rPr lang="en-US" sz="2000" dirty="0" smtClean="0">
                <a:solidFill>
                  <a:srgbClr val="0C4DA2"/>
                </a:solidFill>
                <a:latin typeface="Calibri" pitchFamily="34" charset="0"/>
              </a:rPr>
              <a:t>	</a:t>
            </a:r>
            <a:r>
              <a:rPr lang="en-US" sz="2000" dirty="0" err="1" smtClean="0">
                <a:solidFill>
                  <a:srgbClr val="0C4DA2"/>
                </a:solidFill>
                <a:latin typeface="Calibri" pitchFamily="34" charset="0"/>
              </a:rPr>
              <a:t>Infomobility</a:t>
            </a:r>
            <a:r>
              <a:rPr lang="en-US" sz="2000" dirty="0">
                <a:solidFill>
                  <a:srgbClr val="0C4DA2"/>
                </a:solidFill>
                <a:latin typeface="Calibri" pitchFamily="34" charset="0"/>
              </a:rPr>
              <a:t>, urban information grid</a:t>
            </a:r>
          </a:p>
          <a:p>
            <a:pPr marL="457200" lvl="2" algn="just">
              <a:buClr>
                <a:srgbClr val="A6CF39"/>
              </a:buClr>
              <a:buFont typeface="Wingdings" pitchFamily="2" charset="2"/>
              <a:buChar char="v"/>
            </a:pPr>
            <a:endParaRPr lang="en-US" sz="2000" b="1" dirty="0" smtClean="0">
              <a:solidFill>
                <a:srgbClr val="0C4DA2"/>
              </a:solidFill>
              <a:latin typeface="Calibri" pitchFamily="34" charset="0"/>
            </a:endParaRPr>
          </a:p>
          <a:p>
            <a:pPr marL="457200" lvl="2" algn="just">
              <a:buClr>
                <a:srgbClr val="A6CF39"/>
              </a:buClr>
              <a:buFont typeface="Wingdings" pitchFamily="2" charset="2"/>
              <a:buChar char="v"/>
            </a:pPr>
            <a:r>
              <a:rPr lang="en-US" sz="2000" b="1" dirty="0" smtClean="0">
                <a:solidFill>
                  <a:srgbClr val="0C4DA2"/>
                </a:solidFill>
                <a:latin typeface="Calibri" pitchFamily="34" charset="0"/>
              </a:rPr>
              <a:t> CagliariPort2020</a:t>
            </a:r>
            <a:endParaRPr lang="en-US" sz="2000" b="1" dirty="0">
              <a:solidFill>
                <a:srgbClr val="0C4DA2"/>
              </a:solidFill>
              <a:latin typeface="Calibri" pitchFamily="34" charset="0"/>
            </a:endParaRPr>
          </a:p>
          <a:p>
            <a:pPr marL="457200" lvl="2" algn="just">
              <a:buClr>
                <a:srgbClr val="A6CF39"/>
              </a:buClr>
            </a:pPr>
            <a:r>
              <a:rPr lang="en-US" sz="2000" dirty="0" smtClean="0">
                <a:solidFill>
                  <a:srgbClr val="0C4DA2"/>
                </a:solidFill>
                <a:latin typeface="Calibri" pitchFamily="34" charset="0"/>
              </a:rPr>
              <a:t>	Smart </a:t>
            </a:r>
            <a:r>
              <a:rPr lang="en-US" sz="2000" dirty="0">
                <a:solidFill>
                  <a:srgbClr val="0C4DA2"/>
                </a:solidFill>
                <a:latin typeface="Calibri" pitchFamily="34" charset="0"/>
              </a:rPr>
              <a:t>nodes (city, port, airport), logistic </a:t>
            </a:r>
            <a:r>
              <a:rPr lang="en-US" sz="2000" dirty="0" smtClean="0">
                <a:solidFill>
                  <a:srgbClr val="0C4DA2"/>
                </a:solidFill>
                <a:latin typeface="Calibri" pitchFamily="34" charset="0"/>
              </a:rPr>
              <a:t>tracking</a:t>
            </a:r>
          </a:p>
          <a:p>
            <a:pPr marL="457200" lvl="2" algn="just">
              <a:buClr>
                <a:srgbClr val="A6CF39"/>
              </a:buClr>
            </a:pPr>
            <a:endParaRPr lang="en-US" sz="2000" dirty="0" smtClean="0">
              <a:solidFill>
                <a:srgbClr val="0C4DA2"/>
              </a:solidFill>
              <a:latin typeface="Calibri" pitchFamily="34" charset="0"/>
            </a:endParaRPr>
          </a:p>
          <a:p>
            <a:pPr marL="457200" lvl="2" algn="just">
              <a:buClr>
                <a:srgbClr val="A6CF39"/>
              </a:buClr>
              <a:buFont typeface="Wingdings" pitchFamily="2" charset="2"/>
              <a:buChar char="v"/>
            </a:pPr>
            <a:r>
              <a:rPr lang="en-US" sz="2000" b="1" dirty="0" smtClean="0">
                <a:solidFill>
                  <a:srgbClr val="0C4DA2"/>
                </a:solidFill>
                <a:latin typeface="Calibri" pitchFamily="34" charset="0"/>
              </a:rPr>
              <a:t> Handy Parking</a:t>
            </a:r>
            <a:endParaRPr lang="en-US" sz="2000" b="1" dirty="0">
              <a:solidFill>
                <a:srgbClr val="0C4DA2"/>
              </a:solidFill>
              <a:latin typeface="Calibri" pitchFamily="34" charset="0"/>
            </a:endParaRPr>
          </a:p>
          <a:p>
            <a:pPr marL="457200" lvl="2" algn="just">
              <a:buClr>
                <a:srgbClr val="A6CF39"/>
              </a:buClr>
            </a:pPr>
            <a:r>
              <a:rPr lang="en-US" sz="2000" dirty="0">
                <a:solidFill>
                  <a:srgbClr val="0C4DA2"/>
                </a:solidFill>
                <a:latin typeface="Calibri" pitchFamily="34" charset="0"/>
              </a:rPr>
              <a:t>	</a:t>
            </a:r>
            <a:r>
              <a:rPr lang="en-US" sz="2000" dirty="0" smtClean="0">
                <a:solidFill>
                  <a:srgbClr val="0C4DA2"/>
                </a:solidFill>
                <a:latin typeface="Calibri" pitchFamily="34" charset="0"/>
              </a:rPr>
              <a:t>Video surveillance, </a:t>
            </a:r>
            <a:r>
              <a:rPr lang="en-US" sz="2000" dirty="0" err="1" smtClean="0">
                <a:solidFill>
                  <a:srgbClr val="0C4DA2"/>
                </a:solidFill>
                <a:latin typeface="Calibri" pitchFamily="34" charset="0"/>
              </a:rPr>
              <a:t>infomobility</a:t>
            </a:r>
            <a:r>
              <a:rPr lang="en-US" sz="2000" dirty="0" smtClean="0">
                <a:solidFill>
                  <a:srgbClr val="0C4DA2"/>
                </a:solidFill>
                <a:latin typeface="Calibri" pitchFamily="34" charset="0"/>
              </a:rPr>
              <a:t> </a:t>
            </a:r>
          </a:p>
        </p:txBody>
      </p:sp>
      <p:pic>
        <p:nvPicPr>
          <p:cNvPr id="1026" name="Picture 2" descr="http://netfficient-project.eu/wp-content/uploads/2015/04/NETfficient_logo.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298" y="5589240"/>
            <a:ext cx="2206874" cy="5737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handyparking.crs4.it/wp-content/uploads/2014/04/logo_fav-e139877567267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5367050"/>
            <a:ext cx="952500" cy="99060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cp2020.crs4.it/wp-content/uploads/2016/03/LogoR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995936" y="5616365"/>
            <a:ext cx="1933358" cy="54666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ccia in giù 23"/>
          <p:cNvSpPr/>
          <p:nvPr/>
        </p:nvSpPr>
        <p:spPr bwMode="auto">
          <a:xfrm>
            <a:off x="3455876" y="836712"/>
            <a:ext cx="2232248" cy="4104456"/>
          </a:xfrm>
          <a:prstGeom prst="downArrow">
            <a:avLst/>
          </a:prstGeom>
          <a:solidFill>
            <a:srgbClr val="A6CF39">
              <a:alpha val="6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rgbClr val="35358A"/>
              </a:solidFill>
              <a:effectLst/>
              <a:latin typeface="Helvetica" pitchFamily="34" charset="0"/>
              <a:cs typeface="Arial" charset="0"/>
            </a:endParaRPr>
          </a:p>
        </p:txBody>
      </p:sp>
      <p:sp>
        <p:nvSpPr>
          <p:cNvPr id="21" name="Rettangolo 20"/>
          <p:cNvSpPr/>
          <p:nvPr/>
        </p:nvSpPr>
        <p:spPr>
          <a:xfrm>
            <a:off x="4885657" y="116632"/>
            <a:ext cx="4067973" cy="400110"/>
          </a:xfrm>
          <a:prstGeom prst="rect">
            <a:avLst/>
          </a:prstGeom>
        </p:spPr>
        <p:txBody>
          <a:bodyPr wrap="none">
            <a:spAutoFit/>
          </a:bodyPr>
          <a:lstStyle/>
          <a:p>
            <a:pPr algn="r"/>
            <a:r>
              <a:rPr lang="en-US" sz="2000" b="1" dirty="0" smtClean="0">
                <a:solidFill>
                  <a:schemeClr val="bg1"/>
                </a:solidFill>
                <a:latin typeface="Calibri" pitchFamily="34" charset="0"/>
              </a:rPr>
              <a:t>From smart cities to </a:t>
            </a:r>
            <a:r>
              <a:rPr lang="en-US" sz="2000" b="1" smtClean="0">
                <a:solidFill>
                  <a:schemeClr val="bg1"/>
                </a:solidFill>
                <a:latin typeface="Calibri" pitchFamily="34" charset="0"/>
              </a:rPr>
              <a:t>a smarter </a:t>
            </a:r>
            <a:r>
              <a:rPr lang="en-US" sz="2000" b="1" dirty="0" smtClean="0">
                <a:solidFill>
                  <a:schemeClr val="bg1"/>
                </a:solidFill>
                <a:latin typeface="Calibri" pitchFamily="34" charset="0"/>
              </a:rPr>
              <a:t>island</a:t>
            </a:r>
            <a:endParaRPr lang="it-IT" sz="2000" b="1" dirty="0">
              <a:solidFill>
                <a:schemeClr val="bg1"/>
              </a:solidFill>
              <a:latin typeface="Calibri" pitchFamily="34" charset="0"/>
            </a:endParaRPr>
          </a:p>
        </p:txBody>
      </p:sp>
      <p:sp>
        <p:nvSpPr>
          <p:cNvPr id="4" name="Rettangolo 8"/>
          <p:cNvSpPr>
            <a:spLocks noChangeArrowheads="1"/>
          </p:cNvSpPr>
          <p:nvPr/>
        </p:nvSpPr>
        <p:spPr bwMode="auto">
          <a:xfrm>
            <a:off x="467544" y="764704"/>
            <a:ext cx="8215313" cy="4093428"/>
          </a:xfrm>
          <a:prstGeom prst="rect">
            <a:avLst/>
          </a:prstGeom>
          <a:noFill/>
          <a:ln w="9525">
            <a:noFill/>
            <a:miter lim="800000"/>
            <a:headEnd/>
            <a:tailEnd/>
          </a:ln>
        </p:spPr>
        <p:txBody>
          <a:bodyPr>
            <a:spAutoFit/>
          </a:bodyPr>
          <a:lstStyle/>
          <a:p>
            <a:pPr>
              <a:buClr>
                <a:srgbClr val="A6CF39"/>
              </a:buClr>
              <a:buFont typeface="Wingdings" pitchFamily="2" charset="2"/>
              <a:buChar char="v"/>
            </a:pPr>
            <a:r>
              <a:rPr lang="it-IT" sz="2000" dirty="0" smtClean="0">
                <a:solidFill>
                  <a:srgbClr val="0C4DA2"/>
                </a:solidFill>
                <a:latin typeface="Calibri" pitchFamily="34" charset="0"/>
              </a:rPr>
              <a:t> </a:t>
            </a:r>
            <a:r>
              <a:rPr lang="it-IT" sz="2000" b="1" dirty="0" err="1" smtClean="0">
                <a:solidFill>
                  <a:srgbClr val="0C4DA2"/>
                </a:solidFill>
                <a:latin typeface="Calibri" pitchFamily="34" charset="0"/>
              </a:rPr>
              <a:t>Regional</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control</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room</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for</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innovation</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initiatives</a:t>
            </a:r>
            <a:endParaRPr lang="it-IT" sz="2000" dirty="0" smtClean="0"/>
          </a:p>
          <a:p>
            <a:pPr marL="723900" lvl="2">
              <a:buClr>
                <a:srgbClr val="A6CF39"/>
              </a:buClr>
            </a:pPr>
            <a:r>
              <a:rPr lang="it-IT" sz="2000" dirty="0" smtClean="0">
                <a:solidFill>
                  <a:srgbClr val="0C4DA2"/>
                </a:solidFill>
                <a:latin typeface="Calibri" pitchFamily="34" charset="0"/>
              </a:rPr>
              <a:t>	Energy, </a:t>
            </a:r>
            <a:r>
              <a:rPr lang="it-IT" sz="2000" dirty="0" err="1" smtClean="0">
                <a:solidFill>
                  <a:srgbClr val="0C4DA2"/>
                </a:solidFill>
                <a:latin typeface="Calibri" pitchFamily="34" charset="0"/>
              </a:rPr>
              <a:t>transportation</a:t>
            </a:r>
            <a:r>
              <a:rPr lang="it-IT" sz="2000" dirty="0" smtClean="0">
                <a:solidFill>
                  <a:srgbClr val="0C4DA2"/>
                </a:solidFill>
                <a:latin typeface="Calibri" pitchFamily="34" charset="0"/>
              </a:rPr>
              <a:t>, ICT, </a:t>
            </a:r>
            <a:r>
              <a:rPr lang="it-IT" sz="2000" dirty="0" err="1" smtClean="0">
                <a:solidFill>
                  <a:srgbClr val="0C4DA2"/>
                </a:solidFill>
                <a:latin typeface="Calibri" pitchFamily="34" charset="0"/>
              </a:rPr>
              <a:t>aerospace</a:t>
            </a: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tourism</a:t>
            </a:r>
            <a:r>
              <a:rPr lang="it-IT" sz="2000" dirty="0" smtClean="0">
                <a:solidFill>
                  <a:srgbClr val="0C4DA2"/>
                </a:solidFill>
                <a:latin typeface="Calibri" pitchFamily="34" charset="0"/>
              </a:rPr>
              <a:t>, etc.</a:t>
            </a:r>
          </a:p>
          <a:p>
            <a:pPr marL="723900" lvl="2">
              <a:buClr>
                <a:srgbClr val="A6CF39"/>
              </a:buClr>
            </a:pPr>
            <a:endParaRPr lang="it-IT" sz="2000" dirty="0" smtClean="0">
              <a:solidFill>
                <a:srgbClr val="0C4DA2"/>
              </a:solidFill>
              <a:latin typeface="Calibri" pitchFamily="34" charset="0"/>
            </a:endParaRPr>
          </a:p>
          <a:p>
            <a:pPr>
              <a:buClr>
                <a:srgbClr val="A6CF39"/>
              </a:buClr>
              <a:buFont typeface="Wingdings" pitchFamily="2" charset="2"/>
              <a:buChar char="v"/>
            </a:pP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Very</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good</a:t>
            </a:r>
            <a:r>
              <a:rPr lang="it-IT" sz="2000" b="1" dirty="0" smtClean="0">
                <a:solidFill>
                  <a:srgbClr val="0C4DA2"/>
                </a:solidFill>
                <a:latin typeface="Calibri" pitchFamily="34" charset="0"/>
              </a:rPr>
              <a:t> network </a:t>
            </a:r>
            <a:r>
              <a:rPr lang="it-IT" sz="2000" b="1" dirty="0" err="1" smtClean="0">
                <a:solidFill>
                  <a:srgbClr val="0C4DA2"/>
                </a:solidFill>
                <a:latin typeface="Calibri" pitchFamily="34" charset="0"/>
              </a:rPr>
              <a:t>infrastructure</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soon</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becoming</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exceptionally</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good</a:t>
            </a:r>
            <a:r>
              <a:rPr lang="it-IT" sz="2000" b="1" dirty="0" smtClean="0">
                <a:solidFill>
                  <a:srgbClr val="0C4DA2"/>
                </a:solidFill>
                <a:latin typeface="Calibri" pitchFamily="34" charset="0"/>
              </a:rPr>
              <a:t>)</a:t>
            </a:r>
          </a:p>
          <a:p>
            <a:pPr marL="723900" lvl="2">
              <a:buClr>
                <a:srgbClr val="A6CF39"/>
              </a:buClr>
            </a:pP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Large</a:t>
            </a: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regional</a:t>
            </a: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fiber</a:t>
            </a: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optic</a:t>
            </a:r>
            <a:r>
              <a:rPr lang="it-IT" sz="2000" dirty="0" smtClean="0">
                <a:solidFill>
                  <a:srgbClr val="0C4DA2"/>
                </a:solidFill>
                <a:latin typeface="Calibri" pitchFamily="34" charset="0"/>
              </a:rPr>
              <a:t> networks and </a:t>
            </a:r>
            <a:r>
              <a:rPr lang="it-IT" sz="2000" dirty="0" err="1" smtClean="0">
                <a:solidFill>
                  <a:srgbClr val="0C4DA2"/>
                </a:solidFill>
                <a:latin typeface="Calibri" pitchFamily="34" charset="0"/>
              </a:rPr>
              <a:t>MANs</a:t>
            </a:r>
            <a:endParaRPr lang="it-IT" sz="2000" dirty="0" smtClean="0">
              <a:solidFill>
                <a:srgbClr val="0C4DA2"/>
              </a:solidFill>
              <a:latin typeface="Calibri" pitchFamily="34" charset="0"/>
            </a:endParaRPr>
          </a:p>
          <a:p>
            <a:pPr marL="723900" lvl="2">
              <a:buClr>
                <a:srgbClr val="A6CF39"/>
              </a:buClr>
            </a:pP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By</a:t>
            </a:r>
            <a:r>
              <a:rPr lang="it-IT" sz="2000" dirty="0" smtClean="0">
                <a:solidFill>
                  <a:srgbClr val="0C4DA2"/>
                </a:solidFill>
                <a:latin typeface="Calibri" pitchFamily="34" charset="0"/>
              </a:rPr>
              <a:t> 2020 </a:t>
            </a:r>
            <a:r>
              <a:rPr lang="it-IT" sz="2000" dirty="0" err="1" smtClean="0">
                <a:solidFill>
                  <a:srgbClr val="0C4DA2"/>
                </a:solidFill>
                <a:latin typeface="Calibri" pitchFamily="34" charset="0"/>
              </a:rPr>
              <a:t>everyone</a:t>
            </a:r>
            <a:r>
              <a:rPr lang="it-IT" sz="2000" dirty="0" smtClean="0">
                <a:solidFill>
                  <a:srgbClr val="0C4DA2"/>
                </a:solidFill>
                <a:latin typeface="Calibri" pitchFamily="34" charset="0"/>
              </a:rPr>
              <a:t> with &gt;30mbps and 85% &gt;100mbps</a:t>
            </a:r>
          </a:p>
          <a:p>
            <a:pPr marL="723900" lvl="2">
              <a:buClr>
                <a:srgbClr val="A6CF39"/>
              </a:buClr>
            </a:pPr>
            <a:endParaRPr lang="it-IT" sz="2000" dirty="0" smtClean="0">
              <a:solidFill>
                <a:srgbClr val="0C4DA2"/>
              </a:solidFill>
              <a:latin typeface="Calibri" pitchFamily="34" charset="0"/>
            </a:endParaRPr>
          </a:p>
          <a:p>
            <a:pPr>
              <a:buClr>
                <a:srgbClr val="A6CF39"/>
              </a:buClr>
              <a:buFont typeface="Wingdings" pitchFamily="2" charset="2"/>
              <a:buChar char="v"/>
            </a:pPr>
            <a:r>
              <a:rPr lang="it-IT" sz="2000" dirty="0" smtClean="0">
                <a:solidFill>
                  <a:srgbClr val="0C4DA2"/>
                </a:solidFill>
                <a:latin typeface="Calibri" pitchFamily="34" charset="0"/>
              </a:rPr>
              <a:t> </a:t>
            </a:r>
            <a:r>
              <a:rPr lang="it-IT" sz="2000" b="1" dirty="0" smtClean="0">
                <a:solidFill>
                  <a:srgbClr val="0C4DA2"/>
                </a:solidFill>
                <a:latin typeface="Calibri" pitchFamily="34" charset="0"/>
              </a:rPr>
              <a:t>High </a:t>
            </a:r>
            <a:r>
              <a:rPr lang="it-IT" sz="2000" b="1" dirty="0" err="1" smtClean="0">
                <a:solidFill>
                  <a:srgbClr val="0C4DA2"/>
                </a:solidFill>
                <a:latin typeface="Calibri" pitchFamily="34" charset="0"/>
              </a:rPr>
              <a:t>skilled</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people</a:t>
            </a:r>
            <a:r>
              <a:rPr lang="it-IT" sz="2000" b="1" dirty="0" smtClean="0">
                <a:solidFill>
                  <a:srgbClr val="0C4DA2"/>
                </a:solidFill>
                <a:latin typeface="Calibri" pitchFamily="34" charset="0"/>
              </a:rPr>
              <a:t> </a:t>
            </a:r>
          </a:p>
          <a:p>
            <a:pPr>
              <a:buClr>
                <a:srgbClr val="A6CF39"/>
              </a:buClr>
            </a:pPr>
            <a:r>
              <a:rPr lang="en-US" sz="2000" dirty="0" smtClean="0">
                <a:solidFill>
                  <a:srgbClr val="0C4DA2"/>
                </a:solidFill>
                <a:latin typeface="Calibri" pitchFamily="34" charset="0"/>
              </a:rPr>
              <a:t>	Two universities, many research institutions, ICT eco-system</a:t>
            </a:r>
          </a:p>
          <a:p>
            <a:pPr>
              <a:buClr>
                <a:srgbClr val="A6CF39"/>
              </a:buClr>
            </a:pPr>
            <a:endParaRPr lang="en-US" sz="2000" dirty="0" smtClean="0">
              <a:solidFill>
                <a:srgbClr val="0C4DA2"/>
              </a:solidFill>
              <a:latin typeface="Calibri" pitchFamily="34" charset="0"/>
            </a:endParaRPr>
          </a:p>
          <a:p>
            <a:pPr>
              <a:buClr>
                <a:srgbClr val="A6CF39"/>
              </a:buClr>
              <a:buFont typeface="Wingdings" pitchFamily="2" charset="2"/>
              <a:buChar char="v"/>
            </a:pPr>
            <a:r>
              <a:rPr lang="it-IT" sz="2000" b="1" dirty="0" err="1" smtClean="0">
                <a:solidFill>
                  <a:srgbClr val="0C4DA2"/>
                </a:solidFill>
                <a:latin typeface="Calibri" pitchFamily="34" charset="0"/>
              </a:rPr>
              <a:t>Sardinia</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population</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is</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not</a:t>
            </a:r>
            <a:r>
              <a:rPr lang="it-IT" sz="2000" b="1" dirty="0" smtClean="0">
                <a:solidFill>
                  <a:srgbClr val="0C4DA2"/>
                </a:solidFill>
                <a:latin typeface="Calibri" pitchFamily="34" charset="0"/>
              </a:rPr>
              <a:t> </a:t>
            </a:r>
            <a:r>
              <a:rPr lang="it-IT" sz="2000" b="1" dirty="0" err="1" smtClean="0">
                <a:solidFill>
                  <a:srgbClr val="0C4DA2"/>
                </a:solidFill>
                <a:latin typeface="Calibri" pitchFamily="34" charset="0"/>
              </a:rPr>
              <a:t>very</a:t>
            </a:r>
            <a:r>
              <a:rPr lang="it-IT" sz="2000" b="1" dirty="0" smtClean="0">
                <a:solidFill>
                  <a:srgbClr val="0C4DA2"/>
                </a:solidFill>
                <a:latin typeface="Calibri" pitchFamily="34" charset="0"/>
              </a:rPr>
              <a:t> dense</a:t>
            </a:r>
            <a:endParaRPr lang="it-IT" sz="2000" dirty="0" smtClean="0"/>
          </a:p>
          <a:p>
            <a:pPr marL="723900" lvl="2">
              <a:buClr>
                <a:srgbClr val="A6CF39"/>
              </a:buClr>
            </a:pPr>
            <a:r>
              <a:rPr lang="it-IT" sz="2000" dirty="0" smtClean="0">
                <a:solidFill>
                  <a:srgbClr val="0C4DA2"/>
                </a:solidFill>
                <a:latin typeface="Calibri" pitchFamily="34" charset="0"/>
              </a:rPr>
              <a:t>Area </a:t>
            </a:r>
            <a:r>
              <a:rPr lang="it-IT" sz="2000" dirty="0" err="1" smtClean="0">
                <a:solidFill>
                  <a:srgbClr val="0C4DA2"/>
                </a:solidFill>
                <a:latin typeface="Calibri" pitchFamily="34" charset="0"/>
              </a:rPr>
              <a:t>of</a:t>
            </a:r>
            <a:r>
              <a:rPr lang="it-IT" sz="2000" dirty="0" smtClean="0">
                <a:solidFill>
                  <a:srgbClr val="0C4DA2"/>
                </a:solidFill>
                <a:latin typeface="Calibri" pitchFamily="34" charset="0"/>
              </a:rPr>
              <a:t> 24000 km</a:t>
            </a:r>
            <a:r>
              <a:rPr lang="it-IT" sz="2000" baseline="30000" dirty="0" smtClean="0">
                <a:solidFill>
                  <a:srgbClr val="0C4DA2"/>
                </a:solidFill>
                <a:latin typeface="Calibri" pitchFamily="34" charset="0"/>
              </a:rPr>
              <a:t>2</a:t>
            </a: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population</a:t>
            </a:r>
            <a:r>
              <a:rPr lang="it-IT" sz="2000" dirty="0" smtClean="0">
                <a:solidFill>
                  <a:srgbClr val="0C4DA2"/>
                </a:solidFill>
                <a:latin typeface="Calibri" pitchFamily="34" charset="0"/>
              </a:rPr>
              <a:t> </a:t>
            </a:r>
            <a:r>
              <a:rPr lang="it-IT" sz="2000" dirty="0" err="1" smtClean="0">
                <a:solidFill>
                  <a:srgbClr val="0C4DA2"/>
                </a:solidFill>
                <a:latin typeface="Calibri" pitchFamily="34" charset="0"/>
              </a:rPr>
              <a:t>of</a:t>
            </a:r>
            <a:r>
              <a:rPr lang="it-IT" sz="2000" dirty="0" smtClean="0">
                <a:solidFill>
                  <a:srgbClr val="0C4DA2"/>
                </a:solidFill>
                <a:latin typeface="Calibri" pitchFamily="34" charset="0"/>
              </a:rPr>
              <a:t> 1.6 </a:t>
            </a:r>
            <a:r>
              <a:rPr lang="it-IT" sz="2000" dirty="0" err="1" smtClean="0">
                <a:solidFill>
                  <a:srgbClr val="0C4DA2"/>
                </a:solidFill>
                <a:latin typeface="Calibri" pitchFamily="34" charset="0"/>
              </a:rPr>
              <a:t>mln</a:t>
            </a:r>
            <a:r>
              <a:rPr lang="it-IT" sz="2000" dirty="0" smtClean="0">
                <a:solidFill>
                  <a:srgbClr val="0C4DA2"/>
                </a:solidFill>
                <a:latin typeface="Calibri" pitchFamily="34" charset="0"/>
              </a:rPr>
              <a:t>, 377 </a:t>
            </a:r>
            <a:r>
              <a:rPr lang="it-IT" sz="2000" dirty="0" err="1" smtClean="0">
                <a:solidFill>
                  <a:srgbClr val="0C4DA2"/>
                </a:solidFill>
                <a:latin typeface="Calibri" pitchFamily="34" charset="0"/>
              </a:rPr>
              <a:t>cities</a:t>
            </a:r>
            <a:endParaRPr lang="it-IT" sz="2000" dirty="0" smtClean="0">
              <a:solidFill>
                <a:srgbClr val="0C4DA2"/>
              </a:solidFill>
              <a:latin typeface="Calibri" pitchFamily="34" charset="0"/>
            </a:endParaRPr>
          </a:p>
          <a:p>
            <a:pPr marL="723900" lvl="2">
              <a:buClr>
                <a:srgbClr val="A6CF39"/>
              </a:buClr>
            </a:pPr>
            <a:r>
              <a:rPr lang="it-IT" sz="2000" dirty="0" err="1" smtClean="0">
                <a:solidFill>
                  <a:srgbClr val="0C4DA2"/>
                </a:solidFill>
                <a:latin typeface="Calibri" pitchFamily="34" charset="0"/>
              </a:rPr>
              <a:t>Population</a:t>
            </a:r>
            <a:r>
              <a:rPr lang="it-IT" sz="2000" dirty="0" smtClean="0">
                <a:solidFill>
                  <a:srgbClr val="0C4DA2"/>
                </a:solidFill>
                <a:latin typeface="Calibri" pitchFamily="34" charset="0"/>
              </a:rPr>
              <a:t> density </a:t>
            </a:r>
            <a:r>
              <a:rPr lang="it-IT" sz="2000" dirty="0" err="1" smtClean="0">
                <a:solidFill>
                  <a:srgbClr val="0C4DA2"/>
                </a:solidFill>
                <a:latin typeface="Calibri" pitchFamily="34" charset="0"/>
              </a:rPr>
              <a:t>of</a:t>
            </a:r>
            <a:r>
              <a:rPr lang="it-IT" sz="2000" dirty="0" smtClean="0">
                <a:solidFill>
                  <a:srgbClr val="0C4DA2"/>
                </a:solidFill>
                <a:latin typeface="Calibri" pitchFamily="34" charset="0"/>
              </a:rPr>
              <a:t> 69/km</a:t>
            </a:r>
            <a:r>
              <a:rPr lang="it-IT" sz="2000" baseline="30000" dirty="0" smtClean="0">
                <a:solidFill>
                  <a:srgbClr val="0C4DA2"/>
                </a:solidFill>
                <a:latin typeface="Calibri" pitchFamily="34" charset="0"/>
              </a:rPr>
              <a:t>2</a:t>
            </a:r>
            <a:r>
              <a:rPr lang="it-IT" sz="2000" dirty="0" smtClean="0">
                <a:solidFill>
                  <a:srgbClr val="0C4DA2"/>
                </a:solidFill>
                <a:latin typeface="Calibri" pitchFamily="34" charset="0"/>
              </a:rPr>
              <a:t> (London &gt;5000, </a:t>
            </a:r>
            <a:r>
              <a:rPr lang="it-IT" sz="2000" dirty="0" err="1" smtClean="0">
                <a:solidFill>
                  <a:srgbClr val="0C4DA2"/>
                </a:solidFill>
                <a:latin typeface="Calibri" pitchFamily="34" charset="0"/>
              </a:rPr>
              <a:t>Rome</a:t>
            </a:r>
            <a:r>
              <a:rPr lang="it-IT" sz="2000" dirty="0" smtClean="0">
                <a:solidFill>
                  <a:srgbClr val="0C4DA2"/>
                </a:solidFill>
                <a:latin typeface="Calibri" pitchFamily="34" charset="0"/>
              </a:rPr>
              <a:t> &gt;2000)</a:t>
            </a:r>
          </a:p>
        </p:txBody>
      </p:sp>
      <p:sp>
        <p:nvSpPr>
          <p:cNvPr id="2" name="AutoShape 2" descr="https://lh3.googleusercontent.com/-c9bKgaRfC3Q/AAAAAAAAAAI/AAAAAAAAJUE/Eo2MLCqyiZs/s0-c-k-no-ns/photo.jpg"/>
          <p:cNvSpPr>
            <a:spLocks noChangeAspect="1" noChangeArrowheads="1"/>
          </p:cNvSpPr>
          <p:nvPr/>
        </p:nvSpPr>
        <p:spPr bwMode="auto">
          <a:xfrm>
            <a:off x="155575" y="-914400"/>
            <a:ext cx="1905000" cy="19050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3" name="AutoShape 6" descr="data:image/jpeg;base64,/9j/4AAQSkZJRgABAQAAAQABAAD/2wCEAAkGBxASEBURExIVFhUXGBgWFxcVFxUVFxgaFhUWGBcYFRgYHyggGBsmHhcVITEiJSkrMC4wFx81ODMtNygtLisBCgoKDg0OGxAQGy0mHyYtLS0rMi0tLS0vLy0tLS0tNS0vLS0tLS8vKystLS0tLTIrLS0tLS0tLS0tLy0tLS0tLf/AABEIAOEA4AMBEQACEQEDEQH/xAAcAAACAQUBAAAAAAAAAAAAAAAABwYBAgMEBQj/xABPEAACAQIBCAUFCwgJBQADAAABAgMAEQQFBgcSITFBYRMiUXGBFCMycpEzQlJic4KSobHB0QgXNFSTsrPCJDVDU2ODotLTFlXD4fBEdKP/xAAbAQEAAgMBAQAAAAAAAAAAAAAAAQQCAwUGB//EAD4RAAIBAgIGBwcCBQIHAAAAAAABAgMEETEFEiFBUWETInGBkaHRBhQyscHh8CNSFkJTcpJi8RUzorLC0uL/2gAMAwEAAhEDEQA/AHjQBQBQBQBQBQBQBQBQEYzjz1w2FJjXzso3opsFP+I+5e4XPKq9W4jDZmzrWWiK1ytd9WPF7+xb/JcyGYvPjHSnqusQ7EUX8Wa58RaqU7qo8ngdynoa1pranJ839Fh9Tmy46aT3SWR/WdiPYTatDnKWbZajRpU/gil2JDSzRymcRhlLG7p1H7SRubxBB7711beprw25nkdI26oVmlk9q/OR2q3lEKA5uX8d0UJIPWbqr3nj4C59laa89SGzMtWlHpaiTyW1kLgnkX0XZe5iK50ZSWTO5OEJfEk+46eGy9iF3sHHYwH2ix+2t0bia5lWdlRlksOw7+TcuRykKeo/Ydx9U8atU68Z7Mmc6vZzp7VtR1K3lQKAKAKAKAKAKAKAKAKAKAKAKAKAKAKAKAgOkbO9of6Jh2tIR5xxvjBGxVPByNt+A3bSCKlxW1erHM9HoXRaq/r1l1dy4vi+S83yWDWUIrnM9XM3ohWJXkbcQqDRIl+YGM1MQYzukX/UlyPq1/qq5ZzwnhxOLpelrUVP9r8n+IYddM80FARDOvEa0wj4IPrbafq1aoXUsZYcDtaPp6tNy4/Q5SLVdFtsyhKnAxxLHSmBKZI83srlvMyG7e9Y8bcDz+37blCtj1ZHMvLVR/UhlvO/Vo5wUAUAUAUAUAUAUAUAUAUAUAUAUAUBoZdykuGw0s7e8UkDddtyr4sQPGsJy1Ytli0t3cVo0lvflvfcjz/PO8jtI51mYlmJ4km5Ncptvaz6RCEYRUYrBLYjLDWtmEjeirAryNuKhpkdPJeI6OWOT4LKT3A7fqvWynLVkmVLin0lOUOKG9XbPFhQC8xU/SSu/wAJiR3X2fVXJlLWk2elpw1IKPBF8dEYs2FAtWZrZikrFmaNcuVIYGxBuD2EbqxxweKNmCawZPcn4oSxLIPfDbyI2Ee0GupCWtFM89Wp9HNx4GxWZqCgCgCgCgCgCgCgCgCgCgNXBZRhmLiORXMbaj6pvqsBex/+4HsNYqSeRtq0KlJRc44YrFc0bVZGoKAhGlvEFcEiD38yg9yq7/aq1WunhDDmd/2dpqV05PdF+bS+TYpK557M2ITWDNcjdiNYlaRtxVBpkbcdSaZDayLPr4aJ+JRb94Fj9YNdqlLWgnyPG3UNStKPNl+VZtSCRuIRrd9tn12qajwg2RQjr1Yx5oX0Zrko9JI2EaskamjKHrLEwwLHeoxMkjXkasWbEiV5nS3hYdjm3cVB+29XrR9RrmcjSUcKifFHeq0c4KA18XjootXpHC67aq34k8KxlOMcMWbKdGdTHUWOCxZsVkawoAoAoAoAoAoCB6SM7DAvkkDWlYecYHbGp4A8HYewbeINVbitq9VZnoNC6MVZ9PVXVWS4v0Xm9nEXua+XZMFiFlTavoyJwdOzvG8Ht5E1Up1HB4o9LfWcLuk4Sz3Pg/R7/XAe2Axkc0SSxtrI4DKeR7ew8COFdSMlJYo+fVaU6U3TmsGszYqTWQLTAv8ARYT2TW9sUn4VUu/hXb9D0Xs2/wBea/0/VCqqiewMsJrFmEjeiNYFeSNuM1BpkbUZqTTJDMzJl1sGo+CzL/q1v5q6to8aaPKaUjhcN8UvQy52y6uFYfCKj/UD91TcvCmzHR0ca65YkIRq5p3mjMr1OJg0Xa9TiRgUZ6YkpGF2rEySJZmSPNSH49vYq/jV+0+F9px9Kf8AMiuX1ZI6tnMMWKxCRo0jmyqLk1EpKKxZnTpyqSUYraxSZxZXfFSmRti7kX4K/ieP/oVxq1V1JYs9nZWsbenqrPe+L/MiWZiZzdJbCzNdwPNsd7qB6J7WA9oHIk3bWvrdSWe442ltH9H+tTXV3rg+PY/J9pNKunCCgCgCgCgOTnRlpcHhnnaxI6qKffOfRHdxPIGtdSepHEt2NpK6rKmu/kvzzEJiMQ8jtI7FnYlmY7yTvNcxtt4s+hwhGEVGKwS2IsqDMmujjOfyeXyeVvMyHqk7o3Oy/JW2A9hse01Yt6uq9V5M4em9HdPT6amutHPmvVbuWzgN+ugeKItpKwfSZOkI3xlZB3K3W/0lq0XCxps6+g6vR3kU9+K8cvPAS1c092XRnbUMiRuRNWtleSNyNqg0yRtRtQ0tDC0dyXgkXskv7VUfy10rJ9Vrmea0zHCrF8vqzNn5JaGNe17+xW/GpvH1V2mGiY41JPl9UQ1Xqgdtoyq9SYtF2vQjAoXoMDGz1BmkT3NGHVwqnixZvabD6gK6dtHCmjzukZ61drhgjs1YKIuc98vdM/QIfNodpHv2H2gfbc9lcy6ra71Vkj0+i7Loo9JP4n5L1f5vIhI1UztJGuJ2Rg6sVZSGUjeCDcEVkm08UbdRSTjJYp5jnzXy0uLwyzCwb0ZFHvXG8dxuCOTCuxRqdJHE8Lf2jtazpvLNc1+bHzOtW0phQBQBQCg0r5XMuLGHB6sI285HAJ77LqjxaqFzPGWHA9loC26Og6rzl8l6vHwRCarHeKihJWoJQ3tG2c3lEXk0rXmiGwne8Y2A82GwHwPE10LerrLVeaPFab0f0FTpoLqy8n6PNd63EvxmHWWN42F1dWRhyYEH6jVhrFYM4tOo6c1OOaeK7jzvisM0UjxP6SMyN3qSD9lchrB4M+m06kakFOOTSa7zHUGRsRPWDNUkbkTViaJI2o2qDU0TzRpJ7uPkz/Ev91X7F/Euz6nndOR+B9v0M2kOSxgHyh9mpb7TU3r+Fdv0MNDRx132fUiKvVE7LRkD1JjgV16YkaoF6Yk4FIlLsqLvYhR3k2FEm3ghJqMXJ5LaNjDQhEVBuUBR3AWrtxWqsEeOnNzk5PftI5nrl3oY+hQ+ccbSN6ruJ7ztA8TwqrdVtRaqzZ09F2fTT6SXwrzf5mLR2rlnqkjWkahtijUlaskb4olOi7K5jxhgJ6ky2A+OgLKeV11xz6tXLWerLDicjT1qqlt0qzi/J7Pnh5jdroniwoAoAoDzllXFdLiJpb315HbwLEj6rDwrkyeLbPpFvT6OlCHBJeRr1ibyooZFagGzk7HSQSpNGbOhuvZ2EHtBBIPI1lGTi8Ua61GFam6c1sf54ofWQcrR4vDpPHuYbRxVhsZTzB9uw8a6kJqccUfO7u1nbVXSnu81xFjpUyT0WLE4HVmG310AB7rrqHwaqVzDCWPE9Z7P3PSW7pPOPyf3x8iFVWO6Xo1qhoho2onrBo0yRtRvUGlonWjF/OzD4in2Mfxq7Y/Ezz+nV1IPmzNpIfzsI+Kx9pH4Uvc4mvQkepN80RJZKpHZcS8SUMdUu6SpI1ShkqCdUkWYuC6TEGQ+jEL/ADmuB9WsfZVu0hrT1uBzNLVejo6izl8kTfK2UUw8LSvuUbBxYnco5k10Kk1CLkzgW9CVeoqcd/5iKDKGOeaRpXN2Y3P3AcgLDwrizk5PWZ7WjRjSgoRyRoyPWJYSNaR6k3RRqSvWaRuii/JmK6KeKW9tSRH8FYE/VetkXg0zGvT6SlKHFNeKPRVdc+ZBQBQBQHmqaExu0Z3ozJ9ElfurkNYbD6ZCevFS4pPxKCoMytCStQSVoSSrR7nH5JiNRz5mUgNfcjblfl2HlY+9rfQq6ksHkzj6ZsPeaOtFdeOXNb19V9xl57ZG8rwbxqLyL5yP11vs8RdfnVdrQ14YHltF3fu1zGbyex9j9M+4RQNcs+hBQgyRvUNGLRtRyVg0anEnWi1/6RKP8P8AnH41bsvifYee0+v0Y9v0Mukx/wCkRD/DP7xpe/Euw16DX6Uu36ESWSqR2nEvElDHVK9JQapQyUGqNjNXJnk+GVSLO3Xf1m4eAsPCuzb09SCW88dpC46eu5LJbF2ffMgee2XvKJtRD5qMkDsZtzNzHAcrnjXPua2vLBZI9Douy6CnrS+KXkuHr9iMPJVY6yiYJJKk2qJqySVmkbYxMJNZGwrFCXZUG9iFHexAH20wx2ESnqJye7b4HpGuyfLgoAoAoBG6RclnD5QkNupL55Tw63pjv19Y9zDtrm146s3zPc6HuOmtYrfHY+7Ly+RGhWk6qLqGRWhJWoJA0A4NGmcXlEHQSG8sIAud7x7lbmR6J8DxroW1TWjqvNHidOWHQVelgurLyfDvzXetxCNIuRPJsYXUebmvIvYGv5xfadbue3Cq1xT1Z8md/Qt57xbqL+KOx9m5+GzuItWg64UBej2qGiGieaJnvipfkj++lWbNdd9h532hWFCP930Zn0pvbExfJfztUXvxLsNegFjRl2/QhyyVTO24l4kqDHVK9JQapIsxsl+UYoEjzcVnbsJv1F8SL9ymrNtS1547kczStx0FDBZy2L6v84ktz/y95PD0KG0soI2b1Tczcidw8Twq5dVdSOqs2cbRFl09TpJLqx83w+r+4qmkrlnr1EwvJU4GxRMDyVkkbFExGsjMpQEk0fZLOIx8ezqRedY+oeoO8vq7OwGt1CGtNcjl6YuVQtJcZdVd+fl9B310zwIUBRWBvYg22HkbXsfaPbQYFaAjufGbYx2G1VsJUu0THt4qT2MBbvAPCtVanrx5nR0ZfO0rYv4Xsfr2r7CMliZGZHUqykqynYQRvBFc1rA93CSklKLxTyKCoMytCStQSVoSb2RcqSYWdJ03odo3BlOxlPePYbHhWUJOMsUaLq2hc0pUp5Pye5932HBnHk+PKWT7xEEkCWE7usBuPZfap7L8q6NSKqw2dx4iyrz0fd4VN3Vl2fm1cRJEEbCCCNhB2EEbwRwNcw992FKAKAnuiAf0mb5IfW4/CrVp8TPO+0n/ACIf3fQv0uNbEw84j9T/APul4usjH2cWNGfavkQdZapYHoHEvEtMDHVLhIeFzyFyTyA41GBGqOTN7Apk/AFpTYhTLMd+23ojtsLKO23OutSgqNPb2s8PeVpX11hT44R7OPfm+ApctZXfEzvO+9jsHwVHoqO4e03PGubOTnJyZ7O1tY29JU47vN73+dhzmlrHAsqJjLVlgZJFtCQoC+GJnYIqlmYhVUbSSdwAqUsciJSUU5SeCWY78yc3BgsPqtYyvZpSO3ggPYtz4knjXSo0tSPM8DpS/d3WxXwrZH17X6LcSGtxzC1nAtcgXNhfid9h2nYfZQlJvI88YrOTEx5QxGJhmZGaZ921WUOQgZTsYBbDaK57m1JtHsqVrSnbwpzjisEMTNjSjDJaPFr0T7ukW5iPeN8f1jtIrfC4T2SORdaFnHrUXrLhv+/z5DChlV1DKwZSLgqQQQeII3irJxJRcXg8yLZ7ZmR41eljsmIA2N71wNyyW+pt45jZWitRU9qzOro3SkrV6ktsOHDmvTeJvG4SSGRopUKOuwq2/v7COwjYa57TTwZ7WlVhVgpweKZiqDYFCStQSVoSMLRTl/Vc4Jz1Xu8V+Db3TxHWHMN21btamD1H3HmvaCy1oq5itq2S7Nz7svDgaelDIHQzjEoPNzE61tyy2ufpAFu8NWNzT1Zay3m/QN901LoZfFHL+37ZdmBCarHeCgGBodXz+IPYkY9rP+FW7TNnm/aV/pU1zfyRXTEvnsMfiSD2Mn40u80PZp/p1FzXyYv6qHpAoCaaMcg9PiPKXF44SNW+5pbXH0QQ3eVqzbU9aWs8l8zg6dvehpdDH4pZ8o/fLsxN/Stl/WcYJDsWzy24tvRPD0j3r2VldVMXqLvNHs/Y6sXczW17I9m9/TxF5VQ9KFAUoAoDNg8JJNIsUSF3bYFXefwHaTsFSk28EYVasKUHObwS3jhzKzNTBjpZLPiCNre9QHesd/rbjyFdCjQUNrzPEaU0tK7epDZD5836biUzSqilmYKoFyWIAA7STuqw3hmcmMXJ6sViyC5w6R40umFXpG3dI1xGPVGwv9Q7CaqVLlLZE9DZ6AnLrXD1VwWfovN8kQaDLc74yHESys7LIhudwXXGsFA2KCLjZVZVG5qTZ352dKFtOlTikmn44bMeO3iQi5DEHfc3777ayZpg1hsM6NWJuTO7m9nNi8G14ZOrvMbdaNu9eB5qQayhUlDI03NlRuV+otvFZ+PriNjNnSFhcTZJfMSnZZz1GPxH2C/I2PZerdOvGWx7GeavND1qHWh1o8s12r0OxnJm3h8bHqyrZh6Ei7HXuPEcjs8bGs6lKM1tKtnf1bSWMHs3rc/ziJ3OXNfE4FvOLrRk2WVQdQ9gb4Dcj4E1z6lKUMz2dlpGjdx6jwlvTz+6/HgcWtZ0AqAVoSZIZmRldCVZSGUjeCpuD7RUp4bURKMZxcZLFPY+wd2Elhyrk7rbOkXVYDaY5F7O5gCO0W7a6SarUzwVSNTRt5s/lezmn6rYxLZQwUkErwyCzodVuzkRyIsRyIrmyi4vBnu6NaFamqkMntX5yNeoNgxtDa9bFHlCPrmq5aZy7vqeY9pX1aS/u/8AErpkXrYU8ph/Bt99LvOPf9B7NPZVX9v/AJC4qmenNjAYOSaVIYxd3Oqo4X7TyAuTyBqYpyeCNdarCjB1J5La/wA+Q6cQ8OSsndXaI1soOwySN297G57BfsrpPCjTPCQVTSV5t/me3kl6LLiJKeZnZnc6zMSzE8STcn21zW8Xiz3sIRhFRisEti7CyoMgoAoDs5t5sYnGtaNdWMGzSsDqDtA+G3IeJFbKdKU3sKN7pGjaR67xluSz+y5+GI4c2828Pgk1Yhdj6cjbXbx4DkNnjtro06UYLYeJvdIVruWM3s3JZL78zlZxZ+4bD3SLz0o2WU9RT8Z+3kLnttWupcRjsW1lyy0JWr4Sn1Y8832L1w7xZ5by/icW15pLjeEXqxr3LxPM3POqU6kp5nq7WxoWqwpLbxeb7/TBHLrAtFKEHPzrwhgx+JiItqzPb1WYsp+iRViawk0cS0nr0YS5I0o2rAuJmdGrE2pmYGoNiZKc2c98Xg7JfpYh/ZyE7B/hvtKd20cq2wrSh2HPvNFULnrfDLivqt/k+Y1MhZzYLKCGMEaxBDwygaxHHqm4de6/O1XIVIVFh5Hl7mwuLOWs8t0l67mRXOjRrvlwR5mFjs/y2O7ubZzG6tFW23wOvY6eyhc/5L6r6rwYucRA8bmN1ZHXYVYEEd4NU2mngz00JxnFSi8U96MdQZlaEkz0Y5d6DFdA583PYDsWQegfnejzOpVm2qassHvOJp2z6ah0sfih/wBu/wAM+zEkWlLN3pIxjIx14xaUDjGLnW71+wnsFbbmnitZHM0Bf6k/d5vZLLt4d/zw4irqievGjodj8ziG7ZFX6KX/AJqvWmTPJe0sv1Ka5P5/YNMSeZw7dkjL7UJ/lpd5IezUv1ai5L5/cV9UT1o09FubvRx+WSDryC0QPCM7272t7AO01etqeC12eQ0/f68/d4PYvi7eHd8+wj+k/LvT4nydD5uAkG24yH0vojq9+tWq5qa0tVbjpaBsuho9LL4pf9u7xz7MCGVWO6FAX4eF3cIilmbYqqCSe4CpSb2IxnOMIuUnglvYxc2NG+6XGHmIVP8AEYb+5fad1W6drvn4HmL/ANoM4W3+T+i+r8CV5azjweAQRm2sAAsMQFwOGwbEXvtyvVidWFNYeRx7XR9zey1llvk/za+wWecWeOKxd1J6KI/2aE7R8dt792wcqpVK0p9h6uy0TQtet8UuL+i3eb5kdrSdMKApQg3sg4Yy4uCMe+lS/cGBb/SGPhWcFjJIr3dRU6E5vdF+OGzzOzpuyEUnjxqjqygRyHskQdUnvQW/y6t144PWPNaHr4wdJ5rauz/f5i0RqrnbTNlGrE2JmdWqDamZQagzTL0YgggkEG4I2EEbiDwNQZ5rBk9zZ0kzxWjxQM0e7XFulXv4SeNjzNWady1sltOHeaDp1OtR6r4bvt8uwneIwmTsqw611kA2B0OrJGTw7VPHVYeFWXGFVHBhVu9HVMNq5PJ/R9q8Rc5yZg4rDXeO88Xao84o+Mg396+wVTqW8o7VtR6ay01Qr9WfVlzyfY/XxZEga0HZKgkbQSCNoI2EEbiDwNQT2j5zRyyMbg0lNi1tSUcNdRZtnYRZgOxhXUpT144nz3SNo7S4cFlnHs+2XahUZ7ZvHBYkqo8y92iPYPfJ3qSPAjnVGtS1Jcj2Gi7/AN7o4v4lsl69/wA8SdaIorYKRvhTMR3CONftBqzarqPtPP8AtFLG5iuEV82yulyK+CRvgzKT3FJF+0ipul1F2j2dlhdSXGL+aZA8ys3jjcSFYeaSzSnlt1UHNiCO4NVWjT15cj0OlL73SjivieyPr3fPAbOdmWFwWDeUWDW1Il4a7Cy7OwbWI7FNXqs9SGJ47R9q7u4UHlnLs3+OXaxDkk7SSSdpJ2kk7yTxNcs+h7FsRQmgJZm3mHisTZ5AYIu1x12HxUO7va3casU7eUtr2I417puhb9WHWlyyXa/TyGNhcFk/JcOtdYwdhd+tJIRtt2seOqo8KtqMKSxPMTq3ekqmG18lkvou1+JCs49Ic0t0wwMSbtc26Vu7gg7rnmKrVLlvZHYd+y0FTpdav1nw3L1+XJkJYkkkkkk3JO0kneSeJqsd7JYIpQBQFKEFKEE60U5ILzvimHViBROcjjbbuQ//ANBVq2hi9Y4Gn7pQpKis5bX2L1fyGNl3JMWLw8mHlHVcWuN6nerLzBsfCrkoqSwZ5ajVlSmpxzR5rzhyLNgsQ+HlFmXaDwdT6Lr2g/UQRvBqjKLi8GewoV41oKcf9uRpRvWJYTNhGrE2JmZWqDYmZQag2JlwNQZJm5k7KE0EgkhkaNxxXiOxgdjDkQRUxbi8UYVaNOtHUqLFfnh3DOzY0lRyWjxYEb7ukHuZ9Yb0PtHMVcp3KeyR5i90FOGM7frLhv8Av8+TO1nDmZg8aOkA6ORtoljt1r7i43ON23fzrZUoRnt3lKz0rcWvVzitz3dnD5chYZw5oYzB3Z014h/ax3KgfHG9PHZzNUqlGUM8j1dnpS3utkXhLg/pufz5HS0X5b6DF9Cx83PZeQkHoHx2rzJXsrO2nqyw4lbTtp01DpF8UPlv8M/EZudGQ0xmGaFtjelG3wXG4928HkTVypTU44HlbC8laVlUWW9cV+ZczUzAybLh8CkUq6smtIWW4NryNbaN+yxrGhFxhgzfpe4hXunOm8VgsPBBn/k2XEYF44l15NaMqtwL2kW+07BsuaV4uUMENEXEKF1GdR4LB4+DNvNbIaYLDLCu1vSkb4Tnee7cByArKlTUI4Gm/vJXdZ1HlklwX5nzFrpQy102L6BT5uC4PYZD6Z8BZeR1u2qdzPWlhwPU6BtOiodI1tn8t3jn4HLzezRxeMsyJqRn+1kuFt8Qb38NnMVrp0ZTyyLd5pS3tdknjLgs+/h8+Qz83szMHgx0hHSSDaZZLdW28ou5O/fzq7ToRht3nk7zS1xddRbIvct/bx+XI5OcmkWOO8eFAkbd0h9zHq8XPsHM7qwqXKWyJdstAznhO46q4b+/h8+SFtj8fLO5kmkZ3PFuHIAbFHIACqUpOTxZ6ijRp0Y6lNYLl+be816g2hehBSgKUAUINvJGTJcTMsEQuzceCqN7t2KPwG8is4QcngjRcXELem6k8l58lz/3HtkXJceFgSCP0VG872J2sx5k3NdOEVFYI8Bc3E7iq6k83+YdxvVkaDhZ3Zq4fKEPRyizLcxyLbWQns7VOy68eRAIwnBSW0s2t1O3lrR71xELnRmni8A9pkul7LKu2Nuzb70/FNjs4jbVOcHHM9RbXlOuuq9vDeceN6wLiZsI1YmxMyq1QbEzIDUGaZeDQyTLgagyxO9m1nZisEQI21or7Ynvq89Xih5jZ2g1sp1ZQyKN7o6jdrGawlxWffx/MGhu5s52YXGrZG1ZLXaJ7Bx2kcGXmOV7bqvU6sZ5HkL3Rta0fWWMdzWX2faaOXswsLOekivh5r6weMdXWBuCybr323FjzrGdvGW1bGWLTTNeitSfXjwfDt9cUSqIEKAxubC5Atc22m3Ct5yZYY7C6hAUBa4NjY2Nth32PbbjQlYY7SK5CzCwsB6SW+ImJ1i8gGrrE3JCbr323NzVeFvGO17Wde701XrLUp9SOWCzw7fTBHQzizow2DFnbWkt1Yk2uewn4K8z2G191Z1KsYZlay0dWun1VhHi8vu+wVOcedOJxhs7asfCJD1eWsd7nv2bNgFUalWU8z2Flo2jaLGKxlxefdw/NrOHWovhQBQFKEBUgpehGJ1cgZvYnGPaJOrezSNsRe3b748ht7t9ZwpynkVLu+o2scaj27lvfp2scWbObkOCj1I+s7bXkPpOR9ijbZeHMkk9CnTUFsPF3t9Uu5609iWS3L78X9Nh2a2FIKAKAsmiV1KsoZSLFWAII7CDvFCU2niiFZZ0W5OmJZFeBj/dHq/QYEAcltWmVGLOjR0pXp7G8e31I1NoclHoYxCPjxFfsY1rdu9zL8NOL+aHn9jGNEWL/WYfovWPu0uJtWnaf7H4ouGiXF/rEPsenuz4ma09S/Y/FFw0T4r9Yh+i9PdnxJ/iCl+x+KLhooxX6zF9F6j3V8Sf4hpfsfii781OJ/WYvovT3V8Sf4hpfsfii+LRbi1YMuKjVgbgqsgII4gg3Bp7rLiH7Q0WsHTbXahiZAw+KjhCYmVZXB2OqlbrYW1u1t+0W4VagpJYSeJ5y6nRnU1qMXFcG8dvLkdKsysFAFAFAaGWsPiJIimHmWFydrsmvYWN9UXFm3bTfj3jCak1hF4Fi2nRhU1qsdZcMcPHkQGTRhOxLNjFZiblmjZiT2kl7k1V91fE9EvaKnFYKk0u1ehT81sv62n7Jv8AfT3V8R/EdP8Apv8Ay+wfmtl/W0/ZN/vp7o+I/iOH9N/5fYPzWy/rafsm/wB9PdHxH8Rw/pv/AC+xT81kv62n7Jv99PdHxH8Rw/pv/L7B+ayX9bT9k3++nur4j+I4f03/AJfYvi0VvfrYtbfFiN/rfZU+6viYy9oo4bKf/V9jvZL0d4CI3cPMf8U9X6CgAj1r1tjbwWe059fTl1U2RwiuWfi8X4YEriiVVCqAqjYAAAAOwAbq3pYHIlJyeLeLL6EBQBQBQHCzxy7LgcMcSmH6cKRrjX6Mqp2a/otcXsD33rCcnFY4Fm1oRrVNRyw4bMRfNpofhgR4zk/+OtPvHI6v/BV+/wAvuYn0zT8MJGO+Rj/KKj3h8Cf+Cx/f5fc130x4z3uHgHf0h+wio94lwM1oalvk/IsGl3KB/s8L9CX/AJKj3ifI2rQ1vxl4r0KHSrlI8IB3Rt971HvE+RsWhbb/AFeK9Cw6Tcpn38Q7ox95rHp5m1aGtOD8TG+kPKh//IA7oofvU1Dr1OJtjoizX8mPe/U6WQMt5dx0mpDiGsPSkMcKonrEJv5Db9tTCdWbwT+RpubbRtrHWqQ7FjLF+fmNrJmHkjhRJJTK4HWkKqpY3vfVXYBwHIcd9XYppYN4nla04zm5Qjqrcs8PE2qyNQUAUAUBrZSgkkiZI5TE5HVkCqxU3vfVbYRw8eG+sZJtYJ4G2jOEJqU46y3rLHvQqMvZay5gn1Jp2sfRcRwsj+qTHv5Hb9tUZzrQeDfy9D1lra6Muo61OHasZYrz88jQj0g5TH9uG744/uUVHvFTiWHoWyf8uHe/UzLpIykPfRHvj/A1PvMzB6Cs+D8fsZF0m5QHCA98b/c9PeanIwegbT/V4r0Mi6Usfxjwx+ZKP/JU+9T5fneYv2ftf3S8V/6mZdKuK44eE9xcfjWXvUuBrfs9R3TfkZV0szccLH4SMP5ae9S4Gt+z1PdUfh9zIult+ODXwnI/8dT70+Hn9jB+z0f6v/T/APRN80ctyY3D+UPB0KkkINfX1gN7eithe4Hd3VYpzc1i1gcW+tY21Xo4y1uOzDDlmzt1sKYUAUAUBZNErqyMoZWBVlIuCCLEEcQRQlNp4o886Qcz3yfPdQTh5D5p99uPRufhDh2jbwNqNSnqvkersbxXENvxLP1InWsvBQFQaEmVJKgyTM8RJIABJJsANpJO4ADeagz1sFixk5oaM5ZbS4y8abCIgbSN6594OQ63q1Yhbt7ZHGvNNRh1aG18d3dx+XaNjA4OKGNYokVEXYFUWA/986tpJLBHm6lSdSTlN4tmepMAoAoAoAoAoDBjcHHMhjlRXRthVhcH/wC7ahpNYMzp1Z05KcHg1wFbnXo3kjvLhLyJvMRN5F9Q+/HI7fWqnUtmtsT1NjpyM8IV9j47n28Pl2C/a4JBBBBsQdhBG8EcDVU7+OKxRbegxDWqSMShNCMS0tQjEkWZGa74+faCIEI6V91+PRofhH6ht7AdtKm5vkc7SF/G1p7PieS+r5fPxHzBCqKqIoVVAVVGwAAWAA4ACuglhsR4mUnJuUs2X1JAUAUAUAUBq5SyfDiImhmQPG4syn7uII3gjaCKhpNYMzp1JU5KUXg0JTO/RficOTJhQ08O/VG2ZORUemOa7eXGqs6LWR6K10pTqLVqbH5fYgDqQSpFiDYg7CCN4I4VoOqtqxRQmhJL82dHWPxZDFOgi+HKCCR8SP0m8bDnW2NKUjn3GkqNLYni+XqOLNXMnB4Aa0a68ttssli/MLwQd3iTVmFOMcjgXN9VuNkns4LIklbCmFAFAFAFAFAFAFAFAFAR7ObM/CY0azrqS22SpYNyDcHHf4WrVUpRnmX7PSNa22ReMeDy+3cKnOLMXHYW7anTRj38QJIHx09JfrHOqk6Mo8z01rpahX2Y6r4P6PL5EV6QVqOi2U1toA3nYBxPcONCHLeTXNbR1isSQ84aCHmLStyVT6Pe3sNb6dByz2I495pilSWFPrS8vHf3eI48mZPiw8SwwoERRYAfWSd5J3knaauxiorBHlqtWdWbnN4tm1UmsKAKAKAKAKAKAKA0sfkjDT+7QRS23dJGj27tYGocU80bIVZw+GTXYzHgchYOFtaLDQxt8JI0U+0C9QoxWSJnXqzWEpN9rOjWRqCgCgCgCgCgCgCgCgCgCgCgCgCgObjcgYOZteXDQu3wmjQt4ki9YuEXmjfTuq1NYQm0uTZlwGSMNBthgijPbGiIfEgbaKKWSMalerU+OTfa8TdrI1BQBQBQBQBQBQBQBQBQBQBQBQBQBQBQBQBQBQBQBQBQBQBQBQBQBQBQBQBQBQBQBQCkk05Ydb/0KXZf36cKE4DZja4B7QD7aEF1AQLPTSbFk7FeSth5JDqLJrKygWYsLWPqmgO9mTnOuUcN5SsbRjXZNViGPVttuO+gIrnFpchwmLlwpwsjmJtUsHQA9UNsB76E4E2zayuMZhIsUqFBKusFJBI2kWJHdQg6dAQnPrSHHkyaOF8O8hdNe6sqgdYrY37qA38w88UynFJKkTR9G+oQxDEkqGuLd9ASegI1n1nlDkyFJJEaRpH1FRSATYEs23gNg72FARTJemjDSzxxNhpIw7qmuzoQusbAsBwuRfsoTgNChBAM8tJqZOxZw0mFkc6iyK6uoDK1xex3WZWHhQHazFzwiynC8qRtGY31GRiCfRVg1xwNyPmmgJLQEEz20mQ5OxIwzQPK3RrISrKoGszAKb8erfxFAY8ztKMGPxQwogeJmVmUsykMUAJUAcdXWPzTQnAn9CDiZ45yR5OwjYp1L2ZVCKQCxdgLAnsFz3KaAi+amlOPH4tMLHhJFL6xLF0IVVUkk229g72FCcCfYrExxI0kjqiKLszkKqgbySdgFCBfZW0y5NiYrEs09vfRqFTZzkKk94BFBgcv8+OH/Upvpx0JwKNpzw4BPkUuzb6aUGA1TiPNdJb3utbwvahAql054cgHyKXbt9NKE4CSxe5/nffQHsTDegvqj7KEGSgPO+nH+tz/APrxfvS0JQxNBP8AVR+Xk+xKECi0l/1xjflR/CjoSPjRd/U+E+T/AJmoQSmgET+UB+nYf5A/xGoSjv8A5Pf6Jivlx/BSgY16EHmrS1nH5XlGTVN4sPeFOwlT51h3uCOYRaEnGzszamwEqQzDa8McvLrrZ071YMvdY7L0B6B0XZx+XZOjdzeWPzMvaWQCzn1lKt3sRwoQRfT7kXXw0OMUbYX6N/UlsAT3OEA9c0JRE9BmV+hyi2HJsuJjKjnJFd0/0mb6qBnoGhB5Xz2ygcXlTEyrt15jGgG24jtEmr3hQfnUJNTI+OfA46OZgQ2Hm6442Risq+K66+NAesUcEAg3BFwRxB3UIEx+UFla74bBg+iGxDjmbxxfV03tFCUZPyfsj7cTjWHZh4z7JJfD3L6JoGcTTTnQ+IxjYJGIgw5AYDc8tgWZu0LcKBwIY9lgRg0caNzlFDiJpGiw4Yqupq9JIV9IqWBCqDsvY3IO620BijQ5knsnP+afuFBiDaHMkkW1Z/2p/ChGJOMWgWB1G4RkDwU0B4/g9Be4fZQkyTrfWHbcUJGKmmfKgAHRYPYLe5TcP86hGBX89OVf7rB/sp/+agwIfnRnDPlDEeUziMPqKlolZVspYjYzMb9Y8aAdmgn+qj8vJ9iUIFFpL/rjG/Kj+FHQkfGi7+p8J8n/ADNQglNAIn8oD9Ow/wAgf4jUJR3/AMnv9ExXy4/gpQMl+kjOLyHJ0sqm0reah7ekcGzD1QGf5tCBG6KsgeV5ThUi8cPn5Oy0ZGovi5TZxAahI1NOGQPKMAMSo85hjrntMTWEo8LK/ch7aEC80M5xeS5QELm0WJtGb7hICTEfElk73HZQlj4zhyUuLwk2GbYJY2S/wSR1WHMGx8KEHlbJ+LlwmJSXVIlw8oZlvt1on66E87Mp7zQk9O5z5dWDJk2NRgQIS8R4FnW0XtZk9tCDz5owyT5RlXCx2uqN0zchCNdSeWuIx86hJu6X8keT5WlIFknCzrs2Xe6yDmddHb54oEOLRLlfynJMBJu8QMD7bm8Wxb8ynRt86hAi9IuV/Kcp4qa/VVzGnqQ9S45EqzfOoSeg9H2RfI8m4eAizhNeT5SQ67jwLEdwFCDzRlyUvi8Q53tPMx+dK5++hJKc39KGPwWGjwsMWF6OMEDXjlLHWYsxYrKASSxO4UGB0Pz05V/usH+yn/5qDApJpsyqAT0WD2C/uU//ADUGA9Z3LYdmO8xk+1L0IPIMHoL3D7KEl+KNg59b76A9QQZh5JKKTgMNew/sl7O6hBf/ANBZI/7fhv2SfhQCQ0u5Mgw2UzFBEkUfQxtqooVblpLmw47B7KEoZ+gn+qj8vJ9iUIFJpOQjLOMB/vFPthjI+2hI79EmJWTI+Gt70PGR2FJHG36j3EUIJhQCC094lWylFGN6YddbkXkkNu+wB+cKEolP5PiHyPEtwOIt7IYiftFAyIabM4fKMeMMh83hhqm24yvYyHnqjVXkQ/bQIh2Rst4zCaxw0zxa+rrFAOtq31bkg7tZvbQHQmz1ys6lGxkzKwKspCEEEWIPV3EUBHRcHYSpFiCLggjaCDwI2G9CT1PmLnAMfgIcTs1yNWUDhImx9nAE7RyYUMRI6Zci+TZUeQCyYhRMOzW9GUd9wGPylCUXZVzr6TN3DYPW84JzE4/woAJEtyGvhxf4poCRfk+5LvJisWR6IWBDzY9JIPYIfbQM6mn7JOvhYMWBtikMbH4kwG0/PRB880CIZoxzt8iw+UEJ29B00IO7pVtEB3sZIvoUBwNH+RfK8o4aAi6a4eTj1Iuu2tyawX59Aep6EHk/O3AtBlDFQsLFZ5Leq7F0PijKfGhI4tF2QMlYzJkUj4PDSSrrRylo0Z9ZWNixIvcqUbuYUIJZ/wBCZJ/7fhf2KfhQB/0Jkn/t+F/Yp+FAdnGqBC4GwBGA+iaA8fQegvcPsoSUxcq2caw99xHOhJ7Hw3oL6o+yhiZKA87adHAyubkD+jxb/WloShiaCCDko2/v5PsShDOXpd0fTYmXy7CLrvqhZohYM2qLLIl/SbVsCvEKLbdhEiyzdztx+S5HSJtS5u8E6HV1rAXKGzK1rC4IvYXvYWAkU+mjKpUgLhE+MsclxzGtKR7QaDAi+TMk5QypiGeNJJ5JGvJM2xAdgu8noqALdUcBYDYBQD0ihiyBkVzrB2jUsSdgknkNlFuC6xVeSrt3GhAgMh4J8djI8OH1pJ5Os1wW6xLSyHmBrt4UMj1lhMMkUaRIoVEUIqjcFUAKB3AChiZaATGn/IVjDlBRsPmJT9JomPZ79b80FCUcrQTnMsWMfBMw1MQNZNu6VF/mQHb2xqONAybacsi9Nk4YhR18M+vu29G9kkHIegx+ToQee+lX4Q9ooZHpbQ/kvoMkQEizTa07c+kPUJ/yxGPChidzO/JAxmAxGG2XkjYLfg460Z8HCnwoDyb0q8SAewkXHI86GQ5fyfckA+UY4jsw8Z9kktuRvEPmmhDHLQgW2lbR42Oti8NbyhV1WQkKJlF9WxOwOLkAnYRsJFgQAmcNlHKGS5jqvNhJTsYMurrAHZdJAVcC5sbHfs30JO2ulzK1v0qM8zFD9woMCkml7K4BIxMd7H+yi/CgwPRMrk4Ysd5iJPilCDx9BKuqvWG4cR2UMj0O1DEYke4dwoC6gIhnP+kfNX76A62avuB9c/YKA7NAQ7SP7iPGgFVkD3cd/wB9CR+5O9yT1RQg52dfuK+uP3WoDjZufpKfO/dNATOgCgOXnJ+jN3r+8KAi+TPd4/XX94UBMcre4S+o32GgIJQE9yb7jH6i/uigNmgF7P6Td5+2gJXmv+j/ADmoDr0AUBoZb9xNAQpt9AWmgGAfc/m/dQC/FA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8" descr="data:image/jpeg;base64,/9j/4AAQSkZJRgABAQAAAQABAAD/2wCEAAkGBxASEBURExIVFhUXGBgWFxcVFxUVFxgaFhUWGBcYFRgYHyggGBsmHhcVITEiJSkrMC4wFx81ODMtNygtLisBCgoKDg0OGxAQGy0mHyYtLS0rMi0tLS0vLy0tLS0tNS0vLS0tLS8vKystLS0tLTIrLS0tLS0tLS0tLy0tLS0tLf/AABEIAOEA4AMBEQACEQEDEQH/xAAcAAACAQUBAAAAAAAAAAAAAAAABwYBAgMEBQj/xABPEAACAQIBCAUFCwgJBQADAAABAgMAEQQFBgcSITFBYRMiUXGBFCMycpEzQlJic4KSobHB0QgXNFSTsrPCJDVDU2ODotLTFlXD4fBEdKP/xAAbAQEAAgMBAQAAAAAAAAAAAAAAAQQCAwUGB//EAD4RAAIBAgIGBwcCBQIHAAAAAAABAgMEETEFEiFBUWETInGBkaHRBhQyscHh8CNSFkJTcpJi8RUzorLC0uL/2gAMAwEAAhEDEQA/AHjQBQBQBQBQBQBQBQBQEYzjz1w2FJjXzso3opsFP+I+5e4XPKq9W4jDZmzrWWiK1ytd9WPF7+xb/JcyGYvPjHSnqusQ7EUX8Wa58RaqU7qo8ngdynoa1pranJ839Fh9Tmy46aT3SWR/WdiPYTatDnKWbZajRpU/gil2JDSzRymcRhlLG7p1H7SRubxBB7711beprw25nkdI26oVmlk9q/OR2q3lEKA5uX8d0UJIPWbqr3nj4C59laa89SGzMtWlHpaiTyW1kLgnkX0XZe5iK50ZSWTO5OEJfEk+46eGy9iF3sHHYwH2ix+2t0bia5lWdlRlksOw7+TcuRykKeo/Ydx9U8atU68Z7Mmc6vZzp7VtR1K3lQKAKAKAKAKAKAKAKAKAKAKAKAKAKAKAKAgOkbO9of6Jh2tIR5xxvjBGxVPByNt+A3bSCKlxW1erHM9HoXRaq/r1l1dy4vi+S83yWDWUIrnM9XM3ohWJXkbcQqDRIl+YGM1MQYzukX/UlyPq1/qq5ZzwnhxOLpelrUVP9r8n+IYddM80FARDOvEa0wj4IPrbafq1aoXUsZYcDtaPp6tNy4/Q5SLVdFtsyhKnAxxLHSmBKZI83srlvMyG7e9Y8bcDz+37blCtj1ZHMvLVR/UhlvO/Vo5wUAUAUAUAUAUAUAUAUAUAUAUAUAUBoZdykuGw0s7e8UkDddtyr4sQPGsJy1Ytli0t3cVo0lvflvfcjz/PO8jtI51mYlmJ4km5Ncptvaz6RCEYRUYrBLYjLDWtmEjeirAryNuKhpkdPJeI6OWOT4LKT3A7fqvWynLVkmVLin0lOUOKG9XbPFhQC8xU/SSu/wAJiR3X2fVXJlLWk2elpw1IKPBF8dEYs2FAtWZrZikrFmaNcuVIYGxBuD2EbqxxweKNmCawZPcn4oSxLIPfDbyI2Ee0GupCWtFM89Wp9HNx4GxWZqCgCgCgCgCgCgCgCgCgCgNXBZRhmLiORXMbaj6pvqsBex/+4HsNYqSeRtq0KlJRc44YrFc0bVZGoKAhGlvEFcEiD38yg9yq7/aq1WunhDDmd/2dpqV05PdF+bS+TYpK557M2ITWDNcjdiNYlaRtxVBpkbcdSaZDayLPr4aJ+JRb94Fj9YNdqlLWgnyPG3UNStKPNl+VZtSCRuIRrd9tn12qajwg2RQjr1Yx5oX0Zrko9JI2EaskamjKHrLEwwLHeoxMkjXkasWbEiV5nS3hYdjm3cVB+29XrR9RrmcjSUcKifFHeq0c4KA18XjootXpHC67aq34k8KxlOMcMWbKdGdTHUWOCxZsVkawoAoAoAoAoAoCB6SM7DAvkkDWlYecYHbGp4A8HYewbeINVbitq9VZnoNC6MVZ9PVXVWS4v0Xm9nEXua+XZMFiFlTavoyJwdOzvG8Ht5E1Up1HB4o9LfWcLuk4Sz3Pg/R7/XAe2Axkc0SSxtrI4DKeR7ew8COFdSMlJYo+fVaU6U3TmsGszYqTWQLTAv8ARYT2TW9sUn4VUu/hXb9D0Xs2/wBea/0/VCqqiewMsJrFmEjeiNYFeSNuM1BpkbUZqTTJDMzJl1sGo+CzL/q1v5q6to8aaPKaUjhcN8UvQy52y6uFYfCKj/UD91TcvCmzHR0ca65YkIRq5p3mjMr1OJg0Xa9TiRgUZ6YkpGF2rEySJZmSPNSH49vYq/jV+0+F9px9Kf8AMiuX1ZI6tnMMWKxCRo0jmyqLk1EpKKxZnTpyqSUYraxSZxZXfFSmRti7kX4K/ieP/oVxq1V1JYs9nZWsbenqrPe+L/MiWZiZzdJbCzNdwPNsd7qB6J7WA9oHIk3bWvrdSWe442ltH9H+tTXV3rg+PY/J9pNKunCCgCgCgCgOTnRlpcHhnnaxI6qKffOfRHdxPIGtdSepHEt2NpK6rKmu/kvzzEJiMQ8jtI7FnYlmY7yTvNcxtt4s+hwhGEVGKwS2IsqDMmujjOfyeXyeVvMyHqk7o3Oy/JW2A9hse01Yt6uq9V5M4em9HdPT6amutHPmvVbuWzgN+ugeKItpKwfSZOkI3xlZB3K3W/0lq0XCxps6+g6vR3kU9+K8cvPAS1c092XRnbUMiRuRNWtleSNyNqg0yRtRtQ0tDC0dyXgkXskv7VUfy10rJ9Vrmea0zHCrF8vqzNn5JaGNe17+xW/GpvH1V2mGiY41JPl9UQ1Xqgdtoyq9SYtF2vQjAoXoMDGz1BmkT3NGHVwqnixZvabD6gK6dtHCmjzukZ61drhgjs1YKIuc98vdM/QIfNodpHv2H2gfbc9lcy6ra71Vkj0+i7Loo9JP4n5L1f5vIhI1UztJGuJ2Rg6sVZSGUjeCDcEVkm08UbdRSTjJYp5jnzXy0uLwyzCwb0ZFHvXG8dxuCOTCuxRqdJHE8Lf2jtazpvLNc1+bHzOtW0phQBQBQCg0r5XMuLGHB6sI285HAJ77LqjxaqFzPGWHA9loC26Og6rzl8l6vHwRCarHeKihJWoJQ3tG2c3lEXk0rXmiGwne8Y2A82GwHwPE10LerrLVeaPFab0f0FTpoLqy8n6PNd63EvxmHWWN42F1dWRhyYEH6jVhrFYM4tOo6c1OOaeK7jzvisM0UjxP6SMyN3qSD9lchrB4M+m06kakFOOTSa7zHUGRsRPWDNUkbkTViaJI2o2qDU0TzRpJ7uPkz/Ev91X7F/Euz6nndOR+B9v0M2kOSxgHyh9mpb7TU3r+Fdv0MNDRx132fUiKvVE7LRkD1JjgV16YkaoF6Yk4FIlLsqLvYhR3k2FEm3ghJqMXJ5LaNjDQhEVBuUBR3AWrtxWqsEeOnNzk5PftI5nrl3oY+hQ+ccbSN6ruJ7ztA8TwqrdVtRaqzZ09F2fTT6SXwrzf5mLR2rlnqkjWkahtijUlaskb4olOi7K5jxhgJ6ky2A+OgLKeV11xz6tXLWerLDicjT1qqlt0qzi/J7Pnh5jdroniwoAoAoDzllXFdLiJpb315HbwLEj6rDwrkyeLbPpFvT6OlCHBJeRr1ibyooZFagGzk7HSQSpNGbOhuvZ2EHtBBIPI1lGTi8Ua61GFam6c1sf54ofWQcrR4vDpPHuYbRxVhsZTzB9uw8a6kJqccUfO7u1nbVXSnu81xFjpUyT0WLE4HVmG310AB7rrqHwaqVzDCWPE9Z7P3PSW7pPOPyf3x8iFVWO6Xo1qhoho2onrBo0yRtRvUGlonWjF/OzD4in2Mfxq7Y/Ezz+nV1IPmzNpIfzsI+Kx9pH4Uvc4mvQkepN80RJZKpHZcS8SUMdUu6SpI1ShkqCdUkWYuC6TEGQ+jEL/ADmuB9WsfZVu0hrT1uBzNLVejo6izl8kTfK2UUw8LSvuUbBxYnco5k10Kk1CLkzgW9CVeoqcd/5iKDKGOeaRpXN2Y3P3AcgLDwrizk5PWZ7WjRjSgoRyRoyPWJYSNaR6k3RRqSvWaRuii/JmK6KeKW9tSRH8FYE/VetkXg0zGvT6SlKHFNeKPRVdc+ZBQBQBQHmqaExu0Z3ozJ9ElfurkNYbD6ZCevFS4pPxKCoMytCStQSVoSSrR7nH5JiNRz5mUgNfcjblfl2HlY+9rfQq6ksHkzj6ZsPeaOtFdeOXNb19V9xl57ZG8rwbxqLyL5yP11vs8RdfnVdrQ14YHltF3fu1zGbyex9j9M+4RQNcs+hBQgyRvUNGLRtRyVg0anEnWi1/6RKP8P8AnH41bsvifYee0+v0Y9v0Mukx/wCkRD/DP7xpe/Euw16DX6Uu36ESWSqR2nEvElDHVK9JQapQyUGqNjNXJnk+GVSLO3Xf1m4eAsPCuzb09SCW88dpC46eu5LJbF2ffMgee2XvKJtRD5qMkDsZtzNzHAcrnjXPua2vLBZI9Douy6CnrS+KXkuHr9iMPJVY6yiYJJKk2qJqySVmkbYxMJNZGwrFCXZUG9iFHexAH20wx2ESnqJye7b4HpGuyfLgoAoAoBG6RclnD5QkNupL55Tw63pjv19Y9zDtrm146s3zPc6HuOmtYrfHY+7Ly+RGhWk6qLqGRWhJWoJA0A4NGmcXlEHQSG8sIAud7x7lbmR6J8DxroW1TWjqvNHidOWHQVelgurLyfDvzXetxCNIuRPJsYXUebmvIvYGv5xfadbue3Cq1xT1Z8md/Qt57xbqL+KOx9m5+GzuItWg64UBej2qGiGieaJnvipfkj++lWbNdd9h532hWFCP930Zn0pvbExfJfztUXvxLsNegFjRl2/QhyyVTO24l4kqDHVK9JQapIsxsl+UYoEjzcVnbsJv1F8SL9ymrNtS1547kczStx0FDBZy2L6v84ktz/y95PD0KG0soI2b1Tczcidw8Twq5dVdSOqs2cbRFl09TpJLqx83w+r+4qmkrlnr1EwvJU4GxRMDyVkkbFExGsjMpQEk0fZLOIx8ezqRedY+oeoO8vq7OwGt1CGtNcjl6YuVQtJcZdVd+fl9B310zwIUBRWBvYg22HkbXsfaPbQYFaAjufGbYx2G1VsJUu0THt4qT2MBbvAPCtVanrx5nR0ZfO0rYv4Xsfr2r7CMliZGZHUqykqynYQRvBFc1rA93CSklKLxTyKCoMytCStQSVoSb2RcqSYWdJ03odo3BlOxlPePYbHhWUJOMsUaLq2hc0pUp5Pye5932HBnHk+PKWT7xEEkCWE7usBuPZfap7L8q6NSKqw2dx4iyrz0fd4VN3Vl2fm1cRJEEbCCCNhB2EEbwRwNcw992FKAKAnuiAf0mb5IfW4/CrVp8TPO+0n/ACIf3fQv0uNbEw84j9T/APul4usjH2cWNGfavkQdZapYHoHEvEtMDHVLhIeFzyFyTyA41GBGqOTN7Apk/AFpTYhTLMd+23ojtsLKO23OutSgqNPb2s8PeVpX11hT44R7OPfm+ApctZXfEzvO+9jsHwVHoqO4e03PGubOTnJyZ7O1tY29JU47vN73+dhzmlrHAsqJjLVlgZJFtCQoC+GJnYIqlmYhVUbSSdwAqUsciJSUU5SeCWY78yc3BgsPqtYyvZpSO3ggPYtz4knjXSo0tSPM8DpS/d3WxXwrZH17X6LcSGtxzC1nAtcgXNhfid9h2nYfZQlJvI88YrOTEx5QxGJhmZGaZ921WUOQgZTsYBbDaK57m1JtHsqVrSnbwpzjisEMTNjSjDJaPFr0T7ukW5iPeN8f1jtIrfC4T2SORdaFnHrUXrLhv+/z5DChlV1DKwZSLgqQQQeII3irJxJRcXg8yLZ7ZmR41eljsmIA2N71wNyyW+pt45jZWitRU9qzOro3SkrV6ktsOHDmvTeJvG4SSGRopUKOuwq2/v7COwjYa57TTwZ7WlVhVgpweKZiqDYFCStQSVoSMLRTl/Vc4Jz1Xu8V+Db3TxHWHMN21btamD1H3HmvaCy1oq5itq2S7Nz7svDgaelDIHQzjEoPNzE61tyy2ufpAFu8NWNzT1Zay3m/QN901LoZfFHL+37ZdmBCarHeCgGBodXz+IPYkY9rP+FW7TNnm/aV/pU1zfyRXTEvnsMfiSD2Mn40u80PZp/p1FzXyYv6qHpAoCaaMcg9PiPKXF44SNW+5pbXH0QQ3eVqzbU9aWs8l8zg6dvehpdDH4pZ8o/fLsxN/Stl/WcYJDsWzy24tvRPD0j3r2VldVMXqLvNHs/Y6sXczW17I9m9/TxF5VQ9KFAUoAoDNg8JJNIsUSF3bYFXefwHaTsFSk28EYVasKUHObwS3jhzKzNTBjpZLPiCNre9QHesd/rbjyFdCjQUNrzPEaU0tK7epDZD5836biUzSqilmYKoFyWIAA7STuqw3hmcmMXJ6sViyC5w6R40umFXpG3dI1xGPVGwv9Q7CaqVLlLZE9DZ6AnLrXD1VwWfovN8kQaDLc74yHESys7LIhudwXXGsFA2KCLjZVZVG5qTZ352dKFtOlTikmn44bMeO3iQi5DEHfc3777ayZpg1hsM6NWJuTO7m9nNi8G14ZOrvMbdaNu9eB5qQayhUlDI03NlRuV+otvFZ+PriNjNnSFhcTZJfMSnZZz1GPxH2C/I2PZerdOvGWx7GeavND1qHWh1o8s12r0OxnJm3h8bHqyrZh6Ei7HXuPEcjs8bGs6lKM1tKtnf1bSWMHs3rc/ziJ3OXNfE4FvOLrRk2WVQdQ9gb4Dcj4E1z6lKUMz2dlpGjdx6jwlvTz+6/HgcWtZ0AqAVoSZIZmRldCVZSGUjeCpuD7RUp4bURKMZxcZLFPY+wd2Elhyrk7rbOkXVYDaY5F7O5gCO0W7a6SarUzwVSNTRt5s/lezmn6rYxLZQwUkErwyCzodVuzkRyIsRyIrmyi4vBnu6NaFamqkMntX5yNeoNgxtDa9bFHlCPrmq5aZy7vqeY9pX1aS/u/8AErpkXrYU8ph/Bt99LvOPf9B7NPZVX9v/AJC4qmenNjAYOSaVIYxd3Oqo4X7TyAuTyBqYpyeCNdarCjB1J5La/wA+Q6cQ8OSsndXaI1soOwySN297G57BfsrpPCjTPCQVTSV5t/me3kl6LLiJKeZnZnc6zMSzE8STcn21zW8Xiz3sIRhFRisEti7CyoMgoAoDs5t5sYnGtaNdWMGzSsDqDtA+G3IeJFbKdKU3sKN7pGjaR67xluSz+y5+GI4c2828Pgk1Yhdj6cjbXbx4DkNnjtro06UYLYeJvdIVruWM3s3JZL78zlZxZ+4bD3SLz0o2WU9RT8Z+3kLnttWupcRjsW1lyy0JWr4Sn1Y8832L1w7xZ5by/icW15pLjeEXqxr3LxPM3POqU6kp5nq7WxoWqwpLbxeb7/TBHLrAtFKEHPzrwhgx+JiItqzPb1WYsp+iRViawk0cS0nr0YS5I0o2rAuJmdGrE2pmYGoNiZKc2c98Xg7JfpYh/ZyE7B/hvtKd20cq2wrSh2HPvNFULnrfDLivqt/k+Y1MhZzYLKCGMEaxBDwygaxHHqm4de6/O1XIVIVFh5Hl7mwuLOWs8t0l67mRXOjRrvlwR5mFjs/y2O7ubZzG6tFW23wOvY6eyhc/5L6r6rwYucRA8bmN1ZHXYVYEEd4NU2mngz00JxnFSi8U96MdQZlaEkz0Y5d6DFdA583PYDsWQegfnejzOpVm2qassHvOJp2z6ah0sfih/wBu/wAM+zEkWlLN3pIxjIx14xaUDjGLnW71+wnsFbbmnitZHM0Bf6k/d5vZLLt4d/zw4irqievGjodj8ziG7ZFX6KX/AJqvWmTPJe0sv1Ka5P5/YNMSeZw7dkjL7UJ/lpd5IezUv1ai5L5/cV9UT1o09FubvRx+WSDryC0QPCM7272t7AO01etqeC12eQ0/f68/d4PYvi7eHd8+wj+k/LvT4nydD5uAkG24yH0vojq9+tWq5qa0tVbjpaBsuho9LL4pf9u7xz7MCGVWO6FAX4eF3cIilmbYqqCSe4CpSb2IxnOMIuUnglvYxc2NG+6XGHmIVP8AEYb+5fad1W6drvn4HmL/ANoM4W3+T+i+r8CV5azjweAQRm2sAAsMQFwOGwbEXvtyvVidWFNYeRx7XR9zey1llvk/za+wWecWeOKxd1J6KI/2aE7R8dt792wcqpVK0p9h6uy0TQtet8UuL+i3eb5kdrSdMKApQg3sg4Yy4uCMe+lS/cGBb/SGPhWcFjJIr3dRU6E5vdF+OGzzOzpuyEUnjxqjqygRyHskQdUnvQW/y6t144PWPNaHr4wdJ5rauz/f5i0RqrnbTNlGrE2JmdWqDamZQagzTL0YgggkEG4I2EEbiDwNQZ5rBk9zZ0kzxWjxQM0e7XFulXv4SeNjzNWady1sltOHeaDp1OtR6r4bvt8uwneIwmTsqw611kA2B0OrJGTw7VPHVYeFWXGFVHBhVu9HVMNq5PJ/R9q8Rc5yZg4rDXeO88Xao84o+Mg396+wVTqW8o7VtR6ay01Qr9WfVlzyfY/XxZEga0HZKgkbQSCNoI2EEbiDwNQT2j5zRyyMbg0lNi1tSUcNdRZtnYRZgOxhXUpT144nz3SNo7S4cFlnHs+2XahUZ7ZvHBYkqo8y92iPYPfJ3qSPAjnVGtS1Jcj2Gi7/AN7o4v4lsl69/wA8SdaIorYKRvhTMR3CONftBqzarqPtPP8AtFLG5iuEV82yulyK+CRvgzKT3FJF+0ipul1F2j2dlhdSXGL+aZA8ys3jjcSFYeaSzSnlt1UHNiCO4NVWjT15cj0OlL73SjivieyPr3fPAbOdmWFwWDeUWDW1Il4a7Cy7OwbWI7FNXqs9SGJ47R9q7u4UHlnLs3+OXaxDkk7SSSdpJ2kk7yTxNcs+h7FsRQmgJZm3mHisTZ5AYIu1x12HxUO7va3casU7eUtr2I417puhb9WHWlyyXa/TyGNhcFk/JcOtdYwdhd+tJIRtt2seOqo8KtqMKSxPMTq3ekqmG18lkvou1+JCs49Ic0t0wwMSbtc26Vu7gg7rnmKrVLlvZHYd+y0FTpdav1nw3L1+XJkJYkkkkkk3JO0kneSeJqsd7JYIpQBQFKEFKEE60U5ILzvimHViBROcjjbbuQ//ANBVq2hi9Y4Gn7pQpKis5bX2L1fyGNl3JMWLw8mHlHVcWuN6nerLzBsfCrkoqSwZ5ajVlSmpxzR5rzhyLNgsQ+HlFmXaDwdT6Lr2g/UQRvBqjKLi8GewoV41oKcf9uRpRvWJYTNhGrE2JmZWqDYmZQag2JlwNQZJm5k7KE0EgkhkaNxxXiOxgdjDkQRUxbi8UYVaNOtHUqLFfnh3DOzY0lRyWjxYEb7ukHuZ9Yb0PtHMVcp3KeyR5i90FOGM7frLhv8Av8+TO1nDmZg8aOkA6ORtoljt1r7i43ON23fzrZUoRnt3lKz0rcWvVzitz3dnD5chYZw5oYzB3Z014h/ax3KgfHG9PHZzNUqlGUM8j1dnpS3utkXhLg/pufz5HS0X5b6DF9Cx83PZeQkHoHx2rzJXsrO2nqyw4lbTtp01DpF8UPlv8M/EZudGQ0xmGaFtjelG3wXG4928HkTVypTU44HlbC8laVlUWW9cV+ZczUzAybLh8CkUq6smtIWW4NryNbaN+yxrGhFxhgzfpe4hXunOm8VgsPBBn/k2XEYF44l15NaMqtwL2kW+07BsuaV4uUMENEXEKF1GdR4LB4+DNvNbIaYLDLCu1vSkb4Tnee7cByArKlTUI4Gm/vJXdZ1HlklwX5nzFrpQy102L6BT5uC4PYZD6Z8BZeR1u2qdzPWlhwPU6BtOiodI1tn8t3jn4HLzezRxeMsyJqRn+1kuFt8Qb38NnMVrp0ZTyyLd5pS3tdknjLgs+/h8+Qz83szMHgx0hHSSDaZZLdW28ou5O/fzq7ToRht3nk7zS1xddRbIvct/bx+XI5OcmkWOO8eFAkbd0h9zHq8XPsHM7qwqXKWyJdstAznhO46q4b+/h8+SFtj8fLO5kmkZ3PFuHIAbFHIACqUpOTxZ6ijRp0Y6lNYLl+be816g2hehBSgKUAUINvJGTJcTMsEQuzceCqN7t2KPwG8is4QcngjRcXELem6k8l58lz/3HtkXJceFgSCP0VG872J2sx5k3NdOEVFYI8Bc3E7iq6k83+YdxvVkaDhZ3Zq4fKEPRyizLcxyLbWQns7VOy68eRAIwnBSW0s2t1O3lrR71xELnRmni8A9pkul7LKu2Nuzb70/FNjs4jbVOcHHM9RbXlOuuq9vDeceN6wLiZsI1YmxMyq1QbEzIDUGaZeDQyTLgagyxO9m1nZisEQI21or7Ynvq89Xih5jZ2g1sp1ZQyKN7o6jdrGawlxWffx/MGhu5s52YXGrZG1ZLXaJ7Bx2kcGXmOV7bqvU6sZ5HkL3Rta0fWWMdzWX2faaOXswsLOekivh5r6weMdXWBuCybr323FjzrGdvGW1bGWLTTNeitSfXjwfDt9cUSqIEKAxubC5Atc22m3Ct5yZYY7C6hAUBa4NjY2Nth32PbbjQlYY7SK5CzCwsB6SW+ImJ1i8gGrrE3JCbr323NzVeFvGO17Wde701XrLUp9SOWCzw7fTBHQzizow2DFnbWkt1Yk2uewn4K8z2G191Z1KsYZlay0dWun1VhHi8vu+wVOcedOJxhs7asfCJD1eWsd7nv2bNgFUalWU8z2Flo2jaLGKxlxefdw/NrOHWovhQBQFKEBUgpehGJ1cgZvYnGPaJOrezSNsRe3b748ht7t9ZwpynkVLu+o2scaj27lvfp2scWbObkOCj1I+s7bXkPpOR9ijbZeHMkk9CnTUFsPF3t9Uu5609iWS3L78X9Nh2a2FIKAKAsmiV1KsoZSLFWAII7CDvFCU2niiFZZ0W5OmJZFeBj/dHq/QYEAcltWmVGLOjR0pXp7G8e31I1NoclHoYxCPjxFfsY1rdu9zL8NOL+aHn9jGNEWL/WYfovWPu0uJtWnaf7H4ouGiXF/rEPsenuz4ma09S/Y/FFw0T4r9Yh+i9PdnxJ/iCl+x+KLhooxX6zF9F6j3V8Sf4hpfsfii781OJ/WYvovT3V8Sf4hpfsfii+LRbi1YMuKjVgbgqsgII4gg3Bp7rLiH7Q0WsHTbXahiZAw+KjhCYmVZXB2OqlbrYW1u1t+0W4VagpJYSeJ5y6nRnU1qMXFcG8dvLkdKsysFAFAFAaGWsPiJIimHmWFydrsmvYWN9UXFm3bTfj3jCak1hF4Fi2nRhU1qsdZcMcPHkQGTRhOxLNjFZiblmjZiT2kl7k1V91fE9EvaKnFYKk0u1ehT81sv62n7Jv8AfT3V8R/EdP8Apv8Ay+wfmtl/W0/ZN/vp7o+I/iOH9N/5fYPzWy/rafsm/wB9PdHxH8Rw/pv/AC+xT81kv62n7Jv99PdHxH8Rw/pv/L7B+ayX9bT9k3++nur4j+I4f03/AJfYvi0VvfrYtbfFiN/rfZU+6viYy9oo4bKf/V9jvZL0d4CI3cPMf8U9X6CgAj1r1tjbwWe059fTl1U2RwiuWfi8X4YEriiVVCqAqjYAAAAOwAbq3pYHIlJyeLeLL6EBQBQBQHCzxy7LgcMcSmH6cKRrjX6Mqp2a/otcXsD33rCcnFY4Fm1oRrVNRyw4bMRfNpofhgR4zk/+OtPvHI6v/BV+/wAvuYn0zT8MJGO+Rj/KKj3h8Cf+Cx/f5fc130x4z3uHgHf0h+wio94lwM1oalvk/IsGl3KB/s8L9CX/AJKj3ifI2rQ1vxl4r0KHSrlI8IB3Rt971HvE+RsWhbb/AFeK9Cw6Tcpn38Q7ox95rHp5m1aGtOD8TG+kPKh//IA7oofvU1Dr1OJtjoizX8mPe/U6WQMt5dx0mpDiGsPSkMcKonrEJv5Db9tTCdWbwT+RpubbRtrHWqQ7FjLF+fmNrJmHkjhRJJTK4HWkKqpY3vfVXYBwHIcd9XYppYN4nla04zm5Qjqrcs8PE2qyNQUAUAUBrZSgkkiZI5TE5HVkCqxU3vfVbYRw8eG+sZJtYJ4G2jOEJqU46y3rLHvQqMvZay5gn1Jp2sfRcRwsj+qTHv5Hb9tUZzrQeDfy9D1lra6Muo61OHasZYrz88jQj0g5TH9uG744/uUVHvFTiWHoWyf8uHe/UzLpIykPfRHvj/A1PvMzB6Cs+D8fsZF0m5QHCA98b/c9PeanIwegbT/V4r0Mi6Usfxjwx+ZKP/JU+9T5fneYv2ftf3S8V/6mZdKuK44eE9xcfjWXvUuBrfs9R3TfkZV0szccLH4SMP5ae9S4Gt+z1PdUfh9zIult+ODXwnI/8dT70+Hn9jB+z0f6v/T/APRN80ctyY3D+UPB0KkkINfX1gN7eithe4Hd3VYpzc1i1gcW+tY21Xo4y1uOzDDlmzt1sKYUAUAUBZNErqyMoZWBVlIuCCLEEcQRQlNp4o886Qcz3yfPdQTh5D5p99uPRufhDh2jbwNqNSnqvkersbxXENvxLP1InWsvBQFQaEmVJKgyTM8RJIABJJsANpJO4ADeagz1sFixk5oaM5ZbS4y8abCIgbSN6594OQ63q1Yhbt7ZHGvNNRh1aG18d3dx+XaNjA4OKGNYokVEXYFUWA/986tpJLBHm6lSdSTlN4tmepMAoAoAoAoAoDBjcHHMhjlRXRthVhcH/wC7ahpNYMzp1Z05KcHg1wFbnXo3kjvLhLyJvMRN5F9Q+/HI7fWqnUtmtsT1NjpyM8IV9j47n28Pl2C/a4JBBBBsQdhBG8EcDVU7+OKxRbegxDWqSMShNCMS0tQjEkWZGa74+faCIEI6V91+PRofhH6ht7AdtKm5vkc7SF/G1p7PieS+r5fPxHzBCqKqIoVVAVVGwAAWAA4ACuglhsR4mUnJuUs2X1JAUAUAUAUBq5SyfDiImhmQPG4syn7uII3gjaCKhpNYMzp1JU5KUXg0JTO/RficOTJhQ08O/VG2ZORUemOa7eXGqs6LWR6K10pTqLVqbH5fYgDqQSpFiDYg7CCN4I4VoOqtqxRQmhJL82dHWPxZDFOgi+HKCCR8SP0m8bDnW2NKUjn3GkqNLYni+XqOLNXMnB4Aa0a68ttssli/MLwQd3iTVmFOMcjgXN9VuNkns4LIklbCmFAFAFAFAFAFAFAFAFAR7ObM/CY0azrqS22SpYNyDcHHf4WrVUpRnmX7PSNa22ReMeDy+3cKnOLMXHYW7anTRj38QJIHx09JfrHOqk6Mo8z01rpahX2Y6r4P6PL5EV6QVqOi2U1toA3nYBxPcONCHLeTXNbR1isSQ84aCHmLStyVT6Pe3sNb6dByz2I495pilSWFPrS8vHf3eI48mZPiw8SwwoERRYAfWSd5J3knaauxiorBHlqtWdWbnN4tm1UmsKAKAKAKAKAKAKA0sfkjDT+7QRS23dJGj27tYGocU80bIVZw+GTXYzHgchYOFtaLDQxt8JI0U+0C9QoxWSJnXqzWEpN9rOjWRqCgCgCgCgCgCgCgCgCgCgCgCgCgObjcgYOZteXDQu3wmjQt4ki9YuEXmjfTuq1NYQm0uTZlwGSMNBthgijPbGiIfEgbaKKWSMalerU+OTfa8TdrI1BQBQBQBQBQBQBQBQBQBQBQBQBQBQBQBQBQBQBQBQBQBQBQBQBQBQBQBQBQBQBQBQCkk05Ydb/0KXZf36cKE4DZja4B7QD7aEF1AQLPTSbFk7FeSth5JDqLJrKygWYsLWPqmgO9mTnOuUcN5SsbRjXZNViGPVttuO+gIrnFpchwmLlwpwsjmJtUsHQA9UNsB76E4E2zayuMZhIsUqFBKusFJBI2kWJHdQg6dAQnPrSHHkyaOF8O8hdNe6sqgdYrY37qA38w88UynFJKkTR9G+oQxDEkqGuLd9ASegI1n1nlDkyFJJEaRpH1FRSATYEs23gNg72FARTJemjDSzxxNhpIw7qmuzoQusbAsBwuRfsoTgNChBAM8tJqZOxZw0mFkc6iyK6uoDK1xex3WZWHhQHazFzwiynC8qRtGY31GRiCfRVg1xwNyPmmgJLQEEz20mQ5OxIwzQPK3RrISrKoGszAKb8erfxFAY8ztKMGPxQwogeJmVmUsykMUAJUAcdXWPzTQnAn9CDiZ45yR5OwjYp1L2ZVCKQCxdgLAnsFz3KaAi+amlOPH4tMLHhJFL6xLF0IVVUkk229g72FCcCfYrExxI0kjqiKLszkKqgbySdgFCBfZW0y5NiYrEs09vfRqFTZzkKk94BFBgcv8+OH/Upvpx0JwKNpzw4BPkUuzb6aUGA1TiPNdJb3utbwvahAql054cgHyKXbt9NKE4CSxe5/nffQHsTDegvqj7KEGSgPO+nH+tz/APrxfvS0JQxNBP8AVR+Xk+xKECi0l/1xjflR/CjoSPjRd/U+E+T/AJmoQSmgET+UB+nYf5A/xGoSjv8A5Pf6Jivlx/BSgY16EHmrS1nH5XlGTVN4sPeFOwlT51h3uCOYRaEnGzszamwEqQzDa8McvLrrZ071YMvdY7L0B6B0XZx+XZOjdzeWPzMvaWQCzn1lKt3sRwoQRfT7kXXw0OMUbYX6N/UlsAT3OEA9c0JRE9BmV+hyi2HJsuJjKjnJFd0/0mb6qBnoGhB5Xz2ygcXlTEyrt15jGgG24jtEmr3hQfnUJNTI+OfA46OZgQ2Hm6442Risq+K66+NAesUcEAg3BFwRxB3UIEx+UFla74bBg+iGxDjmbxxfV03tFCUZPyfsj7cTjWHZh4z7JJfD3L6JoGcTTTnQ+IxjYJGIgw5AYDc8tgWZu0LcKBwIY9lgRg0caNzlFDiJpGiw4Yqupq9JIV9IqWBCqDsvY3IO620BijQ5knsnP+afuFBiDaHMkkW1Z/2p/ChGJOMWgWB1G4RkDwU0B4/g9Be4fZQkyTrfWHbcUJGKmmfKgAHRYPYLe5TcP86hGBX89OVf7rB/sp/+agwIfnRnDPlDEeUziMPqKlolZVspYjYzMb9Y8aAdmgn+qj8vJ9iUIFFpL/rjG/Kj+FHQkfGi7+p8J8n/ADNQglNAIn8oD9Ow/wAgf4jUJR3/AMnv9ExXy4/gpQMl+kjOLyHJ0sqm0reah7ekcGzD1QGf5tCBG6KsgeV5ThUi8cPn5Oy0ZGovi5TZxAahI1NOGQPKMAMSo85hjrntMTWEo8LK/ch7aEC80M5xeS5QELm0WJtGb7hICTEfElk73HZQlj4zhyUuLwk2GbYJY2S/wSR1WHMGx8KEHlbJ+LlwmJSXVIlw8oZlvt1on66E87Mp7zQk9O5z5dWDJk2NRgQIS8R4FnW0XtZk9tCDz5owyT5RlXCx2uqN0zchCNdSeWuIx86hJu6X8keT5WlIFknCzrs2Xe6yDmddHb54oEOLRLlfynJMBJu8QMD7bm8Wxb8ynRt86hAi9IuV/Kcp4qa/VVzGnqQ9S45EqzfOoSeg9H2RfI8m4eAizhNeT5SQ67jwLEdwFCDzRlyUvi8Q53tPMx+dK5++hJKc39KGPwWGjwsMWF6OMEDXjlLHWYsxYrKASSxO4UGB0Pz05V/usH+yn/5qDApJpsyqAT0WD2C/uU//ADUGA9Z3LYdmO8xk+1L0IPIMHoL3D7KEl+KNg59b76A9QQZh5JKKTgMNew/sl7O6hBf/ANBZI/7fhv2SfhQCQ0u5Mgw2UzFBEkUfQxtqooVblpLmw47B7KEoZ+gn+qj8vJ9iUIFJpOQjLOMB/vFPthjI+2hI79EmJWTI+Gt70PGR2FJHG36j3EUIJhQCC094lWylFGN6YddbkXkkNu+wB+cKEolP5PiHyPEtwOIt7IYiftFAyIabM4fKMeMMh83hhqm24yvYyHnqjVXkQ/bQIh2Rst4zCaxw0zxa+rrFAOtq31bkg7tZvbQHQmz1ys6lGxkzKwKspCEEEWIPV3EUBHRcHYSpFiCLggjaCDwI2G9CT1PmLnAMfgIcTs1yNWUDhImx9nAE7RyYUMRI6Zci+TZUeQCyYhRMOzW9GUd9wGPylCUXZVzr6TN3DYPW84JzE4/woAJEtyGvhxf4poCRfk+5LvJisWR6IWBDzY9JIPYIfbQM6mn7JOvhYMWBtikMbH4kwG0/PRB880CIZoxzt8iw+UEJ29B00IO7pVtEB3sZIvoUBwNH+RfK8o4aAi6a4eTj1Iuu2tyawX59Aep6EHk/O3AtBlDFQsLFZ5Leq7F0PijKfGhI4tF2QMlYzJkUj4PDSSrrRylo0Z9ZWNixIvcqUbuYUIJZ/wBCZJ/7fhf2KfhQB/0Jkn/t+F/Yp+FAdnGqBC4GwBGA+iaA8fQegvcPsoSUxcq2caw99xHOhJ7Hw3oL6o+yhiZKA87adHAyubkD+jxb/WloShiaCCDko2/v5PsShDOXpd0fTYmXy7CLrvqhZohYM2qLLIl/SbVsCvEKLbdhEiyzdztx+S5HSJtS5u8E6HV1rAXKGzK1rC4IvYXvYWAkU+mjKpUgLhE+MsclxzGtKR7QaDAi+TMk5QypiGeNJJ5JGvJM2xAdgu8noqALdUcBYDYBQD0ihiyBkVzrB2jUsSdgknkNlFuC6xVeSrt3GhAgMh4J8djI8OH1pJ5Os1wW6xLSyHmBrt4UMj1lhMMkUaRIoVEUIqjcFUAKB3AChiZaATGn/IVjDlBRsPmJT9JomPZ79b80FCUcrQTnMsWMfBMw1MQNZNu6VF/mQHb2xqONAybacsi9Nk4YhR18M+vu29G9kkHIegx+ToQee+lX4Q9ooZHpbQ/kvoMkQEizTa07c+kPUJ/yxGPChidzO/JAxmAxGG2XkjYLfg460Z8HCnwoDyb0q8SAewkXHI86GQ5fyfckA+UY4jsw8Z9kktuRvEPmmhDHLQgW2lbR42Oti8NbyhV1WQkKJlF9WxOwOLkAnYRsJFgQAmcNlHKGS5jqvNhJTsYMurrAHZdJAVcC5sbHfs30JO2ulzK1v0qM8zFD9woMCkml7K4BIxMd7H+yi/CgwPRMrk4Ysd5iJPilCDx9BKuqvWG4cR2UMj0O1DEYke4dwoC6gIhnP+kfNX76A62avuB9c/YKA7NAQ7SP7iPGgFVkD3cd/wB9CR+5O9yT1RQg52dfuK+uP3WoDjZufpKfO/dNATOgCgOXnJ+jN3r+8KAi+TPd4/XX94UBMcre4S+o32GgIJQE9yb7jH6i/uigNmgF7P6Td5+2gJXmv+j/ADmoDr0AUBoZb9xNAQpt9AWmgGAfc/m/dQC/FA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0" descr="data:image/jpeg;base64,/9j/4AAQSkZJRgABAQAAAQABAAD/2wCEAAkGBxASEBURExIVFhUXGBgWFxcVFxUVFxgaFhUWGBcYFRgYHyggGBsmHhcVITEiJSkrMC4wFx81ODMtNygtLisBCgoKDg0OGxAQGy0mHyYtLS0rMi0tLS0vLy0tLS0tNS0vLS0tLS8vKystLS0tLTIrLS0tLS0tLS0tLy0tLS0tLf/AABEIAOEA4AMBEQACEQEDEQH/xAAcAAACAQUBAAAAAAAAAAAAAAAABwYBAgMEBQj/xABPEAACAQIBCAUFCwgJBQADAAABAgMAEQQFBgcSITFBYRMiUXGBFCMycpEzQlJic4KSobHB0QgXNFSTsrPCJDVDU2ODotLTFlXD4fBEdKP/xAAbAQEAAgMBAQAAAAAAAAAAAAAAAQQCAwUGB//EAD4RAAIBAgIGBwcCBQIHAAAAAAABAgMEETEFEiFBUWETInGBkaHRBhQyscHh8CNSFkJTcpJi8RUzorLC0uL/2gAMAwEAAhEDEQA/AHjQBQBQBQBQBQBQBQBQEYzjz1w2FJjXzso3opsFP+I+5e4XPKq9W4jDZmzrWWiK1ytd9WPF7+xb/JcyGYvPjHSnqusQ7EUX8Wa58RaqU7qo8ngdynoa1pranJ839Fh9Tmy46aT3SWR/WdiPYTatDnKWbZajRpU/gil2JDSzRymcRhlLG7p1H7SRubxBB7711beprw25nkdI26oVmlk9q/OR2q3lEKA5uX8d0UJIPWbqr3nj4C59laa89SGzMtWlHpaiTyW1kLgnkX0XZe5iK50ZSWTO5OEJfEk+46eGy9iF3sHHYwH2ix+2t0bia5lWdlRlksOw7+TcuRykKeo/Ydx9U8atU68Z7Mmc6vZzp7VtR1K3lQKAKAKAKAKAKAKAKAKAKAKAKAKAKAKAKAgOkbO9of6Jh2tIR5xxvjBGxVPByNt+A3bSCKlxW1erHM9HoXRaq/r1l1dy4vi+S83yWDWUIrnM9XM3ohWJXkbcQqDRIl+YGM1MQYzukX/UlyPq1/qq5ZzwnhxOLpelrUVP9r8n+IYddM80FARDOvEa0wj4IPrbafq1aoXUsZYcDtaPp6tNy4/Q5SLVdFtsyhKnAxxLHSmBKZI83srlvMyG7e9Y8bcDz+37blCtj1ZHMvLVR/UhlvO/Vo5wUAUAUAUAUAUAUAUAUAUAUAUAUAUBoZdykuGw0s7e8UkDddtyr4sQPGsJy1Ytli0t3cVo0lvflvfcjz/PO8jtI51mYlmJ4km5Ncptvaz6RCEYRUYrBLYjLDWtmEjeirAryNuKhpkdPJeI6OWOT4LKT3A7fqvWynLVkmVLin0lOUOKG9XbPFhQC8xU/SSu/wAJiR3X2fVXJlLWk2elpw1IKPBF8dEYs2FAtWZrZikrFmaNcuVIYGxBuD2EbqxxweKNmCawZPcn4oSxLIPfDbyI2Ee0GupCWtFM89Wp9HNx4GxWZqCgCgCgCgCgCgCgCgCgCgNXBZRhmLiORXMbaj6pvqsBex/+4HsNYqSeRtq0KlJRc44YrFc0bVZGoKAhGlvEFcEiD38yg9yq7/aq1WunhDDmd/2dpqV05PdF+bS+TYpK557M2ITWDNcjdiNYlaRtxVBpkbcdSaZDayLPr4aJ+JRb94Fj9YNdqlLWgnyPG3UNStKPNl+VZtSCRuIRrd9tn12qajwg2RQjr1Yx5oX0Zrko9JI2EaskamjKHrLEwwLHeoxMkjXkasWbEiV5nS3hYdjm3cVB+29XrR9RrmcjSUcKifFHeq0c4KA18XjootXpHC67aq34k8KxlOMcMWbKdGdTHUWOCxZsVkawoAoAoAoAoAoCB6SM7DAvkkDWlYecYHbGp4A8HYewbeINVbitq9VZnoNC6MVZ9PVXVWS4v0Xm9nEXua+XZMFiFlTavoyJwdOzvG8Ht5E1Up1HB4o9LfWcLuk4Sz3Pg/R7/XAe2Axkc0SSxtrI4DKeR7ew8COFdSMlJYo+fVaU6U3TmsGszYqTWQLTAv8ARYT2TW9sUn4VUu/hXb9D0Xs2/wBea/0/VCqqiewMsJrFmEjeiNYFeSNuM1BpkbUZqTTJDMzJl1sGo+CzL/q1v5q6to8aaPKaUjhcN8UvQy52y6uFYfCKj/UD91TcvCmzHR0ca65YkIRq5p3mjMr1OJg0Xa9TiRgUZ6YkpGF2rEySJZmSPNSH49vYq/jV+0+F9px9Kf8AMiuX1ZI6tnMMWKxCRo0jmyqLk1EpKKxZnTpyqSUYraxSZxZXfFSmRti7kX4K/ieP/oVxq1V1JYs9nZWsbenqrPe+L/MiWZiZzdJbCzNdwPNsd7qB6J7WA9oHIk3bWvrdSWe442ltH9H+tTXV3rg+PY/J9pNKunCCgCgCgCgOTnRlpcHhnnaxI6qKffOfRHdxPIGtdSepHEt2NpK6rKmu/kvzzEJiMQ8jtI7FnYlmY7yTvNcxtt4s+hwhGEVGKwS2IsqDMmujjOfyeXyeVvMyHqk7o3Oy/JW2A9hse01Yt6uq9V5M4em9HdPT6amutHPmvVbuWzgN+ugeKItpKwfSZOkI3xlZB3K3W/0lq0XCxps6+g6vR3kU9+K8cvPAS1c092XRnbUMiRuRNWtleSNyNqg0yRtRtQ0tDC0dyXgkXskv7VUfy10rJ9Vrmea0zHCrF8vqzNn5JaGNe17+xW/GpvH1V2mGiY41JPl9UQ1Xqgdtoyq9SYtF2vQjAoXoMDGz1BmkT3NGHVwqnixZvabD6gK6dtHCmjzukZ61drhgjs1YKIuc98vdM/QIfNodpHv2H2gfbc9lcy6ra71Vkj0+i7Loo9JP4n5L1f5vIhI1UztJGuJ2Rg6sVZSGUjeCDcEVkm08UbdRSTjJYp5jnzXy0uLwyzCwb0ZFHvXG8dxuCOTCuxRqdJHE8Lf2jtazpvLNc1+bHzOtW0phQBQBQCg0r5XMuLGHB6sI285HAJ77LqjxaqFzPGWHA9loC26Og6rzl8l6vHwRCarHeKihJWoJQ3tG2c3lEXk0rXmiGwne8Y2A82GwHwPE10LerrLVeaPFab0f0FTpoLqy8n6PNd63EvxmHWWN42F1dWRhyYEH6jVhrFYM4tOo6c1OOaeK7jzvisM0UjxP6SMyN3qSD9lchrB4M+m06kakFOOTSa7zHUGRsRPWDNUkbkTViaJI2o2qDU0TzRpJ7uPkz/Ev91X7F/Euz6nndOR+B9v0M2kOSxgHyh9mpb7TU3r+Fdv0MNDRx132fUiKvVE7LRkD1JjgV16YkaoF6Yk4FIlLsqLvYhR3k2FEm3ghJqMXJ5LaNjDQhEVBuUBR3AWrtxWqsEeOnNzk5PftI5nrl3oY+hQ+ccbSN6ruJ7ztA8TwqrdVtRaqzZ09F2fTT6SXwrzf5mLR2rlnqkjWkahtijUlaskb4olOi7K5jxhgJ6ky2A+OgLKeV11xz6tXLWerLDicjT1qqlt0qzi/J7Pnh5jdroniwoAoAoDzllXFdLiJpb315HbwLEj6rDwrkyeLbPpFvT6OlCHBJeRr1ibyooZFagGzk7HSQSpNGbOhuvZ2EHtBBIPI1lGTi8Ua61GFam6c1sf54ofWQcrR4vDpPHuYbRxVhsZTzB9uw8a6kJqccUfO7u1nbVXSnu81xFjpUyT0WLE4HVmG310AB7rrqHwaqVzDCWPE9Z7P3PSW7pPOPyf3x8iFVWO6Xo1qhoho2onrBo0yRtRvUGlonWjF/OzD4in2Mfxq7Y/Ezz+nV1IPmzNpIfzsI+Kx9pH4Uvc4mvQkepN80RJZKpHZcS8SUMdUu6SpI1ShkqCdUkWYuC6TEGQ+jEL/ADmuB9WsfZVu0hrT1uBzNLVejo6izl8kTfK2UUw8LSvuUbBxYnco5k10Kk1CLkzgW9CVeoqcd/5iKDKGOeaRpXN2Y3P3AcgLDwrizk5PWZ7WjRjSgoRyRoyPWJYSNaR6k3RRqSvWaRuii/JmK6KeKW9tSRH8FYE/VetkXg0zGvT6SlKHFNeKPRVdc+ZBQBQBQHmqaExu0Z3ozJ9ElfurkNYbD6ZCevFS4pPxKCoMytCStQSVoSSrR7nH5JiNRz5mUgNfcjblfl2HlY+9rfQq6ksHkzj6ZsPeaOtFdeOXNb19V9xl57ZG8rwbxqLyL5yP11vs8RdfnVdrQ14YHltF3fu1zGbyex9j9M+4RQNcs+hBQgyRvUNGLRtRyVg0anEnWi1/6RKP8P8AnH41bsvifYee0+v0Y9v0Mukx/wCkRD/DP7xpe/Euw16DX6Uu36ESWSqR2nEvElDHVK9JQapQyUGqNjNXJnk+GVSLO3Xf1m4eAsPCuzb09SCW88dpC46eu5LJbF2ffMgee2XvKJtRD5qMkDsZtzNzHAcrnjXPua2vLBZI9Douy6CnrS+KXkuHr9iMPJVY6yiYJJKk2qJqySVmkbYxMJNZGwrFCXZUG9iFHexAH20wx2ESnqJye7b4HpGuyfLgoAoAoBG6RclnD5QkNupL55Tw63pjv19Y9zDtrm146s3zPc6HuOmtYrfHY+7Ly+RGhWk6qLqGRWhJWoJA0A4NGmcXlEHQSG8sIAud7x7lbmR6J8DxroW1TWjqvNHidOWHQVelgurLyfDvzXetxCNIuRPJsYXUebmvIvYGv5xfadbue3Cq1xT1Z8md/Qt57xbqL+KOx9m5+GzuItWg64UBej2qGiGieaJnvipfkj++lWbNdd9h532hWFCP930Zn0pvbExfJfztUXvxLsNegFjRl2/QhyyVTO24l4kqDHVK9JQapIsxsl+UYoEjzcVnbsJv1F8SL9ymrNtS1547kczStx0FDBZy2L6v84ktz/y95PD0KG0soI2b1Tczcidw8Twq5dVdSOqs2cbRFl09TpJLqx83w+r+4qmkrlnr1EwvJU4GxRMDyVkkbFExGsjMpQEk0fZLOIx8ezqRedY+oeoO8vq7OwGt1CGtNcjl6YuVQtJcZdVd+fl9B310zwIUBRWBvYg22HkbXsfaPbQYFaAjufGbYx2G1VsJUu0THt4qT2MBbvAPCtVanrx5nR0ZfO0rYv4Xsfr2r7CMliZGZHUqykqynYQRvBFc1rA93CSklKLxTyKCoMytCStQSVoSb2RcqSYWdJ03odo3BlOxlPePYbHhWUJOMsUaLq2hc0pUp5Pye5932HBnHk+PKWT7xEEkCWE7usBuPZfap7L8q6NSKqw2dx4iyrz0fd4VN3Vl2fm1cRJEEbCCCNhB2EEbwRwNcw992FKAKAnuiAf0mb5IfW4/CrVp8TPO+0n/ACIf3fQv0uNbEw84j9T/APul4usjH2cWNGfavkQdZapYHoHEvEtMDHVLhIeFzyFyTyA41GBGqOTN7Apk/AFpTYhTLMd+23ojtsLKO23OutSgqNPb2s8PeVpX11hT44R7OPfm+ApctZXfEzvO+9jsHwVHoqO4e03PGubOTnJyZ7O1tY29JU47vN73+dhzmlrHAsqJjLVlgZJFtCQoC+GJnYIqlmYhVUbSSdwAqUsciJSUU5SeCWY78yc3BgsPqtYyvZpSO3ggPYtz4knjXSo0tSPM8DpS/d3WxXwrZH17X6LcSGtxzC1nAtcgXNhfid9h2nYfZQlJvI88YrOTEx5QxGJhmZGaZ921WUOQgZTsYBbDaK57m1JtHsqVrSnbwpzjisEMTNjSjDJaPFr0T7ukW5iPeN8f1jtIrfC4T2SORdaFnHrUXrLhv+/z5DChlV1DKwZSLgqQQQeII3irJxJRcXg8yLZ7ZmR41eljsmIA2N71wNyyW+pt45jZWitRU9qzOro3SkrV6ktsOHDmvTeJvG4SSGRopUKOuwq2/v7COwjYa57TTwZ7WlVhVgpweKZiqDYFCStQSVoSMLRTl/Vc4Jz1Xu8V+Db3TxHWHMN21btamD1H3HmvaCy1oq5itq2S7Nz7svDgaelDIHQzjEoPNzE61tyy2ufpAFu8NWNzT1Zay3m/QN901LoZfFHL+37ZdmBCarHeCgGBodXz+IPYkY9rP+FW7TNnm/aV/pU1zfyRXTEvnsMfiSD2Mn40u80PZp/p1FzXyYv6qHpAoCaaMcg9PiPKXF44SNW+5pbXH0QQ3eVqzbU9aWs8l8zg6dvehpdDH4pZ8o/fLsxN/Stl/WcYJDsWzy24tvRPD0j3r2VldVMXqLvNHs/Y6sXczW17I9m9/TxF5VQ9KFAUoAoDNg8JJNIsUSF3bYFXefwHaTsFSk28EYVasKUHObwS3jhzKzNTBjpZLPiCNre9QHesd/rbjyFdCjQUNrzPEaU0tK7epDZD5836biUzSqilmYKoFyWIAA7STuqw3hmcmMXJ6sViyC5w6R40umFXpG3dI1xGPVGwv9Q7CaqVLlLZE9DZ6AnLrXD1VwWfovN8kQaDLc74yHESys7LIhudwXXGsFA2KCLjZVZVG5qTZ352dKFtOlTikmn44bMeO3iQi5DEHfc3777ayZpg1hsM6NWJuTO7m9nNi8G14ZOrvMbdaNu9eB5qQayhUlDI03NlRuV+otvFZ+PriNjNnSFhcTZJfMSnZZz1GPxH2C/I2PZerdOvGWx7GeavND1qHWh1o8s12r0OxnJm3h8bHqyrZh6Ei7HXuPEcjs8bGs6lKM1tKtnf1bSWMHs3rc/ziJ3OXNfE4FvOLrRk2WVQdQ9gb4Dcj4E1z6lKUMz2dlpGjdx6jwlvTz+6/HgcWtZ0AqAVoSZIZmRldCVZSGUjeCpuD7RUp4bURKMZxcZLFPY+wd2Elhyrk7rbOkXVYDaY5F7O5gCO0W7a6SarUzwVSNTRt5s/lezmn6rYxLZQwUkErwyCzodVuzkRyIsRyIrmyi4vBnu6NaFamqkMntX5yNeoNgxtDa9bFHlCPrmq5aZy7vqeY9pX1aS/u/8AErpkXrYU8ph/Bt99LvOPf9B7NPZVX9v/AJC4qmenNjAYOSaVIYxd3Oqo4X7TyAuTyBqYpyeCNdarCjB1J5La/wA+Q6cQ8OSsndXaI1soOwySN297G57BfsrpPCjTPCQVTSV5t/me3kl6LLiJKeZnZnc6zMSzE8STcn21zW8Xiz3sIRhFRisEti7CyoMgoAoDs5t5sYnGtaNdWMGzSsDqDtA+G3IeJFbKdKU3sKN7pGjaR67xluSz+y5+GI4c2828Pgk1Yhdj6cjbXbx4DkNnjtro06UYLYeJvdIVruWM3s3JZL78zlZxZ+4bD3SLz0o2WU9RT8Z+3kLnttWupcRjsW1lyy0JWr4Sn1Y8832L1w7xZ5by/icW15pLjeEXqxr3LxPM3POqU6kp5nq7WxoWqwpLbxeb7/TBHLrAtFKEHPzrwhgx+JiItqzPb1WYsp+iRViawk0cS0nr0YS5I0o2rAuJmdGrE2pmYGoNiZKc2c98Xg7JfpYh/ZyE7B/hvtKd20cq2wrSh2HPvNFULnrfDLivqt/k+Y1MhZzYLKCGMEaxBDwygaxHHqm4de6/O1XIVIVFh5Hl7mwuLOWs8t0l67mRXOjRrvlwR5mFjs/y2O7ubZzG6tFW23wOvY6eyhc/5L6r6rwYucRA8bmN1ZHXYVYEEd4NU2mngz00JxnFSi8U96MdQZlaEkz0Y5d6DFdA583PYDsWQegfnejzOpVm2qassHvOJp2z6ah0sfih/wBu/wAM+zEkWlLN3pIxjIx14xaUDjGLnW71+wnsFbbmnitZHM0Bf6k/d5vZLLt4d/zw4irqievGjodj8ziG7ZFX6KX/AJqvWmTPJe0sv1Ka5P5/YNMSeZw7dkjL7UJ/lpd5IezUv1ai5L5/cV9UT1o09FubvRx+WSDryC0QPCM7272t7AO01etqeC12eQ0/f68/d4PYvi7eHd8+wj+k/LvT4nydD5uAkG24yH0vojq9+tWq5qa0tVbjpaBsuho9LL4pf9u7xz7MCGVWO6FAX4eF3cIilmbYqqCSe4CpSb2IxnOMIuUnglvYxc2NG+6XGHmIVP8AEYb+5fad1W6drvn4HmL/ANoM4W3+T+i+r8CV5azjweAQRm2sAAsMQFwOGwbEXvtyvVidWFNYeRx7XR9zey1llvk/za+wWecWeOKxd1J6KI/2aE7R8dt792wcqpVK0p9h6uy0TQtet8UuL+i3eb5kdrSdMKApQg3sg4Yy4uCMe+lS/cGBb/SGPhWcFjJIr3dRU6E5vdF+OGzzOzpuyEUnjxqjqygRyHskQdUnvQW/y6t144PWPNaHr4wdJ5rauz/f5i0RqrnbTNlGrE2JmdWqDamZQagzTL0YgggkEG4I2EEbiDwNQZ5rBk9zZ0kzxWjxQM0e7XFulXv4SeNjzNWady1sltOHeaDp1OtR6r4bvt8uwneIwmTsqw611kA2B0OrJGTw7VPHVYeFWXGFVHBhVu9HVMNq5PJ/R9q8Rc5yZg4rDXeO88Xao84o+Mg396+wVTqW8o7VtR6ay01Qr9WfVlzyfY/XxZEga0HZKgkbQSCNoI2EEbiDwNQT2j5zRyyMbg0lNi1tSUcNdRZtnYRZgOxhXUpT144nz3SNo7S4cFlnHs+2XahUZ7ZvHBYkqo8y92iPYPfJ3qSPAjnVGtS1Jcj2Gi7/AN7o4v4lsl69/wA8SdaIorYKRvhTMR3CONftBqzarqPtPP8AtFLG5iuEV82yulyK+CRvgzKT3FJF+0ipul1F2j2dlhdSXGL+aZA8ys3jjcSFYeaSzSnlt1UHNiCO4NVWjT15cj0OlL73SjivieyPr3fPAbOdmWFwWDeUWDW1Il4a7Cy7OwbWI7FNXqs9SGJ47R9q7u4UHlnLs3+OXaxDkk7SSSdpJ2kk7yTxNcs+h7FsRQmgJZm3mHisTZ5AYIu1x12HxUO7va3casU7eUtr2I417puhb9WHWlyyXa/TyGNhcFk/JcOtdYwdhd+tJIRtt2seOqo8KtqMKSxPMTq3ekqmG18lkvou1+JCs49Ic0t0wwMSbtc26Vu7gg7rnmKrVLlvZHYd+y0FTpdav1nw3L1+XJkJYkkkkkk3JO0kneSeJqsd7JYIpQBQFKEFKEE60U5ILzvimHViBROcjjbbuQ//ANBVq2hi9Y4Gn7pQpKis5bX2L1fyGNl3JMWLw8mHlHVcWuN6nerLzBsfCrkoqSwZ5ajVlSmpxzR5rzhyLNgsQ+HlFmXaDwdT6Lr2g/UQRvBqjKLi8GewoV41oKcf9uRpRvWJYTNhGrE2JmZWqDYmZQag2JlwNQZJm5k7KE0EgkhkaNxxXiOxgdjDkQRUxbi8UYVaNOtHUqLFfnh3DOzY0lRyWjxYEb7ukHuZ9Yb0PtHMVcp3KeyR5i90FOGM7frLhv8Av8+TO1nDmZg8aOkA6ORtoljt1r7i43ON23fzrZUoRnt3lKz0rcWvVzitz3dnD5chYZw5oYzB3Z014h/ax3KgfHG9PHZzNUqlGUM8j1dnpS3utkXhLg/pufz5HS0X5b6DF9Cx83PZeQkHoHx2rzJXsrO2nqyw4lbTtp01DpF8UPlv8M/EZudGQ0xmGaFtjelG3wXG4928HkTVypTU44HlbC8laVlUWW9cV+ZczUzAybLh8CkUq6smtIWW4NryNbaN+yxrGhFxhgzfpe4hXunOm8VgsPBBn/k2XEYF44l15NaMqtwL2kW+07BsuaV4uUMENEXEKF1GdR4LB4+DNvNbIaYLDLCu1vSkb4Tnee7cByArKlTUI4Gm/vJXdZ1HlklwX5nzFrpQy102L6BT5uC4PYZD6Z8BZeR1u2qdzPWlhwPU6BtOiodI1tn8t3jn4HLzezRxeMsyJqRn+1kuFt8Qb38NnMVrp0ZTyyLd5pS3tdknjLgs+/h8+Qz83szMHgx0hHSSDaZZLdW28ou5O/fzq7ToRht3nk7zS1xddRbIvct/bx+XI5OcmkWOO8eFAkbd0h9zHq8XPsHM7qwqXKWyJdstAznhO46q4b+/h8+SFtj8fLO5kmkZ3PFuHIAbFHIACqUpOTxZ6ijRp0Y6lNYLl+be816g2hehBSgKUAUINvJGTJcTMsEQuzceCqN7t2KPwG8is4QcngjRcXELem6k8l58lz/3HtkXJceFgSCP0VG872J2sx5k3NdOEVFYI8Bc3E7iq6k83+YdxvVkaDhZ3Zq4fKEPRyizLcxyLbWQns7VOy68eRAIwnBSW0s2t1O3lrR71xELnRmni8A9pkul7LKu2Nuzb70/FNjs4jbVOcHHM9RbXlOuuq9vDeceN6wLiZsI1YmxMyq1QbEzIDUGaZeDQyTLgagyxO9m1nZisEQI21or7Ynvq89Xih5jZ2g1sp1ZQyKN7o6jdrGawlxWffx/MGhu5s52YXGrZG1ZLXaJ7Bx2kcGXmOV7bqvU6sZ5HkL3Rta0fWWMdzWX2faaOXswsLOekivh5r6weMdXWBuCybr323FjzrGdvGW1bGWLTTNeitSfXjwfDt9cUSqIEKAxubC5Atc22m3Ct5yZYY7C6hAUBa4NjY2Nth32PbbjQlYY7SK5CzCwsB6SW+ImJ1i8gGrrE3JCbr323NzVeFvGO17Wde701XrLUp9SOWCzw7fTBHQzizow2DFnbWkt1Yk2uewn4K8z2G191Z1KsYZlay0dWun1VhHi8vu+wVOcedOJxhs7asfCJD1eWsd7nv2bNgFUalWU8z2Flo2jaLGKxlxefdw/NrOHWovhQBQFKEBUgpehGJ1cgZvYnGPaJOrezSNsRe3b748ht7t9ZwpynkVLu+o2scaj27lvfp2scWbObkOCj1I+s7bXkPpOR9ijbZeHMkk9CnTUFsPF3t9Uu5609iWS3L78X9Nh2a2FIKAKAsmiV1KsoZSLFWAII7CDvFCU2niiFZZ0W5OmJZFeBj/dHq/QYEAcltWmVGLOjR0pXp7G8e31I1NoclHoYxCPjxFfsY1rdu9zL8NOL+aHn9jGNEWL/WYfovWPu0uJtWnaf7H4ouGiXF/rEPsenuz4ma09S/Y/FFw0T4r9Yh+i9PdnxJ/iCl+x+KLhooxX6zF9F6j3V8Sf4hpfsfii781OJ/WYvovT3V8Sf4hpfsfii+LRbi1YMuKjVgbgqsgII4gg3Bp7rLiH7Q0WsHTbXahiZAw+KjhCYmVZXB2OqlbrYW1u1t+0W4VagpJYSeJ5y6nRnU1qMXFcG8dvLkdKsysFAFAFAaGWsPiJIimHmWFydrsmvYWN9UXFm3bTfj3jCak1hF4Fi2nRhU1qsdZcMcPHkQGTRhOxLNjFZiblmjZiT2kl7k1V91fE9EvaKnFYKk0u1ehT81sv62n7Jv8AfT3V8R/EdP8Apv8Ay+wfmtl/W0/ZN/vp7o+I/iOH9N/5fYPzWy/rafsm/wB9PdHxH8Rw/pv/AC+xT81kv62n7Jv99PdHxH8Rw/pv/L7B+ayX9bT9k3++nur4j+I4f03/AJfYvi0VvfrYtbfFiN/rfZU+6viYy9oo4bKf/V9jvZL0d4CI3cPMf8U9X6CgAj1r1tjbwWe059fTl1U2RwiuWfi8X4YEriiVVCqAqjYAAAAOwAbq3pYHIlJyeLeLL6EBQBQBQHCzxy7LgcMcSmH6cKRrjX6Mqp2a/otcXsD33rCcnFY4Fm1oRrVNRyw4bMRfNpofhgR4zk/+OtPvHI6v/BV+/wAvuYn0zT8MJGO+Rj/KKj3h8Cf+Cx/f5fc130x4z3uHgHf0h+wio94lwM1oalvk/IsGl3KB/s8L9CX/AJKj3ifI2rQ1vxl4r0KHSrlI8IB3Rt971HvE+RsWhbb/AFeK9Cw6Tcpn38Q7ox95rHp5m1aGtOD8TG+kPKh//IA7oofvU1Dr1OJtjoizX8mPe/U6WQMt5dx0mpDiGsPSkMcKonrEJv5Db9tTCdWbwT+RpubbRtrHWqQ7FjLF+fmNrJmHkjhRJJTK4HWkKqpY3vfVXYBwHIcd9XYppYN4nla04zm5Qjqrcs8PE2qyNQUAUAUBrZSgkkiZI5TE5HVkCqxU3vfVbYRw8eG+sZJtYJ4G2jOEJqU46y3rLHvQqMvZay5gn1Jp2sfRcRwsj+qTHv5Hb9tUZzrQeDfy9D1lra6Muo61OHasZYrz88jQj0g5TH9uG744/uUVHvFTiWHoWyf8uHe/UzLpIykPfRHvj/A1PvMzB6Cs+D8fsZF0m5QHCA98b/c9PeanIwegbT/V4r0Mi6Usfxjwx+ZKP/JU+9T5fneYv2ftf3S8V/6mZdKuK44eE9xcfjWXvUuBrfs9R3TfkZV0szccLH4SMP5ae9S4Gt+z1PdUfh9zIult+ODXwnI/8dT70+Hn9jB+z0f6v/T/APRN80ctyY3D+UPB0KkkINfX1gN7eithe4Hd3VYpzc1i1gcW+tY21Xo4y1uOzDDlmzt1sKYUAUAUBZNErqyMoZWBVlIuCCLEEcQRQlNp4o886Qcz3yfPdQTh5D5p99uPRufhDh2jbwNqNSnqvkersbxXENvxLP1InWsvBQFQaEmVJKgyTM8RJIABJJsANpJO4ADeagz1sFixk5oaM5ZbS4y8abCIgbSN6594OQ63q1Yhbt7ZHGvNNRh1aG18d3dx+XaNjA4OKGNYokVEXYFUWA/986tpJLBHm6lSdSTlN4tmepMAoAoAoAoAoDBjcHHMhjlRXRthVhcH/wC7ahpNYMzp1Z05KcHg1wFbnXo3kjvLhLyJvMRN5F9Q+/HI7fWqnUtmtsT1NjpyM8IV9j47n28Pl2C/a4JBBBBsQdhBG8EcDVU7+OKxRbegxDWqSMShNCMS0tQjEkWZGa74+faCIEI6V91+PRofhH6ht7AdtKm5vkc7SF/G1p7PieS+r5fPxHzBCqKqIoVVAVVGwAAWAA4ACuglhsR4mUnJuUs2X1JAUAUAUAUBq5SyfDiImhmQPG4syn7uII3gjaCKhpNYMzp1JU5KUXg0JTO/RficOTJhQ08O/VG2ZORUemOa7eXGqs6LWR6K10pTqLVqbH5fYgDqQSpFiDYg7CCN4I4VoOqtqxRQmhJL82dHWPxZDFOgi+HKCCR8SP0m8bDnW2NKUjn3GkqNLYni+XqOLNXMnB4Aa0a68ttssli/MLwQd3iTVmFOMcjgXN9VuNkns4LIklbCmFAFAFAFAFAFAFAFAFAR7ObM/CY0azrqS22SpYNyDcHHf4WrVUpRnmX7PSNa22ReMeDy+3cKnOLMXHYW7anTRj38QJIHx09JfrHOqk6Mo8z01rpahX2Y6r4P6PL5EV6QVqOi2U1toA3nYBxPcONCHLeTXNbR1isSQ84aCHmLStyVT6Pe3sNb6dByz2I495pilSWFPrS8vHf3eI48mZPiw8SwwoERRYAfWSd5J3knaauxiorBHlqtWdWbnN4tm1UmsKAKAKAKAKAKAKA0sfkjDT+7QRS23dJGj27tYGocU80bIVZw+GTXYzHgchYOFtaLDQxt8JI0U+0C9QoxWSJnXqzWEpN9rOjWRqCgCgCgCgCgCgCgCgCgCgCgCgCgObjcgYOZteXDQu3wmjQt4ki9YuEXmjfTuq1NYQm0uTZlwGSMNBthgijPbGiIfEgbaKKWSMalerU+OTfa8TdrI1BQBQBQBQBQBQBQBQBQBQBQBQBQBQBQBQBQBQBQBQBQBQBQBQBQBQBQBQBQBQBQBQCkk05Ydb/0KXZf36cKE4DZja4B7QD7aEF1AQLPTSbFk7FeSth5JDqLJrKygWYsLWPqmgO9mTnOuUcN5SsbRjXZNViGPVttuO+gIrnFpchwmLlwpwsjmJtUsHQA9UNsB76E4E2zayuMZhIsUqFBKusFJBI2kWJHdQg6dAQnPrSHHkyaOF8O8hdNe6sqgdYrY37qA38w88UynFJKkTR9G+oQxDEkqGuLd9ASegI1n1nlDkyFJJEaRpH1FRSATYEs23gNg72FARTJemjDSzxxNhpIw7qmuzoQusbAsBwuRfsoTgNChBAM8tJqZOxZw0mFkc6iyK6uoDK1xex3WZWHhQHazFzwiynC8qRtGY31GRiCfRVg1xwNyPmmgJLQEEz20mQ5OxIwzQPK3RrISrKoGszAKb8erfxFAY8ztKMGPxQwogeJmVmUsykMUAJUAcdXWPzTQnAn9CDiZ45yR5OwjYp1L2ZVCKQCxdgLAnsFz3KaAi+amlOPH4tMLHhJFL6xLF0IVVUkk229g72FCcCfYrExxI0kjqiKLszkKqgbySdgFCBfZW0y5NiYrEs09vfRqFTZzkKk94BFBgcv8+OH/Upvpx0JwKNpzw4BPkUuzb6aUGA1TiPNdJb3utbwvahAql054cgHyKXbt9NKE4CSxe5/nffQHsTDegvqj7KEGSgPO+nH+tz/APrxfvS0JQxNBP8AVR+Xk+xKECi0l/1xjflR/CjoSPjRd/U+E+T/AJmoQSmgET+UB+nYf5A/xGoSjv8A5Pf6Jivlx/BSgY16EHmrS1nH5XlGTVN4sPeFOwlT51h3uCOYRaEnGzszamwEqQzDa8McvLrrZ071YMvdY7L0B6B0XZx+XZOjdzeWPzMvaWQCzn1lKt3sRwoQRfT7kXXw0OMUbYX6N/UlsAT3OEA9c0JRE9BmV+hyi2HJsuJjKjnJFd0/0mb6qBnoGhB5Xz2ygcXlTEyrt15jGgG24jtEmr3hQfnUJNTI+OfA46OZgQ2Hm6442Risq+K66+NAesUcEAg3BFwRxB3UIEx+UFla74bBg+iGxDjmbxxfV03tFCUZPyfsj7cTjWHZh4z7JJfD3L6JoGcTTTnQ+IxjYJGIgw5AYDc8tgWZu0LcKBwIY9lgRg0caNzlFDiJpGiw4Yqupq9JIV9IqWBCqDsvY3IO620BijQ5knsnP+afuFBiDaHMkkW1Z/2p/ChGJOMWgWB1G4RkDwU0B4/g9Be4fZQkyTrfWHbcUJGKmmfKgAHRYPYLe5TcP86hGBX89OVf7rB/sp/+agwIfnRnDPlDEeUziMPqKlolZVspYjYzMb9Y8aAdmgn+qj8vJ9iUIFFpL/rjG/Kj+FHQkfGi7+p8J8n/ADNQglNAIn8oD9Ow/wAgf4jUJR3/AMnv9ExXy4/gpQMl+kjOLyHJ0sqm0reah7ekcGzD1QGf5tCBG6KsgeV5ThUi8cPn5Oy0ZGovi5TZxAahI1NOGQPKMAMSo85hjrntMTWEo8LK/ch7aEC80M5xeS5QELm0WJtGb7hICTEfElk73HZQlj4zhyUuLwk2GbYJY2S/wSR1WHMGx8KEHlbJ+LlwmJSXVIlw8oZlvt1on66E87Mp7zQk9O5z5dWDJk2NRgQIS8R4FnW0XtZk9tCDz5owyT5RlXCx2uqN0zchCNdSeWuIx86hJu6X8keT5WlIFknCzrs2Xe6yDmddHb54oEOLRLlfynJMBJu8QMD7bm8Wxb8ynRt86hAi9IuV/Kcp4qa/VVzGnqQ9S45EqzfOoSeg9H2RfI8m4eAizhNeT5SQ67jwLEdwFCDzRlyUvi8Q53tPMx+dK5++hJKc39KGPwWGjwsMWF6OMEDXjlLHWYsxYrKASSxO4UGB0Pz05V/usH+yn/5qDApJpsyqAT0WD2C/uU//ADUGA9Z3LYdmO8xk+1L0IPIMHoL3D7KEl+KNg59b76A9QQZh5JKKTgMNew/sl7O6hBf/ANBZI/7fhv2SfhQCQ0u5Mgw2UzFBEkUfQxtqooVblpLmw47B7KEoZ+gn+qj8vJ9iUIFJpOQjLOMB/vFPthjI+2hI79EmJWTI+Gt70PGR2FJHG36j3EUIJhQCC094lWylFGN6YddbkXkkNu+wB+cKEolP5PiHyPEtwOIt7IYiftFAyIabM4fKMeMMh83hhqm24yvYyHnqjVXkQ/bQIh2Rst4zCaxw0zxa+rrFAOtq31bkg7tZvbQHQmz1ys6lGxkzKwKspCEEEWIPV3EUBHRcHYSpFiCLggjaCDwI2G9CT1PmLnAMfgIcTs1yNWUDhImx9nAE7RyYUMRI6Zci+TZUeQCyYhRMOzW9GUd9wGPylCUXZVzr6TN3DYPW84JzE4/woAJEtyGvhxf4poCRfk+5LvJisWR6IWBDzY9JIPYIfbQM6mn7JOvhYMWBtikMbH4kwG0/PRB880CIZoxzt8iw+UEJ29B00IO7pVtEB3sZIvoUBwNH+RfK8o4aAi6a4eTj1Iuu2tyawX59Aep6EHk/O3AtBlDFQsLFZ5Leq7F0PijKfGhI4tF2QMlYzJkUj4PDSSrrRylo0Z9ZWNixIvcqUbuYUIJZ/wBCZJ/7fhf2KfhQB/0Jkn/t+F/Yp+FAdnGqBC4GwBGA+iaA8fQegvcPsoSUxcq2caw99xHOhJ7Hw3oL6o+yhiZKA87adHAyubkD+jxb/WloShiaCCDko2/v5PsShDOXpd0fTYmXy7CLrvqhZohYM2qLLIl/SbVsCvEKLbdhEiyzdztx+S5HSJtS5u8E6HV1rAXKGzK1rC4IvYXvYWAkU+mjKpUgLhE+MsclxzGtKR7QaDAi+TMk5QypiGeNJJ5JGvJM2xAdgu8noqALdUcBYDYBQD0ihiyBkVzrB2jUsSdgknkNlFuC6xVeSrt3GhAgMh4J8djI8OH1pJ5Os1wW6xLSyHmBrt4UMj1lhMMkUaRIoVEUIqjcFUAKB3AChiZaATGn/IVjDlBRsPmJT9JomPZ79b80FCUcrQTnMsWMfBMw1MQNZNu6VF/mQHb2xqONAybacsi9Nk4YhR18M+vu29G9kkHIegx+ToQee+lX4Q9ooZHpbQ/kvoMkQEizTa07c+kPUJ/yxGPChidzO/JAxmAxGG2XkjYLfg460Z8HCnwoDyb0q8SAewkXHI86GQ5fyfckA+UY4jsw8Z9kktuRvEPmmhDHLQgW2lbR42Oti8NbyhV1WQkKJlF9WxOwOLkAnYRsJFgQAmcNlHKGS5jqvNhJTsYMurrAHZdJAVcC5sbHfs30JO2ulzK1v0qM8zFD9woMCkml7K4BIxMd7H+yi/CgwPRMrk4Ysd5iJPilCDx9BKuqvWG4cR2UMj0O1DEYke4dwoC6gIhnP+kfNX76A62avuB9c/YKA7NAQ7SP7iPGgFVkD3cd/wB9CR+5O9yT1RQg52dfuK+uP3WoDjZufpKfO/dNATOgCgOXnJ+jN3r+8KAi+TPd4/XX94UBMcre4S+o32GgIJQE9yb7jH6i/uigNmgF7P6Td5+2gJXmv+j/ADmoDr0AUBoZb9xNAQpt9AWmgGAfc/m/dQC/FAf/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126" name="AutoShape 6" descr="data:image/png;base64,iVBORw0KGgoAAAANSUhEUgAAAecAAABnCAMAAAANFHoKAAAAeFBMVEX///9+WKR2TJ96UaF0SZ58VaPYz+L6+fuwncXp5O95UKG0osju6/N8VqP39fmvm8WSdrGJaavNwtuYfbW7q83e1+ZxRJzj3eqBXabY0OKii7y4p8vEt9TJvdfz8Pbs6PGFY6iok8CdhLiPcK+bgbe/sdCUebJuP5pC4vmKAAAO+UlEQVR4nO1daXvyKhA1LEZR3KqJa4xVe///P7zRtsoywBC39m3Otz6VgXASmBlmhlbrAUg3u7cvHHaTR/Twr2PyGyZwQQjl36Ak6b56QL8NM65MICcyf/WAQPSZTFRwOXj1kH4XCnMCyY+cwCVNdIjpq4f0u7CzJrDz6iEBSKUxyoSPXz2m3wVhzWDy6iEB6DNrlOzVY3o20m3XRJFiGxfEmkCCbvw8dG2esx+5vzwKxWpMCTNBRNkrUO37AM/9B4+5BgCe2V/ieZ1Rbi+8SSKlyDYYAQ3PvwHrDCL5i+pshpDQ8PwLMCBumiuNdI8Q8Rye+6vDfn+LD+Zv87yxSVKRIbbop/C8yk6eGMrK2pL/Ns9D0/Y1CFuERTyD52P2JZnzuqr83+b53c+zWIdFPIHnwdXjJoY1ZUB21Q80/x6EwPeMcQ1CPOMsMjSO4iJakpoyADP/J7pzHoS1f3+mvbCI1BJRmwsXPvhVOMPYABDG3Bgmfb/rIH80Cns1i+XZnkA+uvMo54pRQBBbCQjrlc4Qysc/g5WXaBTPG1MEu/MR9EAqPItVXTEjzYaUrO5O/zvRY54tGsVz6003wtnyzkMcUEU+rX8Y1uOMfIMlddeF34ruLsnIFSKe59aUKhPIj/ce4b14rp61/Y0/GUxSzC7P396IeJ4fPIH347nBBZpmhub5oWh4fgD6Dc9/Ag3PfwMNz38DDc9/Aw3PfwMNz38DDc9/Aw3PfwM/kOdU4/lHDOn34yfx3J1MOxWG6sGn3Pc6AFbHtiMKqGgfV0Pzx5s8JpZk216voE5Poqbrdl4j/qiYTdZTQOhqPfOOLN9MHcOY5FHRHXieu5OjOeXT4yQ6WXK2mSrYXNsfE0YEPSFRISkEIQg5AH0v9pUQYf+Y0R2S6fYyAURcRZ1kjVCR7hd0eyU5yQSECsHE0hl21auG4h4GKYf4IAwsz+vymwVjApOoA+LTUZdQcDkwTEtvyDEASe3EgmFmBkFcfi0k5v0/cuIPrTrL4oTgT+m2B0Z9j1Y9BxwBUcyFp9m5JZtjz/6RPO+dLEiCifq+iLHbs3M8z0d4em2YiQVWCIQK+hYc3qz0x1WpTz1GntR5D/y/hDHwiy4RUyLZfosaBo7npe/NIugvegeKYdNqH8qg/4TAP3T5iXdJyEIzcmSu1QDqm2A+pWKMeXPoDmja9sd4XcaBC+dB8bz1dikFpqNTXzCZkqStVZ3PuWqpqUS5f2ZCUcs93MReOmdhk28mUG+OnANtrTxz5zgwCfwongNhogypjB0dqwJpox/K7FlbPCeBaFboq1FGF0fzadwfXoHVvGFFQiUhRujFhSHMJBTPvUAaB1L9dGUJ0FVrGbFiqk+o8RzIKuLeDbrOzkH9qskO/eYwQEe04mo9zcNaIYrnzu3h/b6RVx9aoAfnA2rz0w7w7I0/jpjWK4Tn1UlHWKWuUuABo+8QMaBwzDKK56lfwafIkFmXecEPoSXXAWNfG/g/SS/Pk+hV+wzWdgncSjxP4MgCk65DhHw3KJ5ngfB+JM9ggn3yuaB6TUwXTCvWaxb4ed7X2zicSR7tGHcAqDIPPKnq9jhCwdU4u8q/qN38PVc8t50eDidsyz0tfUT7eAbS7nBjgDTlClOGJ0k6IuAnMUSzgNGI47nrZeEePLfyklEuzzCmAQYlxLZr0ncmqlXj+iutGw/Pling6NUcuqSguHdwG4IEck6IS71ZzC9T4h9FEjQmsP6w7d4zgXfhuXqszr5MTvnt2s8khzAfv69BP+Z2eijnl3KF2jh9POtV5ThhYK+cZ3piA1wCYrAHlhUpqhkEnmO58Wyti+GoBCZAMEaMDy+UzIg+x8hXI9cE3onnE9IKhUp0JTsF4O/o+rOxIsrHs7Yx8fFiAHVaYZBPE/WVgNK/+oltPEgyP3ajn0N/GAVFPlkazrtAYmnUuaTSEdW5QAHB8wn3jDPA8qxxAq/FF+yui7IEaiT0ub3H8dppn24UutIk/DZ0zfPn9B/jWZ0FHkqUHn7/Wma2olxQm2YxvnMlgDNSraPABl2T58E/xjNB/u4Tq+w8RMEAR+DeXrTJgzLs16oaYJ7pGGh4PmOu8RI8vu8uK1Uo6QBf6cou95DVTuEOoFD9QrL0/vaZPJcunnX78RU8624SBjGIgl0+VqLOL+tBndCAVvFMnl0nMEb7V/BsVOsWbIg7vjdhFfrh/IFl6N+UCf1BPLsOK4S+zb2C57Vp8VLyXocg0w0mykcWLVNP+QJRAM/keeFwLhqBHq/gGYikoOwjutbRwtidyeGWwQehrh4/iOdWCS7c1JiMV/AMnmNwtnceR8FY6csCJgDgFmhxAf7rK57Kcxfy7nNqRMG9hGc4GouzMkqL0s+McYWub4DGs/9o8qk8t/KE6I75U61WU+N5Cc+ugFNJYioVqZXPrFPT+0P/nr02wnN5brUmy1KNAB/v7JXxNTwPgHs/vpimU6wypXrmAwYtBml/1p548K4uH/4qq8/mOVr2s3hu5e4QdUFwl0ro3uDASWEIs95eKYAGQtslGp5xPLdy6gxSq5jeIYoSF1qRrptm5Tg/HwRHwB912/CsdOzOOjllx4QNaq1I8C2zMqGxWUhm7KuJhmcVa+IJPAob1HfiOX2vE8XUfM94nluDYeaJSAwZ1PfhuZjXCnL2n740PJu9d4Tnm/Yb1HfhuQ8cYKN49sZwNzzb/R+5J5pckrnToL4HzwUQjoLj2bvUNDxDWCcePUgSPoUDu+7BM+wbbnj2oybPrdZmbkZUqhCwr+sOPMOpwyievV7WhmcXJntPOnS1egNqz+0818sDP0M0PNfiudWaffiYBg6jbuf5re6qHUrvbnj2IX/zVJ0gVrLkzTwDt1bjefZmrTY8+9FdEqdBLcxkjJt5ttJ/gCucvy9yNr/8hudbeK5maOh0kgkjAe5mno2cZ5IMJ/m2D6C7WL8Zh/l+8hqewyh6zMG0EcB9M89aRKxk/pPvXC+745+phmcM0ikHDWoj7+ZWnlNte/YbxK3TFZD4LLeGZyTWc4hp/dG1WIUas6KREUiwOEGLIubeVPeGZzQmpW1mSaF6xvSRx9/fpmXbI6q+aOGl3BvX0PAcgfbYYlrPtlDThcHiMn7oPIfDy7R9wl9OqeE5CrORqeVqX62mR8UHDsXynKrv1c/iOV0cVwrWgPcQx3N3unzvBcOr781ztXrrhqteoESvkEZi3/9YnrX0P//jPZnnnmBCA3A/JYbnUyESSimbB2J57s9zq9BPlLTweKMWFPmIW7qjedYS6ca+Xz6V53QM6KyW+xDB86WwkPzP/0k/gOdWoRXt0MJ1zAqjdI6IHrziX+EZru9FjF4Rsg+X9VH6w9MfwbP+1erhOtYd6OFcagXx6zY6XvyZPHvq9Tplg9aCenonvIraQ3jW6kvq3gy7iF/AqaUhkueFVqHk5/DsqdfrlA1qkWp1X//jxfA8KJC76cTNc2ofb0VcJB/F88w4H3eVrPvEM3l21us1ulW1SJBGLY0JKPlzBZrnYjjPGNujsua0rEjjJQXqhJI3rDbWx/Ocj2ynja+bZ/I8tpWwz/bG2qxZocQuLKBrO1BNY7BLH88TcnZZcha+XMEoNmaGTQM6CC2RZTBSdWPz+dPyNyACYv5TePbU69XwoT4D8Lha/QvpfY2RPLcvpTRFeBPXawtbd1sABYd48EjiC7hyOFuI5URS38L2TJ599XpVDA1vg0HkTptnsPLiBUieFXOPzgOc6JcL2K9ZOgbKAbIlqt6Jlm0v4ci+7TID97+H8JzW8U0i60qZxbiF3G1mefeEfDbpGbf9CGvMRfeCrboF8H3/+g9tTjTqJEmWx8ls1rVRdd8xrsSBXp4PIPybksMmtyXq4zAquFQjqZ7caLFzRjJZFma6vfajHXnQ3fU/fWs5TK/T1M21GpxKs61nFcXyXBi6zKk273e4jBXFY9S1XI+0UBvtx1z5h5grFYVMBZEKAsfr2N1DBT7hCxM4KFLMd8oDWDcCUGsg7ng1XVEpVqVQ2uqCqfIPOlaj0YvpWJ1A3a+lNhNjZ1Y4lueYoue6Pp5TgkwmlZJmnRr9mYCzFNEXoJzHcbjMc+qaItRQVJ7XmQDrNwMj4OJa571qhp1ADpZDjOI54hIDbQ8D65+4cbFs60fTcoezcYG70OgT4iqkUztMX3/l1lFx4DL70kk2kc1gMxTNMz75RCZqM/xVQJ/IvmYmcG+TB85LwvoxSY/Xar6BKz78Y7ny7CzC4cBXkbk0thkBd2k8zzPs4zI1SdDhV3XjokDWXS5dn/MJkDYWFoNf8S0olnzghieg7Xkeo2+jgWta4nludXA96oG1gXuNgI6/leVZzFUUV0hvDQH8/XaSX1Wat3o3PCWavW2Vnwzh0/m2it01YAMtgufWB6ZLrruAot/iq+09qbVeBs4oNui3R1GhUsz1oZcHUP9QeHZ5mJ34XNmibxGDPSfIer2fgO6YMNsZV/1GLzuK8TvzpUc6wEIFl3NkyrpUa7zhiabsXXP0Xz1z8d/zOeiwF/09g56TD8dTw78+hFijieFy3Ebvz8rrWIwjHxJzfydSqG4cpsDtyQA4O+SqRaiqpNGK5adjNn5/Bi0rZL3eb6y8lylJNrLs9Ni7AzPtDGIXZZUJifJZDzFrt+nTQzTi7CPXCdVe2khtTrJzszSyyhF0PUjLfa1d5giu6bozkKWAbhZBq+mfIMZ+0fZVMTC6Zx3kYWMlNCSNWxHACzApQGnxyXKFizNdam6SaRTR8rsSaZzZ7by/FP7ezHq96vO+2Z7GsyemhCtHtAXaApSU2aEq65IFHRyn7ueriLLaR+lOuUxO/lAoiGxTuuvEUTa6LETp10XiPNOXlxVD24rVS3vhaxrRjDo3ri70fVLuO50tJsvx2bH8Bcay8jB1RnkOVuMsUCzxSw5fgsd++WqUZMwtgmVzT/cOTJYlc8hkbO9Q2vPeiEKNGDtoI58m1Y+yvTmm7W6OmolqPjvKe7YdYpvNh26jUrlc8FKvdx8Oiezni/YnZrl9vmJg0P3+sQcz37s12OYzR7vcd07jQ9oHZS66XnlF126UW0tJt70A57DIwxOxsMUVOWIC80DoRLvzNlZw6J3fzf8BNcoLJxfVS+gAAAAASUVORK5CYII="/>
          <p:cNvSpPr>
            <a:spLocks noChangeAspect="1" noChangeArrowheads="1"/>
          </p:cNvSpPr>
          <p:nvPr/>
        </p:nvSpPr>
        <p:spPr bwMode="auto">
          <a:xfrm>
            <a:off x="155575" y="-838200"/>
            <a:ext cx="8210550" cy="17526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128" name="AutoShape 8" descr="data:image/png;base64,iVBORw0KGgoAAAANSUhEUgAAAecAAABnCAMAAAANFHoKAAAAeFBMVEX///9+WKR2TJ96UaF0SZ58VaPYz+L6+fuwncXp5O95UKG0osju6/N8VqP39fmvm8WSdrGJaavNwtuYfbW7q83e1+ZxRJzj3eqBXabY0OKii7y4p8vEt9TJvdfz8Pbs6PGFY6iok8CdhLiPcK+bgbe/sdCUebJuP5pC4vmKAAAO+UlEQVR4nO1daXvyKhA1LEZR3KqJa4xVe///P7zRtsoywBC39m3Otz6VgXASmBlmhlbrAUg3u7cvHHaTR/Twr2PyGyZwQQjl36Ak6b56QL8NM65MICcyf/WAQPSZTFRwOXj1kH4XCnMCyY+cwCVNdIjpq4f0u7CzJrDz6iEBSKUxyoSPXz2m3wVhzWDy6iEB6DNrlOzVY3o20m3XRJFiGxfEmkCCbvw8dG2esx+5vzwKxWpMCTNBRNkrUO37AM/9B4+5BgCe2V/ieZ1Rbi+8SSKlyDYYAQ3PvwHrDCL5i+pshpDQ8PwLMCBumiuNdI8Q8Rye+6vDfn+LD+Zv87yxSVKRIbbop/C8yk6eGMrK2pL/Ns9D0/Y1CFuERTyD52P2JZnzuqr83+b53c+zWIdFPIHnwdXjJoY1ZUB21Q80/x6EwPeMcQ1CPOMsMjSO4iJakpoyADP/J7pzHoS1f3+mvbCI1BJRmwsXPvhVOMPYABDG3Bgmfb/rIH80Cns1i+XZnkA+uvMo54pRQBBbCQjrlc4Qysc/g5WXaBTPG1MEu/MR9EAqPItVXTEjzYaUrO5O/zvRY54tGsVz6003wtnyzkMcUEU+rX8Y1uOMfIMlddeF34ruLsnIFSKe59aUKhPIj/ce4b14rp61/Y0/GUxSzC7P396IeJ4fPIH347nBBZpmhub5oWh4fgD6Dc9/Ag3PfwMNz38DDc9/Aw3PfwMNz38DDc9/Aw3PfwM/kOdU4/lHDOn34yfx3J1MOxWG6sGn3Pc6AFbHtiMKqGgfV0Pzx5s8JpZk216voE5Poqbrdl4j/qiYTdZTQOhqPfOOLN9MHcOY5FHRHXieu5OjOeXT4yQ6WXK2mSrYXNsfE0YEPSFRISkEIQg5AH0v9pUQYf+Y0R2S6fYyAURcRZ1kjVCR7hd0eyU5yQSECsHE0hl21auG4h4GKYf4IAwsz+vymwVjApOoA+LTUZdQcDkwTEtvyDEASe3EgmFmBkFcfi0k5v0/cuIPrTrL4oTgT+m2B0Z9j1Y9BxwBUcyFp9m5JZtjz/6RPO+dLEiCifq+iLHbs3M8z0d4em2YiQVWCIQK+hYc3qz0x1WpTz1GntR5D/y/hDHwiy4RUyLZfosaBo7npe/NIugvegeKYdNqH8qg/4TAP3T5iXdJyEIzcmSu1QDqm2A+pWKMeXPoDmja9sd4XcaBC+dB8bz1dikFpqNTXzCZkqStVZ3PuWqpqUS5f2ZCUcs93MReOmdhk28mUG+OnANtrTxz5zgwCfwongNhogypjB0dqwJpox/K7FlbPCeBaFboq1FGF0fzadwfXoHVvGFFQiUhRujFhSHMJBTPvUAaB1L9dGUJ0FVrGbFiqk+o8RzIKuLeDbrOzkH9qskO/eYwQEe04mo9zcNaIYrnzu3h/b6RVx9aoAfnA2rz0w7w7I0/jpjWK4Tn1UlHWKWuUuABo+8QMaBwzDKK56lfwafIkFmXecEPoSXXAWNfG/g/SS/Pk+hV+wzWdgncSjxP4MgCk65DhHw3KJ5ngfB+JM9ggn3yuaB6TUwXTCvWaxb4ed7X2zicSR7tGHcAqDIPPKnq9jhCwdU4u8q/qN38PVc8t50eDidsyz0tfUT7eAbS7nBjgDTlClOGJ0k6IuAnMUSzgNGI47nrZeEePLfyklEuzzCmAQYlxLZr0ncmqlXj+iutGw/Pling6NUcuqSguHdwG4IEck6IS71ZzC9T4h9FEjQmsP6w7d4zgXfhuXqszr5MTvnt2s8khzAfv69BP+Z2eijnl3KF2jh9POtV5ThhYK+cZ3piA1wCYrAHlhUpqhkEnmO58Wyti+GoBCZAMEaMDy+UzIg+x8hXI9cE3onnE9IKhUp0JTsF4O/o+rOxIsrHs7Yx8fFiAHVaYZBPE/WVgNK/+oltPEgyP3ajn0N/GAVFPlkazrtAYmnUuaTSEdW5QAHB8wn3jDPA8qxxAq/FF+yui7IEaiT0ub3H8dppn24UutIk/DZ0zfPn9B/jWZ0FHkqUHn7/Wma2olxQm2YxvnMlgDNSraPABl2T58E/xjNB/u4Tq+w8RMEAR+DeXrTJgzLs16oaYJ7pGGh4PmOu8RI8vu8uK1Uo6QBf6cou95DVTuEOoFD9QrL0/vaZPJcunnX78RU8624SBjGIgl0+VqLOL+tBndCAVvFMnl0nMEb7V/BsVOsWbIg7vjdhFfrh/IFl6N+UCf1BPLsOK4S+zb2C57Vp8VLyXocg0w0mykcWLVNP+QJRAM/keeFwLhqBHq/gGYikoOwjutbRwtidyeGWwQehrh4/iOdWCS7c1JiMV/AMnmNwtnceR8FY6csCJgDgFmhxAf7rK57Kcxfy7nNqRMG9hGc4GouzMkqL0s+McYWub4DGs/9o8qk8t/KE6I75U61WU+N5Cc+ugFNJYioVqZXPrFPT+0P/nr02wnN5brUmy1KNAB/v7JXxNTwPgHs/vpimU6wypXrmAwYtBml/1p548K4uH/4qq8/mOVr2s3hu5e4QdUFwl0ro3uDASWEIs95eKYAGQtslGp5xPLdy6gxSq5jeIYoSF1qRrptm5Tg/HwRHwB912/CsdOzOOjllx4QNaq1I8C2zMqGxWUhm7KuJhmcVa+IJPAob1HfiOX2vE8XUfM94nluDYeaJSAwZ1PfhuZjXCnL2n740PJu9d4Tnm/Yb1HfhuQ8cYKN49sZwNzzb/R+5J5pckrnToL4HzwUQjoLj2bvUNDxDWCcePUgSPoUDu+7BM+wbbnj2oybPrdZmbkZUqhCwr+sOPMOpwyievV7WhmcXJntPOnS1egNqz+0818sDP0M0PNfiudWaffiYBg6jbuf5re6qHUrvbnj2IX/zVJ0gVrLkzTwDt1bjefZmrTY8+9FdEqdBLcxkjJt5ttJ/gCucvy9yNr/8hudbeK5maOh0kgkjAe5mno2cZ5IMJ/m2D6C7WL8Zh/l+8hqewyh6zMG0EcB9M89aRKxk/pPvXC+745+phmcM0ikHDWoj7+ZWnlNte/YbxK3TFZD4LLeGZyTWc4hp/dG1WIUas6KREUiwOEGLIubeVPeGZzQmpW1mSaF6xvSRx9/fpmXbI6q+aOGl3BvX0PAcgfbYYlrPtlDThcHiMn7oPIfDy7R9wl9OqeE5CrORqeVqX62mR8UHDsXynKrv1c/iOV0cVwrWgPcQx3N3unzvBcOr781ztXrrhqteoESvkEZi3/9YnrX0P//jPZnnnmBCA3A/JYbnUyESSimbB2J57s9zq9BPlLTweKMWFPmIW7qjedYS6ca+Xz6V53QM6KyW+xDB86WwkPzP/0k/gOdWoRXt0MJ1zAqjdI6IHrziX+EZru9FjF4Rsg+X9VH6w9MfwbP+1erhOtYd6OFcagXx6zY6XvyZPHvq9Tplg9aCenonvIraQ3jW6kvq3gy7iF/AqaUhkueFVqHk5/DsqdfrlA1qkWp1X//jxfA8KJC76cTNc2ofb0VcJB/F88w4H3eVrPvEM3l21us1ulW1SJBGLY0JKPlzBZrnYjjPGNujsua0rEjjJQXqhJI3rDbWx/Ocj2ynja+bZ/I8tpWwz/bG2qxZocQuLKBrO1BNY7BLH88TcnZZcha+XMEoNmaGTQM6CC2RZTBSdWPz+dPyNyACYv5TePbU69XwoT4D8Lha/QvpfY2RPLcvpTRFeBPXawtbd1sABYd48EjiC7hyOFuI5URS38L2TJ599XpVDA1vg0HkTptnsPLiBUieFXOPzgOc6JcL2K9ZOgbKAbIlqt6Jlm0v4ci+7TID97+H8JzW8U0i60qZxbiF3G1mefeEfDbpGbf9CGvMRfeCrboF8H3/+g9tTjTqJEmWx8ls1rVRdd8xrsSBXp4PIPybksMmtyXq4zAquFQjqZ7caLFzRjJZFma6vfajHXnQ3fU/fWs5TK/T1M21GpxKs61nFcXyXBi6zKk273e4jBXFY9S1XI+0UBvtx1z5h5grFYVMBZEKAsfr2N1DBT7hCxM4KFLMd8oDWDcCUGsg7ng1XVEpVqVQ2uqCqfIPOlaj0YvpWJ1A3a+lNhNjZ1Y4lueYoue6Pp5TgkwmlZJmnRr9mYCzFNEXoJzHcbjMc+qaItRQVJ7XmQDrNwMj4OJa571qhp1ADpZDjOI54hIDbQ8D65+4cbFs60fTcoezcYG70OgT4iqkUztMX3/l1lFx4DL70kk2kc1gMxTNMz75RCZqM/xVQJ/IvmYmcG+TB85LwvoxSY/Xar6BKz78Y7ny7CzC4cBXkbk0thkBd2k8zzPs4zI1SdDhV3XjokDWXS5dn/MJkDYWFoNf8S0olnzghieg7Xkeo2+jgWta4nludXA96oG1gXuNgI6/leVZzFUUV0hvDQH8/XaSX1Wat3o3PCWavW2Vnwzh0/m2it01YAMtgufWB6ZLrruAot/iq+09qbVeBs4oNui3R1GhUsz1oZcHUP9QeHZ5mJ34XNmibxGDPSfIer2fgO6YMNsZV/1GLzuK8TvzpUc6wEIFl3NkyrpUa7zhiabsXXP0Xz1z8d/zOeiwF/09g56TD8dTw78+hFijieFy3Ebvz8rrWIwjHxJzfydSqG4cpsDtyQA4O+SqRaiqpNGK5adjNn5/Bi0rZL3eb6y8lylJNrLs9Ni7AzPtDGIXZZUJifJZDzFrt+nTQzTi7CPXCdVe2khtTrJzszSyyhF0PUjLfa1d5giu6bozkKWAbhZBq+mfIMZ+0fZVMTC6Zx3kYWMlNCSNWxHACzApQGnxyXKFizNdam6SaRTR8rsSaZzZ7by/FP7ezHq96vO+2Z7GsyemhCtHtAXaApSU2aEq65IFHRyn7ueriLLaR+lOuUxO/lAoiGxTuuvEUTa6LETp10XiPNOXlxVD24rVS3vhaxrRjDo3ri70fVLuO50tJsvx2bH8Bcay8jB1RnkOVuMsUCzxSw5fgsd++WqUZMwtgmVzT/cOTJYlc8hkbO9Q2vPeiEKNGDtoI58m1Y+yvTmm7W6OmolqPjvKe7YdYpvNh26jUrlc8FKvdx8Oiezni/YnZrl9vmJg0P3+sQcz37s12OYzR7vcd07jQ9oHZS66XnlF126UW0tJt70A57DIwxOxsMUVOWIC80DoRLvzNlZw6J3fzf8BNcoLJxfVS+gAAAAASUVORK5CYII="/>
          <p:cNvSpPr>
            <a:spLocks noChangeAspect="1" noChangeArrowheads="1"/>
          </p:cNvSpPr>
          <p:nvPr/>
        </p:nvSpPr>
        <p:spPr bwMode="auto">
          <a:xfrm>
            <a:off x="155575" y="-838200"/>
            <a:ext cx="8210550" cy="1752600"/>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0" name="Rettangolo arrotondato 19"/>
          <p:cNvSpPr/>
          <p:nvPr/>
        </p:nvSpPr>
        <p:spPr bwMode="auto">
          <a:xfrm>
            <a:off x="251520" y="5013176"/>
            <a:ext cx="8568952" cy="1384995"/>
          </a:xfrm>
          <a:prstGeom prst="roundRect">
            <a:avLst>
              <a:gd name="adj" fmla="val 0"/>
            </a:avLst>
          </a:prstGeom>
          <a:noFill/>
          <a:ln w="19050" cap="flat" cmpd="sng" algn="ctr">
            <a:solidFill>
              <a:srgbClr val="A6CF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a:r>
              <a:rPr lang="en-US" sz="2800" b="1" smtClean="0">
                <a:solidFill>
                  <a:srgbClr val="0C4DA2"/>
                </a:solidFill>
                <a:latin typeface="Calibri" pitchFamily="34" charset="0"/>
              </a:rPr>
              <a:t>Sardinia is becoming a test field</a:t>
            </a:r>
          </a:p>
          <a:p>
            <a:pPr algn="ctr"/>
            <a:r>
              <a:rPr lang="en-US" sz="2800" b="1" smtClean="0">
                <a:solidFill>
                  <a:srgbClr val="0C4DA2"/>
                </a:solidFill>
                <a:latin typeface="Calibri" pitchFamily="34" charset="0"/>
              </a:rPr>
              <a:t>for smart city initiatives and solutions deployment.</a:t>
            </a:r>
          </a:p>
          <a:p>
            <a:pPr algn="ctr"/>
            <a:r>
              <a:rPr lang="en-US" sz="2800" b="1" smtClean="0">
                <a:solidFill>
                  <a:srgbClr val="0C4DA2"/>
                </a:solidFill>
                <a:latin typeface="Calibri" pitchFamily="34" charset="0"/>
              </a:rPr>
              <a:t>Many hi-tech companies are localizing R&amp;D in Sardinia</a:t>
            </a:r>
            <a:endParaRPr lang="it-IT" sz="2800" b="1" smtClean="0">
              <a:solidFill>
                <a:srgbClr val="0C4DA2"/>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35358A"/>
            </a:solidFill>
            <a:effectLst/>
            <a:latin typeface="Helvetic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1800" b="0" i="0" u="none" strike="noStrike" cap="none" normalizeH="0" baseline="0" smtClean="0">
            <a:ln>
              <a:noFill/>
            </a:ln>
            <a:solidFill>
              <a:srgbClr val="35358A"/>
            </a:solidFill>
            <a:effectLst/>
            <a:latin typeface="Helvetica" pitchFamily="34" charset="0"/>
            <a:cs typeface="Arial"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8079C72-1FAB-425A-AF06-C720A576784E}"/>
</file>

<file path=customXml/itemProps2.xml><?xml version="1.0" encoding="utf-8"?>
<ds:datastoreItem xmlns:ds="http://schemas.openxmlformats.org/officeDocument/2006/customXml" ds:itemID="{012D51C5-67EF-4619-ADF1-64794AC2448D}"/>
</file>

<file path=customXml/itemProps3.xml><?xml version="1.0" encoding="utf-8"?>
<ds:datastoreItem xmlns:ds="http://schemas.openxmlformats.org/officeDocument/2006/customXml" ds:itemID="{BFD10DCE-75F0-4253-8D2D-4DE1FA21972E}"/>
</file>

<file path=docProps/app.xml><?xml version="1.0" encoding="utf-8"?>
<Properties xmlns="http://schemas.openxmlformats.org/officeDocument/2006/extended-properties" xmlns:vt="http://schemas.openxmlformats.org/officeDocument/2006/docPropsVTypes">
  <TotalTime>0</TotalTime>
  <Words>403</Words>
  <Application>Microsoft Office PowerPoint</Application>
  <PresentationFormat>Presentazione su schermo (4:3)</PresentationFormat>
  <Paragraphs>67</Paragraphs>
  <Slides>6</Slides>
  <Notes>6</Notes>
  <HiddenSlides>0</HiddenSlides>
  <MMClips>0</MMClips>
  <ScaleCrop>false</ScaleCrop>
  <HeadingPairs>
    <vt:vector size="4" baseType="variant">
      <vt:variant>
        <vt:lpstr>Tema</vt:lpstr>
      </vt:variant>
      <vt:variant>
        <vt:i4>1</vt:i4>
      </vt:variant>
      <vt:variant>
        <vt:lpstr>Titoli diapositive</vt:lpstr>
      </vt:variant>
      <vt:variant>
        <vt:i4>6</vt:i4>
      </vt:variant>
    </vt:vector>
  </HeadingPairs>
  <TitlesOfParts>
    <vt:vector size="7" baseType="lpstr">
      <vt:lpstr>Blank</vt:lpstr>
      <vt:lpstr>Diapositiva 1</vt:lpstr>
      <vt:lpstr>Diapositiva 2</vt:lpstr>
      <vt:lpstr>Diapositiva 3</vt:lpstr>
      <vt:lpstr>Diapositiva 4</vt:lpstr>
      <vt:lpstr>Diapositiva 5</vt:lpstr>
      <vt:lpstr>Diapositiva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2014-09-01T15:42:10Z</dcterms:created>
  <dcterms:modified xsi:type="dcterms:W3CDTF">2016-05-09T16:48:43Z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