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89" r:id="rId2"/>
    <p:sldId id="290" r:id="rId3"/>
    <p:sldId id="280" r:id="rId4"/>
    <p:sldId id="294" r:id="rId5"/>
    <p:sldId id="281" r:id="rId6"/>
    <p:sldId id="288" r:id="rId7"/>
    <p:sldId id="271" r:id="rId8"/>
    <p:sldId id="291" r:id="rId9"/>
    <p:sldId id="272" r:id="rId10"/>
    <p:sldId id="269" r:id="rId11"/>
    <p:sldId id="293" r:id="rId12"/>
    <p:sldId id="27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BC8"/>
    <a:srgbClr val="3A89A3"/>
    <a:srgbClr val="379F54"/>
    <a:srgbClr val="FEB018"/>
    <a:srgbClr val="80CEEF"/>
    <a:srgbClr val="A8EBFF"/>
    <a:srgbClr val="108052"/>
    <a:srgbClr val="00ADEF"/>
    <a:srgbClr val="42B0FB"/>
    <a:srgbClr val="8EC6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7" autoAdjust="0"/>
    <p:restoredTop sz="94653"/>
  </p:normalViewPr>
  <p:slideViewPr>
    <p:cSldViewPr snapToGrid="0" snapToObjects="1" showGuides="1">
      <p:cViewPr varScale="1">
        <p:scale>
          <a:sx n="70" d="100"/>
          <a:sy n="70" d="100"/>
        </p:scale>
        <p:origin x="834"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5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6044EF-4524-4E6C-9CB5-093410C64EA9}"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_tradnl"/>
        </a:p>
      </dgm:t>
    </dgm:pt>
    <dgm:pt modelId="{614FAA45-005C-4CDE-BC57-33B6B922E1F4}">
      <dgm:prSet phldrT="[Text]"/>
      <dgm:spPr>
        <a:solidFill>
          <a:srgbClr val="698EC6"/>
        </a:solidFill>
      </dgm:spPr>
      <dgm:t>
        <a:bodyPr/>
        <a:lstStyle/>
        <a:p>
          <a:r>
            <a:rPr lang="en-US" noProof="0" dirty="0" smtClean="0"/>
            <a:t>You cannot manage what you cannot measure!</a:t>
          </a:r>
          <a:endParaRPr lang="en-US" noProof="0" dirty="0"/>
        </a:p>
      </dgm:t>
    </dgm:pt>
    <dgm:pt modelId="{A5881B34-EB1E-4933-BFF6-2295CDF16438}" type="parTrans" cxnId="{2E6E2864-15A8-4653-88E0-CE264986697B}">
      <dgm:prSet/>
      <dgm:spPr/>
      <dgm:t>
        <a:bodyPr/>
        <a:lstStyle/>
        <a:p>
          <a:endParaRPr lang="es-ES_tradnl"/>
        </a:p>
      </dgm:t>
    </dgm:pt>
    <dgm:pt modelId="{6F3235A0-35A0-4DAB-8379-7594399D2EFE}" type="sibTrans" cxnId="{2E6E2864-15A8-4653-88E0-CE264986697B}">
      <dgm:prSet/>
      <dgm:spPr/>
      <dgm:t>
        <a:bodyPr/>
        <a:lstStyle/>
        <a:p>
          <a:endParaRPr lang="es-ES_tradnl"/>
        </a:p>
      </dgm:t>
    </dgm:pt>
    <dgm:pt modelId="{9DCBB322-C9E6-480F-8FEE-6AD878922A03}">
      <dgm:prSet phldrT="[Text]"/>
      <dgm:spPr>
        <a:solidFill>
          <a:srgbClr val="8B4490"/>
        </a:solidFill>
      </dgm:spPr>
      <dgm:t>
        <a:bodyPr/>
        <a:lstStyle/>
        <a:p>
          <a:r>
            <a:rPr lang="en-US" b="1" dirty="0" smtClean="0"/>
            <a:t>Assess the smartness and sustainability of the city</a:t>
          </a:r>
          <a:endParaRPr lang="es-ES_tradnl" dirty="0"/>
        </a:p>
      </dgm:t>
    </dgm:pt>
    <dgm:pt modelId="{7A6E852D-F3D5-4968-AFF4-5BE12ACB433B}" type="parTrans" cxnId="{28C49442-5082-46C4-9146-E4204B3545CD}">
      <dgm:prSet/>
      <dgm:spPr/>
      <dgm:t>
        <a:bodyPr/>
        <a:lstStyle/>
        <a:p>
          <a:endParaRPr lang="es-ES_tradnl"/>
        </a:p>
      </dgm:t>
    </dgm:pt>
    <dgm:pt modelId="{B3C9690C-4DC7-4F1B-9EF0-A4138D846D8B}" type="sibTrans" cxnId="{28C49442-5082-46C4-9146-E4204B3545CD}">
      <dgm:prSet/>
      <dgm:spPr/>
      <dgm:t>
        <a:bodyPr/>
        <a:lstStyle/>
        <a:p>
          <a:endParaRPr lang="es-ES_tradnl"/>
        </a:p>
      </dgm:t>
    </dgm:pt>
    <dgm:pt modelId="{51134970-568A-4F0C-9F34-792E1B3DC2C1}">
      <dgm:prSet phldrT="[Text]"/>
      <dgm:spPr>
        <a:solidFill>
          <a:srgbClr val="00B050"/>
        </a:solidFill>
      </dgm:spPr>
      <dgm:t>
        <a:bodyPr/>
        <a:lstStyle/>
        <a:p>
          <a:r>
            <a:rPr lang="en-US" b="1" dirty="0" smtClean="0"/>
            <a:t>Advisory Board and Technical Advisory Group</a:t>
          </a:r>
          <a:endParaRPr lang="es-ES_tradnl" dirty="0"/>
        </a:p>
      </dgm:t>
    </dgm:pt>
    <dgm:pt modelId="{9CC48EE5-A0FE-41DB-8AB7-3A3AF10E46F5}" type="parTrans" cxnId="{BFBA0BED-C264-4F4F-B0EA-3C3FA66C4C15}">
      <dgm:prSet/>
      <dgm:spPr/>
      <dgm:t>
        <a:bodyPr/>
        <a:lstStyle/>
        <a:p>
          <a:endParaRPr lang="es-ES_tradnl"/>
        </a:p>
      </dgm:t>
    </dgm:pt>
    <dgm:pt modelId="{9144C706-A0A1-40DB-BF86-5CE42895290B}" type="sibTrans" cxnId="{BFBA0BED-C264-4F4F-B0EA-3C3FA66C4C15}">
      <dgm:prSet/>
      <dgm:spPr/>
      <dgm:t>
        <a:bodyPr/>
        <a:lstStyle/>
        <a:p>
          <a:endParaRPr lang="es-ES_tradnl"/>
        </a:p>
      </dgm:t>
    </dgm:pt>
    <dgm:pt modelId="{B3157C18-0D7D-4FF0-B41E-784A6CF7250B}" type="pres">
      <dgm:prSet presAssocID="{E16044EF-4524-4E6C-9CB5-093410C64EA9}" presName="Name0" presStyleCnt="0">
        <dgm:presLayoutVars>
          <dgm:dir/>
          <dgm:resizeHandles val="exact"/>
        </dgm:presLayoutVars>
      </dgm:prSet>
      <dgm:spPr/>
      <dgm:t>
        <a:bodyPr/>
        <a:lstStyle/>
        <a:p>
          <a:endParaRPr lang="es-ES_tradnl"/>
        </a:p>
      </dgm:t>
    </dgm:pt>
    <dgm:pt modelId="{FB1A1D8A-D2DB-49CB-9446-2A6EA6448304}" type="pres">
      <dgm:prSet presAssocID="{614FAA45-005C-4CDE-BC57-33B6B922E1F4}" presName="node" presStyleLbl="node1" presStyleIdx="0" presStyleCnt="3" custLinFactNeighborX="-513" custLinFactNeighborY="-215">
        <dgm:presLayoutVars>
          <dgm:bulletEnabled val="1"/>
        </dgm:presLayoutVars>
      </dgm:prSet>
      <dgm:spPr/>
      <dgm:t>
        <a:bodyPr/>
        <a:lstStyle/>
        <a:p>
          <a:endParaRPr lang="es-ES_tradnl"/>
        </a:p>
      </dgm:t>
    </dgm:pt>
    <dgm:pt modelId="{F728E7DC-6299-4829-BE3D-FD1AF0E5820C}" type="pres">
      <dgm:prSet presAssocID="{6F3235A0-35A0-4DAB-8379-7594399D2EFE}" presName="sibTrans" presStyleCnt="0"/>
      <dgm:spPr/>
    </dgm:pt>
    <dgm:pt modelId="{DDD6F389-DE91-4B95-B003-E8CACB01A02C}" type="pres">
      <dgm:prSet presAssocID="{9DCBB322-C9E6-480F-8FEE-6AD878922A03}" presName="node" presStyleLbl="node1" presStyleIdx="1" presStyleCnt="3" custLinFactNeighborX="-10173" custLinFactNeighborY="1300">
        <dgm:presLayoutVars>
          <dgm:bulletEnabled val="1"/>
        </dgm:presLayoutVars>
      </dgm:prSet>
      <dgm:spPr/>
      <dgm:t>
        <a:bodyPr/>
        <a:lstStyle/>
        <a:p>
          <a:endParaRPr lang="es-ES_tradnl"/>
        </a:p>
      </dgm:t>
    </dgm:pt>
    <dgm:pt modelId="{8C9D7A22-EF25-491B-9D10-B374711D74A6}" type="pres">
      <dgm:prSet presAssocID="{B3C9690C-4DC7-4F1B-9EF0-A4138D846D8B}" presName="sibTrans" presStyleCnt="0"/>
      <dgm:spPr/>
    </dgm:pt>
    <dgm:pt modelId="{221AD9BA-4AF9-4714-9C0E-00A1E61F6AAF}" type="pres">
      <dgm:prSet presAssocID="{51134970-568A-4F0C-9F34-792E1B3DC2C1}" presName="node" presStyleLbl="node1" presStyleIdx="2" presStyleCnt="3" custLinFactNeighborX="-17684" custLinFactNeighborY="0">
        <dgm:presLayoutVars>
          <dgm:bulletEnabled val="1"/>
        </dgm:presLayoutVars>
      </dgm:prSet>
      <dgm:spPr/>
      <dgm:t>
        <a:bodyPr/>
        <a:lstStyle/>
        <a:p>
          <a:endParaRPr lang="es-ES_tradnl"/>
        </a:p>
      </dgm:t>
    </dgm:pt>
  </dgm:ptLst>
  <dgm:cxnLst>
    <dgm:cxn modelId="{2E6E2864-15A8-4653-88E0-CE264986697B}" srcId="{E16044EF-4524-4E6C-9CB5-093410C64EA9}" destId="{614FAA45-005C-4CDE-BC57-33B6B922E1F4}" srcOrd="0" destOrd="0" parTransId="{A5881B34-EB1E-4933-BFF6-2295CDF16438}" sibTransId="{6F3235A0-35A0-4DAB-8379-7594399D2EFE}"/>
    <dgm:cxn modelId="{5DDEDD16-19DC-4072-8E13-E02D19254E61}" type="presOf" srcId="{614FAA45-005C-4CDE-BC57-33B6B922E1F4}" destId="{FB1A1D8A-D2DB-49CB-9446-2A6EA6448304}" srcOrd="0" destOrd="0" presId="urn:microsoft.com/office/officeart/2005/8/layout/hList6"/>
    <dgm:cxn modelId="{4D867740-557C-422B-AA2F-96B0AAE64C62}" type="presOf" srcId="{9DCBB322-C9E6-480F-8FEE-6AD878922A03}" destId="{DDD6F389-DE91-4B95-B003-E8CACB01A02C}" srcOrd="0" destOrd="0" presId="urn:microsoft.com/office/officeart/2005/8/layout/hList6"/>
    <dgm:cxn modelId="{28C49442-5082-46C4-9146-E4204B3545CD}" srcId="{E16044EF-4524-4E6C-9CB5-093410C64EA9}" destId="{9DCBB322-C9E6-480F-8FEE-6AD878922A03}" srcOrd="1" destOrd="0" parTransId="{7A6E852D-F3D5-4968-AFF4-5BE12ACB433B}" sibTransId="{B3C9690C-4DC7-4F1B-9EF0-A4138D846D8B}"/>
    <dgm:cxn modelId="{BFBA0BED-C264-4F4F-B0EA-3C3FA66C4C15}" srcId="{E16044EF-4524-4E6C-9CB5-093410C64EA9}" destId="{51134970-568A-4F0C-9F34-792E1B3DC2C1}" srcOrd="2" destOrd="0" parTransId="{9CC48EE5-A0FE-41DB-8AB7-3A3AF10E46F5}" sibTransId="{9144C706-A0A1-40DB-BF86-5CE42895290B}"/>
    <dgm:cxn modelId="{AB670F60-2D16-4B37-A7A2-9BA3928AB773}" type="presOf" srcId="{51134970-568A-4F0C-9F34-792E1B3DC2C1}" destId="{221AD9BA-4AF9-4714-9C0E-00A1E61F6AAF}" srcOrd="0" destOrd="0" presId="urn:microsoft.com/office/officeart/2005/8/layout/hList6"/>
    <dgm:cxn modelId="{B3F00504-6467-4B32-B306-06E3B429C658}" type="presOf" srcId="{E16044EF-4524-4E6C-9CB5-093410C64EA9}" destId="{B3157C18-0D7D-4FF0-B41E-784A6CF7250B}" srcOrd="0" destOrd="0" presId="urn:microsoft.com/office/officeart/2005/8/layout/hList6"/>
    <dgm:cxn modelId="{4631EA32-E011-4B44-82F2-A265B7FEB396}" type="presParOf" srcId="{B3157C18-0D7D-4FF0-B41E-784A6CF7250B}" destId="{FB1A1D8A-D2DB-49CB-9446-2A6EA6448304}" srcOrd="0" destOrd="0" presId="urn:microsoft.com/office/officeart/2005/8/layout/hList6"/>
    <dgm:cxn modelId="{2A50CB2F-D11E-45E9-9C01-4D019634B3CC}" type="presParOf" srcId="{B3157C18-0D7D-4FF0-B41E-784A6CF7250B}" destId="{F728E7DC-6299-4829-BE3D-FD1AF0E5820C}" srcOrd="1" destOrd="0" presId="urn:microsoft.com/office/officeart/2005/8/layout/hList6"/>
    <dgm:cxn modelId="{DCDB2B35-838D-45BF-9967-950F5FE78F12}" type="presParOf" srcId="{B3157C18-0D7D-4FF0-B41E-784A6CF7250B}" destId="{DDD6F389-DE91-4B95-B003-E8CACB01A02C}" srcOrd="2" destOrd="0" presId="urn:microsoft.com/office/officeart/2005/8/layout/hList6"/>
    <dgm:cxn modelId="{11C83F20-99B3-45A0-903D-4439AAAE1982}" type="presParOf" srcId="{B3157C18-0D7D-4FF0-B41E-784A6CF7250B}" destId="{8C9D7A22-EF25-491B-9D10-B374711D74A6}" srcOrd="3" destOrd="0" presId="urn:microsoft.com/office/officeart/2005/8/layout/hList6"/>
    <dgm:cxn modelId="{1FB285FA-4A21-4D57-995D-96B37ADD917D}" type="presParOf" srcId="{B3157C18-0D7D-4FF0-B41E-784A6CF7250B}" destId="{221AD9BA-4AF9-4714-9C0E-00A1E61F6AAF}"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A1D8A-D2DB-49CB-9446-2A6EA6448304}">
      <dsp:nvSpPr>
        <dsp:cNvPr id="0" name=""/>
        <dsp:cNvSpPr/>
      </dsp:nvSpPr>
      <dsp:spPr>
        <a:xfrm rot="16200000">
          <a:off x="-1192032" y="1192032"/>
          <a:ext cx="4334047" cy="1949981"/>
        </a:xfrm>
        <a:prstGeom prst="flowChartManualOperation">
          <a:avLst/>
        </a:prstGeom>
        <a:solidFill>
          <a:srgbClr val="698E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6458" bIns="0" numCol="1" spcCol="1270" anchor="ctr" anchorCtr="0">
          <a:noAutofit/>
        </a:bodyPr>
        <a:lstStyle/>
        <a:p>
          <a:pPr lvl="0" algn="ctr" defTabSz="1022350">
            <a:lnSpc>
              <a:spcPct val="90000"/>
            </a:lnSpc>
            <a:spcBef>
              <a:spcPct val="0"/>
            </a:spcBef>
            <a:spcAft>
              <a:spcPct val="35000"/>
            </a:spcAft>
          </a:pPr>
          <a:r>
            <a:rPr lang="en-US" sz="2300" kern="1200" noProof="0" dirty="0" smtClean="0"/>
            <a:t>You cannot manage what you cannot measure!</a:t>
          </a:r>
          <a:endParaRPr lang="en-US" sz="2300" kern="1200" noProof="0" dirty="0"/>
        </a:p>
      </dsp:txBody>
      <dsp:txXfrm rot="5400000">
        <a:off x="1" y="866808"/>
        <a:ext cx="1949981" cy="2600429"/>
      </dsp:txXfrm>
    </dsp:sp>
    <dsp:sp modelId="{DDD6F389-DE91-4B95-B003-E8CACB01A02C}">
      <dsp:nvSpPr>
        <dsp:cNvPr id="0" name=""/>
        <dsp:cNvSpPr/>
      </dsp:nvSpPr>
      <dsp:spPr>
        <a:xfrm rot="16200000">
          <a:off x="890069" y="1192032"/>
          <a:ext cx="4334047" cy="1949981"/>
        </a:xfrm>
        <a:prstGeom prst="flowChartManualOperation">
          <a:avLst/>
        </a:prstGeom>
        <a:solidFill>
          <a:srgbClr val="8B44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6458" bIns="0" numCol="1" spcCol="1270" anchor="ctr" anchorCtr="0">
          <a:noAutofit/>
        </a:bodyPr>
        <a:lstStyle/>
        <a:p>
          <a:pPr lvl="0" algn="ctr" defTabSz="1022350">
            <a:lnSpc>
              <a:spcPct val="90000"/>
            </a:lnSpc>
            <a:spcBef>
              <a:spcPct val="0"/>
            </a:spcBef>
            <a:spcAft>
              <a:spcPct val="35000"/>
            </a:spcAft>
          </a:pPr>
          <a:r>
            <a:rPr lang="en-US" sz="2300" b="1" kern="1200" dirty="0" smtClean="0"/>
            <a:t>Assess the smartness and sustainability of the city</a:t>
          </a:r>
          <a:endParaRPr lang="es-ES_tradnl" sz="2300" kern="1200" dirty="0"/>
        </a:p>
      </dsp:txBody>
      <dsp:txXfrm rot="5400000">
        <a:off x="2082102" y="866808"/>
        <a:ext cx="1949981" cy="2600429"/>
      </dsp:txXfrm>
    </dsp:sp>
    <dsp:sp modelId="{221AD9BA-4AF9-4714-9C0E-00A1E61F6AAF}">
      <dsp:nvSpPr>
        <dsp:cNvPr id="0" name=""/>
        <dsp:cNvSpPr/>
      </dsp:nvSpPr>
      <dsp:spPr>
        <a:xfrm rot="16200000">
          <a:off x="2975315" y="1192032"/>
          <a:ext cx="4334047" cy="1949981"/>
        </a:xfrm>
        <a:prstGeom prst="flowChartManualOperati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6458" bIns="0" numCol="1" spcCol="1270" anchor="ctr" anchorCtr="0">
          <a:noAutofit/>
        </a:bodyPr>
        <a:lstStyle/>
        <a:p>
          <a:pPr lvl="0" algn="ctr" defTabSz="1022350">
            <a:lnSpc>
              <a:spcPct val="90000"/>
            </a:lnSpc>
            <a:spcBef>
              <a:spcPct val="0"/>
            </a:spcBef>
            <a:spcAft>
              <a:spcPct val="35000"/>
            </a:spcAft>
          </a:pPr>
          <a:r>
            <a:rPr lang="en-US" sz="2300" b="1" kern="1200" dirty="0" smtClean="0"/>
            <a:t>Advisory Board and Technical Advisory Group</a:t>
          </a:r>
          <a:endParaRPr lang="es-ES_tradnl" sz="2300" kern="1200" dirty="0"/>
        </a:p>
      </dsp:txBody>
      <dsp:txXfrm rot="5400000">
        <a:off x="4167348" y="866808"/>
        <a:ext cx="1949981" cy="260042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7E805-072A-4479-AB03-D3DF1A2965AD}" type="datetimeFigureOut">
              <a:rPr lang="es-ES_tradnl" smtClean="0"/>
              <a:t>17/05/2016</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F8FE5-CC6A-4D8B-B315-7D63070FA11F}" type="slidenum">
              <a:rPr lang="es-ES_tradnl" smtClean="0"/>
              <a:t>‹#›</a:t>
            </a:fld>
            <a:endParaRPr lang="es-ES_tradnl"/>
          </a:p>
        </p:txBody>
      </p:sp>
    </p:spTree>
    <p:extLst>
      <p:ext uri="{BB962C8B-B14F-4D97-AF65-F5344CB8AC3E}">
        <p14:creationId xmlns:p14="http://schemas.microsoft.com/office/powerpoint/2010/main" val="420629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The rapid increase in population coupled with financial constraints, the convergence of technologies and a desire to reduce environmental impact is creating new challenges and opportunities for cities in areas such as energy use, mobility, security, infrastructure, healthcare and governance. </a:t>
            </a:r>
          </a:p>
          <a:p>
            <a:endParaRPr lang="en-GB" b="1" dirty="0" smtClean="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F2EF8FE5-CC6A-4D8B-B315-7D63070FA11F}" type="slidenum">
              <a:rPr lang="es-ES_tradnl" smtClean="0"/>
              <a:t>3</a:t>
            </a:fld>
            <a:endParaRPr lang="es-ES_tradnl"/>
          </a:p>
        </p:txBody>
      </p:sp>
    </p:spTree>
    <p:extLst>
      <p:ext uri="{BB962C8B-B14F-4D97-AF65-F5344CB8AC3E}">
        <p14:creationId xmlns:p14="http://schemas.microsoft.com/office/powerpoint/2010/main" val="2521118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09C2B-8D66-4659-ACDF-6C8509E14DCA}" type="slidenum">
              <a:rPr lang="es-ES_tradnl" smtClean="0"/>
              <a:t>4</a:t>
            </a:fld>
            <a:endParaRPr lang="es-ES_tradnl"/>
          </a:p>
        </p:txBody>
      </p:sp>
    </p:spTree>
    <p:extLst>
      <p:ext uri="{BB962C8B-B14F-4D97-AF65-F5344CB8AC3E}">
        <p14:creationId xmlns:p14="http://schemas.microsoft.com/office/powerpoint/2010/main" val="3985867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F8FE5-CC6A-4D8B-B315-7D63070FA11F}" type="slidenum">
              <a:rPr lang="es-ES_tradnl" smtClean="0"/>
              <a:t>5</a:t>
            </a:fld>
            <a:endParaRPr lang="es-ES_tradnl"/>
          </a:p>
        </p:txBody>
      </p:sp>
    </p:spTree>
    <p:extLst>
      <p:ext uri="{BB962C8B-B14F-4D97-AF65-F5344CB8AC3E}">
        <p14:creationId xmlns:p14="http://schemas.microsoft.com/office/powerpoint/2010/main" val="46107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599372-18FB-4835-901F-002FB8DB8391}" type="slidenum">
              <a:rPr lang="en-US" smtClean="0"/>
              <a:t>6</a:t>
            </a:fld>
            <a:endParaRPr lang="en-US"/>
          </a:p>
        </p:txBody>
      </p:sp>
    </p:spTree>
    <p:extLst>
      <p:ext uri="{BB962C8B-B14F-4D97-AF65-F5344CB8AC3E}">
        <p14:creationId xmlns:p14="http://schemas.microsoft.com/office/powerpoint/2010/main" val="761192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
            </a:pPr>
            <a:r>
              <a:rPr lang="de-DE" sz="1200" dirty="0" smtClean="0"/>
              <a:t>ITU-T SG20 will be responsible for international standards to enable the coordinated development of IoT technologies, including machine-to-machine communications and </a:t>
            </a:r>
            <a:br>
              <a:rPr lang="de-DE" sz="1200" dirty="0" smtClean="0"/>
            </a:br>
            <a:r>
              <a:rPr lang="de-DE" sz="1200" dirty="0" smtClean="0"/>
              <a:t>ubiquitous sensor networks. </a:t>
            </a:r>
            <a:br>
              <a:rPr lang="de-DE" sz="1200" dirty="0" smtClean="0"/>
            </a:br>
            <a:endParaRPr lang="de-DE" sz="1200" dirty="0" smtClean="0"/>
          </a:p>
          <a:p>
            <a:pPr>
              <a:buFont typeface="Wingdings" pitchFamily="2" charset="2"/>
              <a:buChar char="§"/>
            </a:pPr>
            <a:r>
              <a:rPr lang="de-DE" sz="1200" dirty="0" smtClean="0"/>
              <a:t>Established by the Telecommunication </a:t>
            </a:r>
            <a:br>
              <a:rPr lang="de-DE" sz="1200" dirty="0" smtClean="0"/>
            </a:br>
            <a:r>
              <a:rPr lang="de-DE" sz="1200" dirty="0" smtClean="0"/>
              <a:t>Standardization Advisory Group (TSAG) in June 2015.   </a:t>
            </a:r>
          </a:p>
          <a:p>
            <a:endParaRPr lang="en-US" dirty="0"/>
          </a:p>
        </p:txBody>
      </p:sp>
      <p:sp>
        <p:nvSpPr>
          <p:cNvPr id="4" name="Slide Number Placeholder 3"/>
          <p:cNvSpPr>
            <a:spLocks noGrp="1"/>
          </p:cNvSpPr>
          <p:nvPr>
            <p:ph type="sldNum" sz="quarter" idx="10"/>
          </p:nvPr>
        </p:nvSpPr>
        <p:spPr/>
        <p:txBody>
          <a:bodyPr/>
          <a:lstStyle/>
          <a:p>
            <a:fld id="{626076F9-822F-8443-B319-1D1BAFD58F28}" type="slidenum">
              <a:rPr lang="en-US" smtClean="0"/>
              <a:pPr/>
              <a:t>7</a:t>
            </a:fld>
            <a:endParaRPr lang="en-US"/>
          </a:p>
        </p:txBody>
      </p:sp>
    </p:spTree>
    <p:extLst>
      <p:ext uri="{BB962C8B-B14F-4D97-AF65-F5344CB8AC3E}">
        <p14:creationId xmlns:p14="http://schemas.microsoft.com/office/powerpoint/2010/main" val="1036200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B1F09C2B-8D66-4659-ACDF-6C8509E14DCA}" type="slidenum">
              <a:rPr lang="es-ES_tradnl" smtClean="0"/>
              <a:t>9</a:t>
            </a:fld>
            <a:endParaRPr lang="es-ES_tradnl"/>
          </a:p>
        </p:txBody>
      </p:sp>
    </p:spTree>
    <p:extLst>
      <p:ext uri="{BB962C8B-B14F-4D97-AF65-F5344CB8AC3E}">
        <p14:creationId xmlns:p14="http://schemas.microsoft.com/office/powerpoint/2010/main" val="426779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671C3-608C-4DBE-8B29-5D582F0ABA3D}" type="slidenum">
              <a:rPr lang="es-ES_tradnl" smtClean="0"/>
              <a:t>12</a:t>
            </a:fld>
            <a:endParaRPr lang="es-ES_tradnl"/>
          </a:p>
        </p:txBody>
      </p:sp>
    </p:spTree>
    <p:extLst>
      <p:ext uri="{BB962C8B-B14F-4D97-AF65-F5344CB8AC3E}">
        <p14:creationId xmlns:p14="http://schemas.microsoft.com/office/powerpoint/2010/main" val="3433581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500" b="1">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82083"/>
            <a:ext cx="27432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82083"/>
            <a:ext cx="80264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lly blank no logo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2171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3250"/>
            <a:ext cx="4011084"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603251"/>
            <a:ext cx="6815667"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968501"/>
            <a:ext cx="109728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673600" y="6176434"/>
            <a:ext cx="28448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 id="2147483656" r:id="rId7"/>
    <p:sldLayoutId id="2147483657" r:id="rId8"/>
    <p:sldLayoutId id="2147483658" r:id="rId9"/>
    <p:sldLayoutId id="2147483659" r:id="rId10"/>
  </p:sldLayoutIdLst>
  <p:timing>
    <p:tnLst>
      <p:par>
        <p:cTn id="1" dur="indefinite" restart="never" nodeType="tmRoot"/>
      </p:par>
    </p:tnLst>
  </p:timing>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itu.int/go/U4SSC" TargetMode="Externa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itu.int/go/U4SS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ftp3.itu.int/pub/epub_shared/TSB/ITUT-Tech-Report-Specs/2016/en/flipviewerxpress.html" TargetMode="External"/><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5.png"/><Relationship Id="rId5" Type="http://schemas.openxmlformats.org/officeDocument/2006/relationships/diagramQuickStyle" Target="../diagrams/quickStyle1.xml"/><Relationship Id="rId10" Type="http://schemas.openxmlformats.org/officeDocument/2006/relationships/image" Target="../media/image14.jpeg"/><Relationship Id="rId4" Type="http://schemas.openxmlformats.org/officeDocument/2006/relationships/diagramLayout" Target="../diagrams/layout1.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 y="0"/>
            <a:ext cx="12191999" cy="6858000"/>
          </a:xfrm>
          <a:prstGeom prst="rect">
            <a:avLst/>
          </a:prstGeom>
        </p:spPr>
      </p:pic>
      <p:sp>
        <p:nvSpPr>
          <p:cNvPr id="4" name="Title 3"/>
          <p:cNvSpPr>
            <a:spLocks noGrp="1"/>
          </p:cNvSpPr>
          <p:nvPr>
            <p:ph type="ctrTitle"/>
          </p:nvPr>
        </p:nvSpPr>
        <p:spPr>
          <a:xfrm>
            <a:off x="3110" y="832987"/>
            <a:ext cx="6885992" cy="1470025"/>
          </a:xfrm>
        </p:spPr>
        <p:txBody>
          <a:bodyPr>
            <a:normAutofit fontScale="90000"/>
          </a:bodyPr>
          <a:lstStyle/>
          <a:p>
            <a:r>
              <a:rPr lang="en-US" dirty="0">
                <a:solidFill>
                  <a:schemeClr val="bg1"/>
                </a:solidFill>
              </a:rPr>
              <a:t> </a:t>
            </a:r>
            <a:r>
              <a:rPr lang="en-US" sz="4900" dirty="0">
                <a:solidFill>
                  <a:schemeClr val="bg1"/>
                </a:solidFill>
                <a:latin typeface="Segoe Script" panose="020B0504020000000003" pitchFamily="34" charset="0"/>
                <a:ea typeface="Segoe UI" panose="020B0502040204020203" pitchFamily="34" charset="0"/>
                <a:cs typeface="Segoe UI" panose="020B0502040204020203" pitchFamily="34" charset="0"/>
              </a:rPr>
              <a:t>Making Our Cities Smarter and More Sustainable </a:t>
            </a:r>
            <a:endParaRPr lang="en-US" sz="4900" dirty="0">
              <a:solidFill>
                <a:schemeClr val="bg1"/>
              </a:solidFill>
              <a:latin typeface="Segoe Script" panose="020B0504020000000003" pitchFamily="34" charset="0"/>
              <a:ea typeface="Segoe UI" panose="020B0502040204020203" pitchFamily="34" charset="0"/>
              <a:cs typeface="Segoe UI" panose="020B0502040204020203" pitchFamily="34" charset="0"/>
            </a:endParaRPr>
          </a:p>
        </p:txBody>
      </p:sp>
      <p:sp>
        <p:nvSpPr>
          <p:cNvPr id="5" name="Subtitle 4"/>
          <p:cNvSpPr>
            <a:spLocks noGrp="1"/>
          </p:cNvSpPr>
          <p:nvPr>
            <p:ph type="subTitle" idx="1"/>
          </p:nvPr>
        </p:nvSpPr>
        <p:spPr>
          <a:xfrm>
            <a:off x="7473820" y="3881535"/>
            <a:ext cx="4599992" cy="1273629"/>
          </a:xfrm>
        </p:spPr>
        <p:txBody>
          <a:bodyPr>
            <a:normAutofit/>
          </a:bodyPr>
          <a:lstStyle/>
          <a:p>
            <a:r>
              <a:rPr lang="en-US" dirty="0" smtClean="0"/>
              <a:t>Cristina </a:t>
            </a:r>
            <a:r>
              <a:rPr lang="en-US" dirty="0" smtClean="0"/>
              <a:t>Bueti</a:t>
            </a:r>
            <a:endParaRPr lang="en-US" dirty="0"/>
          </a:p>
        </p:txBody>
      </p:sp>
      <p:sp>
        <p:nvSpPr>
          <p:cNvPr id="6" name="Title 1"/>
          <p:cNvSpPr txBox="1">
            <a:spLocks/>
          </p:cNvSpPr>
          <p:nvPr/>
        </p:nvSpPr>
        <p:spPr>
          <a:xfrm>
            <a:off x="8133183" y="4430185"/>
            <a:ext cx="3281265"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000" b="0" i="1" dirty="0" smtClean="0">
                <a:solidFill>
                  <a:srgbClr val="558ED5"/>
                </a:solidFill>
              </a:rPr>
              <a:t>18 </a:t>
            </a:r>
            <a:r>
              <a:rPr lang="en-US" sz="3000" b="0" i="1" dirty="0" smtClean="0">
                <a:solidFill>
                  <a:srgbClr val="558ED5"/>
                </a:solidFill>
              </a:rPr>
              <a:t>May </a:t>
            </a:r>
            <a:r>
              <a:rPr lang="en-US" sz="3000" b="0" i="1" dirty="0" smtClean="0">
                <a:solidFill>
                  <a:srgbClr val="558ED5"/>
                </a:solidFill>
              </a:rPr>
              <a:t>2016, Rome</a:t>
            </a:r>
            <a:endParaRPr lang="en-US" sz="3000" b="0" i="1" dirty="0">
              <a:solidFill>
                <a:srgbClr val="558ED5"/>
              </a:solidFill>
            </a:endParaRPr>
          </a:p>
        </p:txBody>
      </p:sp>
    </p:spTree>
    <p:extLst>
      <p:ext uri="{BB962C8B-B14F-4D97-AF65-F5344CB8AC3E}">
        <p14:creationId xmlns:p14="http://schemas.microsoft.com/office/powerpoint/2010/main" val="1595244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Diagonal Corner Rectangle 4"/>
          <p:cNvSpPr/>
          <p:nvPr/>
        </p:nvSpPr>
        <p:spPr>
          <a:xfrm>
            <a:off x="5211736" y="1412164"/>
            <a:ext cx="6286499" cy="3415963"/>
          </a:xfrm>
          <a:prstGeom prst="snip2DiagRect">
            <a:avLst/>
          </a:prstGeom>
          <a:solidFill>
            <a:schemeClr val="accent1">
              <a:lumMod val="20000"/>
              <a:lumOff val="80000"/>
            </a:schemeClr>
          </a:solidFill>
          <a:ln w="38100">
            <a:solidFill>
              <a:srgbClr val="00ADEF"/>
            </a:solidFill>
          </a:ln>
        </p:spPr>
        <p:txBody>
          <a:bodyPr wrap="square">
            <a:spAutoFit/>
          </a:bodyPr>
          <a:lstStyle/>
          <a:p>
            <a:r>
              <a:rPr lang="en-GB" dirty="0" smtClean="0">
                <a:solidFill>
                  <a:srgbClr val="444444"/>
                </a:solidFill>
                <a:latin typeface="Segoe UI Semilight" panose="020B0402040204020203" pitchFamily="34" charset="0"/>
                <a:cs typeface="Segoe UI Semilight" panose="020B0402040204020203" pitchFamily="34" charset="0"/>
              </a:rPr>
              <a:t>ITU </a:t>
            </a:r>
            <a:r>
              <a:rPr lang="en-GB" dirty="0">
                <a:solidFill>
                  <a:srgbClr val="444444"/>
                </a:solidFill>
                <a:latin typeface="Segoe UI Semilight" panose="020B0402040204020203" pitchFamily="34" charset="0"/>
                <a:cs typeface="Segoe UI Semilight" panose="020B0402040204020203" pitchFamily="34" charset="0"/>
              </a:rPr>
              <a:t>and UNECE launched "</a:t>
            </a:r>
            <a:r>
              <a:rPr lang="en-GB" b="1" dirty="0">
                <a:solidFill>
                  <a:srgbClr val="444444"/>
                </a:solidFill>
                <a:latin typeface="Segoe UI Semilight" panose="020B0402040204020203" pitchFamily="34" charset="0"/>
                <a:cs typeface="Segoe UI Semilight" panose="020B0402040204020203" pitchFamily="34" charset="0"/>
              </a:rPr>
              <a:t>United for Smart Sustainable Cities" (U4SSC)</a:t>
            </a:r>
            <a:r>
              <a:rPr lang="en-GB" dirty="0">
                <a:solidFill>
                  <a:srgbClr val="444444"/>
                </a:solidFill>
                <a:latin typeface="Segoe UI Semilight" panose="020B0402040204020203" pitchFamily="34" charset="0"/>
                <a:cs typeface="Segoe UI Semilight" panose="020B0402040204020203" pitchFamily="34" charset="0"/>
              </a:rPr>
              <a:t> in response to </a:t>
            </a:r>
            <a:r>
              <a:rPr lang="en-GB" dirty="0" smtClean="0">
                <a:solidFill>
                  <a:srgbClr val="444444"/>
                </a:solidFill>
                <a:latin typeface="Segoe UI Semilight" panose="020B0402040204020203" pitchFamily="34" charset="0"/>
                <a:cs typeface="Segoe UI Semilight" panose="020B0402040204020203" pitchFamily="34" charset="0"/>
              </a:rPr>
              <a:t>the Sustainable </a:t>
            </a:r>
            <a:r>
              <a:rPr lang="en-GB" dirty="0">
                <a:solidFill>
                  <a:srgbClr val="444444"/>
                </a:solidFill>
                <a:latin typeface="Segoe UI Semilight" panose="020B0402040204020203" pitchFamily="34" charset="0"/>
                <a:cs typeface="Segoe UI Semilight" panose="020B0402040204020203" pitchFamily="34" charset="0"/>
              </a:rPr>
              <a:t>Development Goal 11: "Make cities and human settlements inclusive, safe, resilient and sustainable".</a:t>
            </a:r>
            <a:r>
              <a:rPr lang="en-GB" dirty="0">
                <a:latin typeface="Segoe UI Semilight" panose="020B0402040204020203" pitchFamily="34" charset="0"/>
                <a:cs typeface="Segoe UI Semilight" panose="020B0402040204020203" pitchFamily="34" charset="0"/>
              </a:rPr>
              <a:t/>
            </a:r>
            <a:br>
              <a:rPr lang="en-GB" dirty="0">
                <a:latin typeface="Segoe UI Semilight" panose="020B0402040204020203" pitchFamily="34" charset="0"/>
                <a:cs typeface="Segoe UI Semilight" panose="020B0402040204020203" pitchFamily="34" charset="0"/>
              </a:rPr>
            </a:br>
            <a:r>
              <a:rPr lang="en-GB" dirty="0">
                <a:latin typeface="Segoe UI Semilight" panose="020B0402040204020203" pitchFamily="34" charset="0"/>
                <a:cs typeface="Segoe UI Semilight" panose="020B0402040204020203" pitchFamily="34" charset="0"/>
              </a:rPr>
              <a:t/>
            </a:r>
            <a:br>
              <a:rPr lang="en-GB" dirty="0">
                <a:latin typeface="Segoe UI Semilight" panose="020B0402040204020203" pitchFamily="34" charset="0"/>
                <a:cs typeface="Segoe UI Semilight" panose="020B0402040204020203" pitchFamily="34" charset="0"/>
              </a:rPr>
            </a:br>
            <a:r>
              <a:rPr lang="en-GB" dirty="0">
                <a:solidFill>
                  <a:srgbClr val="444444"/>
                </a:solidFill>
                <a:latin typeface="Segoe UI Semilight" panose="020B0402040204020203" pitchFamily="34" charset="0"/>
                <a:cs typeface="Segoe UI Semilight" panose="020B0402040204020203" pitchFamily="34" charset="0"/>
              </a:rPr>
              <a:t>U4SSC will primarily advocate for public policy to encourage the use of ICTs to facilitate and ease the transition to smart sustainable cities</a:t>
            </a:r>
            <a:r>
              <a:rPr lang="en-GB" dirty="0" smtClean="0">
                <a:solidFill>
                  <a:srgbClr val="444444"/>
                </a:solidFill>
                <a:latin typeface="Segoe UI Semilight" panose="020B0402040204020203" pitchFamily="34" charset="0"/>
                <a:cs typeface="Segoe UI Semilight" panose="020B0402040204020203" pitchFamily="34" charset="0"/>
              </a:rPr>
              <a:t>.</a:t>
            </a:r>
          </a:p>
          <a:p>
            <a:endParaRPr lang="en-GB" dirty="0">
              <a:solidFill>
                <a:srgbClr val="444444"/>
              </a:solidFill>
              <a:latin typeface="Segoe UI Semilight" panose="020B0402040204020203" pitchFamily="34" charset="0"/>
              <a:cs typeface="Segoe UI Semilight" panose="020B0402040204020203" pitchFamily="34" charset="0"/>
            </a:endParaRPr>
          </a:p>
          <a:p>
            <a:r>
              <a:rPr lang="en-GB" dirty="0" smtClean="0">
                <a:solidFill>
                  <a:srgbClr val="444444"/>
                </a:solidFill>
                <a:latin typeface="Segoe UI Semilight" panose="020B0402040204020203" pitchFamily="34" charset="0"/>
                <a:cs typeface="Segoe UI Semilight" panose="020B0402040204020203" pitchFamily="34" charset="0"/>
              </a:rPr>
              <a:t>Click here</a:t>
            </a:r>
            <a:r>
              <a:rPr lang="en-GB" dirty="0" smtClean="0">
                <a:solidFill>
                  <a:srgbClr val="444444"/>
                </a:solidFill>
                <a:latin typeface="Segoe UI Semilight" panose="020B0402040204020203" pitchFamily="34" charset="0"/>
                <a:cs typeface="Segoe UI Semilight" panose="020B0402040204020203" pitchFamily="34" charset="0"/>
              </a:rPr>
              <a:t>: </a:t>
            </a:r>
            <a:r>
              <a:rPr lang="en-US" dirty="0">
                <a:hlinkClick r:id="rId2"/>
              </a:rPr>
              <a:t>http://</a:t>
            </a:r>
            <a:r>
              <a:rPr lang="en-US" dirty="0" smtClean="0">
                <a:hlinkClick r:id="rId2"/>
              </a:rPr>
              <a:t>itu.int/go/U4SSC</a:t>
            </a:r>
            <a:endParaRPr lang="en-GB" altLang="es-ES" sz="2000" dirty="0">
              <a:solidFill>
                <a:schemeClr val="bg1"/>
              </a:solidFill>
              <a:ea typeface="ＭＳ Ｐゴシック" charset="-128"/>
            </a:endParaRPr>
          </a:p>
        </p:txBody>
      </p:sp>
      <p:sp>
        <p:nvSpPr>
          <p:cNvPr id="2" name="TextBox 1"/>
          <p:cNvSpPr txBox="1"/>
          <p:nvPr/>
        </p:nvSpPr>
        <p:spPr>
          <a:xfrm>
            <a:off x="3809217" y="469073"/>
            <a:ext cx="9344025" cy="584775"/>
          </a:xfrm>
          <a:prstGeom prst="rect">
            <a:avLst/>
          </a:prstGeom>
          <a:noFill/>
        </p:spPr>
        <p:txBody>
          <a:bodyPr wrap="square" rtlCol="0">
            <a:spAutoFit/>
          </a:bodyPr>
          <a:lstStyle/>
          <a:p>
            <a:pPr algn="ctr"/>
            <a:r>
              <a:rPr lang="es-ES_tradnl" sz="3200" b="1" dirty="0" err="1" smtClean="0">
                <a:solidFill>
                  <a:schemeClr val="accent1"/>
                </a:solidFill>
                <a:latin typeface="Segoe UI" panose="020B0502040204020203" pitchFamily="34" charset="0"/>
                <a:ea typeface="Segoe UI" panose="020B0502040204020203" pitchFamily="34" charset="0"/>
                <a:cs typeface="Segoe UI" panose="020B0502040204020203" pitchFamily="34" charset="0"/>
              </a:rPr>
              <a:t>United</a:t>
            </a:r>
            <a:r>
              <a:rPr lang="es-ES_tradnl" sz="3200" b="1"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 4 Smart </a:t>
            </a:r>
            <a:r>
              <a:rPr lang="es-ES_tradnl" sz="3200" b="1" dirty="0" err="1" smtClean="0">
                <a:solidFill>
                  <a:schemeClr val="accent1"/>
                </a:solidFill>
                <a:latin typeface="Segoe UI" panose="020B0502040204020203" pitchFamily="34" charset="0"/>
                <a:ea typeface="Segoe UI" panose="020B0502040204020203" pitchFamily="34" charset="0"/>
                <a:cs typeface="Segoe UI" panose="020B0502040204020203" pitchFamily="34" charset="0"/>
              </a:rPr>
              <a:t>Sustainable</a:t>
            </a:r>
            <a:r>
              <a:rPr lang="es-ES_tradnl" sz="3200" b="1"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 </a:t>
            </a:r>
            <a:r>
              <a:rPr lang="es-ES_tradnl" sz="3200" b="1" dirty="0" err="1" smtClean="0">
                <a:solidFill>
                  <a:schemeClr val="accent1"/>
                </a:solidFill>
                <a:latin typeface="Segoe UI" panose="020B0502040204020203" pitchFamily="34" charset="0"/>
                <a:ea typeface="Segoe UI" panose="020B0502040204020203" pitchFamily="34" charset="0"/>
                <a:cs typeface="Segoe UI" panose="020B0502040204020203" pitchFamily="34" charset="0"/>
              </a:rPr>
              <a:t>Cities</a:t>
            </a:r>
            <a:endParaRPr lang="es-ES_tradnl" sz="3200" b="1"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3"/>
          <a:stretch>
            <a:fillRect/>
          </a:stretch>
        </p:blipFill>
        <p:spPr>
          <a:xfrm>
            <a:off x="456772" y="604767"/>
            <a:ext cx="4396998" cy="56049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3536" y="5224862"/>
            <a:ext cx="3207425" cy="984869"/>
          </a:xfrm>
          <a:prstGeom prst="rect">
            <a:avLst/>
          </a:prstGeom>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57898" y="5073639"/>
            <a:ext cx="1146682" cy="128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334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61372" y="0"/>
            <a:ext cx="5428333" cy="6858000"/>
          </a:xfrm>
          <a:prstGeom prst="rect">
            <a:avLst/>
          </a:prstGeom>
          <a:solidFill>
            <a:srgbClr val="454852"/>
          </a:solidFill>
        </p:spPr>
        <p:txBody>
          <a:bodyPr wrap="square" rtlCol="0">
            <a:spAutoFit/>
          </a:bodyPr>
          <a:lstStyle/>
          <a:p>
            <a:endParaRPr lang="es-ES_tradnl" dirty="0"/>
          </a:p>
        </p:txBody>
      </p:sp>
      <p:sp>
        <p:nvSpPr>
          <p:cNvPr id="3" name="TextBox 2"/>
          <p:cNvSpPr txBox="1"/>
          <p:nvPr/>
        </p:nvSpPr>
        <p:spPr>
          <a:xfrm>
            <a:off x="2836409" y="398632"/>
            <a:ext cx="6592207" cy="1323439"/>
          </a:xfrm>
          <a:prstGeom prst="rect">
            <a:avLst/>
          </a:prstGeom>
          <a:noFill/>
          <a:ln w="38100">
            <a:solidFill>
              <a:schemeClr val="bg1"/>
            </a:solidFill>
          </a:ln>
        </p:spPr>
        <p:txBody>
          <a:bodyPr wrap="square" rtlCol="0">
            <a:spAutoFit/>
          </a:bodyPr>
          <a:lstStyle/>
          <a:p>
            <a:pPr algn="ctr"/>
            <a:r>
              <a:rPr lang="en-GB" sz="4000" b="1" i="1" dirty="0" smtClean="0">
                <a:solidFill>
                  <a:srgbClr val="4A8BC9"/>
                </a:solidFill>
              </a:rPr>
              <a:t>Towards HABITAT III &amp; </a:t>
            </a:r>
            <a:br>
              <a:rPr lang="en-GB" sz="4000" b="1" i="1" dirty="0" smtClean="0">
                <a:solidFill>
                  <a:srgbClr val="4A8BC9"/>
                </a:solidFill>
              </a:rPr>
            </a:br>
            <a:r>
              <a:rPr lang="en-GB" sz="4000" b="1" i="1" dirty="0" smtClean="0">
                <a:solidFill>
                  <a:srgbClr val="4A8BC9"/>
                </a:solidFill>
              </a:rPr>
              <a:t>beyond</a:t>
            </a:r>
            <a:endParaRPr lang="en-GB" sz="4000" b="1" i="1" dirty="0">
              <a:solidFill>
                <a:srgbClr val="4A8BC9"/>
              </a:solidFill>
            </a:endParaRPr>
          </a:p>
        </p:txBody>
      </p:sp>
      <p:sp>
        <p:nvSpPr>
          <p:cNvPr id="7" name="Content Placeholder 2"/>
          <p:cNvSpPr txBox="1">
            <a:spLocks/>
          </p:cNvSpPr>
          <p:nvPr/>
        </p:nvSpPr>
        <p:spPr bwMode="auto">
          <a:xfrm>
            <a:off x="3992874" y="1841761"/>
            <a:ext cx="4450371" cy="454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nSpc>
                <a:spcPct val="90000"/>
              </a:lnSpc>
              <a:buClr>
                <a:schemeClr val="bg1"/>
              </a:buClr>
              <a:defRPr/>
            </a:pPr>
            <a:r>
              <a:rPr lang="en-US" altLang="en-US" sz="1900" i="1" dirty="0" smtClean="0">
                <a:solidFill>
                  <a:schemeClr val="bg1"/>
                </a:solidFill>
                <a:latin typeface="Gisha" panose="020B0502040204020203" pitchFamily="34" charset="-79"/>
                <a:cs typeface="Gisha" panose="020B0502040204020203" pitchFamily="34" charset="-79"/>
              </a:rPr>
              <a:t>How can we improve participation </a:t>
            </a:r>
            <a:r>
              <a:rPr lang="en-US" altLang="en-US" sz="1900" i="1" dirty="0">
                <a:solidFill>
                  <a:schemeClr val="bg1"/>
                </a:solidFill>
                <a:latin typeface="Gisha" panose="020B0502040204020203" pitchFamily="34" charset="-79"/>
                <a:cs typeface="Gisha" panose="020B0502040204020203" pitchFamily="34" charset="-79"/>
              </a:rPr>
              <a:t>and political </a:t>
            </a:r>
            <a:r>
              <a:rPr lang="en-US" altLang="en-US" sz="1900" i="1" dirty="0" smtClean="0">
                <a:solidFill>
                  <a:schemeClr val="bg1"/>
                </a:solidFill>
                <a:latin typeface="Gisha" panose="020B0502040204020203" pitchFamily="34" charset="-79"/>
                <a:cs typeface="Gisha" panose="020B0502040204020203" pitchFamily="34" charset="-79"/>
              </a:rPr>
              <a:t>commitment in cities </a:t>
            </a:r>
            <a:r>
              <a:rPr lang="en-US" altLang="en-US" sz="1900" dirty="0" smtClean="0">
                <a:solidFill>
                  <a:schemeClr val="bg1"/>
                </a:solidFill>
                <a:latin typeface="Gisha" panose="020B0502040204020203" pitchFamily="34" charset="-79"/>
                <a:cs typeface="Gisha" panose="020B0502040204020203" pitchFamily="34" charset="-79"/>
              </a:rPr>
              <a:t> </a:t>
            </a:r>
            <a:r>
              <a:rPr lang="en-US" altLang="en-US" sz="1900" i="1" dirty="0" smtClean="0">
                <a:solidFill>
                  <a:schemeClr val="bg1"/>
                </a:solidFill>
                <a:latin typeface="Gisha" panose="020B0502040204020203" pitchFamily="34" charset="-79"/>
                <a:cs typeface="Gisha" panose="020B0502040204020203" pitchFamily="34" charset="-79"/>
              </a:rPr>
              <a:t>through the use of ICTs</a:t>
            </a:r>
            <a:r>
              <a:rPr lang="en-US" altLang="en-US" sz="1900" dirty="0" smtClean="0">
                <a:solidFill>
                  <a:schemeClr val="bg1"/>
                </a:solidFill>
                <a:latin typeface="Gisha" panose="020B0502040204020203" pitchFamily="34" charset="-79"/>
                <a:cs typeface="Gisha" panose="020B0502040204020203" pitchFamily="34" charset="-79"/>
              </a:rPr>
              <a:t>? </a:t>
            </a:r>
            <a:r>
              <a:rPr lang="en-US" altLang="en-US" sz="1900" dirty="0" smtClean="0">
                <a:solidFill>
                  <a:schemeClr val="bg1"/>
                </a:solidFill>
                <a:latin typeface="Gisha" panose="020B0502040204020203" pitchFamily="34" charset="-79"/>
                <a:cs typeface="Gisha" panose="020B0502040204020203" pitchFamily="34" charset="-79"/>
              </a:rPr>
              <a:t> </a:t>
            </a:r>
            <a:br>
              <a:rPr lang="en-US" altLang="en-US" sz="1900" dirty="0" smtClean="0">
                <a:solidFill>
                  <a:schemeClr val="bg1"/>
                </a:solidFill>
                <a:latin typeface="Gisha" panose="020B0502040204020203" pitchFamily="34" charset="-79"/>
                <a:cs typeface="Gisha" panose="020B0502040204020203" pitchFamily="34" charset="-79"/>
              </a:rPr>
            </a:br>
            <a:endParaRPr lang="en-US" altLang="en-US" sz="1900" dirty="0" smtClean="0">
              <a:solidFill>
                <a:schemeClr val="bg1"/>
              </a:solidFill>
              <a:latin typeface="Gisha" panose="020B0502040204020203" pitchFamily="34" charset="-79"/>
              <a:cs typeface="Gisha" panose="020B0502040204020203" pitchFamily="34" charset="-79"/>
            </a:endParaRPr>
          </a:p>
          <a:p>
            <a:pPr>
              <a:lnSpc>
                <a:spcPct val="90000"/>
              </a:lnSpc>
              <a:buClr>
                <a:schemeClr val="bg1"/>
              </a:buClr>
              <a:defRPr/>
            </a:pPr>
            <a:r>
              <a:rPr lang="en-US" altLang="en-US" sz="1900" i="1" dirty="0" smtClean="0">
                <a:solidFill>
                  <a:schemeClr val="bg1"/>
                </a:solidFill>
                <a:latin typeface="Gisha" panose="020B0502040204020203" pitchFamily="34" charset="-79"/>
                <a:cs typeface="Gisha" panose="020B0502040204020203" pitchFamily="34" charset="-79"/>
              </a:rPr>
              <a:t>How can we </a:t>
            </a:r>
            <a:r>
              <a:rPr lang="en-US" altLang="en-US" sz="1900" i="1" dirty="0" smtClean="0">
                <a:solidFill>
                  <a:schemeClr val="bg1"/>
                </a:solidFill>
                <a:latin typeface="Gisha" panose="020B0502040204020203" pitchFamily="34" charset="-79"/>
                <a:cs typeface="Gisha" panose="020B0502040204020203" pitchFamily="34" charset="-79"/>
              </a:rPr>
              <a:t>promote </a:t>
            </a:r>
            <a:r>
              <a:rPr lang="en-US" altLang="en-US" sz="1900" i="1" dirty="0" smtClean="0">
                <a:solidFill>
                  <a:schemeClr val="bg1"/>
                </a:solidFill>
                <a:latin typeface="Gisha" panose="020B0502040204020203" pitchFamily="34" charset="-79"/>
                <a:cs typeface="Gisha" panose="020B0502040204020203" pitchFamily="34" charset="-79"/>
              </a:rPr>
              <a:t>the use of ICTs to set a new urban agenda and contribute to Habitat </a:t>
            </a:r>
            <a:r>
              <a:rPr lang="en-US" altLang="en-US" sz="1900" i="1" dirty="0" smtClean="0">
                <a:solidFill>
                  <a:schemeClr val="bg1"/>
                </a:solidFill>
                <a:latin typeface="Gisha" panose="020B0502040204020203" pitchFamily="34" charset="-79"/>
                <a:cs typeface="Gisha" panose="020B0502040204020203" pitchFamily="34" charset="-79"/>
              </a:rPr>
              <a:t>III</a:t>
            </a:r>
            <a:r>
              <a:rPr lang="en-US" altLang="en-US" sz="1900" i="1" dirty="0">
                <a:solidFill>
                  <a:schemeClr val="bg1"/>
                </a:solidFill>
                <a:latin typeface="Gisha" panose="020B0502040204020203" pitchFamily="34" charset="-79"/>
                <a:cs typeface="Gisha" panose="020B0502040204020203" pitchFamily="34" charset="-79"/>
              </a:rPr>
              <a:t>?</a:t>
            </a:r>
            <a:endParaRPr lang="en-US" altLang="en-US" sz="1900" i="1" dirty="0" smtClean="0">
              <a:solidFill>
                <a:schemeClr val="bg1"/>
              </a:solidFill>
              <a:latin typeface="Gisha" panose="020B0502040204020203" pitchFamily="34" charset="-79"/>
              <a:cs typeface="Gisha" panose="020B0502040204020203" pitchFamily="34" charset="-79"/>
            </a:endParaRPr>
          </a:p>
          <a:p>
            <a:pPr>
              <a:lnSpc>
                <a:spcPct val="90000"/>
              </a:lnSpc>
              <a:buClr>
                <a:schemeClr val="bg1"/>
              </a:buClr>
              <a:defRPr/>
            </a:pPr>
            <a:endParaRPr lang="en-US" altLang="en-US" sz="1900" b="1" i="1" dirty="0" smtClean="0">
              <a:solidFill>
                <a:schemeClr val="bg1"/>
              </a:solidFill>
              <a:latin typeface="Gisha" panose="020B0502040204020203" pitchFamily="34" charset="-79"/>
              <a:cs typeface="Gisha" panose="020B0502040204020203" pitchFamily="34" charset="-79"/>
            </a:endParaRPr>
          </a:p>
          <a:p>
            <a:pPr>
              <a:lnSpc>
                <a:spcPct val="90000"/>
              </a:lnSpc>
              <a:buClr>
                <a:schemeClr val="bg1"/>
              </a:buClr>
              <a:defRPr/>
            </a:pPr>
            <a:r>
              <a:rPr lang="en-US" altLang="en-US" sz="1900" i="1" dirty="0" smtClean="0">
                <a:solidFill>
                  <a:schemeClr val="bg1"/>
                </a:solidFill>
                <a:latin typeface="Gisha" panose="020B0502040204020203" pitchFamily="34" charset="-79"/>
                <a:cs typeface="Gisha" panose="020B0502040204020203" pitchFamily="34" charset="-79"/>
              </a:rPr>
              <a:t>How can we help cities to develop </a:t>
            </a:r>
            <a:r>
              <a:rPr lang="en-US" altLang="en-US" sz="1900" i="1" dirty="0" smtClean="0">
                <a:solidFill>
                  <a:schemeClr val="bg1"/>
                </a:solidFill>
                <a:latin typeface="Gisha" panose="020B0502040204020203" pitchFamily="34" charset="-79"/>
                <a:cs typeface="Gisha" panose="020B0502040204020203" pitchFamily="34" charset="-79"/>
              </a:rPr>
              <a:t>their cities </a:t>
            </a:r>
            <a:r>
              <a:rPr lang="en-US" altLang="en-US" sz="1900" i="1" dirty="0" smtClean="0">
                <a:solidFill>
                  <a:schemeClr val="bg1"/>
                </a:solidFill>
                <a:latin typeface="Gisha" panose="020B0502040204020203" pitchFamily="34" charset="-79"/>
                <a:cs typeface="Gisha" panose="020B0502040204020203" pitchFamily="34" charset="-79"/>
              </a:rPr>
              <a:t>strategies</a:t>
            </a:r>
            <a:r>
              <a:rPr lang="en-US" altLang="en-US" sz="1900" i="1" dirty="0">
                <a:solidFill>
                  <a:schemeClr val="bg1"/>
                </a:solidFill>
                <a:latin typeface="Gisha" panose="020B0502040204020203" pitchFamily="34" charset="-79"/>
                <a:cs typeface="Gisha" panose="020B0502040204020203" pitchFamily="34" charset="-79"/>
              </a:rPr>
              <a:t>?</a:t>
            </a:r>
            <a:endParaRPr lang="en-US" altLang="en-US" sz="1900" i="1" dirty="0">
              <a:solidFill>
                <a:schemeClr val="bg1"/>
              </a:solidFill>
              <a:latin typeface="Gisha" panose="020B0502040204020203" pitchFamily="34" charset="-79"/>
              <a:cs typeface="Gisha" panose="020B0502040204020203" pitchFamily="34" charset="-79"/>
            </a:endParaRPr>
          </a:p>
          <a:p>
            <a:pPr>
              <a:lnSpc>
                <a:spcPct val="90000"/>
              </a:lnSpc>
              <a:buClr>
                <a:schemeClr val="bg1"/>
              </a:buClr>
              <a:defRPr/>
            </a:pPr>
            <a:endParaRPr lang="en-US" altLang="en-US" sz="1900" dirty="0">
              <a:solidFill>
                <a:schemeClr val="bg1"/>
              </a:solidFill>
              <a:latin typeface="Gisha" panose="020B0502040204020203" pitchFamily="34" charset="-79"/>
              <a:cs typeface="Gisha" panose="020B0502040204020203" pitchFamily="34" charset="-79"/>
            </a:endParaRPr>
          </a:p>
          <a:p>
            <a:pPr>
              <a:lnSpc>
                <a:spcPct val="90000"/>
              </a:lnSpc>
              <a:buClr>
                <a:schemeClr val="bg1"/>
              </a:buClr>
              <a:defRPr/>
            </a:pPr>
            <a:r>
              <a:rPr lang="en-US" altLang="en-US" sz="1900" i="1" dirty="0" smtClean="0">
                <a:solidFill>
                  <a:schemeClr val="bg1"/>
                </a:solidFill>
                <a:latin typeface="Gisha" panose="020B0502040204020203" pitchFamily="34" charset="-79"/>
                <a:cs typeface="Gisha" panose="020B0502040204020203" pitchFamily="34" charset="-79"/>
              </a:rPr>
              <a:t>Are </a:t>
            </a:r>
            <a:r>
              <a:rPr lang="en-US" altLang="en-US" sz="1900" i="1" dirty="0" smtClean="0">
                <a:solidFill>
                  <a:schemeClr val="bg1"/>
                </a:solidFill>
                <a:latin typeface="Gisha" panose="020B0502040204020203" pitchFamily="34" charset="-79"/>
                <a:cs typeface="Gisha" panose="020B0502040204020203" pitchFamily="34" charset="-79"/>
              </a:rPr>
              <a:t>ICTs key enablers to </a:t>
            </a:r>
            <a:r>
              <a:rPr lang="en-US" altLang="en-US" sz="1900" i="1" dirty="0" smtClean="0">
                <a:solidFill>
                  <a:schemeClr val="bg1"/>
                </a:solidFill>
                <a:latin typeface="Gisha" panose="020B0502040204020203" pitchFamily="34" charset="-79"/>
                <a:cs typeface="Gisha" panose="020B0502040204020203" pitchFamily="34" charset="-79"/>
              </a:rPr>
              <a:t>help cities become smarter and more </a:t>
            </a:r>
            <a:r>
              <a:rPr lang="en-US" altLang="en-US" sz="1900" i="1" dirty="0" smtClean="0">
                <a:solidFill>
                  <a:schemeClr val="bg1"/>
                </a:solidFill>
                <a:latin typeface="Gisha" panose="020B0502040204020203" pitchFamily="34" charset="-79"/>
                <a:cs typeface="Gisha" panose="020B0502040204020203" pitchFamily="34" charset="-79"/>
              </a:rPr>
              <a:t>sustainable? </a:t>
            </a:r>
            <a:br>
              <a:rPr lang="en-US" altLang="en-US" sz="1900" i="1" dirty="0" smtClean="0">
                <a:solidFill>
                  <a:schemeClr val="bg1"/>
                </a:solidFill>
                <a:latin typeface="Gisha" panose="020B0502040204020203" pitchFamily="34" charset="-79"/>
                <a:cs typeface="Gisha" panose="020B0502040204020203" pitchFamily="34" charset="-79"/>
              </a:rPr>
            </a:br>
            <a:endParaRPr lang="en-US" altLang="en-US" sz="1900" i="1" dirty="0" smtClean="0">
              <a:solidFill>
                <a:schemeClr val="bg1"/>
              </a:solidFill>
              <a:latin typeface="Gisha" panose="020B0502040204020203" pitchFamily="34" charset="-79"/>
              <a:cs typeface="Gisha" panose="020B0502040204020203" pitchFamily="34" charset="-79"/>
            </a:endParaRPr>
          </a:p>
          <a:p>
            <a:pPr>
              <a:lnSpc>
                <a:spcPct val="90000"/>
              </a:lnSpc>
              <a:buClr>
                <a:schemeClr val="bg1"/>
              </a:buClr>
              <a:defRPr/>
            </a:pPr>
            <a:r>
              <a:rPr lang="en-US" altLang="en-US" sz="1900" i="1" dirty="0" smtClean="0">
                <a:solidFill>
                  <a:schemeClr val="bg1"/>
                </a:solidFill>
                <a:latin typeface="Gisha" panose="020B0502040204020203" pitchFamily="34" charset="-79"/>
                <a:cs typeface="Gisha" panose="020B0502040204020203" pitchFamily="34" charset="-79"/>
              </a:rPr>
              <a:t>What are the challenges?  What are the opportunities?</a:t>
            </a:r>
            <a:endParaRPr lang="en-US" altLang="en-US" sz="1900" i="1" dirty="0" smtClean="0">
              <a:solidFill>
                <a:schemeClr val="bg1"/>
              </a:solidFill>
              <a:latin typeface="Gisha" panose="020B0502040204020203" pitchFamily="34" charset="-79"/>
              <a:cs typeface="Gisha" panose="020B0502040204020203" pitchFamily="34" charset="-79"/>
            </a:endParaRPr>
          </a:p>
          <a:p>
            <a:pPr>
              <a:lnSpc>
                <a:spcPct val="90000"/>
              </a:lnSpc>
              <a:buClr>
                <a:schemeClr val="bg1"/>
              </a:buClr>
              <a:defRPr/>
            </a:pPr>
            <a:endParaRPr lang="en-US" altLang="en-US" sz="1900" dirty="0">
              <a:solidFill>
                <a:schemeClr val="bg1"/>
              </a:solidFill>
              <a:latin typeface="Gisha" panose="020B0502040204020203" pitchFamily="34" charset="-79"/>
              <a:cs typeface="Gisha" panose="020B0502040204020203" pitchFamily="34" charset="-79"/>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53080"/>
          <a:stretch/>
        </p:blipFill>
        <p:spPr>
          <a:xfrm>
            <a:off x="74141" y="0"/>
            <a:ext cx="3175686" cy="6858000"/>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2323"/>
          <a:stretch/>
        </p:blipFill>
        <p:spPr>
          <a:xfrm>
            <a:off x="9308069" y="0"/>
            <a:ext cx="3294254" cy="6858000"/>
          </a:xfrm>
          <a:prstGeom prst="rect">
            <a:avLst/>
          </a:prstGeom>
        </p:spPr>
      </p:pic>
      <p:pic>
        <p:nvPicPr>
          <p:cNvPr id="10" name="Picture 9"/>
          <p:cNvPicPr>
            <a:picLocks noChangeAspect="1"/>
          </p:cNvPicPr>
          <p:nvPr/>
        </p:nvPicPr>
        <p:blipFill>
          <a:blip r:embed="rId3"/>
          <a:stretch>
            <a:fillRect/>
          </a:stretch>
        </p:blipFill>
        <p:spPr>
          <a:xfrm>
            <a:off x="74141" y="0"/>
            <a:ext cx="3412423" cy="6857999"/>
          </a:xfrm>
          <a:prstGeom prst="rect">
            <a:avLst/>
          </a:prstGeom>
        </p:spPr>
      </p:pic>
      <p:pic>
        <p:nvPicPr>
          <p:cNvPr id="11" name="Picture 10"/>
          <p:cNvPicPr>
            <a:picLocks noChangeAspect="1"/>
          </p:cNvPicPr>
          <p:nvPr/>
        </p:nvPicPr>
        <p:blipFill>
          <a:blip r:embed="rId4"/>
          <a:stretch>
            <a:fillRect/>
          </a:stretch>
        </p:blipFill>
        <p:spPr>
          <a:xfrm>
            <a:off x="9186291" y="-90153"/>
            <a:ext cx="3266416" cy="6948151"/>
          </a:xfrm>
          <a:prstGeom prst="rect">
            <a:avLst/>
          </a:prstGeom>
        </p:spPr>
      </p:pic>
    </p:spTree>
    <p:extLst>
      <p:ext uri="{BB962C8B-B14F-4D97-AF65-F5344CB8AC3E}">
        <p14:creationId xmlns:p14="http://schemas.microsoft.com/office/powerpoint/2010/main" val="86458489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90825" y="0"/>
            <a:ext cx="6096001" cy="6858000"/>
          </a:xfrm>
          <a:prstGeom prst="rect">
            <a:avLst/>
          </a:prstGeom>
          <a:solidFill>
            <a:srgbClr val="42B0F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 name="Content Placeholder 2"/>
          <p:cNvSpPr>
            <a:spLocks noGrp="1"/>
          </p:cNvSpPr>
          <p:nvPr>
            <p:ph idx="1"/>
          </p:nvPr>
        </p:nvSpPr>
        <p:spPr>
          <a:xfrm>
            <a:off x="4176410" y="1160068"/>
            <a:ext cx="3790462" cy="3698543"/>
          </a:xfrm>
        </p:spPr>
        <p:txBody>
          <a:bodyPr>
            <a:normAutofit/>
          </a:bodyPr>
          <a:lstStyle/>
          <a:p>
            <a:pPr marL="0" indent="0" algn="ctr">
              <a:lnSpc>
                <a:spcPct val="120000"/>
              </a:lnSpc>
              <a:buNone/>
            </a:pPr>
            <a:r>
              <a:rPr lang="es-ES" sz="4000" b="1" dirty="0" err="1">
                <a:solidFill>
                  <a:schemeClr val="bg1"/>
                </a:solidFill>
                <a:latin typeface="Calibri"/>
                <a:cs typeface="Calibri"/>
              </a:rPr>
              <a:t>Thank</a:t>
            </a:r>
            <a:r>
              <a:rPr lang="es-ES" sz="4000" b="1" dirty="0">
                <a:solidFill>
                  <a:schemeClr val="bg1"/>
                </a:solidFill>
                <a:latin typeface="Calibri"/>
                <a:cs typeface="Calibri"/>
              </a:rPr>
              <a:t> </a:t>
            </a:r>
            <a:r>
              <a:rPr lang="es-ES" sz="4000" b="1" dirty="0" err="1">
                <a:solidFill>
                  <a:schemeClr val="bg1"/>
                </a:solidFill>
                <a:latin typeface="Calibri"/>
                <a:cs typeface="Calibri"/>
              </a:rPr>
              <a:t>you</a:t>
            </a:r>
            <a:r>
              <a:rPr lang="es-ES" sz="4000" b="1" dirty="0">
                <a:solidFill>
                  <a:schemeClr val="bg1"/>
                </a:solidFill>
                <a:latin typeface="Calibri"/>
                <a:cs typeface="Calibri"/>
              </a:rPr>
              <a:t> </a:t>
            </a:r>
          </a:p>
          <a:p>
            <a:pPr marL="0" indent="0" algn="ctr">
              <a:lnSpc>
                <a:spcPct val="120000"/>
              </a:lnSpc>
              <a:buNone/>
            </a:pPr>
            <a:endParaRPr lang="es-ES" sz="4000" b="1" dirty="0">
              <a:solidFill>
                <a:schemeClr val="bg1"/>
              </a:solidFill>
              <a:latin typeface="Calibri"/>
              <a:cs typeface="Calibri"/>
            </a:endParaRPr>
          </a:p>
          <a:p>
            <a:pPr marL="0" indent="0" algn="ctr">
              <a:lnSpc>
                <a:spcPct val="120000"/>
              </a:lnSpc>
              <a:buNone/>
            </a:pPr>
            <a:r>
              <a:rPr lang="en-US" sz="4000" b="1" dirty="0" smtClean="0">
                <a:solidFill>
                  <a:schemeClr val="bg1"/>
                </a:solidFill>
                <a:latin typeface="Calibri"/>
                <a:cs typeface="Calibri"/>
              </a:rPr>
              <a:t>U4SSC</a:t>
            </a:r>
            <a:r>
              <a:rPr lang="es-ES" sz="2800" kern="0" dirty="0">
                <a:solidFill>
                  <a:schemeClr val="bg1"/>
                </a:solidFill>
                <a:latin typeface="Cambria" panose="02040503050406030204" pitchFamily="18" charset="0"/>
              </a:rPr>
              <a:t/>
            </a:r>
            <a:br>
              <a:rPr lang="es-ES" sz="2800" kern="0" dirty="0">
                <a:solidFill>
                  <a:schemeClr val="bg1"/>
                </a:solidFill>
                <a:latin typeface="Cambria" panose="02040503050406030204" pitchFamily="18" charset="0"/>
              </a:rPr>
            </a:br>
            <a:r>
              <a:rPr lang="en-US" sz="2800" dirty="0">
                <a:hlinkClick r:id="rId3"/>
              </a:rPr>
              <a:t>http://itu.int/go/U4SSC</a:t>
            </a:r>
            <a:endParaRPr lang="en-GB" altLang="es-ES" sz="3000" dirty="0">
              <a:solidFill>
                <a:schemeClr val="bg1"/>
              </a:solidFill>
              <a:ea typeface="ＭＳ Ｐゴシック" charset="-128"/>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5625"/>
          <a:stretch/>
        </p:blipFill>
        <p:spPr>
          <a:xfrm>
            <a:off x="8314227" y="0"/>
            <a:ext cx="3877773" cy="6858000"/>
          </a:xfrm>
          <a:prstGeom prst="rect">
            <a:avLst/>
          </a:prstGeom>
        </p:spPr>
      </p:pic>
      <p:sp>
        <p:nvSpPr>
          <p:cNvPr id="2" name="Slide Number Placeholder 1"/>
          <p:cNvSpPr>
            <a:spLocks noGrp="1"/>
          </p:cNvSpPr>
          <p:nvPr>
            <p:ph type="sldNum" sz="quarter" idx="12"/>
          </p:nvPr>
        </p:nvSpPr>
        <p:spPr/>
        <p:txBody>
          <a:bodyPr/>
          <a:lstStyle/>
          <a:p>
            <a:fld id="{283C63E4-F9BE-C24A-B4FF-309EB18BA564}" type="slidenum">
              <a:rPr lang="en-US" smtClean="0"/>
              <a:t>12</a:t>
            </a:fld>
            <a:endParaRPr lang="en-US"/>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59766"/>
          <a:stretch/>
        </p:blipFill>
        <p:spPr>
          <a:xfrm>
            <a:off x="0" y="0"/>
            <a:ext cx="3557588" cy="6858000"/>
          </a:xfrm>
          <a:prstGeom prst="rect">
            <a:avLst/>
          </a:prstGeom>
        </p:spPr>
      </p:pic>
    </p:spTree>
    <p:extLst>
      <p:ext uri="{BB962C8B-B14F-4D97-AF65-F5344CB8AC3E}">
        <p14:creationId xmlns:p14="http://schemas.microsoft.com/office/powerpoint/2010/main" val="3649881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762" y="-91624"/>
            <a:ext cx="7451678" cy="1143000"/>
          </a:xfrm>
        </p:spPr>
        <p:txBody>
          <a:bodyPr>
            <a:normAutofit/>
          </a:bodyPr>
          <a:lstStyle/>
          <a:p>
            <a:r>
              <a:rPr lang="en-US" sz="3200" dirty="0">
                <a:latin typeface="Segoe UI Semibold" panose="020B0702040204020203" pitchFamily="34" charset="0"/>
              </a:rPr>
              <a:t>Pathway for Smart Sustainable </a:t>
            </a:r>
            <a:r>
              <a:rPr lang="en-US" sz="3200" dirty="0" smtClean="0">
                <a:latin typeface="Segoe UI Semibold" panose="020B0702040204020203" pitchFamily="34" charset="0"/>
              </a:rPr>
              <a:t>Cities</a:t>
            </a:r>
            <a:endParaRPr lang="en-US" sz="3200" dirty="0">
              <a:latin typeface="Segoe UI Semibold" panose="020B0702040204020203" pitchFamily="34" charset="0"/>
            </a:endParaRPr>
          </a:p>
        </p:txBody>
      </p:sp>
      <p:pic>
        <p:nvPicPr>
          <p:cNvPr id="5" name="Content Placeholder 4"/>
          <p:cNvPicPr>
            <a:picLocks noGrp="1" noChangeAspect="1"/>
          </p:cNvPicPr>
          <p:nvPr>
            <p:ph idx="1"/>
          </p:nvPr>
        </p:nvPicPr>
        <p:blipFill>
          <a:blip r:embed="rId2"/>
          <a:stretch>
            <a:fillRect/>
          </a:stretch>
        </p:blipFill>
        <p:spPr>
          <a:xfrm>
            <a:off x="3280779" y="856722"/>
            <a:ext cx="8761096" cy="5057864"/>
          </a:xfrm>
          <a:prstGeom prst="rect">
            <a:avLst/>
          </a:prstGeom>
        </p:spPr>
      </p:pic>
      <p:pic>
        <p:nvPicPr>
          <p:cNvPr id="4" name="Picture 3"/>
          <p:cNvPicPr>
            <a:picLocks noChangeAspect="1"/>
          </p:cNvPicPr>
          <p:nvPr/>
        </p:nvPicPr>
        <p:blipFill>
          <a:blip r:embed="rId3"/>
          <a:stretch>
            <a:fillRect/>
          </a:stretch>
        </p:blipFill>
        <p:spPr>
          <a:xfrm>
            <a:off x="161056" y="493524"/>
            <a:ext cx="5152172" cy="5434710"/>
          </a:xfrm>
          <a:prstGeom prst="rect">
            <a:avLst/>
          </a:prstGeom>
        </p:spPr>
      </p:pic>
      <p:sp>
        <p:nvSpPr>
          <p:cNvPr id="6" name="TextBox 5"/>
          <p:cNvSpPr txBox="1"/>
          <p:nvPr/>
        </p:nvSpPr>
        <p:spPr>
          <a:xfrm>
            <a:off x="3769054" y="6093118"/>
            <a:ext cx="4694830" cy="584775"/>
          </a:xfrm>
          <a:prstGeom prst="rect">
            <a:avLst/>
          </a:prstGeom>
          <a:noFill/>
        </p:spPr>
        <p:txBody>
          <a:bodyPr wrap="square" rtlCol="0">
            <a:spAutoFit/>
          </a:bodyPr>
          <a:lstStyle/>
          <a:p>
            <a:r>
              <a:rPr lang="en-US" sz="3200" b="1" dirty="0">
                <a:solidFill>
                  <a:schemeClr val="tx2">
                    <a:lumMod val="60000"/>
                    <a:lumOff val="40000"/>
                  </a:schemeClr>
                </a:solidFill>
                <a:latin typeface="Segoe UI Semibold" panose="020B0702040204020203" pitchFamily="34" charset="0"/>
                <a:ea typeface="+mj-ea"/>
                <a:cs typeface="Calibri"/>
              </a:rPr>
              <a:t>Guide</a:t>
            </a:r>
            <a:r>
              <a:rPr lang="en-US" dirty="0" smtClean="0">
                <a:latin typeface="Segoe UI Semibold" panose="020B0702040204020203" pitchFamily="34" charset="0"/>
              </a:rPr>
              <a:t> </a:t>
            </a:r>
            <a:r>
              <a:rPr lang="en-US" sz="3200" b="1" dirty="0">
                <a:solidFill>
                  <a:schemeClr val="tx2">
                    <a:lumMod val="60000"/>
                    <a:lumOff val="40000"/>
                  </a:schemeClr>
                </a:solidFill>
                <a:latin typeface="Segoe UI Semibold" panose="020B0702040204020203" pitchFamily="34" charset="0"/>
                <a:ea typeface="+mj-ea"/>
                <a:cs typeface="Calibri"/>
              </a:rPr>
              <a:t>for City Leaders</a:t>
            </a:r>
            <a:endParaRPr lang="en-US" sz="3200" b="1" dirty="0">
              <a:solidFill>
                <a:schemeClr val="tx2">
                  <a:lumMod val="60000"/>
                  <a:lumOff val="40000"/>
                </a:schemeClr>
              </a:solidFill>
              <a:latin typeface="Segoe UI Semibold" panose="020B0702040204020203" pitchFamily="34" charset="0"/>
              <a:ea typeface="+mj-ea"/>
              <a:cs typeface="Calibri"/>
            </a:endParaRPr>
          </a:p>
        </p:txBody>
      </p:sp>
    </p:spTree>
    <p:extLst>
      <p:ext uri="{BB962C8B-B14F-4D97-AF65-F5344CB8AC3E}">
        <p14:creationId xmlns:p14="http://schemas.microsoft.com/office/powerpoint/2010/main" val="11465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7311" y="727109"/>
            <a:ext cx="8207638" cy="4938902"/>
          </a:xfrm>
        </p:spPr>
      </p:pic>
      <p:sp>
        <p:nvSpPr>
          <p:cNvPr id="10" name="TextBox 9"/>
          <p:cNvSpPr txBox="1"/>
          <p:nvPr/>
        </p:nvSpPr>
        <p:spPr>
          <a:xfrm>
            <a:off x="130304" y="823043"/>
            <a:ext cx="2088107" cy="830997"/>
          </a:xfrm>
          <a:prstGeom prst="rect">
            <a:avLst/>
          </a:prstGeom>
          <a:noFill/>
        </p:spPr>
        <p:txBody>
          <a:bodyPr wrap="square" rtlCol="0">
            <a:spAutoFit/>
          </a:bodyPr>
          <a:lstStyle/>
          <a:p>
            <a:pPr algn="ctr"/>
            <a:r>
              <a:rPr lang="en-US" sz="4800" b="1" dirty="0" smtClean="0">
                <a:solidFill>
                  <a:srgbClr val="FEB018"/>
                </a:solidFill>
                <a:latin typeface="Segoe UI Light" panose="020B0502040204020203" pitchFamily="34" charset="0"/>
                <a:cs typeface="Segoe UI Semilight" panose="020B0402040204020203" pitchFamily="34" charset="0"/>
              </a:rPr>
              <a:t>TODAY</a:t>
            </a:r>
            <a:endParaRPr lang="en-US" sz="4800" b="1" dirty="0">
              <a:solidFill>
                <a:srgbClr val="FEB018"/>
              </a:solidFill>
              <a:latin typeface="Segoe UI Light" panose="020B0502040204020203" pitchFamily="34" charset="0"/>
              <a:cs typeface="Segoe UI Semilight" panose="020B0402040204020203" pitchFamily="34" charset="0"/>
            </a:endParaRPr>
          </a:p>
        </p:txBody>
      </p:sp>
      <p:sp>
        <p:nvSpPr>
          <p:cNvPr id="13" name="Rounded Rectangle 12"/>
          <p:cNvSpPr/>
          <p:nvPr/>
        </p:nvSpPr>
        <p:spPr>
          <a:xfrm>
            <a:off x="210037" y="3976138"/>
            <a:ext cx="1669093" cy="14842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lumMod val="95000"/>
                    <a:lumOff val="5000"/>
                  </a:schemeClr>
                </a:solidFill>
                <a:latin typeface="Segoe UI Light" panose="020B0502040204020203" pitchFamily="34" charset="0"/>
              </a:rPr>
              <a:t>75% of energy is consumed in cities</a:t>
            </a:r>
          </a:p>
          <a:p>
            <a:endParaRPr lang="en-GB" sz="2000" b="1" dirty="0">
              <a:solidFill>
                <a:schemeClr val="tx1">
                  <a:lumMod val="95000"/>
                  <a:lumOff val="5000"/>
                </a:schemeClr>
              </a:solidFill>
              <a:latin typeface="Segoe UI Light" panose="020B0502040204020203" pitchFamily="34" charset="0"/>
            </a:endParaRPr>
          </a:p>
        </p:txBody>
      </p:sp>
      <p:sp>
        <p:nvSpPr>
          <p:cNvPr id="14" name="Rounded Rectangle 13"/>
          <p:cNvSpPr/>
          <p:nvPr/>
        </p:nvSpPr>
        <p:spPr>
          <a:xfrm>
            <a:off x="155882" y="1866867"/>
            <a:ext cx="1777401" cy="179410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lumMod val="95000"/>
                    <a:lumOff val="5000"/>
                  </a:schemeClr>
                </a:solidFill>
                <a:latin typeface="Segoe UI Light" panose="020B0502040204020203" pitchFamily="34" charset="0"/>
                <a:cs typeface="Segoe UI Semilight" panose="020B0402040204020203" pitchFamily="34" charset="0"/>
              </a:rPr>
              <a:t>55% </a:t>
            </a:r>
            <a:r>
              <a:rPr lang="en-US" b="1" dirty="0">
                <a:solidFill>
                  <a:schemeClr val="tx1">
                    <a:lumMod val="85000"/>
                    <a:lumOff val="15000"/>
                  </a:schemeClr>
                </a:solidFill>
                <a:latin typeface="Segoe UI Light" panose="020B0502040204020203" pitchFamily="34" charset="0"/>
                <a:cs typeface="Segoe UI Semilight" panose="020B0402040204020203" pitchFamily="34" charset="0"/>
              </a:rPr>
              <a:t>of today’s 7 billion people on Earth live in cities</a:t>
            </a:r>
            <a:endParaRPr lang="en-US" dirty="0">
              <a:solidFill>
                <a:schemeClr val="tx1">
                  <a:lumMod val="85000"/>
                  <a:lumOff val="15000"/>
                </a:schemeClr>
              </a:solidFill>
              <a:latin typeface="Segoe UI Light" panose="020B0502040204020203" pitchFamily="34" charset="0"/>
              <a:cs typeface="Segoe UI Semilight" panose="020B0402040204020203" pitchFamily="34" charset="0"/>
            </a:endParaRPr>
          </a:p>
          <a:p>
            <a:endParaRPr lang="en-GB"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114" y="1654040"/>
            <a:ext cx="2462367" cy="3527470"/>
          </a:xfrm>
          <a:prstGeom prst="rect">
            <a:avLst/>
          </a:prstGeom>
        </p:spPr>
      </p:pic>
      <p:sp>
        <p:nvSpPr>
          <p:cNvPr id="16" name="TextBox 15"/>
          <p:cNvSpPr txBox="1"/>
          <p:nvPr/>
        </p:nvSpPr>
        <p:spPr>
          <a:xfrm>
            <a:off x="1437311" y="5481345"/>
            <a:ext cx="1346832"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49162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46727"/>
          <a:stretch/>
        </p:blipFill>
        <p:spPr>
          <a:xfrm>
            <a:off x="0" y="0"/>
            <a:ext cx="3396342" cy="6848076"/>
          </a:xfrm>
          <a:prstGeom prst="rect">
            <a:avLst/>
          </a:prstGeom>
          <a:noFill/>
          <a:ln>
            <a:no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3856"/>
          <a:stretch/>
        </p:blipFill>
        <p:spPr>
          <a:xfrm>
            <a:off x="8518848" y="0"/>
            <a:ext cx="3673151" cy="6848076"/>
          </a:xfrm>
          <a:prstGeom prst="rect">
            <a:avLst/>
          </a:prstGeom>
          <a:noFill/>
          <a:ln>
            <a:noFill/>
          </a:ln>
        </p:spPr>
      </p:pic>
      <p:sp>
        <p:nvSpPr>
          <p:cNvPr id="4" name="Slide Number Placeholder 3"/>
          <p:cNvSpPr>
            <a:spLocks noGrp="1"/>
          </p:cNvSpPr>
          <p:nvPr>
            <p:ph type="sldNum" sz="quarter" idx="12"/>
          </p:nvPr>
        </p:nvSpPr>
        <p:spPr/>
        <p:txBody>
          <a:bodyPr/>
          <a:lstStyle/>
          <a:p>
            <a:fld id="{283C63E4-F9BE-C24A-B4FF-309EB18BA564}" type="slidenum">
              <a:rPr lang="en-US" smtClean="0"/>
              <a:t>4</a:t>
            </a:fld>
            <a:endParaRPr lang="en-US"/>
          </a:p>
        </p:txBody>
      </p:sp>
      <p:sp>
        <p:nvSpPr>
          <p:cNvPr id="6" name="TextBox 5"/>
          <p:cNvSpPr txBox="1"/>
          <p:nvPr/>
        </p:nvSpPr>
        <p:spPr>
          <a:xfrm>
            <a:off x="3396342" y="0"/>
            <a:ext cx="5122505" cy="7017306"/>
          </a:xfrm>
          <a:prstGeom prst="rect">
            <a:avLst/>
          </a:prstGeom>
          <a:solidFill>
            <a:schemeClr val="tx1">
              <a:lumMod val="85000"/>
              <a:lumOff val="15000"/>
            </a:schemeClr>
          </a:solidFill>
          <a:ln>
            <a:no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17" name="Title 3"/>
          <p:cNvSpPr>
            <a:spLocks noGrp="1"/>
          </p:cNvSpPr>
          <p:nvPr>
            <p:ph type="title"/>
          </p:nvPr>
        </p:nvSpPr>
        <p:spPr>
          <a:xfrm>
            <a:off x="3841104" y="415401"/>
            <a:ext cx="4279639" cy="1030844"/>
          </a:xfrm>
        </p:spPr>
        <p:txBody>
          <a:bodyPr>
            <a:noAutofit/>
          </a:bodyPr>
          <a:lstStyle/>
          <a:p>
            <a:r>
              <a:rPr lang="en-US" sz="4000" dirty="0">
                <a:latin typeface="Segoe UI Semibold" panose="020B0702040204020203" pitchFamily="34" charset="0"/>
              </a:rPr>
              <a:t>Smart sustainable cities</a:t>
            </a:r>
          </a:p>
        </p:txBody>
      </p:sp>
      <p:sp>
        <p:nvSpPr>
          <p:cNvPr id="3" name="TextBox 2"/>
          <p:cNvSpPr txBox="1"/>
          <p:nvPr/>
        </p:nvSpPr>
        <p:spPr>
          <a:xfrm>
            <a:off x="3841104" y="1791925"/>
            <a:ext cx="4478692" cy="3908762"/>
          </a:xfrm>
          <a:prstGeom prst="rect">
            <a:avLst/>
          </a:prstGeom>
          <a:noFill/>
        </p:spPr>
        <p:txBody>
          <a:bodyPr wrap="square" rtlCol="0">
            <a:spAutoFit/>
          </a:bodyPr>
          <a:lstStyle/>
          <a:p>
            <a:endParaRPr lang="en-GB" sz="2400" dirty="0">
              <a:solidFill>
                <a:schemeClr val="tx2">
                  <a:lumMod val="60000"/>
                  <a:lumOff val="40000"/>
                </a:schemeClr>
              </a:solidFill>
            </a:endParaRPr>
          </a:p>
          <a:p>
            <a:pPr algn="ctr"/>
            <a:r>
              <a:rPr lang="en-GB" sz="2800" i="1" dirty="0">
                <a:solidFill>
                  <a:schemeClr val="bg1"/>
                </a:solidFill>
              </a:rPr>
              <a:t>By reimagining the role of technology and connectivity in today’s cities, we’re not only addressing current challenges, </a:t>
            </a:r>
            <a:r>
              <a:rPr lang="en-GB" sz="2800" i="1" dirty="0" smtClean="0">
                <a:solidFill>
                  <a:schemeClr val="bg1"/>
                </a:solidFill>
              </a:rPr>
              <a:t>but </a:t>
            </a:r>
            <a:r>
              <a:rPr lang="en-GB" sz="2800" i="1" dirty="0">
                <a:solidFill>
                  <a:schemeClr val="bg1"/>
                </a:solidFill>
              </a:rPr>
              <a:t>we’re creating countless smart and sustainable solutions built for the future</a:t>
            </a:r>
            <a:r>
              <a:rPr lang="en-GB" sz="2800" i="1" dirty="0" smtClean="0">
                <a:solidFill>
                  <a:schemeClr val="bg1"/>
                </a:solidFill>
              </a:rPr>
              <a:t>.</a:t>
            </a:r>
          </a:p>
        </p:txBody>
      </p:sp>
    </p:spTree>
    <p:extLst>
      <p:ext uri="{BB962C8B-B14F-4D97-AF65-F5344CB8AC3E}">
        <p14:creationId xmlns:p14="http://schemas.microsoft.com/office/powerpoint/2010/main" val="4244957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descr="https://encrypted-tbn0.gstatic.com/images?q=tbn:ANd9GcTKCXrLNDc5aEJIYYBJRTpeKpChSxgHg3HArbAtatXyS1pUNmrmu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213607"/>
            <a:ext cx="12192000" cy="646331"/>
          </a:xfrm>
          <a:prstGeom prst="rect">
            <a:avLst/>
          </a:prstGeom>
          <a:solidFill>
            <a:schemeClr val="bg1"/>
          </a:solidFill>
        </p:spPr>
        <p:txBody>
          <a:bodyPr wrap="square" rtlCol="0">
            <a:spAutoFit/>
          </a:bodyPr>
          <a:lstStyle/>
          <a:p>
            <a:r>
              <a:rPr lang="en-US" i="1" dirty="0"/>
              <a:t>“To support future city strategies, we need to understand the benefits of the embedded ubiquitous technologies and smart city developments in our everyday </a:t>
            </a:r>
            <a:r>
              <a:rPr lang="en-US" i="1" dirty="0" smtClean="0"/>
              <a:t>lives”</a:t>
            </a:r>
            <a:endParaRPr lang="en-US" i="1" dirty="0"/>
          </a:p>
        </p:txBody>
      </p:sp>
    </p:spTree>
    <p:extLst>
      <p:ext uri="{BB962C8B-B14F-4D97-AF65-F5344CB8AC3E}">
        <p14:creationId xmlns:p14="http://schemas.microsoft.com/office/powerpoint/2010/main" val="3637794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04735" y="1201003"/>
            <a:ext cx="9672531" cy="4708478"/>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204735" y="307570"/>
            <a:ext cx="9807265" cy="707886"/>
          </a:xfrm>
          <a:prstGeom prst="rect">
            <a:avLst/>
          </a:prstGeom>
        </p:spPr>
        <p:txBody>
          <a:bodyPr wrap="square">
            <a:spAutoFit/>
          </a:bodyPr>
          <a:lstStyle/>
          <a:p>
            <a:pPr lvl="0" algn="ctr">
              <a:spcBef>
                <a:spcPct val="0"/>
              </a:spcBef>
            </a:pPr>
            <a:r>
              <a:rPr lang="en-US" altLang="ko-KR" sz="4000" b="1" dirty="0">
                <a:solidFill>
                  <a:schemeClr val="tx2">
                    <a:lumMod val="60000"/>
                    <a:lumOff val="40000"/>
                  </a:schemeClr>
                </a:solidFill>
                <a:latin typeface="Segoe UI Semibold" panose="020B0702040204020203" pitchFamily="34" charset="0"/>
                <a:ea typeface="+mj-ea"/>
                <a:cs typeface="Calibri"/>
              </a:rPr>
              <a:t>Towards IoT-enabled smart communities </a:t>
            </a:r>
            <a:endParaRPr lang="en-US" altLang="ko-KR" sz="3200" b="1" dirty="0">
              <a:solidFill>
                <a:schemeClr val="tx2">
                  <a:lumMod val="60000"/>
                  <a:lumOff val="40000"/>
                </a:schemeClr>
              </a:solidFill>
              <a:latin typeface="Segoe UI Semibold" panose="020B0702040204020203" pitchFamily="34" charset="0"/>
              <a:ea typeface="+mj-ea"/>
              <a:cs typeface="Calibri"/>
            </a:endParaRPr>
          </a:p>
        </p:txBody>
      </p:sp>
      <p:sp>
        <p:nvSpPr>
          <p:cNvPr id="33" name="TextBox 32"/>
          <p:cNvSpPr txBox="1"/>
          <p:nvPr/>
        </p:nvSpPr>
        <p:spPr>
          <a:xfrm>
            <a:off x="1773806" y="1344634"/>
            <a:ext cx="1792029"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WHAT TO DO?</a:t>
            </a:r>
          </a:p>
        </p:txBody>
      </p:sp>
      <p:sp>
        <p:nvSpPr>
          <p:cNvPr id="34" name="Rectangle 33"/>
          <p:cNvSpPr/>
          <p:nvPr/>
        </p:nvSpPr>
        <p:spPr>
          <a:xfrm>
            <a:off x="1708953" y="1739360"/>
            <a:ext cx="2620079" cy="1815882"/>
          </a:xfrm>
          <a:prstGeom prst="rect">
            <a:avLst/>
          </a:prstGeom>
        </p:spPr>
        <p:txBody>
          <a:bodyPr wrap="square">
            <a:spAutoFit/>
          </a:bodyPr>
          <a:lstStyle/>
          <a:p>
            <a:r>
              <a:rPr lang="en-US" sz="1400" i="1" dirty="0">
                <a:latin typeface="Arial" panose="020B0604020202020204" pitchFamily="34" charset="0"/>
                <a:cs typeface="Arial" panose="020B0604020202020204" pitchFamily="34" charset="0"/>
              </a:rPr>
              <a:t>Nurture ‘Open Data’ platforms that utilize ‘Smart Data’ as an asset in its own right</a:t>
            </a:r>
          </a:p>
          <a:p>
            <a:pPr marL="285750" indent="-285750">
              <a:buFont typeface="Arial" panose="020B0604020202020204" pitchFamily="34" charset="0"/>
              <a:buChar char="•"/>
            </a:pPr>
            <a:r>
              <a:rPr lang="en-US" sz="1400" i="1" dirty="0">
                <a:latin typeface="Arial" panose="020B0604020202020204" pitchFamily="34" charset="0"/>
                <a:cs typeface="Arial" panose="020B0604020202020204" pitchFamily="34" charset="0"/>
              </a:rPr>
              <a:t>to  create citizen-centric innovations</a:t>
            </a:r>
          </a:p>
          <a:p>
            <a:pPr marL="285750" indent="-285750">
              <a:buFont typeface="Arial" panose="020B0604020202020204" pitchFamily="34" charset="0"/>
              <a:buChar char="•"/>
            </a:pPr>
            <a:r>
              <a:rPr lang="en-US" sz="1400" i="1" dirty="0">
                <a:latin typeface="Arial" panose="020B0604020202020204" pitchFamily="34" charset="0"/>
                <a:cs typeface="Arial" panose="020B0604020202020204" pitchFamily="34" charset="0"/>
              </a:rPr>
              <a:t>driven &amp; managed in collaboration by smart city stakeholders</a:t>
            </a:r>
          </a:p>
        </p:txBody>
      </p:sp>
      <p:grpSp>
        <p:nvGrpSpPr>
          <p:cNvPr id="35" name="Group 34"/>
          <p:cNvGrpSpPr/>
          <p:nvPr/>
        </p:nvGrpSpPr>
        <p:grpSpPr>
          <a:xfrm>
            <a:off x="1798876" y="4054066"/>
            <a:ext cx="2621231" cy="1552517"/>
            <a:chOff x="313109" y="3931850"/>
            <a:chExt cx="2621231" cy="1552517"/>
          </a:xfrm>
        </p:grpSpPr>
        <p:sp>
          <p:nvSpPr>
            <p:cNvPr id="36" name="Rectangle 35"/>
            <p:cNvSpPr/>
            <p:nvPr/>
          </p:nvSpPr>
          <p:spPr>
            <a:xfrm>
              <a:off x="313109" y="4314816"/>
              <a:ext cx="2600419" cy="1169551"/>
            </a:xfrm>
            <a:prstGeom prst="rect">
              <a:avLst/>
            </a:prstGeom>
          </p:spPr>
          <p:txBody>
            <a:bodyPr wrap="square">
              <a:spAutoFit/>
            </a:bodyPr>
            <a:lstStyle/>
            <a:p>
              <a:pPr marL="342900" indent="-342900">
                <a:buFont typeface="+mj-lt"/>
                <a:buAutoNum type="arabicPeriod"/>
              </a:pPr>
              <a:r>
                <a:rPr lang="en-US" sz="1400" dirty="0">
                  <a:latin typeface="Arial" panose="020B0604020202020204" pitchFamily="34" charset="0"/>
                  <a:cs typeface="Arial" panose="020B0604020202020204" pitchFamily="34" charset="0"/>
                </a:rPr>
                <a:t>Visionary</a:t>
              </a:r>
            </a:p>
            <a:p>
              <a:pPr marL="342900" indent="-342900">
                <a:buFont typeface="+mj-lt"/>
                <a:buAutoNum type="arabicPeriod"/>
              </a:pPr>
              <a:r>
                <a:rPr lang="en-US" sz="1400" dirty="0">
                  <a:latin typeface="Arial" panose="020B0604020202020204" pitchFamily="34" charset="0"/>
                  <a:cs typeface="Arial" panose="020B0604020202020204" pitchFamily="34" charset="0"/>
                </a:rPr>
                <a:t>Citizen-centric</a:t>
              </a:r>
            </a:p>
            <a:p>
              <a:pPr marL="342900" indent="-342900">
                <a:buFont typeface="+mj-lt"/>
                <a:buAutoNum type="arabicPeriod"/>
              </a:pPr>
              <a:r>
                <a:rPr lang="en-US" sz="1400" dirty="0">
                  <a:latin typeface="Arial" panose="020B0604020202020204" pitchFamily="34" charset="0"/>
                  <a:cs typeface="Arial" panose="020B0604020202020204" pitchFamily="34" charset="0"/>
                </a:rPr>
                <a:t>Digital</a:t>
              </a:r>
            </a:p>
            <a:p>
              <a:pPr marL="342900" indent="-342900">
                <a:buFont typeface="+mj-lt"/>
                <a:buAutoNum type="arabicPeriod"/>
              </a:pPr>
              <a:r>
                <a:rPr lang="en-US" sz="1400" dirty="0">
                  <a:latin typeface="Arial" panose="020B0604020202020204" pitchFamily="34" charset="0"/>
                  <a:cs typeface="Arial" panose="020B0604020202020204" pitchFamily="34" charset="0"/>
                </a:rPr>
                <a:t>Open</a:t>
              </a:r>
            </a:p>
            <a:p>
              <a:pPr marL="342900" indent="-342900">
                <a:buFont typeface="+mj-lt"/>
                <a:buAutoNum type="arabicPeriod"/>
              </a:pPr>
              <a:r>
                <a:rPr lang="en-US" sz="1400" dirty="0">
                  <a:latin typeface="Arial" panose="020B0604020202020204" pitchFamily="34" charset="0"/>
                  <a:cs typeface="Arial" panose="020B0604020202020204" pitchFamily="34" charset="0"/>
                </a:rPr>
                <a:t>Collaborative</a:t>
              </a:r>
            </a:p>
          </p:txBody>
        </p:sp>
        <p:sp>
          <p:nvSpPr>
            <p:cNvPr id="37" name="Rectangle 36"/>
            <p:cNvSpPr/>
            <p:nvPr/>
          </p:nvSpPr>
          <p:spPr>
            <a:xfrm>
              <a:off x="313110" y="3931850"/>
              <a:ext cx="262123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GUIDING PRINCIPLES</a:t>
              </a:r>
            </a:p>
          </p:txBody>
        </p:sp>
      </p:grpSp>
      <p:grpSp>
        <p:nvGrpSpPr>
          <p:cNvPr id="38" name="Group 37"/>
          <p:cNvGrpSpPr/>
          <p:nvPr/>
        </p:nvGrpSpPr>
        <p:grpSpPr>
          <a:xfrm>
            <a:off x="4762587" y="1344634"/>
            <a:ext cx="2405299" cy="4153429"/>
            <a:chOff x="3615986" y="1479177"/>
            <a:chExt cx="2405299" cy="4388223"/>
          </a:xfrm>
        </p:grpSpPr>
        <p:grpSp>
          <p:nvGrpSpPr>
            <p:cNvPr id="39" name="Group 38"/>
            <p:cNvGrpSpPr/>
            <p:nvPr/>
          </p:nvGrpSpPr>
          <p:grpSpPr>
            <a:xfrm>
              <a:off x="3615986" y="1837280"/>
              <a:ext cx="2405299" cy="4030120"/>
              <a:chOff x="2883877" y="1837280"/>
              <a:chExt cx="2405299" cy="4030120"/>
            </a:xfrm>
          </p:grpSpPr>
          <p:sp>
            <p:nvSpPr>
              <p:cNvPr id="41" name="Rectangle 40"/>
              <p:cNvSpPr/>
              <p:nvPr/>
            </p:nvSpPr>
            <p:spPr>
              <a:xfrm>
                <a:off x="2883877" y="3932894"/>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ENERGY</a:t>
                </a:r>
              </a:p>
            </p:txBody>
          </p:sp>
          <p:sp>
            <p:nvSpPr>
              <p:cNvPr id="42" name="Rectangle 41"/>
              <p:cNvSpPr/>
              <p:nvPr/>
            </p:nvSpPr>
            <p:spPr>
              <a:xfrm>
                <a:off x="3072614" y="3932899"/>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TELECOM </a:t>
                </a:r>
              </a:p>
            </p:txBody>
          </p:sp>
          <p:sp>
            <p:nvSpPr>
              <p:cNvPr id="43" name="Rectangle 42"/>
              <p:cNvSpPr/>
              <p:nvPr/>
            </p:nvSpPr>
            <p:spPr>
              <a:xfrm>
                <a:off x="3253148" y="3932898"/>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WATER</a:t>
                </a:r>
              </a:p>
            </p:txBody>
          </p:sp>
          <p:sp>
            <p:nvSpPr>
              <p:cNvPr id="44" name="Rectangle 43"/>
              <p:cNvSpPr/>
              <p:nvPr/>
            </p:nvSpPr>
            <p:spPr>
              <a:xfrm>
                <a:off x="3437190" y="3932897"/>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TRANSPORT</a:t>
                </a:r>
              </a:p>
            </p:txBody>
          </p:sp>
          <p:sp>
            <p:nvSpPr>
              <p:cNvPr id="45" name="Rectangle 44"/>
              <p:cNvSpPr/>
              <p:nvPr/>
            </p:nvSpPr>
            <p:spPr>
              <a:xfrm>
                <a:off x="4895505" y="3932900"/>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SOCIAL SVCS</a:t>
                </a:r>
              </a:p>
            </p:txBody>
          </p:sp>
          <p:sp>
            <p:nvSpPr>
              <p:cNvPr id="46" name="Rectangle 45"/>
              <p:cNvSpPr/>
              <p:nvPr/>
            </p:nvSpPr>
            <p:spPr>
              <a:xfrm>
                <a:off x="4717326" y="3932900"/>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ENVIRO SVCS</a:t>
                </a:r>
              </a:p>
            </p:txBody>
          </p:sp>
          <p:sp>
            <p:nvSpPr>
              <p:cNvPr id="47" name="Rectangle 46"/>
              <p:cNvSpPr/>
              <p:nvPr/>
            </p:nvSpPr>
            <p:spPr>
              <a:xfrm>
                <a:off x="4527411" y="3932900"/>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WASTE</a:t>
                </a:r>
              </a:p>
            </p:txBody>
          </p:sp>
          <p:sp>
            <p:nvSpPr>
              <p:cNvPr id="48" name="Rectangle 47"/>
              <p:cNvSpPr/>
              <p:nvPr/>
            </p:nvSpPr>
            <p:spPr>
              <a:xfrm>
                <a:off x="4343367" y="3932900"/>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EDUCATION</a:t>
                </a:r>
              </a:p>
            </p:txBody>
          </p:sp>
          <p:sp>
            <p:nvSpPr>
              <p:cNvPr id="49" name="Rectangle 48"/>
              <p:cNvSpPr/>
              <p:nvPr/>
            </p:nvSpPr>
            <p:spPr>
              <a:xfrm>
                <a:off x="4159319" y="3932894"/>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POLICING</a:t>
                </a:r>
              </a:p>
            </p:txBody>
          </p:sp>
          <p:sp>
            <p:nvSpPr>
              <p:cNvPr id="50" name="Rectangle 49"/>
              <p:cNvSpPr/>
              <p:nvPr/>
            </p:nvSpPr>
            <p:spPr>
              <a:xfrm>
                <a:off x="3978788" y="3932895"/>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ECONOMY</a:t>
                </a:r>
              </a:p>
            </p:txBody>
          </p:sp>
          <p:sp>
            <p:nvSpPr>
              <p:cNvPr id="51" name="Rectangle 50"/>
              <p:cNvSpPr/>
              <p:nvPr/>
            </p:nvSpPr>
            <p:spPr>
              <a:xfrm>
                <a:off x="3798256" y="3932900"/>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HOUSING</a:t>
                </a:r>
              </a:p>
            </p:txBody>
          </p:sp>
          <p:sp>
            <p:nvSpPr>
              <p:cNvPr id="52" name="Rectangle 51"/>
              <p:cNvSpPr/>
              <p:nvPr/>
            </p:nvSpPr>
            <p:spPr>
              <a:xfrm>
                <a:off x="3617725" y="3932896"/>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HEALTH</a:t>
                </a: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26" y="2563886"/>
                <a:ext cx="298139" cy="767577"/>
              </a:xfrm>
              <a:prstGeom prst="rect">
                <a:avLst/>
              </a:prstGeom>
            </p:spPr>
          </p:pic>
          <p:cxnSp>
            <p:nvCxnSpPr>
              <p:cNvPr id="54" name="Straight Arrow Connector 53"/>
              <p:cNvCxnSpPr>
                <a:stCxn id="53" idx="2"/>
                <a:endCxn id="41" idx="0"/>
              </p:cNvCxnSpPr>
              <p:nvPr/>
            </p:nvCxnSpPr>
            <p:spPr>
              <a:xfrm flipH="1">
                <a:off x="2954216" y="3331463"/>
                <a:ext cx="1016180" cy="601431"/>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53" idx="2"/>
                <a:endCxn id="42" idx="0"/>
              </p:cNvCxnSpPr>
              <p:nvPr/>
            </p:nvCxnSpPr>
            <p:spPr>
              <a:xfrm flipH="1">
                <a:off x="3142953" y="3331463"/>
                <a:ext cx="827443" cy="601436"/>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53" idx="2"/>
                <a:endCxn id="43" idx="0"/>
              </p:cNvCxnSpPr>
              <p:nvPr/>
            </p:nvCxnSpPr>
            <p:spPr>
              <a:xfrm flipH="1">
                <a:off x="3323487" y="3331463"/>
                <a:ext cx="646909" cy="601435"/>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53" idx="2"/>
                <a:endCxn id="44" idx="0"/>
              </p:cNvCxnSpPr>
              <p:nvPr/>
            </p:nvCxnSpPr>
            <p:spPr>
              <a:xfrm flipH="1">
                <a:off x="3507529" y="3331463"/>
                <a:ext cx="462867" cy="601434"/>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53" idx="2"/>
                <a:endCxn id="52" idx="0"/>
              </p:cNvCxnSpPr>
              <p:nvPr/>
            </p:nvCxnSpPr>
            <p:spPr>
              <a:xfrm flipH="1">
                <a:off x="3688064" y="3331463"/>
                <a:ext cx="282332" cy="601433"/>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3" idx="2"/>
                <a:endCxn id="51" idx="0"/>
              </p:cNvCxnSpPr>
              <p:nvPr/>
            </p:nvCxnSpPr>
            <p:spPr>
              <a:xfrm flipH="1">
                <a:off x="3868595" y="3331463"/>
                <a:ext cx="101801" cy="601437"/>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3" idx="2"/>
                <a:endCxn id="50" idx="0"/>
              </p:cNvCxnSpPr>
              <p:nvPr/>
            </p:nvCxnSpPr>
            <p:spPr>
              <a:xfrm>
                <a:off x="3970396" y="3331463"/>
                <a:ext cx="78731" cy="601432"/>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3" idx="2"/>
                <a:endCxn id="49" idx="0"/>
              </p:cNvCxnSpPr>
              <p:nvPr/>
            </p:nvCxnSpPr>
            <p:spPr>
              <a:xfrm>
                <a:off x="3970396" y="3331463"/>
                <a:ext cx="259262" cy="601431"/>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3" idx="2"/>
                <a:endCxn id="48" idx="0"/>
              </p:cNvCxnSpPr>
              <p:nvPr/>
            </p:nvCxnSpPr>
            <p:spPr>
              <a:xfrm>
                <a:off x="3970396" y="3331463"/>
                <a:ext cx="443310" cy="601437"/>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3" idx="2"/>
                <a:endCxn id="47" idx="0"/>
              </p:cNvCxnSpPr>
              <p:nvPr/>
            </p:nvCxnSpPr>
            <p:spPr>
              <a:xfrm>
                <a:off x="3970396" y="3331463"/>
                <a:ext cx="627354" cy="601437"/>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53" idx="2"/>
                <a:endCxn id="46" idx="0"/>
              </p:cNvCxnSpPr>
              <p:nvPr/>
            </p:nvCxnSpPr>
            <p:spPr>
              <a:xfrm>
                <a:off x="3970396" y="3331463"/>
                <a:ext cx="817269" cy="601437"/>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53" idx="2"/>
                <a:endCxn id="45" idx="0"/>
              </p:cNvCxnSpPr>
              <p:nvPr/>
            </p:nvCxnSpPr>
            <p:spPr>
              <a:xfrm>
                <a:off x="3970396" y="3331463"/>
                <a:ext cx="995448" cy="601437"/>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2883877" y="1837280"/>
                <a:ext cx="2405299" cy="780421"/>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Closed &amp; un-connected vertical silos of functionally-oriented service providers </a:t>
                </a:r>
              </a:p>
            </p:txBody>
          </p:sp>
        </p:grpSp>
        <p:sp>
          <p:nvSpPr>
            <p:cNvPr id="40" name="TextBox 39"/>
            <p:cNvSpPr txBox="1"/>
            <p:nvPr/>
          </p:nvSpPr>
          <p:spPr>
            <a:xfrm>
              <a:off x="4239638" y="1479177"/>
              <a:ext cx="864339" cy="390210"/>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FROM</a:t>
              </a:r>
            </a:p>
          </p:txBody>
        </p:sp>
      </p:grpSp>
      <p:grpSp>
        <p:nvGrpSpPr>
          <p:cNvPr id="67" name="Group 66"/>
          <p:cNvGrpSpPr/>
          <p:nvPr/>
        </p:nvGrpSpPr>
        <p:grpSpPr>
          <a:xfrm>
            <a:off x="7752851" y="1337632"/>
            <a:ext cx="2407922" cy="4160418"/>
            <a:chOff x="6465112" y="1474775"/>
            <a:chExt cx="2407922" cy="4392619"/>
          </a:xfrm>
        </p:grpSpPr>
        <p:grpSp>
          <p:nvGrpSpPr>
            <p:cNvPr id="68" name="Group 67"/>
            <p:cNvGrpSpPr/>
            <p:nvPr/>
          </p:nvGrpSpPr>
          <p:grpSpPr>
            <a:xfrm>
              <a:off x="6465112" y="2559847"/>
              <a:ext cx="2152305" cy="3307547"/>
              <a:chOff x="6046764" y="2559847"/>
              <a:chExt cx="2152305" cy="3307547"/>
            </a:xfrm>
          </p:grpSpPr>
          <p:pic>
            <p:nvPicPr>
              <p:cNvPr id="71" name="Picture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391" y="2559847"/>
                <a:ext cx="298139" cy="767577"/>
              </a:xfrm>
              <a:prstGeom prst="rect">
                <a:avLst/>
              </a:prstGeom>
            </p:spPr>
          </p:pic>
          <p:sp>
            <p:nvSpPr>
              <p:cNvPr id="72" name="Down Arrow 71"/>
              <p:cNvSpPr/>
              <p:nvPr/>
            </p:nvSpPr>
            <p:spPr>
              <a:xfrm>
                <a:off x="6778854" y="3426020"/>
                <a:ext cx="725642" cy="452950"/>
              </a:xfrm>
              <a:prstGeom prst="down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73" name="Rectangle 72"/>
              <p:cNvSpPr/>
              <p:nvPr/>
            </p:nvSpPr>
            <p:spPr>
              <a:xfrm>
                <a:off x="6046764" y="3932888"/>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ENERGY</a:t>
                </a:r>
              </a:p>
            </p:txBody>
          </p:sp>
          <p:sp>
            <p:nvSpPr>
              <p:cNvPr id="74" name="Rectangle 73"/>
              <p:cNvSpPr/>
              <p:nvPr/>
            </p:nvSpPr>
            <p:spPr>
              <a:xfrm>
                <a:off x="6235501" y="3932893"/>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TELECOM </a:t>
                </a:r>
              </a:p>
            </p:txBody>
          </p:sp>
          <p:sp>
            <p:nvSpPr>
              <p:cNvPr id="75" name="Rectangle 74"/>
              <p:cNvSpPr/>
              <p:nvPr/>
            </p:nvSpPr>
            <p:spPr>
              <a:xfrm>
                <a:off x="6416035" y="3932892"/>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WATER</a:t>
                </a:r>
              </a:p>
            </p:txBody>
          </p:sp>
          <p:sp>
            <p:nvSpPr>
              <p:cNvPr id="76" name="Rectangle 75"/>
              <p:cNvSpPr/>
              <p:nvPr/>
            </p:nvSpPr>
            <p:spPr>
              <a:xfrm>
                <a:off x="6600077" y="3932891"/>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TRANSPORT</a:t>
                </a:r>
              </a:p>
            </p:txBody>
          </p:sp>
          <p:sp>
            <p:nvSpPr>
              <p:cNvPr id="77" name="Rectangle 76"/>
              <p:cNvSpPr/>
              <p:nvPr/>
            </p:nvSpPr>
            <p:spPr>
              <a:xfrm>
                <a:off x="8058392" y="3932894"/>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SOCIAL SVCS</a:t>
                </a:r>
              </a:p>
            </p:txBody>
          </p:sp>
          <p:sp>
            <p:nvSpPr>
              <p:cNvPr id="78" name="Rectangle 77"/>
              <p:cNvSpPr/>
              <p:nvPr/>
            </p:nvSpPr>
            <p:spPr>
              <a:xfrm>
                <a:off x="7880213" y="3932894"/>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ENVIRO SVCS</a:t>
                </a:r>
              </a:p>
            </p:txBody>
          </p:sp>
          <p:sp>
            <p:nvSpPr>
              <p:cNvPr id="79" name="Rectangle 78"/>
              <p:cNvSpPr/>
              <p:nvPr/>
            </p:nvSpPr>
            <p:spPr>
              <a:xfrm>
                <a:off x="7690298" y="3932894"/>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WASTE</a:t>
                </a:r>
              </a:p>
            </p:txBody>
          </p:sp>
          <p:sp>
            <p:nvSpPr>
              <p:cNvPr id="80" name="Rectangle 79"/>
              <p:cNvSpPr/>
              <p:nvPr/>
            </p:nvSpPr>
            <p:spPr>
              <a:xfrm>
                <a:off x="7506254" y="3932894"/>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EDUCATION</a:t>
                </a:r>
              </a:p>
            </p:txBody>
          </p:sp>
          <p:sp>
            <p:nvSpPr>
              <p:cNvPr id="81" name="Rectangle 80"/>
              <p:cNvSpPr/>
              <p:nvPr/>
            </p:nvSpPr>
            <p:spPr>
              <a:xfrm>
                <a:off x="7322206" y="3932888"/>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POLICING</a:t>
                </a:r>
              </a:p>
            </p:txBody>
          </p:sp>
          <p:sp>
            <p:nvSpPr>
              <p:cNvPr id="82" name="Rectangle 81"/>
              <p:cNvSpPr/>
              <p:nvPr/>
            </p:nvSpPr>
            <p:spPr>
              <a:xfrm>
                <a:off x="7141675" y="3932889"/>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ECONOMY</a:t>
                </a:r>
              </a:p>
            </p:txBody>
          </p:sp>
          <p:sp>
            <p:nvSpPr>
              <p:cNvPr id="83" name="Rectangle 82"/>
              <p:cNvSpPr/>
              <p:nvPr/>
            </p:nvSpPr>
            <p:spPr>
              <a:xfrm>
                <a:off x="6961143" y="3932894"/>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HOUSING</a:t>
                </a:r>
              </a:p>
            </p:txBody>
          </p:sp>
          <p:sp>
            <p:nvSpPr>
              <p:cNvPr id="84" name="Rectangle 83"/>
              <p:cNvSpPr/>
              <p:nvPr/>
            </p:nvSpPr>
            <p:spPr>
              <a:xfrm>
                <a:off x="6780612" y="3932890"/>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HEALTH</a:t>
                </a:r>
              </a:p>
            </p:txBody>
          </p:sp>
        </p:grpSp>
        <p:sp>
          <p:nvSpPr>
            <p:cNvPr id="69" name="Rectangle 68"/>
            <p:cNvSpPr/>
            <p:nvPr/>
          </p:nvSpPr>
          <p:spPr>
            <a:xfrm>
              <a:off x="6492323" y="1805469"/>
              <a:ext cx="2380711" cy="77989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Innovative and </a:t>
              </a:r>
              <a:r>
                <a:rPr lang="en-US" sz="1400" dirty="0" smtClean="0">
                  <a:latin typeface="Arial" panose="020B0604020202020204" pitchFamily="34" charset="0"/>
                  <a:cs typeface="Arial" panose="020B0604020202020204" pitchFamily="34" charset="0"/>
                </a:rPr>
                <a:t>collaborative </a:t>
              </a:r>
              <a:r>
                <a:rPr lang="en-US" sz="1400" dirty="0">
                  <a:latin typeface="Arial" panose="020B0604020202020204" pitchFamily="34" charset="0"/>
                  <a:cs typeface="Arial" panose="020B0604020202020204" pitchFamily="34" charset="0"/>
                </a:rPr>
                <a:t>new models that connect these vertical silos</a:t>
              </a:r>
            </a:p>
          </p:txBody>
        </p:sp>
        <p:sp>
          <p:nvSpPr>
            <p:cNvPr id="70" name="TextBox 69"/>
            <p:cNvSpPr txBox="1"/>
            <p:nvPr/>
          </p:nvSpPr>
          <p:spPr>
            <a:xfrm>
              <a:off x="7278840" y="1474775"/>
              <a:ext cx="501099" cy="389945"/>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TO</a:t>
              </a:r>
            </a:p>
          </p:txBody>
        </p:sp>
      </p:grpSp>
      <p:cxnSp>
        <p:nvCxnSpPr>
          <p:cNvPr id="88" name="Straight Connector 87"/>
          <p:cNvCxnSpPr/>
          <p:nvPr/>
        </p:nvCxnSpPr>
        <p:spPr>
          <a:xfrm>
            <a:off x="4443271" y="2196353"/>
            <a:ext cx="0" cy="3003176"/>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7341059" y="2196353"/>
            <a:ext cx="0" cy="3003176"/>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83C63E4-F9BE-C24A-B4FF-309EB18BA564}" type="slidenum">
              <a:rPr lang="en-US" smtClean="0"/>
              <a:t>6</a:t>
            </a:fld>
            <a:endParaRPr lang="en-US"/>
          </a:p>
        </p:txBody>
      </p:sp>
      <p:sp>
        <p:nvSpPr>
          <p:cNvPr id="90" name="Rectangle 89"/>
          <p:cNvSpPr/>
          <p:nvPr/>
        </p:nvSpPr>
        <p:spPr>
          <a:xfrm>
            <a:off x="7550482" y="3711330"/>
            <a:ext cx="2596685" cy="202087"/>
          </a:xfrm>
          <a:prstGeom prst="rect">
            <a:avLst/>
          </a:prstGeom>
          <a:solidFill>
            <a:srgbClr val="FFDF7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dirty="0" smtClean="0">
                <a:solidFill>
                  <a:schemeClr val="tx1"/>
                </a:solidFill>
              </a:rPr>
              <a:t>INFORMATION SHARING</a:t>
            </a:r>
            <a:endParaRPr lang="en-IN" sz="1200" dirty="0">
              <a:solidFill>
                <a:schemeClr val="tx1"/>
              </a:solidFill>
            </a:endParaRPr>
          </a:p>
        </p:txBody>
      </p:sp>
      <p:sp>
        <p:nvSpPr>
          <p:cNvPr id="91" name="Rectangle 90"/>
          <p:cNvSpPr/>
          <p:nvPr/>
        </p:nvSpPr>
        <p:spPr>
          <a:xfrm>
            <a:off x="7534204" y="3944834"/>
            <a:ext cx="2596686" cy="388123"/>
          </a:xfrm>
          <a:prstGeom prst="rect">
            <a:avLst/>
          </a:prstGeom>
          <a:solidFill>
            <a:srgbClr val="FFDF7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dirty="0" smtClean="0">
                <a:solidFill>
                  <a:schemeClr val="tx1"/>
                </a:solidFill>
              </a:rPr>
              <a:t>INTEGRATION &amp; CROSS-SECTOR COLLABORATION FOR USERS SERVICES</a:t>
            </a:r>
            <a:endParaRPr lang="en-IN" sz="1200" dirty="0">
              <a:solidFill>
                <a:schemeClr val="tx1"/>
              </a:solidFill>
            </a:endParaRPr>
          </a:p>
        </p:txBody>
      </p:sp>
      <p:sp>
        <p:nvSpPr>
          <p:cNvPr id="92" name="Rectangle 91"/>
          <p:cNvSpPr/>
          <p:nvPr/>
        </p:nvSpPr>
        <p:spPr>
          <a:xfrm>
            <a:off x="7543823" y="4364375"/>
            <a:ext cx="2596686" cy="271968"/>
          </a:xfrm>
          <a:prstGeom prst="rect">
            <a:avLst/>
          </a:prstGeom>
          <a:solidFill>
            <a:srgbClr val="FFDF7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dirty="0" smtClean="0">
                <a:solidFill>
                  <a:schemeClr val="tx1"/>
                </a:solidFill>
              </a:rPr>
              <a:t>INTERCONNECTION OF SYSTEMS</a:t>
            </a:r>
            <a:endParaRPr lang="en-IN" sz="1200" dirty="0">
              <a:solidFill>
                <a:schemeClr val="tx1"/>
              </a:solidFill>
            </a:endParaRPr>
          </a:p>
        </p:txBody>
      </p:sp>
    </p:spTree>
    <p:extLst>
      <p:ext uri="{BB962C8B-B14F-4D97-AF65-F5344CB8AC3E}">
        <p14:creationId xmlns:p14="http://schemas.microsoft.com/office/powerpoint/2010/main" val="2665338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531" y="241810"/>
            <a:ext cx="10801348" cy="1143000"/>
          </a:xfrm>
        </p:spPr>
        <p:txBody>
          <a:bodyPr>
            <a:normAutofit fontScale="90000"/>
          </a:bodyPr>
          <a:lstStyle/>
          <a:p>
            <a:r>
              <a:rPr lang="en-US" sz="2900" dirty="0">
                <a:latin typeface="Segoe UI Semibold" panose="020B0702040204020203" pitchFamily="34" charset="0"/>
              </a:rPr>
              <a:t>ITU-T Study Group 20 (SG20) on </a:t>
            </a:r>
            <a:br>
              <a:rPr lang="en-US" sz="2900" dirty="0">
                <a:latin typeface="Segoe UI Semibold" panose="020B0702040204020203" pitchFamily="34" charset="0"/>
              </a:rPr>
            </a:br>
            <a:r>
              <a:rPr lang="en-US" sz="2900" dirty="0">
                <a:latin typeface="Segoe UI Semibold" panose="020B0702040204020203" pitchFamily="34" charset="0"/>
              </a:rPr>
              <a:t>“Internet of Things and its applications, including smart cities and communities”</a:t>
            </a:r>
          </a:p>
        </p:txBody>
      </p:sp>
      <p:sp>
        <p:nvSpPr>
          <p:cNvPr id="3" name="TextBox 2"/>
          <p:cNvSpPr txBox="1"/>
          <p:nvPr/>
        </p:nvSpPr>
        <p:spPr>
          <a:xfrm>
            <a:off x="1146941" y="1811566"/>
            <a:ext cx="5617004" cy="1763078"/>
          </a:xfrm>
          <a:prstGeom prst="snip2DiagRect">
            <a:avLst/>
          </a:prstGeom>
          <a:solidFill>
            <a:schemeClr val="tx2">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i="1" dirty="0">
                <a:latin typeface="Segoe UI Light" panose="020B0502040204020203" pitchFamily="34" charset="0"/>
              </a:rPr>
              <a:t>ITU-T SG20 </a:t>
            </a:r>
            <a:r>
              <a:rPr lang="de-DE" i="1" dirty="0" smtClean="0">
                <a:latin typeface="Segoe UI Light" panose="020B0502040204020203" pitchFamily="34" charset="0"/>
              </a:rPr>
              <a:t>develops international </a:t>
            </a:r>
            <a:r>
              <a:rPr lang="de-DE" i="1" dirty="0">
                <a:latin typeface="Segoe UI Light" panose="020B0502040204020203" pitchFamily="34" charset="0"/>
              </a:rPr>
              <a:t>standards to enable the coordinated development of IoT technologies, including machine-to-machine communications and ubiquitous sensor </a:t>
            </a:r>
            <a:r>
              <a:rPr lang="de-DE" i="1" dirty="0" smtClean="0">
                <a:latin typeface="Segoe UI Light" panose="020B0502040204020203" pitchFamily="34" charset="0"/>
              </a:rPr>
              <a:t>networks to address urban development challenges </a:t>
            </a:r>
            <a:r>
              <a:rPr lang="de-DE" i="1" dirty="0" smtClean="0">
                <a:latin typeface="Segoe UI Light" panose="020B0502040204020203" pitchFamily="34" charset="0"/>
              </a:rPr>
              <a:t>. </a:t>
            </a:r>
            <a:endParaRPr lang="de-DE" i="1" dirty="0">
              <a:latin typeface="Segoe UI Light" panose="020B0502040204020203"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758" y="1646277"/>
            <a:ext cx="3716547" cy="2093655"/>
          </a:xfrm>
          <a:prstGeom prst="rect">
            <a:avLst/>
          </a:prstGeom>
        </p:spPr>
      </p:pic>
      <p:sp>
        <p:nvSpPr>
          <p:cNvPr id="10" name="TextBox 9"/>
          <p:cNvSpPr txBox="1"/>
          <p:nvPr/>
        </p:nvSpPr>
        <p:spPr>
          <a:xfrm>
            <a:off x="1412205" y="4082730"/>
            <a:ext cx="9324000" cy="440769"/>
          </a:xfrm>
          <a:prstGeom prst="snip2Diag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dirty="0" smtClean="0">
                <a:latin typeface="Segoe UI Light" panose="020B0502040204020203" pitchFamily="34" charset="0"/>
                <a:ea typeface="Segoe UI" panose="020B0502040204020203" pitchFamily="34" charset="0"/>
                <a:cs typeface="Segoe UI" panose="020B0502040204020203" pitchFamily="34" charset="0"/>
              </a:rPr>
              <a:t>Q1/20 - </a:t>
            </a:r>
            <a:r>
              <a:rPr lang="en-GB" dirty="0" smtClean="0">
                <a:latin typeface="Segoe UI Light" panose="020B0502040204020203" pitchFamily="34" charset="0"/>
                <a:ea typeface="Segoe UI" panose="020B0502040204020203" pitchFamily="34" charset="0"/>
                <a:cs typeface="Segoe UI" panose="020B0502040204020203" pitchFamily="34" charset="0"/>
              </a:rPr>
              <a:t>Research </a:t>
            </a:r>
            <a:r>
              <a:rPr lang="en-GB" dirty="0">
                <a:latin typeface="Segoe UI Light" panose="020B0502040204020203" pitchFamily="34" charset="0"/>
                <a:ea typeface="Segoe UI" panose="020B0502040204020203" pitchFamily="34" charset="0"/>
                <a:cs typeface="Segoe UI" panose="020B0502040204020203" pitchFamily="34" charset="0"/>
              </a:rPr>
              <a:t>and emerging technologies including terminology and definitions</a:t>
            </a:r>
            <a:endParaRPr lang="es-ES_tradnl" dirty="0">
              <a:latin typeface="Segoe UI Light" panose="020B0502040204020203" pitchFamily="34" charset="0"/>
              <a:ea typeface="Segoe UI" panose="020B0502040204020203" pitchFamily="34" charset="0"/>
              <a:cs typeface="Segoe UI" panose="020B0502040204020203" pitchFamily="34" charset="0"/>
            </a:endParaRPr>
          </a:p>
        </p:txBody>
      </p:sp>
      <p:sp>
        <p:nvSpPr>
          <p:cNvPr id="12" name="TextBox 11"/>
          <p:cNvSpPr txBox="1"/>
          <p:nvPr/>
        </p:nvSpPr>
        <p:spPr>
          <a:xfrm>
            <a:off x="1451181" y="4695865"/>
            <a:ext cx="9324000" cy="440769"/>
          </a:xfrm>
          <a:prstGeom prst="snip2DiagRect">
            <a:avLst/>
          </a:prstGeom>
          <a:noFill/>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b="1" dirty="0" smtClean="0">
                <a:latin typeface="Segoe UI Light" panose="020B0502040204020203" pitchFamily="34" charset="0"/>
                <a:ea typeface="Segoe UI" panose="020B0502040204020203" pitchFamily="34" charset="0"/>
                <a:cs typeface="Segoe UI" panose="020B0502040204020203" pitchFamily="34" charset="0"/>
              </a:rPr>
              <a:t>Working Party 1/20 </a:t>
            </a:r>
            <a:r>
              <a:rPr lang="de-DE" b="1" dirty="0" smtClean="0">
                <a:latin typeface="Segoe UI Light" panose="020B0502040204020203" pitchFamily="34" charset="0"/>
                <a:ea typeface="Segoe UI" panose="020B0502040204020203" pitchFamily="34" charset="0"/>
                <a:cs typeface="Segoe UI" panose="020B0502040204020203" pitchFamily="34" charset="0"/>
              </a:rPr>
              <a:t>Internet </a:t>
            </a:r>
            <a:r>
              <a:rPr lang="de-DE" b="1" dirty="0">
                <a:latin typeface="Segoe UI Light" panose="020B0502040204020203" pitchFamily="34" charset="0"/>
                <a:ea typeface="Segoe UI" panose="020B0502040204020203" pitchFamily="34" charset="0"/>
                <a:cs typeface="Segoe UI" panose="020B0502040204020203" pitchFamily="34" charset="0"/>
              </a:rPr>
              <a:t>of Things (IoT)</a:t>
            </a:r>
            <a:endParaRPr lang="es-ES_tradnl" b="1" dirty="0">
              <a:latin typeface="Segoe UI Light"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1468868" y="5272695"/>
            <a:ext cx="9324000" cy="440769"/>
          </a:xfrm>
          <a:prstGeom prst="snip2DiagRect">
            <a:avLst/>
          </a:prstGeom>
          <a:noFill/>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b="1" dirty="0">
                <a:latin typeface="Segoe UI Light" panose="020B0502040204020203" pitchFamily="34" charset="0"/>
                <a:ea typeface="Segoe UI" panose="020B0502040204020203" pitchFamily="34" charset="0"/>
                <a:cs typeface="Segoe UI" panose="020B0502040204020203" pitchFamily="34" charset="0"/>
              </a:rPr>
              <a:t>Working Party </a:t>
            </a:r>
            <a:r>
              <a:rPr lang="en-GB" b="1" dirty="0" smtClean="0">
                <a:latin typeface="Segoe UI Light" panose="020B0502040204020203" pitchFamily="34" charset="0"/>
                <a:ea typeface="Segoe UI" panose="020B0502040204020203" pitchFamily="34" charset="0"/>
                <a:cs typeface="Segoe UI" panose="020B0502040204020203" pitchFamily="34" charset="0"/>
              </a:rPr>
              <a:t>2/20 </a:t>
            </a:r>
            <a:r>
              <a:rPr lang="en-GB" b="1" dirty="0" smtClean="0">
                <a:latin typeface="Segoe UI Light" panose="020B0502040204020203" pitchFamily="34" charset="0"/>
                <a:ea typeface="Segoe UI" panose="020B0502040204020203" pitchFamily="34" charset="0"/>
                <a:cs typeface="Segoe UI" panose="020B0502040204020203" pitchFamily="34" charset="0"/>
              </a:rPr>
              <a:t>Smart </a:t>
            </a:r>
            <a:r>
              <a:rPr lang="en-GB" b="1" dirty="0">
                <a:latin typeface="Segoe UI Light" panose="020B0502040204020203" pitchFamily="34" charset="0"/>
                <a:ea typeface="Segoe UI" panose="020B0502040204020203" pitchFamily="34" charset="0"/>
                <a:cs typeface="Segoe UI" panose="020B0502040204020203" pitchFamily="34" charset="0"/>
              </a:rPr>
              <a:t>cities and Communities (SC&amp;C)</a:t>
            </a:r>
            <a:endParaRPr lang="es-ES_tradnl" b="1" dirty="0">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71007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146411" y="1132763"/>
            <a:ext cx="9908275" cy="43582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438" y="1263337"/>
            <a:ext cx="2908898" cy="4114223"/>
          </a:xfrm>
          <a:prstGeom prst="rect">
            <a:avLst/>
          </a:prstGeom>
        </p:spPr>
      </p:pic>
      <p:sp>
        <p:nvSpPr>
          <p:cNvPr id="3" name="Rectangle 2"/>
          <p:cNvSpPr/>
          <p:nvPr/>
        </p:nvSpPr>
        <p:spPr>
          <a:xfrm>
            <a:off x="5148001" y="1566123"/>
            <a:ext cx="5449019" cy="1754326"/>
          </a:xfrm>
          <a:prstGeom prst="rect">
            <a:avLst/>
          </a:prstGeom>
        </p:spPr>
        <p:txBody>
          <a:bodyPr wrap="square">
            <a:spAutoFit/>
          </a:bodyPr>
          <a:lstStyle/>
          <a:p>
            <a:pPr algn="ct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This compendium of </a:t>
            </a:r>
            <a:r>
              <a:rPr lang="en-US" dirty="0" smtClean="0">
                <a:solidFill>
                  <a:schemeClr val="bg1"/>
                </a:solidFill>
                <a:latin typeface="Calibri" panose="020F0502020204030204" pitchFamily="34" charset="0"/>
                <a:ea typeface="SimSun" panose="02010600030101010101" pitchFamily="2" charset="-122"/>
                <a:cs typeface="Times New Roman" panose="02020603050405020304" pitchFamily="18" charset="0"/>
              </a:rPr>
              <a:t>21 Technical </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Reports and Specifications details policy and technical considerations relevant to the development of SSC, providing policymakers and engineers with valuable reference material to guide their pursuit of happier, safer life in our cities. </a:t>
            </a:r>
          </a:p>
        </p:txBody>
      </p:sp>
      <p:sp>
        <p:nvSpPr>
          <p:cNvPr id="4" name="Title 1"/>
          <p:cNvSpPr txBox="1">
            <a:spLocks/>
          </p:cNvSpPr>
          <p:nvPr/>
        </p:nvSpPr>
        <p:spPr>
          <a:xfrm>
            <a:off x="1646984" y="84378"/>
            <a:ext cx="9339719" cy="636727"/>
          </a:xfrm>
          <a:prstGeom prst="rect">
            <a:avLst/>
          </a:prstGeom>
        </p:spPr>
        <p:txBody>
          <a:bodyPr>
            <a:no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spcBef>
                <a:spcPts val="600"/>
              </a:spcBef>
              <a:tabLst>
                <a:tab pos="504190" algn="l"/>
                <a:tab pos="756285" algn="l"/>
                <a:tab pos="1008380" algn="l"/>
                <a:tab pos="1260475" algn="l"/>
                <a:tab pos="457200" algn="l"/>
              </a:tabLst>
            </a:pPr>
            <a:r>
              <a:rPr lang="en-US" sz="2800" dirty="0">
                <a:latin typeface="Segoe UI Semibold" panose="020B0702040204020203" pitchFamily="34" charset="0"/>
              </a:rPr>
              <a:t>Flipbook: Shaping smarter and more sustainable cities: </a:t>
            </a:r>
            <a:r>
              <a:rPr lang="en-US" sz="2800" dirty="0">
                <a:latin typeface="Segoe Script" panose="020B0504020000000003" pitchFamily="34" charset="0"/>
              </a:rPr>
              <a:t>Striving for sustainable development goals</a:t>
            </a:r>
            <a:endParaRPr lang="en-US" sz="3200" dirty="0">
              <a:latin typeface="Segoe Script" panose="020B0504020000000003" pitchFamily="34" charset="0"/>
              <a:ea typeface="SimSun" panose="02010600030101010101" pitchFamily="2" charset="-122"/>
            </a:endParaRPr>
          </a:p>
        </p:txBody>
      </p:sp>
      <p:sp>
        <p:nvSpPr>
          <p:cNvPr id="5" name="Rectangle 4"/>
          <p:cNvSpPr/>
          <p:nvPr/>
        </p:nvSpPr>
        <p:spPr>
          <a:xfrm>
            <a:off x="1541097" y="5663779"/>
            <a:ext cx="9551495" cy="338554"/>
          </a:xfrm>
          <a:prstGeom prst="rect">
            <a:avLst/>
          </a:prstGeom>
        </p:spPr>
        <p:txBody>
          <a:bodyPr wrap="square">
            <a:spAutoFit/>
          </a:bodyPr>
          <a:lstStyle/>
          <a:p>
            <a:r>
              <a:rPr lang="en-US" sz="1600" dirty="0" smtClean="0">
                <a:solidFill>
                  <a:srgbClr val="1F497D"/>
                </a:solidFill>
                <a:latin typeface="Calibri" panose="020F0502020204030204" pitchFamily="34" charset="0"/>
                <a:ea typeface="SimSun" panose="02010600030101010101" pitchFamily="2" charset="-122"/>
                <a:cs typeface="Times New Roman" panose="02020603050405020304" pitchFamily="18" charset="0"/>
              </a:rPr>
              <a:t>Click </a:t>
            </a:r>
            <a:r>
              <a:rPr lang="en-US" sz="1600" dirty="0">
                <a:solidFill>
                  <a:srgbClr val="1F497D"/>
                </a:solidFill>
                <a:latin typeface="Calibri" panose="020F0502020204030204" pitchFamily="34" charset="0"/>
                <a:ea typeface="SimSun" panose="02010600030101010101" pitchFamily="2" charset="-122"/>
                <a:cs typeface="Times New Roman" panose="02020603050405020304" pitchFamily="18" charset="0"/>
              </a:rPr>
              <a:t>here: </a:t>
            </a:r>
            <a:r>
              <a:rPr lang="en-US" sz="1600" dirty="0">
                <a:solidFill>
                  <a:srgbClr val="1F497D"/>
                </a:solidFill>
                <a:latin typeface="Calibri" panose="020F0502020204030204" pitchFamily="34" charset="0"/>
                <a:ea typeface="SimSun" panose="02010600030101010101" pitchFamily="2" charset="-122"/>
                <a:cs typeface="Times New Roman" panose="02020603050405020304" pitchFamily="18" charset="0"/>
                <a:hlinkClick r:id="rId3"/>
              </a:rPr>
              <a:t>http://wftp3.itu.int/pub/epub_shared/TSB/ITUT-Tech-Report-Specs/2016/en/flipviewerxpress.html</a:t>
            </a:r>
            <a:r>
              <a:rPr lang="en-US" sz="1600" dirty="0">
                <a:solidFill>
                  <a:srgbClr val="1F497D"/>
                </a:solidFill>
                <a:latin typeface="Calibri" panose="020F0502020204030204" pitchFamily="34" charset="0"/>
                <a:ea typeface="SimSun" panose="02010600030101010101" pitchFamily="2" charset="-122"/>
                <a:cs typeface="Times New Roman" panose="02020603050405020304" pitchFamily="18" charset="0"/>
              </a:rPr>
              <a:t> </a:t>
            </a:r>
          </a:p>
        </p:txBody>
      </p:sp>
      <p:sp>
        <p:nvSpPr>
          <p:cNvPr id="7" name="Rounded Rectangle 6"/>
          <p:cNvSpPr/>
          <p:nvPr/>
        </p:nvSpPr>
        <p:spPr>
          <a:xfrm>
            <a:off x="6169173" y="3486832"/>
            <a:ext cx="3752516" cy="398585"/>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Content</a:t>
            </a:r>
          </a:p>
        </p:txBody>
      </p:sp>
      <p:sp>
        <p:nvSpPr>
          <p:cNvPr id="8" name="Rounded Rectangle 7"/>
          <p:cNvSpPr/>
          <p:nvPr/>
        </p:nvSpPr>
        <p:spPr>
          <a:xfrm>
            <a:off x="5423481" y="4127693"/>
            <a:ext cx="1224000" cy="984738"/>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solidFill>
                  <a:schemeClr val="tx2"/>
                </a:solidFill>
              </a:rPr>
              <a:t>Empowering SSC Transitions</a:t>
            </a:r>
          </a:p>
        </p:txBody>
      </p:sp>
      <p:sp>
        <p:nvSpPr>
          <p:cNvPr id="9" name="Rounded Rectangle 8"/>
          <p:cNvSpPr/>
          <p:nvPr/>
        </p:nvSpPr>
        <p:spPr>
          <a:xfrm>
            <a:off x="6769133" y="4127693"/>
            <a:ext cx="1224000" cy="984738"/>
          </a:xfrm>
          <a:prstGeom prst="round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2"/>
                </a:solidFill>
              </a:rPr>
              <a:t>Exploring the SSC Infrastructure</a:t>
            </a:r>
          </a:p>
        </p:txBody>
      </p:sp>
      <p:sp>
        <p:nvSpPr>
          <p:cNvPr id="10" name="Rounded Rectangle 9"/>
          <p:cNvSpPr/>
          <p:nvPr/>
        </p:nvSpPr>
        <p:spPr>
          <a:xfrm>
            <a:off x="8096123" y="4127693"/>
            <a:ext cx="1224000" cy="984738"/>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solidFill>
                  <a:schemeClr val="tx2"/>
                </a:solidFill>
              </a:rPr>
              <a:t>Metrics for Measuring SSC Transitions</a:t>
            </a:r>
          </a:p>
        </p:txBody>
      </p:sp>
      <p:sp>
        <p:nvSpPr>
          <p:cNvPr id="11" name="Rounded Rectangle 10"/>
          <p:cNvSpPr/>
          <p:nvPr/>
        </p:nvSpPr>
        <p:spPr>
          <a:xfrm>
            <a:off x="9413780" y="4127693"/>
            <a:ext cx="1224000" cy="984738"/>
          </a:xfrm>
          <a:prstGeom prst="round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solidFill>
                  <a:schemeClr val="tx2"/>
                </a:solidFill>
              </a:rPr>
              <a:t>Paving the way for SSC</a:t>
            </a:r>
          </a:p>
        </p:txBody>
      </p:sp>
      <p:sp>
        <p:nvSpPr>
          <p:cNvPr id="6" name="Slide Number Placeholder 5"/>
          <p:cNvSpPr>
            <a:spLocks noGrp="1"/>
          </p:cNvSpPr>
          <p:nvPr>
            <p:ph type="sldNum" sz="quarter" idx="12"/>
          </p:nvPr>
        </p:nvSpPr>
        <p:spPr/>
        <p:txBody>
          <a:bodyPr/>
          <a:lstStyle/>
          <a:p>
            <a:fld id="{283C63E4-F9BE-C24A-B4FF-309EB18BA564}" type="slidenum">
              <a:rPr lang="en-US" smtClean="0"/>
              <a:t>8</a:t>
            </a:fld>
            <a:endParaRPr lang="en-US"/>
          </a:p>
        </p:txBody>
      </p:sp>
    </p:spTree>
    <p:extLst>
      <p:ext uri="{BB962C8B-B14F-4D97-AF65-F5344CB8AC3E}">
        <p14:creationId xmlns:p14="http://schemas.microsoft.com/office/powerpoint/2010/main" val="3059203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nvPr>
        </p:nvGraphicFramePr>
        <p:xfrm>
          <a:off x="3158219" y="1371069"/>
          <a:ext cx="6143942" cy="4334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528128" y="1269241"/>
            <a:ext cx="2132447" cy="983673"/>
          </a:xfrm>
          <a:prstGeom prst="rect">
            <a:avLst/>
          </a:prstGeom>
          <a:solidFill>
            <a:schemeClr val="accent1">
              <a:lumMod val="60000"/>
              <a:lumOff val="40000"/>
            </a:schemeClr>
          </a:solidFill>
        </p:spPr>
      </p:pic>
      <p:pic>
        <p:nvPicPr>
          <p:cNvPr id="3" name="Picture 2"/>
          <p:cNvPicPr>
            <a:picLocks noChangeAspect="1"/>
          </p:cNvPicPr>
          <p:nvPr/>
        </p:nvPicPr>
        <p:blipFill>
          <a:blip r:embed="rId9"/>
          <a:stretch>
            <a:fillRect/>
          </a:stretch>
        </p:blipFill>
        <p:spPr>
          <a:xfrm>
            <a:off x="569812" y="4494261"/>
            <a:ext cx="2055601" cy="1210855"/>
          </a:xfrm>
          <a:prstGeom prst="rect">
            <a:avLst/>
          </a:prstGeom>
          <a:solidFill>
            <a:schemeClr val="accent1">
              <a:lumMod val="75000"/>
            </a:schemeClr>
          </a:solidFill>
        </p:spPr>
      </p:pic>
      <p:sp>
        <p:nvSpPr>
          <p:cNvPr id="17" name="TextBox 16"/>
          <p:cNvSpPr txBox="1"/>
          <p:nvPr/>
        </p:nvSpPr>
        <p:spPr>
          <a:xfrm>
            <a:off x="480060" y="1487224"/>
            <a:ext cx="2080260" cy="369332"/>
          </a:xfrm>
          <a:prstGeom prst="rect">
            <a:avLst/>
          </a:prstGeom>
          <a:noFill/>
        </p:spPr>
        <p:txBody>
          <a:bodyPr wrap="square" rtlCol="0">
            <a:spAutoFit/>
          </a:bodyPr>
          <a:lstStyle/>
          <a:p>
            <a:pPr algn="ctr"/>
            <a:r>
              <a:rPr lang="es-ES_tradnl" b="1" dirty="0" smtClean="0">
                <a:solidFill>
                  <a:schemeClr val="bg1"/>
                </a:solidFill>
              </a:rPr>
              <a:t>ITU- UNECE </a:t>
            </a:r>
            <a:r>
              <a:rPr lang="es-ES_tradnl" b="1" dirty="0" err="1" smtClean="0">
                <a:solidFill>
                  <a:schemeClr val="bg1"/>
                </a:solidFill>
              </a:rPr>
              <a:t>KPIs</a:t>
            </a:r>
            <a:endParaRPr lang="es-ES_tradnl" b="1" dirty="0">
              <a:solidFill>
                <a:schemeClr val="bg1"/>
              </a:solidFill>
            </a:endParaRPr>
          </a:p>
        </p:txBody>
      </p:sp>
      <p:sp>
        <p:nvSpPr>
          <p:cNvPr id="18" name="TextBox 17"/>
          <p:cNvSpPr txBox="1"/>
          <p:nvPr/>
        </p:nvSpPr>
        <p:spPr>
          <a:xfrm>
            <a:off x="827561" y="4696040"/>
            <a:ext cx="2503170" cy="646331"/>
          </a:xfrm>
          <a:prstGeom prst="rect">
            <a:avLst/>
          </a:prstGeom>
          <a:noFill/>
        </p:spPr>
        <p:txBody>
          <a:bodyPr wrap="square" rtlCol="0">
            <a:spAutoFit/>
          </a:bodyPr>
          <a:lstStyle/>
          <a:p>
            <a:r>
              <a:rPr lang="es-ES_tradnl" b="1" dirty="0" smtClean="0">
                <a:solidFill>
                  <a:schemeClr val="bg1"/>
                </a:solidFill>
              </a:rPr>
              <a:t>International </a:t>
            </a:r>
            <a:r>
              <a:rPr lang="es-ES_tradnl" b="1" dirty="0" smtClean="0">
                <a:solidFill>
                  <a:schemeClr val="bg1"/>
                </a:solidFill>
              </a:rPr>
              <a:t/>
            </a:r>
            <a:br>
              <a:rPr lang="es-ES_tradnl" b="1" dirty="0" smtClean="0">
                <a:solidFill>
                  <a:schemeClr val="bg1"/>
                </a:solidFill>
              </a:rPr>
            </a:br>
            <a:r>
              <a:rPr lang="es-ES_tradnl" b="1" dirty="0" smtClean="0">
                <a:solidFill>
                  <a:schemeClr val="bg1"/>
                </a:solidFill>
              </a:rPr>
              <a:t>Standards</a:t>
            </a:r>
            <a:endParaRPr lang="es-ES_tradnl" b="1" dirty="0">
              <a:solidFill>
                <a:schemeClr val="bg1"/>
              </a:solidFill>
            </a:endParaRPr>
          </a:p>
        </p:txBody>
      </p:sp>
      <p:sp>
        <p:nvSpPr>
          <p:cNvPr id="19" name="Rectangle 18"/>
          <p:cNvSpPr/>
          <p:nvPr/>
        </p:nvSpPr>
        <p:spPr>
          <a:xfrm>
            <a:off x="9517224" y="3639629"/>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err="1" smtClean="0"/>
              <a:t>Dubai</a:t>
            </a:r>
            <a:endParaRPr lang="es-ES_tradnl" dirty="0"/>
          </a:p>
        </p:txBody>
      </p:sp>
      <p:sp>
        <p:nvSpPr>
          <p:cNvPr id="20" name="Rectangle 19"/>
          <p:cNvSpPr/>
          <p:nvPr/>
        </p:nvSpPr>
        <p:spPr>
          <a:xfrm>
            <a:off x="9517224" y="4076525"/>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err="1" smtClean="0"/>
              <a:t>Singapore</a:t>
            </a:r>
            <a:endParaRPr lang="es-ES_tradnl" dirty="0"/>
          </a:p>
        </p:txBody>
      </p:sp>
      <p:sp>
        <p:nvSpPr>
          <p:cNvPr id="22" name="Rectangle 21"/>
          <p:cNvSpPr/>
          <p:nvPr/>
        </p:nvSpPr>
        <p:spPr>
          <a:xfrm>
            <a:off x="9517224" y="4520579"/>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t>Montevideo</a:t>
            </a:r>
            <a:endParaRPr lang="es-ES_tradnl" dirty="0"/>
          </a:p>
        </p:txBody>
      </p:sp>
      <p:sp>
        <p:nvSpPr>
          <p:cNvPr id="23" name="Rectangle 22"/>
          <p:cNvSpPr/>
          <p:nvPr/>
        </p:nvSpPr>
        <p:spPr>
          <a:xfrm>
            <a:off x="9517224" y="4934832"/>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t>Buenos Aires</a:t>
            </a:r>
            <a:endParaRPr lang="es-ES_tradnl" dirty="0"/>
          </a:p>
        </p:txBody>
      </p:sp>
      <p:sp>
        <p:nvSpPr>
          <p:cNvPr id="24" name="Rectangle 23"/>
          <p:cNvSpPr/>
          <p:nvPr/>
        </p:nvSpPr>
        <p:spPr>
          <a:xfrm>
            <a:off x="9517224" y="5378800"/>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a:t>a</a:t>
            </a:r>
            <a:r>
              <a:rPr lang="es-ES_tradnl" dirty="0" smtClean="0"/>
              <a:t>nd </a:t>
            </a:r>
            <a:r>
              <a:rPr lang="es-ES_tradnl" dirty="0" err="1" smtClean="0"/>
              <a:t>many</a:t>
            </a:r>
            <a:r>
              <a:rPr lang="es-ES_tradnl" dirty="0" smtClean="0"/>
              <a:t> </a:t>
            </a:r>
            <a:r>
              <a:rPr lang="es-ES_tradnl" dirty="0" err="1" smtClean="0"/>
              <a:t>others</a:t>
            </a:r>
            <a:r>
              <a:rPr lang="es-ES_tradnl" dirty="0" smtClean="0"/>
              <a:t>…</a:t>
            </a:r>
            <a:endParaRPr lang="es-ES_tradnl" dirty="0"/>
          </a:p>
        </p:txBody>
      </p:sp>
      <p:sp>
        <p:nvSpPr>
          <p:cNvPr id="28" name="TextBox 27"/>
          <p:cNvSpPr txBox="1"/>
          <p:nvPr/>
        </p:nvSpPr>
        <p:spPr>
          <a:xfrm rot="20186909">
            <a:off x="7409380" y="4619096"/>
            <a:ext cx="1830618" cy="523220"/>
          </a:xfrm>
          <a:prstGeom prst="rect">
            <a:avLst/>
          </a:prstGeom>
          <a:noFill/>
          <a:ln>
            <a:noFill/>
          </a:ln>
        </p:spPr>
        <p:txBody>
          <a:bodyPr wrap="square" rtlCol="0">
            <a:spAutoFit/>
          </a:bodyPr>
          <a:lstStyle/>
          <a:p>
            <a:pPr algn="ctr"/>
            <a:r>
              <a:rPr lang="es-ES_tradnl" sz="1300" dirty="0" err="1" smtClean="0">
                <a:solidFill>
                  <a:schemeClr val="bg1"/>
                </a:solidFill>
              </a:rPr>
              <a:t>Launched</a:t>
            </a:r>
            <a:r>
              <a:rPr lang="es-ES_tradnl" sz="1300" dirty="0" smtClean="0">
                <a:solidFill>
                  <a:schemeClr val="bg1"/>
                </a:solidFill>
              </a:rPr>
              <a:t> </a:t>
            </a:r>
            <a:r>
              <a:rPr lang="es-ES_tradnl" sz="1300" dirty="0" err="1" smtClean="0">
                <a:solidFill>
                  <a:schemeClr val="bg1"/>
                </a:solidFill>
              </a:rPr>
              <a:t>on</a:t>
            </a:r>
            <a:r>
              <a:rPr lang="es-ES_tradnl" sz="1300" dirty="0" smtClean="0">
                <a:solidFill>
                  <a:schemeClr val="bg1"/>
                </a:solidFill>
              </a:rPr>
              <a:t> </a:t>
            </a:r>
            <a:br>
              <a:rPr lang="es-ES_tradnl" sz="1300" dirty="0" smtClean="0">
                <a:solidFill>
                  <a:schemeClr val="bg1"/>
                </a:solidFill>
              </a:rPr>
            </a:br>
            <a:r>
              <a:rPr lang="es-ES_tradnl" sz="1500" b="1" dirty="0" smtClean="0">
                <a:solidFill>
                  <a:schemeClr val="bg1"/>
                </a:solidFill>
              </a:rPr>
              <a:t>18 </a:t>
            </a:r>
            <a:r>
              <a:rPr lang="es-ES_tradnl" sz="1500" b="1" dirty="0" err="1" smtClean="0">
                <a:solidFill>
                  <a:schemeClr val="bg1"/>
                </a:solidFill>
              </a:rPr>
              <a:t>May</a:t>
            </a:r>
            <a:r>
              <a:rPr lang="es-ES_tradnl" sz="1500" b="1" dirty="0" smtClean="0">
                <a:solidFill>
                  <a:schemeClr val="bg1"/>
                </a:solidFill>
              </a:rPr>
              <a:t> 2016</a:t>
            </a:r>
            <a:endParaRPr lang="es-ES_tradnl" sz="1500" b="1" dirty="0">
              <a:solidFill>
                <a:schemeClr val="bg1"/>
              </a:solidFill>
            </a:endParaRPr>
          </a:p>
        </p:txBody>
      </p:sp>
      <p:sp>
        <p:nvSpPr>
          <p:cNvPr id="30" name="Round Diagonal Corner Rectangle 29"/>
          <p:cNvSpPr/>
          <p:nvPr/>
        </p:nvSpPr>
        <p:spPr>
          <a:xfrm>
            <a:off x="3158219" y="5821419"/>
            <a:ext cx="1756800" cy="547375"/>
          </a:xfrm>
          <a:prstGeom prst="round2DiagRect">
            <a:avLst/>
          </a:prstGeom>
          <a:noFill/>
          <a:ln w="19050">
            <a:solidFill>
              <a:srgbClr val="698EC6"/>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800"/>
              </a:spcBef>
            </a:pPr>
            <a:r>
              <a:rPr lang="en-US" sz="1600" dirty="0" smtClean="0">
                <a:solidFill>
                  <a:srgbClr val="0070C0"/>
                </a:solidFill>
              </a:rPr>
              <a:t>Measure success</a:t>
            </a:r>
            <a:endParaRPr lang="en-US" sz="1600" dirty="0">
              <a:solidFill>
                <a:srgbClr val="0070C0"/>
              </a:solidFill>
            </a:endParaRPr>
          </a:p>
        </p:txBody>
      </p:sp>
      <p:sp>
        <p:nvSpPr>
          <p:cNvPr id="31" name="Round Diagonal Corner Rectangle 30"/>
          <p:cNvSpPr/>
          <p:nvPr/>
        </p:nvSpPr>
        <p:spPr>
          <a:xfrm>
            <a:off x="5152500" y="5817195"/>
            <a:ext cx="2155371" cy="547375"/>
          </a:xfrm>
          <a:prstGeom prst="round2DiagRect">
            <a:avLst/>
          </a:prstGeom>
          <a:noFill/>
          <a:ln w="19050">
            <a:solidFill>
              <a:srgbClr val="8B4490"/>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800"/>
              </a:spcBef>
            </a:pPr>
            <a:r>
              <a:rPr lang="en-US" sz="1600" dirty="0">
                <a:solidFill>
                  <a:srgbClr val="0070C0"/>
                </a:solidFill>
              </a:rPr>
              <a:t>Guidelines and policies </a:t>
            </a:r>
          </a:p>
        </p:txBody>
      </p:sp>
      <p:sp>
        <p:nvSpPr>
          <p:cNvPr id="29" name="TextBox 28"/>
          <p:cNvSpPr txBox="1"/>
          <p:nvPr/>
        </p:nvSpPr>
        <p:spPr>
          <a:xfrm>
            <a:off x="441649" y="292545"/>
            <a:ext cx="11308702" cy="584775"/>
          </a:xfrm>
          <a:prstGeom prst="rect">
            <a:avLst/>
          </a:prstGeom>
          <a:noFill/>
        </p:spPr>
        <p:txBody>
          <a:bodyPr wrap="square" rtlCol="0">
            <a:spAutoFit/>
          </a:bodyPr>
          <a:lstStyle/>
          <a:p>
            <a:pPr algn="ctr"/>
            <a:r>
              <a:rPr lang="es-ES_tradnl" sz="3200" b="1" dirty="0" err="1" smtClean="0">
                <a:solidFill>
                  <a:schemeClr val="accent1"/>
                </a:solidFill>
                <a:latin typeface="Segoe UI" panose="020B0502040204020203" pitchFamily="34" charset="0"/>
                <a:ea typeface="Segoe UI" panose="020B0502040204020203" pitchFamily="34" charset="0"/>
                <a:cs typeface="Segoe UI" panose="020B0502040204020203" pitchFamily="34" charset="0"/>
              </a:rPr>
              <a:t>KPIs</a:t>
            </a:r>
            <a:r>
              <a:rPr lang="es-ES_tradnl" sz="3200" b="1"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 Project for Smart </a:t>
            </a:r>
            <a:r>
              <a:rPr lang="es-ES_tradnl" sz="3200" b="1" dirty="0" err="1" smtClean="0">
                <a:solidFill>
                  <a:schemeClr val="accent1"/>
                </a:solidFill>
                <a:latin typeface="Segoe UI" panose="020B0502040204020203" pitchFamily="34" charset="0"/>
                <a:ea typeface="Segoe UI" panose="020B0502040204020203" pitchFamily="34" charset="0"/>
                <a:cs typeface="Segoe UI" panose="020B0502040204020203" pitchFamily="34" charset="0"/>
              </a:rPr>
              <a:t>Sustainable</a:t>
            </a:r>
            <a:r>
              <a:rPr lang="es-ES_tradnl" sz="3200" b="1"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 </a:t>
            </a:r>
            <a:r>
              <a:rPr lang="es-ES_tradnl" sz="3200" b="1" dirty="0" err="1" smtClean="0">
                <a:solidFill>
                  <a:schemeClr val="accent1"/>
                </a:solidFill>
                <a:latin typeface="Segoe UI" panose="020B0502040204020203" pitchFamily="34" charset="0"/>
                <a:ea typeface="Segoe UI" panose="020B0502040204020203" pitchFamily="34" charset="0"/>
                <a:cs typeface="Segoe UI" panose="020B0502040204020203" pitchFamily="34" charset="0"/>
              </a:rPr>
              <a:t>Cities</a:t>
            </a:r>
            <a:r>
              <a:rPr lang="es-ES_tradnl" sz="3200" b="1"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 to </a:t>
            </a:r>
            <a:r>
              <a:rPr lang="es-ES_tradnl" sz="3200" b="1" dirty="0" err="1" smtClean="0">
                <a:solidFill>
                  <a:schemeClr val="accent1"/>
                </a:solidFill>
                <a:latin typeface="Segoe UI" panose="020B0502040204020203" pitchFamily="34" charset="0"/>
                <a:ea typeface="Segoe UI" panose="020B0502040204020203" pitchFamily="34" charset="0"/>
                <a:cs typeface="Segoe UI" panose="020B0502040204020203" pitchFamily="34" charset="0"/>
              </a:rPr>
              <a:t>Reach</a:t>
            </a:r>
            <a:r>
              <a:rPr lang="es-ES_tradnl" sz="3200" b="1"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 </a:t>
            </a:r>
            <a:r>
              <a:rPr lang="es-ES_tradnl" sz="3200" b="1" dirty="0" err="1" smtClean="0">
                <a:solidFill>
                  <a:schemeClr val="accent1"/>
                </a:solidFill>
                <a:latin typeface="Segoe UI" panose="020B0502040204020203" pitchFamily="34" charset="0"/>
                <a:ea typeface="Segoe UI" panose="020B0502040204020203" pitchFamily="34" charset="0"/>
                <a:cs typeface="Segoe UI" panose="020B0502040204020203" pitchFamily="34" charset="0"/>
              </a:rPr>
              <a:t>SDGs</a:t>
            </a:r>
            <a:endParaRPr lang="es-ES_tradnl" sz="3200" b="1"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6" descr="SDGs Icon Goal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9813" y="2365438"/>
            <a:ext cx="2055600" cy="20556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24689" y="5987084"/>
            <a:ext cx="1995704" cy="612799"/>
          </a:xfrm>
          <a:prstGeom prst="rect">
            <a:avLst/>
          </a:prstGeom>
        </p:spPr>
      </p:pic>
      <p:pic>
        <p:nvPicPr>
          <p:cNvPr id="34" name="Picture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4788" y="1000806"/>
            <a:ext cx="2432252" cy="231643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42820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B3FCE10-E944-482A-BEBF-7B7291F0F7E9}"/>
</file>

<file path=customXml/itemProps2.xml><?xml version="1.0" encoding="utf-8"?>
<ds:datastoreItem xmlns:ds="http://schemas.openxmlformats.org/officeDocument/2006/customXml" ds:itemID="{F6CFD4D3-8ED3-4678-A08D-A107EFA4A739}"/>
</file>

<file path=customXml/itemProps3.xml><?xml version="1.0" encoding="utf-8"?>
<ds:datastoreItem xmlns:ds="http://schemas.openxmlformats.org/officeDocument/2006/customXml" ds:itemID="{28D31E1D-87FD-4278-B581-8DE5FF6783DA}"/>
</file>

<file path=docProps/app.xml><?xml version="1.0" encoding="utf-8"?>
<Properties xmlns="http://schemas.openxmlformats.org/officeDocument/2006/extended-properties" xmlns:vt="http://schemas.openxmlformats.org/officeDocument/2006/docPropsVTypes">
  <Template/>
  <TotalTime>421</TotalTime>
  <Words>552</Words>
  <Application>Microsoft Office PowerPoint</Application>
  <PresentationFormat>Widescreen</PresentationFormat>
  <Paragraphs>133</Paragraphs>
  <Slides>12</Slides>
  <Notes>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맑은 고딕</vt:lpstr>
      <vt:lpstr>ＭＳ Ｐゴシック</vt:lpstr>
      <vt:lpstr>SimSun</vt:lpstr>
      <vt:lpstr>Arial</vt:lpstr>
      <vt:lpstr>Calibri</vt:lpstr>
      <vt:lpstr>Cambria</vt:lpstr>
      <vt:lpstr>Gisha</vt:lpstr>
      <vt:lpstr>Segoe Script</vt:lpstr>
      <vt:lpstr>Segoe UI</vt:lpstr>
      <vt:lpstr>Segoe UI Light</vt:lpstr>
      <vt:lpstr>Segoe UI Semibold</vt:lpstr>
      <vt:lpstr>Segoe UI Semilight</vt:lpstr>
      <vt:lpstr>Times New Roman</vt:lpstr>
      <vt:lpstr>Wingdings</vt:lpstr>
      <vt:lpstr>Office Theme</vt:lpstr>
      <vt:lpstr> Making Our Cities Smarter and More Sustainable </vt:lpstr>
      <vt:lpstr>Pathway for Smart Sustainable Cities</vt:lpstr>
      <vt:lpstr>PowerPoint Presentation</vt:lpstr>
      <vt:lpstr>Smart sustainable cities</vt:lpstr>
      <vt:lpstr>PowerPoint Presentation</vt:lpstr>
      <vt:lpstr>PowerPoint Presentation</vt:lpstr>
      <vt:lpstr>ITU-T Study Group 20 (SG20) on  “Internet of Things and its applications, including smart cities and communities”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Cristina Bueti</cp:lastModifiedBy>
  <cp:revision>49</cp:revision>
  <dcterms:created xsi:type="dcterms:W3CDTF">2016-02-05T15:38:40Z</dcterms:created>
  <dcterms:modified xsi:type="dcterms:W3CDTF">2016-05-17T21:37:56Z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0x010100494D39951114734F8F2CD5BB541FD2E2</vt:lpwstr>
  </property>
</Properties>
</file>