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5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578" r:id="rId2"/>
    <p:sldId id="928" r:id="rId3"/>
    <p:sldId id="929" r:id="rId4"/>
    <p:sldId id="930" r:id="rId5"/>
    <p:sldId id="931" r:id="rId6"/>
    <p:sldId id="932" r:id="rId7"/>
    <p:sldId id="933" r:id="rId8"/>
    <p:sldId id="934" r:id="rId9"/>
    <p:sldId id="935" r:id="rId10"/>
    <p:sldId id="936" r:id="rId11"/>
    <p:sldId id="937" r:id="rId12"/>
    <p:sldId id="938" r:id="rId13"/>
    <p:sldId id="939" r:id="rId14"/>
    <p:sldId id="940" r:id="rId15"/>
    <p:sldId id="1001" r:id="rId16"/>
    <p:sldId id="1002" r:id="rId17"/>
    <p:sldId id="1003" r:id="rId18"/>
    <p:sldId id="1004" r:id="rId19"/>
    <p:sldId id="1005" r:id="rId20"/>
    <p:sldId id="1006" r:id="rId21"/>
    <p:sldId id="941" r:id="rId22"/>
    <p:sldId id="942" r:id="rId23"/>
    <p:sldId id="943" r:id="rId24"/>
    <p:sldId id="944" r:id="rId25"/>
    <p:sldId id="945" r:id="rId26"/>
    <p:sldId id="946" r:id="rId27"/>
    <p:sldId id="947" r:id="rId28"/>
    <p:sldId id="948" r:id="rId29"/>
    <p:sldId id="949" r:id="rId30"/>
    <p:sldId id="950" r:id="rId31"/>
    <p:sldId id="951" r:id="rId32"/>
    <p:sldId id="952" r:id="rId33"/>
    <p:sldId id="953" r:id="rId34"/>
    <p:sldId id="998" r:id="rId35"/>
    <p:sldId id="954" r:id="rId36"/>
    <p:sldId id="955" r:id="rId37"/>
    <p:sldId id="956" r:id="rId38"/>
    <p:sldId id="957" r:id="rId39"/>
    <p:sldId id="958" r:id="rId40"/>
    <p:sldId id="959" r:id="rId41"/>
    <p:sldId id="960" r:id="rId42"/>
    <p:sldId id="961" r:id="rId43"/>
    <p:sldId id="962" r:id="rId44"/>
    <p:sldId id="963" r:id="rId45"/>
    <p:sldId id="964" r:id="rId46"/>
    <p:sldId id="999" r:id="rId47"/>
    <p:sldId id="965" r:id="rId48"/>
    <p:sldId id="966" r:id="rId49"/>
    <p:sldId id="1007" r:id="rId50"/>
    <p:sldId id="1008" r:id="rId51"/>
    <p:sldId id="1009" r:id="rId52"/>
    <p:sldId id="994" r:id="rId53"/>
    <p:sldId id="995" r:id="rId54"/>
    <p:sldId id="996" r:id="rId55"/>
    <p:sldId id="997" r:id="rId56"/>
  </p:sldIdLst>
  <p:sldSz cx="9144000" cy="6858000" type="screen4x3"/>
  <p:notesSz cx="6729413" cy="98821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0000FF"/>
    <a:srgbClr val="9933FF"/>
    <a:srgbClr val="9900CC"/>
    <a:srgbClr val="539EAD"/>
    <a:srgbClr val="80CE32"/>
    <a:srgbClr val="5D96A3"/>
    <a:srgbClr val="2AD6A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5044" autoAdjust="0"/>
  </p:normalViewPr>
  <p:slideViewPr>
    <p:cSldViewPr>
      <p:cViewPr>
        <p:scale>
          <a:sx n="70" d="100"/>
          <a:sy n="70" d="100"/>
        </p:scale>
        <p:origin x="-1044" y="-17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56" d="100"/>
          <a:sy n="56" d="100"/>
        </p:scale>
        <p:origin x="-1854" y="-90"/>
      </p:cViewPr>
      <p:guideLst>
        <p:guide orient="horz" pos="3113"/>
        <p:guide pos="212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62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8195" name="Rectangle 3"/>
          <p:cNvSpPr>
            <a:spLocks noGrp="1" noChangeArrowheads="1"/>
          </p:cNvSpPr>
          <p:nvPr>
            <p:ph type="dt" sz="quarter" idx="1"/>
          </p:nvPr>
        </p:nvSpPr>
        <p:spPr bwMode="auto">
          <a:xfrm>
            <a:off x="3811588" y="0"/>
            <a:ext cx="29162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8196" name="Rectangle 4"/>
          <p:cNvSpPr>
            <a:spLocks noGrp="1" noChangeArrowheads="1"/>
          </p:cNvSpPr>
          <p:nvPr>
            <p:ph type="ftr" sz="quarter" idx="2"/>
          </p:nvPr>
        </p:nvSpPr>
        <p:spPr bwMode="auto">
          <a:xfrm>
            <a:off x="0" y="9386888"/>
            <a:ext cx="29162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8197" name="Rectangle 5"/>
          <p:cNvSpPr>
            <a:spLocks noGrp="1" noChangeArrowheads="1"/>
          </p:cNvSpPr>
          <p:nvPr>
            <p:ph type="sldNum" sz="quarter" idx="3"/>
          </p:nvPr>
        </p:nvSpPr>
        <p:spPr bwMode="auto">
          <a:xfrm>
            <a:off x="3811588" y="9386888"/>
            <a:ext cx="291623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8613CDB-E42F-4CC4-B25C-3E5B4BE2E05D}" type="slidenum">
              <a:rPr lang="fr-FR"/>
              <a:pPr>
                <a:defRPr/>
              </a:pPr>
              <a:t>‹N°›</a:t>
            </a:fld>
            <a:endParaRPr lang="fr-F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162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fr-FR"/>
          </a:p>
        </p:txBody>
      </p:sp>
      <p:sp>
        <p:nvSpPr>
          <p:cNvPr id="234499" name="Rectangle 3"/>
          <p:cNvSpPr>
            <a:spLocks noGrp="1" noChangeArrowheads="1"/>
          </p:cNvSpPr>
          <p:nvPr>
            <p:ph type="dt" idx="1"/>
          </p:nvPr>
        </p:nvSpPr>
        <p:spPr bwMode="auto">
          <a:xfrm>
            <a:off x="3811588" y="0"/>
            <a:ext cx="29162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8A0E2817-6C16-484C-8BDC-AEF8EB4071EF}" type="datetimeFigureOut">
              <a:rPr lang="fr-FR"/>
              <a:pPr>
                <a:defRPr/>
              </a:pPr>
              <a:t>21/04/2015</a:t>
            </a:fld>
            <a:endParaRPr lang="fr-FR" dirty="0"/>
          </a:p>
        </p:txBody>
      </p:sp>
      <p:sp>
        <p:nvSpPr>
          <p:cNvPr id="15364" name="Rectangle 4"/>
          <p:cNvSpPr>
            <a:spLocks noGrp="1" noRot="1" noChangeAspect="1" noChangeArrowheads="1" noTextEdit="1"/>
          </p:cNvSpPr>
          <p:nvPr>
            <p:ph type="sldImg" idx="2"/>
          </p:nvPr>
        </p:nvSpPr>
        <p:spPr bwMode="auto">
          <a:xfrm>
            <a:off x="895350" y="741363"/>
            <a:ext cx="4940300" cy="3705225"/>
          </a:xfrm>
          <a:prstGeom prst="rect">
            <a:avLst/>
          </a:prstGeom>
          <a:noFill/>
          <a:ln w="9525">
            <a:solidFill>
              <a:srgbClr val="000000"/>
            </a:solidFill>
            <a:miter lim="800000"/>
            <a:headEnd/>
            <a:tailEnd/>
          </a:ln>
        </p:spPr>
      </p:sp>
      <p:sp>
        <p:nvSpPr>
          <p:cNvPr id="234501" name="Rectangle 5"/>
          <p:cNvSpPr>
            <a:spLocks noGrp="1" noChangeArrowheads="1"/>
          </p:cNvSpPr>
          <p:nvPr>
            <p:ph type="body" sz="quarter" idx="3"/>
          </p:nvPr>
        </p:nvSpPr>
        <p:spPr bwMode="auto">
          <a:xfrm>
            <a:off x="673100" y="4694238"/>
            <a:ext cx="5383213" cy="4446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34502" name="Rectangle 6"/>
          <p:cNvSpPr>
            <a:spLocks noGrp="1" noChangeArrowheads="1"/>
          </p:cNvSpPr>
          <p:nvPr>
            <p:ph type="ftr" sz="quarter" idx="4"/>
          </p:nvPr>
        </p:nvSpPr>
        <p:spPr bwMode="auto">
          <a:xfrm>
            <a:off x="0" y="9386888"/>
            <a:ext cx="29162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fr-FR"/>
          </a:p>
        </p:txBody>
      </p:sp>
      <p:sp>
        <p:nvSpPr>
          <p:cNvPr id="234503" name="Rectangle 7"/>
          <p:cNvSpPr>
            <a:spLocks noGrp="1" noChangeArrowheads="1"/>
          </p:cNvSpPr>
          <p:nvPr>
            <p:ph type="sldNum" sz="quarter" idx="5"/>
          </p:nvPr>
        </p:nvSpPr>
        <p:spPr bwMode="auto">
          <a:xfrm>
            <a:off x="3811588" y="9386888"/>
            <a:ext cx="291623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10A1F7E-EFC4-4538-8779-9A0DAC6AD662}" type="slidenum">
              <a:rPr lang="fr-FR"/>
              <a:pPr>
                <a:defRPr/>
              </a:pPr>
              <a:t>‹N°›</a:t>
            </a:fld>
            <a:endParaRPr lang="fr-FR"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a:ln/>
        </p:spPr>
      </p:sp>
      <p:sp>
        <p:nvSpPr>
          <p:cNvPr id="18434" name="Espace réservé des commentaires 2"/>
          <p:cNvSpPr>
            <a:spLocks noGrp="1"/>
          </p:cNvSpPr>
          <p:nvPr>
            <p:ph type="body" idx="1"/>
          </p:nvPr>
        </p:nvSpPr>
        <p:spPr>
          <a:noFill/>
          <a:ln/>
        </p:spPr>
        <p:txBody>
          <a:bodyPr/>
          <a:lstStyle/>
          <a:p>
            <a:endParaRPr lang="fr-FR" smtClean="0"/>
          </a:p>
        </p:txBody>
      </p:sp>
      <p:sp>
        <p:nvSpPr>
          <p:cNvPr id="18435" name="Espace réservé du numéro de diapositive 3"/>
          <p:cNvSpPr>
            <a:spLocks noGrp="1"/>
          </p:cNvSpPr>
          <p:nvPr>
            <p:ph type="sldNum" sz="quarter" idx="5"/>
          </p:nvPr>
        </p:nvSpPr>
        <p:spPr>
          <a:noFill/>
        </p:spPr>
        <p:txBody>
          <a:bodyPr/>
          <a:lstStyle/>
          <a:p>
            <a:fld id="{81F823BC-74F2-448C-BD49-DB09B6A77CF3}" type="slidenum">
              <a:rPr lang="fr-FR" smtClean="0">
                <a:latin typeface="Arial" charset="0"/>
                <a:cs typeface="Arial" charset="0"/>
              </a:rPr>
              <a:pPr/>
              <a:t>1</a:t>
            </a:fld>
            <a:endParaRPr lang="fr-F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98A09047-93F7-4025-B286-E990915C6716}"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FD8A42D-35DE-4678-9C15-C8A527B8564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3939567-4D68-4361-95BD-E98089C92038}"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A00868F-95FE-4D87-AE22-7D6FFE5C82F5}"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24625" y="44450"/>
            <a:ext cx="2162175" cy="60817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925" y="44450"/>
            <a:ext cx="6337300" cy="608171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8162F8C-1F47-4701-B326-EFE61A53F6B5}"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36161-4B0C-4C03-A1EE-428FC33CECEC}"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925" y="44450"/>
            <a:ext cx="6913563" cy="90805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a:prstGeom prst="rect">
            <a:avLst/>
          </a:prstGeom>
        </p:spPr>
        <p:txBody>
          <a:bodyPr/>
          <a:lstStyle/>
          <a:p>
            <a:pPr lvl="0"/>
            <a:endParaRPr lang="fr-F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8787111-D543-4F3B-B5FD-A738CC73B7D8}"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C3D9CF8-95D1-4651-8121-CF98513A43A3}"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4925" y="44450"/>
            <a:ext cx="8651875" cy="608171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2D1C4E67-760A-4C21-9391-BBD8447062CC}" type="datetime1">
              <a:rPr lang="fr-FR"/>
              <a:pPr>
                <a:defRPr/>
              </a:pPr>
              <a:t>21/04/2015</a:t>
            </a:fld>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8388487-CDED-4F18-AE8E-12B55AD695BB}"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1985200D-5A88-46FB-8438-73DEA1B293DA}"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36A9368-9D10-49A4-8BF5-D7A9BFCE7DA7}"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2786C5AE-9F1A-4C25-B0EF-1A52261CE94F}" type="datetime1">
              <a:rPr lang="fr-FR"/>
              <a:pPr>
                <a:defRPr/>
              </a:pPr>
              <a:t>21/04/2015</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8825D6-4778-4ED5-889E-72C1F59D465C}"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86B22443-0EF7-4A33-937A-532863E0C87A}" type="datetime1">
              <a:rPr lang="fr-FR"/>
              <a:pPr>
                <a:defRPr/>
              </a:pPr>
              <a:t>21/04/2015</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80EDC65-81D9-4609-A7E0-49E5B282B525}"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F200E91D-B0BA-4DA7-AD0E-76E29AE29342}" type="datetime1">
              <a:rPr lang="fr-FR"/>
              <a:pPr>
                <a:defRPr/>
              </a:pPr>
              <a:t>21/04/2015</a:t>
            </a:fld>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7B6415B-651C-469B-9072-3CA4BC69FF63}"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2D949C64-5705-4629-B2AB-CF7CCA0DB0FE}" type="datetime1">
              <a:rPr lang="fr-FR"/>
              <a:pPr>
                <a:defRPr/>
              </a:pPr>
              <a:t>21/04/2015</a:t>
            </a:fld>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9F4A009-8D66-4BF8-A402-AD71612CE259}"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21766A-5809-4521-88FD-61117EC74195}" type="datetime1">
              <a:rPr lang="fr-FR"/>
              <a:pPr>
                <a:defRPr/>
              </a:pPr>
              <a:t>21/04/2015</a:t>
            </a:fld>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2444618-F414-4953-A595-2B3259B9BC22}"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F5E43CB8-132B-4F86-B828-45FFD0D9FFF3}" type="datetime1">
              <a:rPr lang="fr-FR"/>
              <a:pPr>
                <a:defRPr/>
              </a:pPr>
              <a:t>21/04/2015</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E4892EC-E21D-47CD-8BCB-72CB58397923}"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E7F9D17B-96D3-4DA5-8F2B-BFB41113F44A}" type="datetime1">
              <a:rPr lang="fr-FR"/>
              <a:pPr>
                <a:defRPr/>
              </a:pPr>
              <a:t>21/04/2015</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5126C9-3399-442C-B72D-717186291E82}"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fld id="{C7D9281A-629F-4041-9E4A-8D5A0716AC86}" type="datetime1">
              <a:rPr lang="fr-FR"/>
              <a:pPr>
                <a:defRPr/>
              </a:pPr>
              <a:t>21/04/2015</a:t>
            </a:fld>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25A7AAC-A5CF-4A19-A4F6-B9C87DDD6156}" type="slidenum">
              <a:rPr lang="fr-FR"/>
              <a:pPr>
                <a:defRPr/>
              </a:pPr>
              <a:t>‹N°›</a:t>
            </a:fld>
            <a:endParaRPr lang="fr-FR" dirty="0"/>
          </a:p>
        </p:txBody>
      </p:sp>
      <p:grpSp>
        <p:nvGrpSpPr>
          <p:cNvPr id="2" name="Group 7"/>
          <p:cNvGrpSpPr>
            <a:grpSpLocks/>
          </p:cNvGrpSpPr>
          <p:nvPr/>
        </p:nvGrpSpPr>
        <p:grpSpPr bwMode="auto">
          <a:xfrm>
            <a:off x="-34925" y="-1588"/>
            <a:ext cx="9331325" cy="6858001"/>
            <a:chOff x="-22" y="0"/>
            <a:chExt cx="5878" cy="4320"/>
          </a:xfrm>
        </p:grpSpPr>
        <p:pic>
          <p:nvPicPr>
            <p:cNvPr id="1031" name="Picture 8" descr="couv"/>
            <p:cNvPicPr>
              <a:picLocks noChangeAspect="1" noChangeArrowheads="1"/>
            </p:cNvPicPr>
            <p:nvPr/>
          </p:nvPicPr>
          <p:blipFill>
            <a:blip r:embed="rId15" cstate="print"/>
            <a:srcRect/>
            <a:stretch>
              <a:fillRect/>
            </a:stretch>
          </p:blipFill>
          <p:spPr bwMode="auto">
            <a:xfrm>
              <a:off x="0" y="3974"/>
              <a:ext cx="5760" cy="346"/>
            </a:xfrm>
            <a:prstGeom prst="rect">
              <a:avLst/>
            </a:prstGeom>
            <a:noFill/>
            <a:ln w="9525">
              <a:noFill/>
              <a:miter lim="800000"/>
              <a:headEnd/>
              <a:tailEnd/>
            </a:ln>
          </p:spPr>
        </p:pic>
        <p:pic>
          <p:nvPicPr>
            <p:cNvPr id="1032" name="Picture 9" descr="tete"/>
            <p:cNvPicPr>
              <a:picLocks noChangeAspect="1" noChangeArrowheads="1"/>
            </p:cNvPicPr>
            <p:nvPr/>
          </p:nvPicPr>
          <p:blipFill>
            <a:blip r:embed="rId16" cstate="print"/>
            <a:srcRect/>
            <a:stretch>
              <a:fillRect/>
            </a:stretch>
          </p:blipFill>
          <p:spPr bwMode="auto">
            <a:xfrm>
              <a:off x="0" y="0"/>
              <a:ext cx="5760" cy="548"/>
            </a:xfrm>
            <a:prstGeom prst="rect">
              <a:avLst/>
            </a:prstGeom>
            <a:noFill/>
            <a:ln w="9525">
              <a:noFill/>
              <a:miter lim="800000"/>
              <a:headEnd/>
              <a:tailEnd/>
            </a:ln>
          </p:spPr>
        </p:pic>
        <p:sp>
          <p:nvSpPr>
            <p:cNvPr id="1033" name="Line 10"/>
            <p:cNvSpPr>
              <a:spLocks noChangeShapeType="1"/>
            </p:cNvSpPr>
            <p:nvPr/>
          </p:nvSpPr>
          <p:spPr bwMode="auto">
            <a:xfrm>
              <a:off x="0" y="572"/>
              <a:ext cx="5760" cy="0"/>
            </a:xfrm>
            <a:prstGeom prst="line">
              <a:avLst/>
            </a:prstGeom>
            <a:noFill/>
            <a:ln w="9525">
              <a:solidFill>
                <a:srgbClr val="FF9900"/>
              </a:solidFill>
              <a:round/>
              <a:headEnd/>
              <a:tailEnd/>
            </a:ln>
          </p:spPr>
          <p:txBody>
            <a:bodyPr/>
            <a:lstStyle/>
            <a:p>
              <a:pPr>
                <a:defRPr/>
              </a:pPr>
              <a:endParaRPr lang="fr-FR" dirty="0">
                <a:latin typeface="Arial" pitchFamily="34" charset="0"/>
                <a:cs typeface="Arial" pitchFamily="34" charset="0"/>
              </a:endParaRPr>
            </a:p>
          </p:txBody>
        </p:sp>
        <p:sp>
          <p:nvSpPr>
            <p:cNvPr id="1034" name="Line 11"/>
            <p:cNvSpPr>
              <a:spLocks noChangeShapeType="1"/>
            </p:cNvSpPr>
            <p:nvPr/>
          </p:nvSpPr>
          <p:spPr bwMode="auto">
            <a:xfrm>
              <a:off x="-22" y="3929"/>
              <a:ext cx="5760" cy="0"/>
            </a:xfrm>
            <a:prstGeom prst="line">
              <a:avLst/>
            </a:prstGeom>
            <a:noFill/>
            <a:ln w="9525">
              <a:solidFill>
                <a:srgbClr val="FF9900"/>
              </a:solidFill>
              <a:round/>
              <a:headEnd/>
              <a:tailEnd/>
            </a:ln>
          </p:spPr>
          <p:txBody>
            <a:bodyPr/>
            <a:lstStyle/>
            <a:p>
              <a:pPr>
                <a:defRPr/>
              </a:pPr>
              <a:endParaRPr lang="fr-FR" dirty="0">
                <a:latin typeface="Arial" pitchFamily="34" charset="0"/>
                <a:cs typeface="Arial" pitchFamily="34" charset="0"/>
              </a:endParaRPr>
            </a:p>
          </p:txBody>
        </p:sp>
        <p:sp>
          <p:nvSpPr>
            <p:cNvPr id="1035" name="Rectangle 12"/>
            <p:cNvSpPr>
              <a:spLocks noChangeArrowheads="1"/>
            </p:cNvSpPr>
            <p:nvPr/>
          </p:nvSpPr>
          <p:spPr bwMode="auto">
            <a:xfrm>
              <a:off x="5448" y="3521"/>
              <a:ext cx="223" cy="589"/>
            </a:xfrm>
            <a:prstGeom prst="rect">
              <a:avLst/>
            </a:prstGeom>
            <a:solidFill>
              <a:srgbClr val="FF0000"/>
            </a:solidFill>
            <a:ln w="9525">
              <a:noFill/>
              <a:miter lim="800000"/>
              <a:headEnd/>
              <a:tailEnd/>
            </a:ln>
          </p:spPr>
          <p:txBody>
            <a:bodyPr wrap="none" anchor="ctr"/>
            <a:lstStyle/>
            <a:p>
              <a:pPr>
                <a:defRPr/>
              </a:pPr>
              <a:endParaRPr lang="fr-FR" dirty="0">
                <a:latin typeface="Arial" pitchFamily="34" charset="0"/>
                <a:cs typeface="Arial" pitchFamily="34" charset="0"/>
              </a:endParaRPr>
            </a:p>
          </p:txBody>
        </p:sp>
        <p:sp>
          <p:nvSpPr>
            <p:cNvPr id="1036" name="Text Box 13"/>
            <p:cNvSpPr txBox="1">
              <a:spLocks noChangeArrowheads="1"/>
            </p:cNvSpPr>
            <p:nvPr/>
          </p:nvSpPr>
          <p:spPr bwMode="auto">
            <a:xfrm>
              <a:off x="4314" y="3883"/>
              <a:ext cx="1542" cy="2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fr-BE" sz="2400" dirty="0" smtClean="0">
                  <a:latin typeface="Gill Sans MT" pitchFamily="34" charset="0"/>
                </a:rPr>
                <a:t>www.cert.nat</a:t>
              </a:r>
              <a:r>
                <a:rPr lang="fr-BE" sz="2400" dirty="0" smtClean="0">
                  <a:solidFill>
                    <a:schemeClr val="bg1"/>
                  </a:solidFill>
                  <a:latin typeface="Gill Sans MT" pitchFamily="34" charset="0"/>
                </a:rPr>
                <a:t>.tn</a:t>
              </a:r>
              <a:endParaRPr lang="fr-FR" sz="2400" dirty="0" smtClean="0">
                <a:solidFill>
                  <a:schemeClr val="bg1"/>
                </a:solidFill>
                <a:latin typeface="Gill Sans MT" pitchFamily="34" charset="0"/>
              </a:endParaRPr>
            </a:p>
          </p:txBody>
        </p:sp>
      </p:grpSp>
      <p:sp>
        <p:nvSpPr>
          <p:cNvPr id="3" name="Espace réservé du titre 2"/>
          <p:cNvSpPr>
            <a:spLocks noGrp="1" noChangeArrowheads="1"/>
          </p:cNvSpPr>
          <p:nvPr>
            <p:ph type="title"/>
          </p:nvPr>
        </p:nvSpPr>
        <p:spPr bwMode="auto">
          <a:xfrm>
            <a:off x="34925" y="44450"/>
            <a:ext cx="6913563"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TN" smtClean="0"/>
              <a:t>أضف العنوان</a:t>
            </a:r>
            <a:endParaRPr lang="fr-FR"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cs typeface="AL-Mohanad" pitchFamily="2" charset="-78"/>
        </a:defRPr>
      </a:lvl2pPr>
      <a:lvl3pPr algn="r" rtl="0" eaLnBrk="0" fontAlgn="base" hangingPunct="0">
        <a:spcBef>
          <a:spcPct val="0"/>
        </a:spcBef>
        <a:spcAft>
          <a:spcPct val="0"/>
        </a:spcAft>
        <a:defRPr sz="3600" b="1">
          <a:solidFill>
            <a:schemeClr val="bg1"/>
          </a:solidFill>
          <a:latin typeface="Arial" charset="0"/>
          <a:cs typeface="AL-Mohanad" pitchFamily="2" charset="-78"/>
        </a:defRPr>
      </a:lvl3pPr>
      <a:lvl4pPr algn="r" rtl="0" eaLnBrk="0" fontAlgn="base" hangingPunct="0">
        <a:spcBef>
          <a:spcPct val="0"/>
        </a:spcBef>
        <a:spcAft>
          <a:spcPct val="0"/>
        </a:spcAft>
        <a:defRPr sz="3600" b="1">
          <a:solidFill>
            <a:schemeClr val="bg1"/>
          </a:solidFill>
          <a:latin typeface="Arial" charset="0"/>
          <a:cs typeface="AL-Mohanad" pitchFamily="2" charset="-78"/>
        </a:defRPr>
      </a:lvl4pPr>
      <a:lvl5pPr algn="r" rtl="0" eaLnBrk="0" fontAlgn="base" hangingPunct="0">
        <a:spcBef>
          <a:spcPct val="0"/>
        </a:spcBef>
        <a:spcAft>
          <a:spcPct val="0"/>
        </a:spcAft>
        <a:defRPr sz="3600" b="1">
          <a:solidFill>
            <a:schemeClr val="bg1"/>
          </a:solidFill>
          <a:latin typeface="Arial" charset="0"/>
          <a:cs typeface="AL-Mohanad" pitchFamily="2" charset="-78"/>
        </a:defRPr>
      </a:lvl5pPr>
      <a:lvl6pPr marL="457200" algn="r" rtl="0" fontAlgn="base">
        <a:spcBef>
          <a:spcPct val="0"/>
        </a:spcBef>
        <a:spcAft>
          <a:spcPct val="0"/>
        </a:spcAft>
        <a:defRPr sz="3600" b="1">
          <a:solidFill>
            <a:schemeClr val="bg1"/>
          </a:solidFill>
          <a:latin typeface="Arial" charset="0"/>
          <a:cs typeface="AL-Mohanad" pitchFamily="2" charset="-78"/>
        </a:defRPr>
      </a:lvl6pPr>
      <a:lvl7pPr marL="914400" algn="r" rtl="0" fontAlgn="base">
        <a:spcBef>
          <a:spcPct val="0"/>
        </a:spcBef>
        <a:spcAft>
          <a:spcPct val="0"/>
        </a:spcAft>
        <a:defRPr sz="3600" b="1">
          <a:solidFill>
            <a:schemeClr val="bg1"/>
          </a:solidFill>
          <a:latin typeface="Arial" charset="0"/>
          <a:cs typeface="AL-Mohanad" pitchFamily="2" charset="-78"/>
        </a:defRPr>
      </a:lvl7pPr>
      <a:lvl8pPr marL="1371600" algn="r" rtl="0" fontAlgn="base">
        <a:spcBef>
          <a:spcPct val="0"/>
        </a:spcBef>
        <a:spcAft>
          <a:spcPct val="0"/>
        </a:spcAft>
        <a:defRPr sz="3600" b="1">
          <a:solidFill>
            <a:schemeClr val="bg1"/>
          </a:solidFill>
          <a:latin typeface="Arial" charset="0"/>
          <a:cs typeface="AL-Mohanad" pitchFamily="2" charset="-78"/>
        </a:defRPr>
      </a:lvl8pPr>
      <a:lvl9pPr marL="1828800" algn="r" rtl="0" fontAlgn="base">
        <a:spcBef>
          <a:spcPct val="0"/>
        </a:spcBef>
        <a:spcAft>
          <a:spcPct val="0"/>
        </a:spcAft>
        <a:defRPr sz="3600" b="1">
          <a:solidFill>
            <a:schemeClr val="bg1"/>
          </a:solidFill>
          <a:latin typeface="Arial" charset="0"/>
          <a:cs typeface="AL-Mohanad" pitchFamily="2" charset="-7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0" y="5045075"/>
            <a:ext cx="9144000" cy="405419"/>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000" i="1" dirty="0" smtClean="0">
                <a:solidFill>
                  <a:schemeClr val="bg1"/>
                </a:solidFill>
              </a:rPr>
              <a:t>Tunisia</a:t>
            </a:r>
            <a:r>
              <a:rPr lang="en-US" sz="2000" i="1" dirty="0">
                <a:solidFill>
                  <a:schemeClr val="bg1"/>
                </a:solidFill>
              </a:rPr>
              <a:t>, </a:t>
            </a:r>
            <a:r>
              <a:rPr lang="en-US" sz="2000" i="1" dirty="0" smtClean="0">
                <a:solidFill>
                  <a:schemeClr val="bg1"/>
                </a:solidFill>
              </a:rPr>
              <a:t>20-24 April  2015</a:t>
            </a:r>
            <a:endParaRPr lang="fr-FR" sz="2000" b="1" dirty="0">
              <a:solidFill>
                <a:schemeClr val="bg1"/>
              </a:solidFill>
              <a:latin typeface="Times New Roman" pitchFamily="18" charset="0"/>
              <a:ea typeface="Mudir MT"/>
              <a:cs typeface="Mudir MT"/>
            </a:endParaRPr>
          </a:p>
        </p:txBody>
      </p:sp>
      <p:sp>
        <p:nvSpPr>
          <p:cNvPr id="17410" name="Rectangle 8"/>
          <p:cNvSpPr>
            <a:spLocks noChangeArrowheads="1"/>
          </p:cNvSpPr>
          <p:nvPr/>
        </p:nvSpPr>
        <p:spPr bwMode="auto">
          <a:xfrm>
            <a:off x="1955800" y="3170238"/>
            <a:ext cx="1322388" cy="0"/>
          </a:xfrm>
          <a:prstGeom prst="rect">
            <a:avLst/>
          </a:prstGeom>
          <a:noFill/>
          <a:ln w="9525">
            <a:noFill/>
            <a:miter lim="800000"/>
            <a:headEnd/>
            <a:tailEnd/>
          </a:ln>
        </p:spPr>
        <p:txBody>
          <a:bodyPr wrap="none" anchor="ctr">
            <a:spAutoFit/>
          </a:bodyPr>
          <a:lstStyle/>
          <a:p>
            <a:endParaRPr lang="fr-FR"/>
          </a:p>
        </p:txBody>
      </p:sp>
      <p:sp>
        <p:nvSpPr>
          <p:cNvPr id="17411" name="Rectangle 6"/>
          <p:cNvSpPr>
            <a:spLocks noChangeArrowheads="1"/>
          </p:cNvSpPr>
          <p:nvPr/>
        </p:nvSpPr>
        <p:spPr bwMode="auto">
          <a:xfrm>
            <a:off x="468313" y="1846263"/>
            <a:ext cx="8207375" cy="2014537"/>
          </a:xfrm>
          <a:prstGeom prst="rect">
            <a:avLst/>
          </a:prstGeom>
          <a:solidFill>
            <a:schemeClr val="bg2"/>
          </a:solidFill>
          <a:ln w="9525">
            <a:noFill/>
            <a:miter lim="800000"/>
            <a:headEnd/>
            <a:tailEnd/>
          </a:ln>
        </p:spPr>
        <p:txBody>
          <a:bodyPr wrap="none" anchor="ctr"/>
          <a:lstStyle/>
          <a:p>
            <a:pPr algn="ctr" hangingPunct="0"/>
            <a:r>
              <a:rPr lang="en-GB" sz="2800" b="1" dirty="0" smtClean="0">
                <a:solidFill>
                  <a:schemeClr val="bg1"/>
                </a:solidFill>
              </a:rPr>
              <a:t>“</a:t>
            </a:r>
            <a:r>
              <a:rPr lang="en-GB" sz="2800" b="1" dirty="0">
                <a:solidFill>
                  <a:schemeClr val="bg1"/>
                </a:solidFill>
              </a:rPr>
              <a:t>Homologation Procedures &amp; Type Approval</a:t>
            </a:r>
          </a:p>
          <a:p>
            <a:pPr algn="ctr" hangingPunct="0"/>
            <a:r>
              <a:rPr lang="en-GB" sz="2800" b="1" dirty="0">
                <a:solidFill>
                  <a:schemeClr val="bg1"/>
                </a:solidFill>
              </a:rPr>
              <a:t> Testing for Mobile Terminals for </a:t>
            </a:r>
            <a:r>
              <a:rPr lang="en-GB" sz="2800" b="1" dirty="0" smtClean="0">
                <a:solidFill>
                  <a:schemeClr val="bg1"/>
                </a:solidFill>
              </a:rPr>
              <a:t>ARB </a:t>
            </a:r>
            <a:r>
              <a:rPr lang="en-GB" sz="2800" b="1" dirty="0">
                <a:solidFill>
                  <a:schemeClr val="bg1"/>
                </a:solidFill>
              </a:rPr>
              <a:t>Region”</a:t>
            </a:r>
            <a:endParaRPr lang="fr-FR" sz="2800" dirty="0">
              <a:solidFill>
                <a:schemeClr val="bg1"/>
              </a:solidFill>
            </a:endParaRPr>
          </a:p>
          <a:p>
            <a:pPr algn="ctr"/>
            <a:r>
              <a:rPr lang="en-US" sz="2800" b="1" dirty="0"/>
              <a:t> </a:t>
            </a:r>
            <a:endParaRPr lang="fr-FR" sz="2800" dirty="0"/>
          </a:p>
        </p:txBody>
      </p:sp>
      <p:pic>
        <p:nvPicPr>
          <p:cNvPr id="17412" name="Picture 7" descr="http://www.itu.int/en/wcit-12/PublishingImages/logo-ITU.png"/>
          <p:cNvPicPr>
            <a:picLocks noChangeAspect="1" noChangeArrowheads="1"/>
          </p:cNvPicPr>
          <p:nvPr/>
        </p:nvPicPr>
        <p:blipFill>
          <a:blip r:embed="rId3" cstate="print"/>
          <a:srcRect/>
          <a:stretch>
            <a:fillRect/>
          </a:stretch>
        </p:blipFill>
        <p:spPr bwMode="auto">
          <a:xfrm>
            <a:off x="468313" y="0"/>
            <a:ext cx="841375" cy="863600"/>
          </a:xfrm>
          <a:prstGeom prst="rect">
            <a:avLst/>
          </a:prstGeom>
          <a:noFill/>
          <a:ln w="9525">
            <a:noFill/>
            <a:miter lim="800000"/>
            <a:headEnd/>
            <a:tailEnd/>
          </a:ln>
        </p:spPr>
      </p:pic>
      <p:sp>
        <p:nvSpPr>
          <p:cNvPr id="17413" name="ZoneTexte 9"/>
          <p:cNvSpPr txBox="1">
            <a:spLocks noChangeArrowheads="1"/>
          </p:cNvSpPr>
          <p:nvPr/>
        </p:nvSpPr>
        <p:spPr bwMode="auto">
          <a:xfrm>
            <a:off x="34925" y="6357938"/>
            <a:ext cx="4537075"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idx="4294967295"/>
          </p:nvPr>
        </p:nvSpPr>
        <p:spPr/>
        <p:txBody>
          <a:bodyPr/>
          <a:lstStyle/>
          <a:p>
            <a:r>
              <a:rPr lang="fr-FR" sz="2800" smtClean="0"/>
              <a:t>Procedure </a:t>
            </a:r>
          </a:p>
        </p:txBody>
      </p:sp>
      <p:sp>
        <p:nvSpPr>
          <p:cNvPr id="29698" name="Espace réservé du contenu 2"/>
          <p:cNvSpPr>
            <a:spLocks noGrp="1"/>
          </p:cNvSpPr>
          <p:nvPr>
            <p:ph idx="4294967295"/>
          </p:nvPr>
        </p:nvSpPr>
        <p:spPr bwMode="auto">
          <a:xfrm>
            <a:off x="468313" y="1773238"/>
            <a:ext cx="7991475" cy="4248150"/>
          </a:xfrm>
          <a:prstGeom prst="rect">
            <a:avLst/>
          </a:prstGeom>
          <a:noFill/>
          <a:ln>
            <a:miter lim="800000"/>
            <a:headEnd/>
            <a:tailEnd/>
          </a:ln>
        </p:spPr>
        <p:txBody>
          <a:bodyPr/>
          <a:lstStyle/>
          <a:p>
            <a:pPr>
              <a:buFontTx/>
              <a:buNone/>
            </a:pPr>
            <a:r>
              <a:rPr lang="en-US" sz="2800" smtClean="0"/>
              <a:t>    </a:t>
            </a:r>
            <a:r>
              <a:rPr lang="en-US" sz="2700" smtClean="0"/>
              <a:t>Approval aims to : </a:t>
            </a:r>
          </a:p>
          <a:p>
            <a:pPr>
              <a:buFont typeface="Wingdings" pitchFamily="2" charset="2"/>
              <a:buChar char="Ø"/>
            </a:pPr>
            <a:r>
              <a:rPr lang="en-US" sz="2700" smtClean="0"/>
              <a:t>Verify compliance of terminal equipment or radio equipment with needed requirements</a:t>
            </a:r>
          </a:p>
          <a:p>
            <a:pPr>
              <a:buFont typeface="Wingdings" pitchFamily="2" charset="2"/>
              <a:buChar char="Ø"/>
            </a:pPr>
            <a:r>
              <a:rPr lang="en-US" sz="2700" smtClean="0"/>
              <a:t>User safety</a:t>
            </a:r>
          </a:p>
          <a:p>
            <a:pPr>
              <a:buFont typeface="Wingdings" pitchFamily="2" charset="2"/>
              <a:buChar char="Ø"/>
            </a:pPr>
            <a:r>
              <a:rPr lang="en-US" sz="2700" smtClean="0"/>
              <a:t>Security of staff operating in public telecommunications networks </a:t>
            </a:r>
          </a:p>
          <a:p>
            <a:pPr>
              <a:buFontTx/>
              <a:buNone/>
            </a:pPr>
            <a:endParaRPr lang="fr-FR" sz="2700" smtClean="0"/>
          </a:p>
        </p:txBody>
      </p:sp>
      <p:pic>
        <p:nvPicPr>
          <p:cNvPr id="29699"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9700"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Objective </a:t>
            </a:r>
            <a:endParaRPr lang="fr-FR" sz="2800" b="1" i="1">
              <a:solidFill>
                <a:schemeClr val="bg1"/>
              </a:solidFill>
            </a:endParaRPr>
          </a:p>
        </p:txBody>
      </p:sp>
      <p:sp>
        <p:nvSpPr>
          <p:cNvPr id="29703"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idx="4294967295"/>
          </p:nvPr>
        </p:nvSpPr>
        <p:spPr/>
        <p:txBody>
          <a:bodyPr/>
          <a:lstStyle/>
          <a:p>
            <a:r>
              <a:rPr lang="fr-FR" sz="2800" smtClean="0"/>
              <a:t>Procedure </a:t>
            </a:r>
          </a:p>
        </p:txBody>
      </p:sp>
      <p:sp>
        <p:nvSpPr>
          <p:cNvPr id="30722" name="Espace réservé du contenu 2"/>
          <p:cNvSpPr>
            <a:spLocks noGrp="1"/>
          </p:cNvSpPr>
          <p:nvPr>
            <p:ph idx="4294967295"/>
          </p:nvPr>
        </p:nvSpPr>
        <p:spPr bwMode="auto">
          <a:xfrm>
            <a:off x="468313" y="1773238"/>
            <a:ext cx="7991475" cy="4248150"/>
          </a:xfrm>
          <a:prstGeom prst="rect">
            <a:avLst/>
          </a:prstGeom>
          <a:noFill/>
          <a:ln>
            <a:miter lim="800000"/>
            <a:headEnd/>
            <a:tailEnd/>
          </a:ln>
        </p:spPr>
        <p:txBody>
          <a:bodyPr/>
          <a:lstStyle/>
          <a:p>
            <a:pPr>
              <a:buFont typeface="Wingdings" pitchFamily="2" charset="2"/>
              <a:buChar char="Ø"/>
            </a:pPr>
            <a:r>
              <a:rPr lang="en-US" sz="2800" smtClean="0"/>
              <a:t>Protection of networks and information exchanged</a:t>
            </a:r>
          </a:p>
          <a:p>
            <a:pPr>
              <a:buFont typeface="Wingdings" pitchFamily="2" charset="2"/>
              <a:buChar char="Ø"/>
            </a:pPr>
            <a:r>
              <a:rPr lang="en-US" sz="2800" smtClean="0"/>
              <a:t>Optimum use of the radio spectrum.</a:t>
            </a:r>
          </a:p>
          <a:p>
            <a:pPr>
              <a:buFont typeface="Wingdings" pitchFamily="2" charset="2"/>
              <a:buChar char="Ø"/>
            </a:pPr>
            <a:r>
              <a:rPr lang="en-US" sz="2800" smtClean="0"/>
              <a:t>interoperability of the terminal equipment with the network and with other terminals accessing same service.</a:t>
            </a:r>
            <a:endParaRPr lang="fr-FR" sz="2700" smtClean="0"/>
          </a:p>
          <a:p>
            <a:pPr>
              <a:buFontTx/>
              <a:buNone/>
            </a:pPr>
            <a:endParaRPr lang="fr-FR" sz="2700" smtClean="0"/>
          </a:p>
        </p:txBody>
      </p:sp>
      <p:pic>
        <p:nvPicPr>
          <p:cNvPr id="30723"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30724"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Objective </a:t>
            </a:r>
            <a:endParaRPr lang="fr-FR" sz="2800" b="1" i="1">
              <a:solidFill>
                <a:schemeClr val="bg1"/>
              </a:solidFill>
            </a:endParaRPr>
          </a:p>
        </p:txBody>
      </p:sp>
      <p:sp>
        <p:nvSpPr>
          <p:cNvPr id="30727"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idx="4294967295"/>
          </p:nvPr>
        </p:nvSpPr>
        <p:spPr/>
        <p:txBody>
          <a:bodyPr/>
          <a:lstStyle/>
          <a:p>
            <a:r>
              <a:rPr lang="fr-FR" sz="2800" smtClean="0"/>
              <a:t>Approval Methodology</a:t>
            </a:r>
          </a:p>
        </p:txBody>
      </p:sp>
      <p:sp>
        <p:nvSpPr>
          <p:cNvPr id="31746" name="Espace réservé du contenu 2"/>
          <p:cNvSpPr>
            <a:spLocks noGrp="1"/>
          </p:cNvSpPr>
          <p:nvPr>
            <p:ph idx="4294967295"/>
          </p:nvPr>
        </p:nvSpPr>
        <p:spPr bwMode="auto">
          <a:xfrm>
            <a:off x="468313" y="1628775"/>
            <a:ext cx="7991475" cy="3095625"/>
          </a:xfrm>
          <a:prstGeom prst="rect">
            <a:avLst/>
          </a:prstGeom>
          <a:noFill/>
          <a:ln>
            <a:miter lim="800000"/>
            <a:headEnd/>
            <a:tailEnd/>
          </a:ln>
        </p:spPr>
        <p:txBody>
          <a:bodyPr/>
          <a:lstStyle/>
          <a:p>
            <a:pPr>
              <a:buFont typeface="Wingdings" pitchFamily="2" charset="2"/>
              <a:buChar char="Ø"/>
            </a:pPr>
            <a:r>
              <a:rPr lang="en-US" sz="2800" smtClean="0"/>
              <a:t>The customer presents the product to be approved to the One Stop Shop (OSS)</a:t>
            </a:r>
          </a:p>
          <a:p>
            <a:pPr>
              <a:buFont typeface="Wingdings" pitchFamily="2" charset="2"/>
              <a:buChar char="Ø"/>
            </a:pPr>
            <a:r>
              <a:rPr lang="en-US" sz="2800" smtClean="0"/>
              <a:t>The OSS examines the administrative request of the customer, then it transmits it to Type Approval Lab (CERTLABS)</a:t>
            </a:r>
            <a:endParaRPr lang="fr-FR" sz="2700" smtClean="0"/>
          </a:p>
          <a:p>
            <a:pPr>
              <a:buFontTx/>
              <a:buNone/>
            </a:pPr>
            <a:endParaRPr lang="fr-FR" sz="2700" smtClean="0"/>
          </a:p>
        </p:txBody>
      </p:sp>
      <p:pic>
        <p:nvPicPr>
          <p:cNvPr id="31747"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3175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idx="4294967295"/>
          </p:nvPr>
        </p:nvSpPr>
        <p:spPr/>
        <p:txBody>
          <a:bodyPr/>
          <a:lstStyle/>
          <a:p>
            <a:r>
              <a:rPr lang="fr-FR" sz="2800" smtClean="0"/>
              <a:t>Approval Methodology</a:t>
            </a:r>
          </a:p>
        </p:txBody>
      </p:sp>
      <p:sp>
        <p:nvSpPr>
          <p:cNvPr id="32770" name="Espace réservé du contenu 2"/>
          <p:cNvSpPr>
            <a:spLocks noGrp="1"/>
          </p:cNvSpPr>
          <p:nvPr>
            <p:ph idx="4294967295"/>
          </p:nvPr>
        </p:nvSpPr>
        <p:spPr bwMode="auto">
          <a:xfrm>
            <a:off x="468313" y="1196975"/>
            <a:ext cx="7991475" cy="4679950"/>
          </a:xfrm>
          <a:prstGeom prst="rect">
            <a:avLst/>
          </a:prstGeom>
          <a:noFill/>
          <a:ln>
            <a:miter lim="800000"/>
            <a:headEnd/>
            <a:tailEnd/>
          </a:ln>
        </p:spPr>
        <p:txBody>
          <a:bodyPr/>
          <a:lstStyle/>
          <a:p>
            <a:pPr>
              <a:buFontTx/>
              <a:buNone/>
            </a:pPr>
            <a:r>
              <a:rPr lang="en-US" sz="2800" smtClean="0"/>
              <a:t>   </a:t>
            </a:r>
            <a:r>
              <a:rPr lang="en-US" sz="2700" smtClean="0"/>
              <a:t>A second preliminary engineering study is made by CERTLabs experts that includes: </a:t>
            </a:r>
          </a:p>
          <a:p>
            <a:pPr>
              <a:buFont typeface="Wingdings" pitchFamily="2" charset="2"/>
              <a:buChar char="Ø"/>
            </a:pPr>
            <a:r>
              <a:rPr lang="en-US" sz="2700" smtClean="0"/>
              <a:t>Verification of technical specifications of the equipment presented </a:t>
            </a:r>
          </a:p>
          <a:p>
            <a:pPr>
              <a:buFont typeface="Wingdings" pitchFamily="2" charset="2"/>
              <a:buChar char="Ø"/>
            </a:pPr>
            <a:r>
              <a:rPr lang="en-US" sz="2700" smtClean="0"/>
              <a:t>Verification of certificates of compliance and report tests of the manufacturer</a:t>
            </a:r>
          </a:p>
          <a:p>
            <a:pPr>
              <a:buFont typeface="Wingdings" pitchFamily="2" charset="2"/>
              <a:buChar char="Ø"/>
            </a:pPr>
            <a:r>
              <a:rPr lang="en-US" sz="2700" smtClean="0"/>
              <a:t>Verification of the smooth functioning of the equipment presented </a:t>
            </a:r>
          </a:p>
          <a:p>
            <a:pPr>
              <a:buFont typeface="Wingdings" pitchFamily="2" charset="2"/>
              <a:buChar char="Ø"/>
            </a:pPr>
            <a:r>
              <a:rPr lang="en-US" sz="2700" smtClean="0"/>
              <a:t>The definition of the tests to be performed</a:t>
            </a:r>
            <a:endParaRPr lang="fr-FR" sz="2700" smtClean="0"/>
          </a:p>
          <a:p>
            <a:pPr>
              <a:buFontTx/>
              <a:buNone/>
            </a:pPr>
            <a:endParaRPr lang="fr-FR" sz="2700" smtClean="0"/>
          </a:p>
        </p:txBody>
      </p:sp>
      <p:pic>
        <p:nvPicPr>
          <p:cNvPr id="32771"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3277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idx="4294967295"/>
          </p:nvPr>
        </p:nvSpPr>
        <p:spPr/>
        <p:txBody>
          <a:bodyPr/>
          <a:lstStyle/>
          <a:p>
            <a:r>
              <a:rPr lang="fr-FR" sz="2800" smtClean="0"/>
              <a:t>Approval Methodology</a:t>
            </a:r>
          </a:p>
        </p:txBody>
      </p:sp>
      <p:sp>
        <p:nvSpPr>
          <p:cNvPr id="33794" name="Espace réservé du contenu 2"/>
          <p:cNvSpPr>
            <a:spLocks noGrp="1"/>
          </p:cNvSpPr>
          <p:nvPr>
            <p:ph idx="4294967295"/>
          </p:nvPr>
        </p:nvSpPr>
        <p:spPr bwMode="auto">
          <a:xfrm>
            <a:off x="468313" y="1557338"/>
            <a:ext cx="7991475" cy="3600450"/>
          </a:xfrm>
          <a:prstGeom prst="rect">
            <a:avLst/>
          </a:prstGeom>
          <a:noFill/>
          <a:ln>
            <a:miter lim="800000"/>
            <a:headEnd/>
            <a:tailEnd/>
          </a:ln>
        </p:spPr>
        <p:txBody>
          <a:bodyPr/>
          <a:lstStyle/>
          <a:p>
            <a:pPr>
              <a:buFont typeface="Wingdings" pitchFamily="2" charset="2"/>
              <a:buChar char="Ø"/>
            </a:pPr>
            <a:r>
              <a:rPr lang="en-US" sz="2800" smtClean="0"/>
              <a:t>Tests and measurements </a:t>
            </a:r>
          </a:p>
          <a:p>
            <a:pPr>
              <a:buFont typeface="Wingdings" pitchFamily="2" charset="2"/>
              <a:buChar char="Ø"/>
            </a:pPr>
            <a:r>
              <a:rPr lang="en-US" sz="2800" smtClean="0"/>
              <a:t>Generation of Approval report </a:t>
            </a:r>
          </a:p>
          <a:p>
            <a:pPr>
              <a:buFont typeface="Wingdings" pitchFamily="2" charset="2"/>
              <a:buChar char="Ø"/>
            </a:pPr>
            <a:r>
              <a:rPr lang="en-US" sz="2800" smtClean="0"/>
              <a:t>Elaboration of the approval certificate (fail or pass) based on the recommendations in the written approval report</a:t>
            </a:r>
          </a:p>
          <a:p>
            <a:pPr>
              <a:buFont typeface="Wingdings" pitchFamily="2" charset="2"/>
              <a:buChar char="Ø"/>
            </a:pPr>
            <a:r>
              <a:rPr lang="en-US" sz="2800" smtClean="0"/>
              <a:t>Closing process</a:t>
            </a:r>
            <a:endParaRPr lang="fr-FR" sz="2700" smtClean="0"/>
          </a:p>
          <a:p>
            <a:pPr>
              <a:buFontTx/>
              <a:buNone/>
            </a:pPr>
            <a:endParaRPr lang="fr-FR" sz="2700" smtClean="0"/>
          </a:p>
        </p:txBody>
      </p:sp>
      <p:pic>
        <p:nvPicPr>
          <p:cNvPr id="33795"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3379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fr-FR" sz="2800" smtClean="0"/>
              <a:t>Documents supplied by lab</a:t>
            </a:r>
            <a:r>
              <a:rPr lang="fr-FR" smtClean="0"/>
              <a:t> </a:t>
            </a:r>
          </a:p>
        </p:txBody>
      </p:sp>
      <p:sp>
        <p:nvSpPr>
          <p:cNvPr id="34818" name="Rectangle 3"/>
          <p:cNvSpPr>
            <a:spLocks noGrp="1" noChangeArrowheads="1"/>
          </p:cNvSpPr>
          <p:nvPr>
            <p:ph type="body" idx="1"/>
          </p:nvPr>
        </p:nvSpPr>
        <p:spPr bwMode="auto">
          <a:xfrm>
            <a:off x="457200" y="2105025"/>
            <a:ext cx="8229600" cy="1684338"/>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fr-FR" sz="4000" smtClean="0"/>
              <a:t>Test report</a:t>
            </a:r>
          </a:p>
          <a:p>
            <a:pPr>
              <a:buFont typeface="Wingdings" pitchFamily="2" charset="2"/>
              <a:buChar char="Ø"/>
            </a:pPr>
            <a:r>
              <a:rPr lang="fr-FR" sz="4000" smtClean="0"/>
              <a:t>Technical Request</a:t>
            </a:r>
          </a:p>
        </p:txBody>
      </p:sp>
      <p:sp>
        <p:nvSpPr>
          <p:cNvPr id="3482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fr-FR" sz="2800" smtClean="0"/>
              <a:t>Problems encountered during test</a:t>
            </a:r>
            <a:r>
              <a:rPr lang="fr-FR" smtClean="0"/>
              <a:t> </a:t>
            </a:r>
          </a:p>
        </p:txBody>
      </p:sp>
      <p:sp>
        <p:nvSpPr>
          <p:cNvPr id="3584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fr-FR" smtClean="0"/>
              <a:t>The equipment is defective</a:t>
            </a:r>
          </a:p>
          <a:p>
            <a:pPr>
              <a:lnSpc>
                <a:spcPct val="90000"/>
              </a:lnSpc>
              <a:buFont typeface="Wingdings" pitchFamily="2" charset="2"/>
              <a:buChar char="Ø"/>
            </a:pPr>
            <a:r>
              <a:rPr lang="fr-FR" smtClean="0"/>
              <a:t>Missing of accessories (power, driver, cables ... etc)</a:t>
            </a:r>
          </a:p>
          <a:p>
            <a:pPr>
              <a:lnSpc>
                <a:spcPct val="90000"/>
              </a:lnSpc>
              <a:buFont typeface="Wingdings" pitchFamily="2" charset="2"/>
              <a:buChar char="Ø"/>
            </a:pPr>
            <a:r>
              <a:rPr lang="fr-FR" smtClean="0"/>
              <a:t>The equipment interfaces are inaccessible</a:t>
            </a:r>
          </a:p>
          <a:p>
            <a:pPr>
              <a:lnSpc>
                <a:spcPct val="90000"/>
              </a:lnSpc>
              <a:buFont typeface="Wingdings" pitchFamily="2" charset="2"/>
              <a:buChar char="Ø"/>
            </a:pPr>
            <a:r>
              <a:rPr lang="fr-FR" smtClean="0"/>
              <a:t>Equipment require an internal configuration (eg: access points or Smartphones) </a:t>
            </a:r>
          </a:p>
        </p:txBody>
      </p:sp>
      <p:sp>
        <p:nvSpPr>
          <p:cNvPr id="3584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fr-FR" smtClean="0"/>
              <a:t>Technical Request</a:t>
            </a:r>
          </a:p>
        </p:txBody>
      </p:sp>
      <p:sp>
        <p:nvSpPr>
          <p:cNvPr id="3686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fr-FR" sz="2800" smtClean="0"/>
              <a:t>   The objective of sending a technical request to the customer is to invite him to solve the problems encountered during testing. </a:t>
            </a:r>
            <a:br>
              <a:rPr lang="fr-FR" sz="2800" smtClean="0"/>
            </a:br>
            <a:r>
              <a:rPr lang="fr-FR" sz="2800" smtClean="0"/>
              <a:t>It sent by lab to the OSS and thereafter OSS sends to the customer</a:t>
            </a:r>
          </a:p>
          <a:p>
            <a:pPr>
              <a:lnSpc>
                <a:spcPct val="90000"/>
              </a:lnSpc>
              <a:buFont typeface="Wingdings" pitchFamily="2" charset="2"/>
              <a:buChar char="Ø"/>
            </a:pPr>
            <a:r>
              <a:rPr lang="fr-FR" sz="2800" smtClean="0"/>
              <a:t>   The customer can intervene in the lab to unlock situations (hardware configuration, inaccessibility ..) or to retrieve his equipment and intervene in its locale. </a:t>
            </a:r>
            <a:br>
              <a:rPr lang="fr-FR" sz="2800" smtClean="0"/>
            </a:br>
            <a:r>
              <a:rPr lang="fr-FR" sz="2800" smtClean="0">
                <a:solidFill>
                  <a:srgbClr val="0000FF"/>
                </a:solidFill>
              </a:rPr>
              <a:t>The Approval request closes with a negative decision after sending 6 TR</a:t>
            </a:r>
          </a:p>
        </p:txBody>
      </p:sp>
      <p:sp>
        <p:nvSpPr>
          <p:cNvPr id="3686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fr-FR" smtClean="0"/>
              <a:t>Technical Request</a:t>
            </a:r>
          </a:p>
        </p:txBody>
      </p:sp>
      <p:sp>
        <p:nvSpPr>
          <p:cNvPr id="37890" name="Rectangle 3"/>
          <p:cNvSpPr>
            <a:spLocks noGrp="1" noChangeArrowheads="1"/>
          </p:cNvSpPr>
          <p:nvPr>
            <p:ph type="body" idx="1"/>
          </p:nvPr>
        </p:nvSpPr>
        <p:spPr bwMode="auto">
          <a:xfrm>
            <a:off x="457200" y="11969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None/>
            </a:pPr>
            <a:r>
              <a:rPr lang="fr-FR" sz="2800" smtClean="0"/>
              <a:t>The Technical request contain: </a:t>
            </a:r>
          </a:p>
          <a:p>
            <a:pPr>
              <a:lnSpc>
                <a:spcPct val="80000"/>
              </a:lnSpc>
              <a:buFont typeface="Wingdings" pitchFamily="2" charset="2"/>
              <a:buChar char="Ø"/>
            </a:pPr>
            <a:r>
              <a:rPr lang="fr-FR" sz="2800" smtClean="0"/>
              <a:t>Reference OSS</a:t>
            </a:r>
          </a:p>
          <a:p>
            <a:pPr>
              <a:lnSpc>
                <a:spcPct val="80000"/>
              </a:lnSpc>
              <a:buFont typeface="Wingdings" pitchFamily="2" charset="2"/>
              <a:buChar char="Ø"/>
            </a:pPr>
            <a:r>
              <a:rPr lang="fr-FR" sz="2800" smtClean="0"/>
              <a:t>Reference lab </a:t>
            </a:r>
          </a:p>
          <a:p>
            <a:pPr>
              <a:lnSpc>
                <a:spcPct val="80000"/>
              </a:lnSpc>
              <a:buFont typeface="Wingdings" pitchFamily="2" charset="2"/>
              <a:buChar char="Ø"/>
            </a:pPr>
            <a:r>
              <a:rPr lang="fr-FR" sz="2800" smtClean="0"/>
              <a:t>The brand, model and product name</a:t>
            </a:r>
          </a:p>
          <a:p>
            <a:pPr>
              <a:lnSpc>
                <a:spcPct val="80000"/>
              </a:lnSpc>
              <a:buFont typeface="Wingdings" pitchFamily="2" charset="2"/>
              <a:buChar char="Ø"/>
            </a:pPr>
            <a:r>
              <a:rPr lang="fr-FR" sz="2800" smtClean="0"/>
              <a:t>The customer name</a:t>
            </a:r>
          </a:p>
          <a:p>
            <a:pPr>
              <a:lnSpc>
                <a:spcPct val="80000"/>
              </a:lnSpc>
              <a:buFont typeface="Wingdings" pitchFamily="2" charset="2"/>
              <a:buChar char="Ø"/>
            </a:pPr>
            <a:r>
              <a:rPr lang="fr-FR" sz="2800" smtClean="0"/>
              <a:t>Tests made</a:t>
            </a:r>
          </a:p>
          <a:p>
            <a:pPr>
              <a:lnSpc>
                <a:spcPct val="80000"/>
              </a:lnSpc>
              <a:buFont typeface="Wingdings" pitchFamily="2" charset="2"/>
              <a:buChar char="Ø"/>
            </a:pPr>
            <a:r>
              <a:rPr lang="fr-FR" sz="2800" smtClean="0"/>
              <a:t>The problems encountered</a:t>
            </a:r>
          </a:p>
          <a:p>
            <a:pPr>
              <a:lnSpc>
                <a:spcPct val="80000"/>
              </a:lnSpc>
              <a:buFont typeface="Wingdings" pitchFamily="2" charset="2"/>
              <a:buChar char="Ø"/>
            </a:pPr>
            <a:r>
              <a:rPr lang="fr-FR" sz="2800" smtClean="0"/>
              <a:t>The recommendations of the lab</a:t>
            </a:r>
          </a:p>
          <a:p>
            <a:pPr>
              <a:lnSpc>
                <a:spcPct val="80000"/>
              </a:lnSpc>
              <a:buFont typeface="Wingdings" pitchFamily="2" charset="2"/>
              <a:buChar char="Ø"/>
            </a:pPr>
            <a:r>
              <a:rPr lang="fr-FR" sz="2800" smtClean="0"/>
              <a:t>Date</a:t>
            </a:r>
          </a:p>
          <a:p>
            <a:pPr>
              <a:lnSpc>
                <a:spcPct val="80000"/>
              </a:lnSpc>
              <a:buFont typeface="Wingdings" pitchFamily="2" charset="2"/>
              <a:buChar char="Ø"/>
            </a:pPr>
            <a:r>
              <a:rPr lang="fr-FR" sz="2800" smtClean="0"/>
              <a:t>The names of the engineers and their signatures </a:t>
            </a:r>
          </a:p>
        </p:txBody>
      </p:sp>
      <p:sp>
        <p:nvSpPr>
          <p:cNvPr id="37892"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fr-FR" smtClean="0"/>
              <a:t>Test Report</a:t>
            </a:r>
          </a:p>
        </p:txBody>
      </p:sp>
      <p:sp>
        <p:nvSpPr>
          <p:cNvPr id="38914" name="Rectangle 3"/>
          <p:cNvSpPr>
            <a:spLocks noGrp="1" noChangeArrowheads="1"/>
          </p:cNvSpPr>
          <p:nvPr>
            <p:ph type="body" idx="1"/>
          </p:nvPr>
        </p:nvSpPr>
        <p:spPr bwMode="auto">
          <a:xfrm>
            <a:off x="457200" y="1268413"/>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None/>
            </a:pPr>
            <a:r>
              <a:rPr lang="fr-FR" sz="2800" smtClean="0"/>
              <a:t>It contains: </a:t>
            </a:r>
          </a:p>
          <a:p>
            <a:pPr>
              <a:lnSpc>
                <a:spcPct val="80000"/>
              </a:lnSpc>
              <a:buFont typeface="Wingdings" pitchFamily="2" charset="2"/>
              <a:buChar char="Ø"/>
            </a:pPr>
            <a:r>
              <a:rPr lang="fr-FR" sz="2800" smtClean="0"/>
              <a:t>Reference OSS</a:t>
            </a:r>
          </a:p>
          <a:p>
            <a:pPr>
              <a:lnSpc>
                <a:spcPct val="80000"/>
              </a:lnSpc>
              <a:buFont typeface="Wingdings" pitchFamily="2" charset="2"/>
              <a:buChar char="Ø"/>
            </a:pPr>
            <a:r>
              <a:rPr lang="fr-FR" sz="2800" smtClean="0"/>
              <a:t>Reference lab</a:t>
            </a:r>
          </a:p>
          <a:p>
            <a:pPr>
              <a:lnSpc>
                <a:spcPct val="80000"/>
              </a:lnSpc>
              <a:buFont typeface="Wingdings" pitchFamily="2" charset="2"/>
              <a:buChar char="Ø"/>
            </a:pPr>
            <a:r>
              <a:rPr lang="fr-FR" sz="2800" smtClean="0"/>
              <a:t>The brand, model and product name</a:t>
            </a:r>
          </a:p>
          <a:p>
            <a:pPr>
              <a:lnSpc>
                <a:spcPct val="80000"/>
              </a:lnSpc>
              <a:buFont typeface="Wingdings" pitchFamily="2" charset="2"/>
              <a:buChar char="Ø"/>
            </a:pPr>
            <a:r>
              <a:rPr lang="fr-FR" sz="2800" smtClean="0"/>
              <a:t>The customer name</a:t>
            </a:r>
          </a:p>
          <a:p>
            <a:pPr>
              <a:lnSpc>
                <a:spcPct val="80000"/>
              </a:lnSpc>
              <a:buFont typeface="Wingdings" pitchFamily="2" charset="2"/>
              <a:buChar char="Ø"/>
            </a:pPr>
            <a:r>
              <a:rPr lang="fr-FR" sz="2800" smtClean="0"/>
              <a:t>Standards and references of studies</a:t>
            </a:r>
          </a:p>
          <a:p>
            <a:pPr>
              <a:lnSpc>
                <a:spcPct val="80000"/>
              </a:lnSpc>
              <a:buFont typeface="Wingdings" pitchFamily="2" charset="2"/>
              <a:buChar char="Ø"/>
            </a:pPr>
            <a:r>
              <a:rPr lang="fr-FR" sz="2800" smtClean="0"/>
              <a:t>Application fields</a:t>
            </a:r>
          </a:p>
          <a:p>
            <a:pPr>
              <a:lnSpc>
                <a:spcPct val="80000"/>
              </a:lnSpc>
              <a:buFont typeface="Wingdings" pitchFamily="2" charset="2"/>
              <a:buChar char="Ø"/>
            </a:pPr>
            <a:r>
              <a:rPr lang="fr-FR" sz="2800" smtClean="0"/>
              <a:t>Identification and description of the equipment and customer</a:t>
            </a:r>
          </a:p>
          <a:p>
            <a:pPr>
              <a:lnSpc>
                <a:spcPct val="80000"/>
              </a:lnSpc>
              <a:buFont typeface="Wingdings" pitchFamily="2" charset="2"/>
              <a:buChar char="Ø"/>
            </a:pPr>
            <a:r>
              <a:rPr lang="fr-FR" sz="2800" smtClean="0"/>
              <a:t>Product specifications </a:t>
            </a:r>
          </a:p>
        </p:txBody>
      </p:sp>
      <p:sp>
        <p:nvSpPr>
          <p:cNvPr id="38916"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lstStyle/>
          <a:p>
            <a:r>
              <a:rPr lang="fr-FR" sz="2800" smtClean="0"/>
              <a:t>Plan </a:t>
            </a:r>
          </a:p>
        </p:txBody>
      </p:sp>
      <p:sp>
        <p:nvSpPr>
          <p:cNvPr id="21506" name="Espace réservé du contenu 2"/>
          <p:cNvSpPr>
            <a:spLocks noGrp="1"/>
          </p:cNvSpPr>
          <p:nvPr>
            <p:ph idx="4294967295"/>
          </p:nvPr>
        </p:nvSpPr>
        <p:spPr bwMode="auto">
          <a:xfrm>
            <a:off x="2700338" y="1125538"/>
            <a:ext cx="4751387" cy="4824412"/>
          </a:xfrm>
          <a:prstGeom prst="rect">
            <a:avLst/>
          </a:prstGeom>
          <a:noFill/>
          <a:ln>
            <a:miter lim="800000"/>
            <a:headEnd/>
            <a:tailEnd/>
          </a:ln>
        </p:spPr>
        <p:txBody>
          <a:bodyPr/>
          <a:lstStyle/>
          <a:p>
            <a:r>
              <a:rPr lang="fr-FR" sz="2400" dirty="0" smtClean="0">
                <a:latin typeface="Verdana" pitchFamily="34" charset="0"/>
              </a:rPr>
              <a:t>Objective </a:t>
            </a:r>
          </a:p>
          <a:p>
            <a:r>
              <a:rPr lang="fr-FR" sz="2400" dirty="0" smtClean="0">
                <a:latin typeface="Verdana" pitchFamily="34" charset="0"/>
              </a:rPr>
              <a:t>Introduction </a:t>
            </a:r>
          </a:p>
          <a:p>
            <a:r>
              <a:rPr lang="fr-FR" sz="2400" dirty="0" err="1" smtClean="0">
                <a:latin typeface="Verdana" pitchFamily="34" charset="0"/>
              </a:rPr>
              <a:t>Procedure</a:t>
            </a:r>
            <a:endParaRPr lang="fr-FR" sz="2400" dirty="0" smtClean="0">
              <a:latin typeface="Verdana" pitchFamily="34" charset="0"/>
            </a:endParaRPr>
          </a:p>
          <a:p>
            <a:r>
              <a:rPr lang="fr-FR" sz="2400" i="1" dirty="0" err="1" smtClean="0">
                <a:latin typeface="Verdana" pitchFamily="34" charset="0"/>
              </a:rPr>
              <a:t>Approval</a:t>
            </a:r>
            <a:r>
              <a:rPr lang="fr-FR" sz="2400" i="1" dirty="0" smtClean="0">
                <a:latin typeface="Verdana" pitchFamily="34" charset="0"/>
              </a:rPr>
              <a:t> </a:t>
            </a:r>
            <a:r>
              <a:rPr lang="fr-FR" sz="2400" i="1" dirty="0" err="1" smtClean="0">
                <a:latin typeface="Verdana" pitchFamily="34" charset="0"/>
              </a:rPr>
              <a:t>Methodology</a:t>
            </a:r>
            <a:endParaRPr lang="fr-FR" sz="2400" dirty="0" smtClean="0">
              <a:latin typeface="Verdana" pitchFamily="34" charset="0"/>
            </a:endParaRPr>
          </a:p>
          <a:p>
            <a:r>
              <a:rPr lang="fr-FR" sz="2400" dirty="0" err="1" smtClean="0">
                <a:latin typeface="Verdana" pitchFamily="34" charset="0"/>
              </a:rPr>
              <a:t>Different</a:t>
            </a:r>
            <a:r>
              <a:rPr lang="fr-FR" sz="2400" dirty="0" smtClean="0">
                <a:latin typeface="Verdana" pitchFamily="34" charset="0"/>
              </a:rPr>
              <a:t> types of </a:t>
            </a:r>
            <a:r>
              <a:rPr lang="fr-FR" sz="2400" dirty="0" err="1" smtClean="0">
                <a:latin typeface="Verdana" pitchFamily="34" charset="0"/>
              </a:rPr>
              <a:t>devices</a:t>
            </a:r>
            <a:endParaRPr lang="fr-FR" sz="2400" dirty="0" smtClean="0">
              <a:latin typeface="Verdana" pitchFamily="34" charset="0"/>
            </a:endParaRPr>
          </a:p>
          <a:p>
            <a:r>
              <a:rPr lang="fr-FR" sz="2400" dirty="0" smtClean="0">
                <a:latin typeface="Verdana" pitchFamily="34" charset="0"/>
              </a:rPr>
              <a:t>Standards</a:t>
            </a:r>
          </a:p>
          <a:p>
            <a:r>
              <a:rPr lang="fr-FR" sz="2400" dirty="0" smtClean="0">
                <a:latin typeface="Verdana" pitchFamily="34" charset="0"/>
              </a:rPr>
              <a:t>Tests and </a:t>
            </a:r>
            <a:r>
              <a:rPr lang="fr-FR" sz="2400" dirty="0" err="1" smtClean="0">
                <a:latin typeface="Verdana" pitchFamily="34" charset="0"/>
              </a:rPr>
              <a:t>measurements</a:t>
            </a:r>
            <a:endParaRPr lang="fr-FR" sz="2400" dirty="0" smtClean="0">
              <a:latin typeface="Verdana" pitchFamily="34" charset="0"/>
            </a:endParaRPr>
          </a:p>
          <a:p>
            <a:r>
              <a:rPr lang="fr-FR" sz="2400" dirty="0" err="1" smtClean="0">
                <a:latin typeface="Verdana" pitchFamily="34" charset="0"/>
              </a:rPr>
              <a:t>Measuring</a:t>
            </a:r>
            <a:r>
              <a:rPr lang="fr-FR" sz="2400" dirty="0" smtClean="0">
                <a:latin typeface="Verdana" pitchFamily="34" charset="0"/>
              </a:rPr>
              <a:t> </a:t>
            </a:r>
            <a:r>
              <a:rPr lang="fr-FR" sz="2400" dirty="0" err="1" smtClean="0">
                <a:latin typeface="Verdana" pitchFamily="34" charset="0"/>
              </a:rPr>
              <a:t>devices</a:t>
            </a:r>
            <a:endParaRPr lang="fr-FR" sz="2400" dirty="0" smtClean="0">
              <a:latin typeface="Verdana" pitchFamily="34" charset="0"/>
            </a:endParaRPr>
          </a:p>
          <a:p>
            <a:r>
              <a:rPr lang="fr-FR" sz="2400" dirty="0" err="1" smtClean="0">
                <a:latin typeface="Verdana" pitchFamily="34" charset="0"/>
              </a:rPr>
              <a:t>Recommendations</a:t>
            </a:r>
            <a:r>
              <a:rPr lang="fr-FR" sz="2400" dirty="0" smtClean="0">
                <a:latin typeface="Verdana" pitchFamily="34" charset="0"/>
              </a:rPr>
              <a:t> </a:t>
            </a:r>
          </a:p>
          <a:p>
            <a:r>
              <a:rPr lang="fr-FR" sz="2400" dirty="0" smtClean="0">
                <a:latin typeface="Verdana" pitchFamily="34" charset="0"/>
              </a:rPr>
              <a:t>Conclusion</a:t>
            </a:r>
          </a:p>
          <a:p>
            <a:pPr>
              <a:buFontTx/>
              <a:buNone/>
            </a:pPr>
            <a:endParaRPr lang="fr-FR" sz="2400" dirty="0" smtClean="0"/>
          </a:p>
        </p:txBody>
      </p:sp>
      <p:pic>
        <p:nvPicPr>
          <p:cNvPr id="21507"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150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fr-FR" smtClean="0"/>
              <a:t>Test Report</a:t>
            </a:r>
          </a:p>
        </p:txBody>
      </p:sp>
      <p:sp>
        <p:nvSpPr>
          <p:cNvPr id="39938" name="Rectangle 3"/>
          <p:cNvSpPr>
            <a:spLocks noGrp="1" noChangeArrowheads="1"/>
          </p:cNvSpPr>
          <p:nvPr>
            <p:ph type="body" idx="1"/>
          </p:nvPr>
        </p:nvSpPr>
        <p:spPr bwMode="auto">
          <a:xfrm>
            <a:off x="457200" y="1268413"/>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fr-FR" sz="2600" smtClean="0"/>
              <a:t>Tests and measurements made and results</a:t>
            </a:r>
          </a:p>
          <a:p>
            <a:pPr>
              <a:lnSpc>
                <a:spcPct val="90000"/>
              </a:lnSpc>
              <a:buFont typeface="Wingdings" pitchFamily="2" charset="2"/>
              <a:buChar char="Ø"/>
            </a:pPr>
            <a:r>
              <a:rPr lang="fr-FR" sz="2600" smtClean="0"/>
              <a:t>The final recommendations of the lab (successful or unsuccessful)</a:t>
            </a:r>
          </a:p>
          <a:p>
            <a:pPr>
              <a:lnSpc>
                <a:spcPct val="90000"/>
              </a:lnSpc>
              <a:buFont typeface="Wingdings" pitchFamily="2" charset="2"/>
              <a:buChar char="Ø"/>
            </a:pPr>
            <a:r>
              <a:rPr lang="fr-FR" sz="2600" smtClean="0"/>
              <a:t>Measurement reports and tests and picture of equipment</a:t>
            </a:r>
          </a:p>
          <a:p>
            <a:pPr>
              <a:lnSpc>
                <a:spcPct val="90000"/>
              </a:lnSpc>
              <a:buFont typeface="Wingdings" pitchFamily="2" charset="2"/>
              <a:buChar char="Ø"/>
            </a:pPr>
            <a:r>
              <a:rPr lang="fr-FR" sz="2600" smtClean="0"/>
              <a:t>Date</a:t>
            </a:r>
          </a:p>
          <a:p>
            <a:pPr>
              <a:lnSpc>
                <a:spcPct val="90000"/>
              </a:lnSpc>
              <a:buFont typeface="Wingdings" pitchFamily="2" charset="2"/>
              <a:buChar char="Ø"/>
            </a:pPr>
            <a:r>
              <a:rPr lang="fr-FR" sz="2600" smtClean="0"/>
              <a:t>The names of the engineers and their signatures </a:t>
            </a:r>
            <a:br>
              <a:rPr lang="fr-FR" sz="2600" smtClean="0"/>
            </a:br>
            <a:r>
              <a:rPr lang="fr-FR" sz="2600" smtClean="0">
                <a:solidFill>
                  <a:srgbClr val="0000FF"/>
                </a:solidFill>
              </a:rPr>
              <a:t>Note: The test report is sent to OSS, and based on the recommendation of the lab, the OSS issues a certificate of positive or negative approval signed by the General Manager of CERT</a:t>
            </a:r>
            <a:r>
              <a:rPr lang="fr-FR" sz="2600" smtClean="0">
                <a:solidFill>
                  <a:srgbClr val="9900CC"/>
                </a:solidFill>
              </a:rPr>
              <a:t>.</a:t>
            </a:r>
            <a:r>
              <a:rPr lang="fr-FR" sz="2400" smtClean="0">
                <a:solidFill>
                  <a:srgbClr val="9900CC"/>
                </a:solidFill>
              </a:rPr>
              <a:t> </a:t>
            </a:r>
          </a:p>
        </p:txBody>
      </p:sp>
      <p:sp>
        <p:nvSpPr>
          <p:cNvPr id="3994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idx="4294967295"/>
          </p:nvPr>
        </p:nvSpPr>
        <p:spPr/>
        <p:txBody>
          <a:bodyPr/>
          <a:lstStyle/>
          <a:p>
            <a:r>
              <a:rPr lang="fr-FR" sz="2800" smtClean="0"/>
              <a:t>Different types of devices</a:t>
            </a:r>
          </a:p>
        </p:txBody>
      </p:sp>
      <p:sp>
        <p:nvSpPr>
          <p:cNvPr id="40962" name="Espace réservé du contenu 2"/>
          <p:cNvSpPr>
            <a:spLocks noGrp="1"/>
          </p:cNvSpPr>
          <p:nvPr>
            <p:ph idx="4294967295"/>
          </p:nvPr>
        </p:nvSpPr>
        <p:spPr bwMode="auto">
          <a:xfrm>
            <a:off x="468313" y="1412875"/>
            <a:ext cx="7991475" cy="4248150"/>
          </a:xfrm>
          <a:prstGeom prst="rect">
            <a:avLst/>
          </a:prstGeom>
          <a:noFill/>
          <a:ln>
            <a:miter lim="800000"/>
            <a:headEnd/>
            <a:tailEnd/>
          </a:ln>
        </p:spPr>
        <p:txBody>
          <a:bodyPr/>
          <a:lstStyle/>
          <a:p>
            <a:pPr>
              <a:buFontTx/>
              <a:buNone/>
            </a:pPr>
            <a:r>
              <a:rPr lang="en-US" sz="2800" smtClean="0"/>
              <a:t>   Each telecommunication network contains components of different types that include several types of equipment: </a:t>
            </a:r>
          </a:p>
          <a:p>
            <a:pPr>
              <a:buFont typeface="Wingdings" pitchFamily="2" charset="2"/>
              <a:buChar char="Ø"/>
            </a:pPr>
            <a:r>
              <a:rPr lang="en-US" sz="2800" smtClean="0"/>
              <a:t>Radio Components</a:t>
            </a:r>
          </a:p>
          <a:p>
            <a:pPr>
              <a:buFont typeface="Wingdings" pitchFamily="2" charset="2"/>
              <a:buChar char="Ø"/>
            </a:pPr>
            <a:r>
              <a:rPr lang="en-US" sz="2800" smtClean="0"/>
              <a:t>Transmission components</a:t>
            </a:r>
          </a:p>
          <a:p>
            <a:pPr>
              <a:buFont typeface="Wingdings" pitchFamily="2" charset="2"/>
              <a:buChar char="Ø"/>
            </a:pPr>
            <a:r>
              <a:rPr lang="en-US" sz="2800" smtClean="0"/>
              <a:t>Switching components </a:t>
            </a:r>
          </a:p>
          <a:p>
            <a:pPr>
              <a:buFont typeface="Wingdings" pitchFamily="2" charset="2"/>
              <a:buChar char="Ø"/>
            </a:pPr>
            <a:r>
              <a:rPr lang="en-US" sz="2800" smtClean="0"/>
              <a:t>Computer components</a:t>
            </a:r>
            <a:endParaRPr lang="fr-FR" sz="2700" smtClean="0"/>
          </a:p>
        </p:txBody>
      </p:sp>
      <p:pic>
        <p:nvPicPr>
          <p:cNvPr id="40963"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40966"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idx="4294967295"/>
          </p:nvPr>
        </p:nvSpPr>
        <p:spPr/>
        <p:txBody>
          <a:bodyPr/>
          <a:lstStyle/>
          <a:p>
            <a:r>
              <a:rPr lang="fr-FR" sz="2800" smtClean="0"/>
              <a:t>Different types of devices</a:t>
            </a:r>
          </a:p>
        </p:txBody>
      </p:sp>
      <p:sp>
        <p:nvSpPr>
          <p:cNvPr id="41986" name="Espace réservé du contenu 2"/>
          <p:cNvSpPr>
            <a:spLocks noGrp="1"/>
          </p:cNvSpPr>
          <p:nvPr>
            <p:ph idx="4294967295"/>
          </p:nvPr>
        </p:nvSpPr>
        <p:spPr bwMode="auto">
          <a:xfrm>
            <a:off x="468313" y="1484313"/>
            <a:ext cx="7991475" cy="4248150"/>
          </a:xfrm>
          <a:prstGeom prst="rect">
            <a:avLst/>
          </a:prstGeom>
          <a:noFill/>
          <a:ln>
            <a:miter lim="800000"/>
            <a:headEnd/>
            <a:tailEnd/>
          </a:ln>
        </p:spPr>
        <p:txBody>
          <a:bodyPr/>
          <a:lstStyle/>
          <a:p>
            <a:pPr>
              <a:buFontTx/>
              <a:buNone/>
            </a:pPr>
            <a:r>
              <a:rPr lang="en-US" sz="2800" smtClean="0"/>
              <a:t>    Each telecommunication network also contains different types of connections: </a:t>
            </a:r>
          </a:p>
          <a:p>
            <a:pPr>
              <a:buFont typeface="Wingdings" pitchFamily="2" charset="2"/>
              <a:buChar char="Ø"/>
            </a:pPr>
            <a:r>
              <a:rPr lang="en-US" sz="2800" smtClean="0"/>
              <a:t>The wired links </a:t>
            </a:r>
          </a:p>
          <a:p>
            <a:pPr>
              <a:buFont typeface="Wingdings" pitchFamily="2" charset="2"/>
              <a:buChar char="Ø"/>
            </a:pPr>
            <a:r>
              <a:rPr lang="en-US" sz="2800" smtClean="0"/>
              <a:t>Radio links </a:t>
            </a:r>
          </a:p>
          <a:p>
            <a:pPr>
              <a:buFont typeface="Wingdings" pitchFamily="2" charset="2"/>
              <a:buChar char="Ø"/>
            </a:pPr>
            <a:r>
              <a:rPr lang="en-US" sz="2800" smtClean="0"/>
              <a:t>Optical links </a:t>
            </a:r>
            <a:br>
              <a:rPr lang="en-US" sz="2800" smtClean="0"/>
            </a:br>
            <a:r>
              <a:rPr lang="en-US" sz="2800" smtClean="0"/>
              <a:t>A telecommunication terminal may interface with the telecommunications network via one or more connections types</a:t>
            </a:r>
            <a:endParaRPr lang="fr-FR" sz="2700" smtClean="0"/>
          </a:p>
        </p:txBody>
      </p:sp>
      <p:pic>
        <p:nvPicPr>
          <p:cNvPr id="41987"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4199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idx="4294967295"/>
          </p:nvPr>
        </p:nvSpPr>
        <p:spPr/>
        <p:txBody>
          <a:bodyPr/>
          <a:lstStyle/>
          <a:p>
            <a:r>
              <a:rPr lang="fr-FR" sz="2800" smtClean="0"/>
              <a:t>Different types of devices</a:t>
            </a:r>
          </a:p>
        </p:txBody>
      </p:sp>
      <p:pic>
        <p:nvPicPr>
          <p:cNvPr id="4301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pic>
        <p:nvPicPr>
          <p:cNvPr id="43011" name="Espace réservé du contenu 3" descr="Reseaux-Telecoms.jpg"/>
          <p:cNvPicPr>
            <a:picLocks noGrp="1" noChangeAspect="1"/>
          </p:cNvPicPr>
          <p:nvPr>
            <p:ph idx="4294967295"/>
          </p:nvPr>
        </p:nvPicPr>
        <p:blipFill>
          <a:blip r:embed="rId3" cstate="print"/>
          <a:srcRect/>
          <a:stretch>
            <a:fillRect/>
          </a:stretch>
        </p:blipFill>
        <p:spPr bwMode="auto">
          <a:xfrm>
            <a:off x="1631950" y="1628775"/>
            <a:ext cx="5664200" cy="4248150"/>
          </a:xfrm>
          <a:prstGeom prst="rect">
            <a:avLst/>
          </a:prstGeom>
          <a:noFill/>
          <a:ln>
            <a:miter lim="800000"/>
            <a:headEnd/>
            <a:tailEnd/>
          </a:ln>
        </p:spPr>
      </p:pic>
      <p:sp>
        <p:nvSpPr>
          <p:cNvPr id="4301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idx="4294967295"/>
          </p:nvPr>
        </p:nvSpPr>
        <p:spPr/>
        <p:txBody>
          <a:bodyPr/>
          <a:lstStyle/>
          <a:p>
            <a:r>
              <a:rPr lang="fr-FR" sz="2800" smtClean="0"/>
              <a:t>Different types of devices</a:t>
            </a:r>
          </a:p>
        </p:txBody>
      </p:sp>
      <p:sp>
        <p:nvSpPr>
          <p:cNvPr id="44034" name="Espace réservé du contenu 2"/>
          <p:cNvSpPr>
            <a:spLocks noGrp="1"/>
          </p:cNvSpPr>
          <p:nvPr>
            <p:ph idx="4294967295"/>
          </p:nvPr>
        </p:nvSpPr>
        <p:spPr bwMode="auto">
          <a:xfrm>
            <a:off x="468313" y="1628775"/>
            <a:ext cx="7991475" cy="3455988"/>
          </a:xfrm>
          <a:prstGeom prst="rect">
            <a:avLst/>
          </a:prstGeom>
          <a:noFill/>
          <a:ln>
            <a:miter lim="800000"/>
            <a:headEnd/>
            <a:tailEnd/>
          </a:ln>
        </p:spPr>
        <p:txBody>
          <a:bodyPr/>
          <a:lstStyle/>
          <a:p>
            <a:pPr>
              <a:buFont typeface="Wingdings" pitchFamily="2" charset="2"/>
              <a:buChar char="Ø"/>
            </a:pPr>
            <a:r>
              <a:rPr lang="fr-FR" sz="2800" smtClean="0"/>
              <a:t> </a:t>
            </a:r>
            <a:r>
              <a:rPr lang="en-US" sz="2800" smtClean="0"/>
              <a:t>Fixed terminals: </a:t>
            </a:r>
            <a:br>
              <a:rPr lang="en-US" sz="2800" smtClean="0"/>
            </a:br>
            <a:r>
              <a:rPr lang="en-US" sz="2800" smtClean="0"/>
              <a:t>Fixed terminals of a telecommunication network are wired terminals, IP terminals, ADSL terminals ... (The telephones, routers, modems ....)</a:t>
            </a:r>
            <a:endParaRPr lang="fr-FR" sz="2700" smtClean="0"/>
          </a:p>
        </p:txBody>
      </p:sp>
      <p:pic>
        <p:nvPicPr>
          <p:cNvPr id="44035"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4403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idx="4294967295"/>
          </p:nvPr>
        </p:nvSpPr>
        <p:spPr/>
        <p:txBody>
          <a:bodyPr/>
          <a:lstStyle/>
          <a:p>
            <a:r>
              <a:rPr lang="fr-FR" sz="2800" smtClean="0"/>
              <a:t>Different types of devices</a:t>
            </a:r>
          </a:p>
        </p:txBody>
      </p:sp>
      <p:sp>
        <p:nvSpPr>
          <p:cNvPr id="45058" name="Espace réservé du contenu 2"/>
          <p:cNvSpPr>
            <a:spLocks noGrp="1"/>
          </p:cNvSpPr>
          <p:nvPr>
            <p:ph idx="4294967295"/>
          </p:nvPr>
        </p:nvSpPr>
        <p:spPr bwMode="auto">
          <a:xfrm>
            <a:off x="468313" y="1628775"/>
            <a:ext cx="8207375" cy="3887788"/>
          </a:xfrm>
          <a:prstGeom prst="rect">
            <a:avLst/>
          </a:prstGeom>
          <a:noFill/>
          <a:ln>
            <a:miter lim="800000"/>
            <a:headEnd/>
            <a:tailEnd/>
          </a:ln>
        </p:spPr>
        <p:txBody>
          <a:bodyPr/>
          <a:lstStyle/>
          <a:p>
            <a:pPr>
              <a:buFont typeface="Wingdings" pitchFamily="2" charset="2"/>
              <a:buChar char="Ø"/>
            </a:pPr>
            <a:r>
              <a:rPr lang="en-US" sz="2800" smtClean="0"/>
              <a:t>Mobile teminals: </a:t>
            </a:r>
            <a:br>
              <a:rPr lang="en-US" sz="2800" smtClean="0"/>
            </a:br>
            <a:r>
              <a:rPr lang="en-US" sz="2800" smtClean="0"/>
              <a:t>Mobile telecommunications terminals occupy a very wide and extensive range </a:t>
            </a:r>
            <a:br>
              <a:rPr lang="en-US" sz="2800" smtClean="0"/>
            </a:br>
            <a:r>
              <a:rPr lang="en-US" sz="2800" smtClean="0"/>
              <a:t>These terminals can be transmitters / receivers, Bluetooth, WIFI, GSM, HSDPA, UMTS, GPS, geo-location equipment, the signal converter equipment .......</a:t>
            </a:r>
            <a:endParaRPr lang="fr-FR" sz="2700" smtClean="0"/>
          </a:p>
        </p:txBody>
      </p:sp>
      <p:pic>
        <p:nvPicPr>
          <p:cNvPr id="45059"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45062"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idx="4294967295"/>
          </p:nvPr>
        </p:nvSpPr>
        <p:spPr/>
        <p:txBody>
          <a:bodyPr/>
          <a:lstStyle/>
          <a:p>
            <a:r>
              <a:rPr lang="fr-FR" sz="2800" smtClean="0"/>
              <a:t>Standards</a:t>
            </a:r>
          </a:p>
        </p:txBody>
      </p:sp>
      <p:sp>
        <p:nvSpPr>
          <p:cNvPr id="17411" name="Espace réservé du contenu 2"/>
          <p:cNvSpPr>
            <a:spLocks noGrp="1"/>
          </p:cNvSpPr>
          <p:nvPr>
            <p:ph idx="4294967295"/>
          </p:nvPr>
        </p:nvSpPr>
        <p:spPr bwMode="auto">
          <a:xfrm>
            <a:off x="468313" y="1412875"/>
            <a:ext cx="7991475" cy="3887788"/>
          </a:xfrm>
          <a:prstGeom prst="rect">
            <a:avLst/>
          </a:prstGeom>
          <a:ln>
            <a:miter lim="800000"/>
            <a:headEnd/>
            <a:tailEnd/>
          </a:ln>
        </p:spPr>
        <p:txBody>
          <a:bodyPr/>
          <a:lstStyle/>
          <a:p>
            <a:pPr marL="495300" indent="-495300">
              <a:lnSpc>
                <a:spcPct val="80000"/>
              </a:lnSpc>
              <a:buFontTx/>
              <a:buNone/>
              <a:defRPr/>
            </a:pPr>
            <a:r>
              <a:rPr lang="en-US" sz="2400" dirty="0" smtClean="0"/>
              <a:t>      </a:t>
            </a:r>
            <a:r>
              <a:rPr lang="en-US" sz="2800" dirty="0" smtClean="0"/>
              <a:t>Define: </a:t>
            </a:r>
          </a:p>
          <a:p>
            <a:pPr marL="495300" indent="-495300">
              <a:lnSpc>
                <a:spcPct val="80000"/>
              </a:lnSpc>
              <a:buFontTx/>
              <a:buNone/>
              <a:defRPr/>
            </a:pPr>
            <a:endParaRPr lang="en-US" sz="2800" dirty="0" smtClean="0"/>
          </a:p>
          <a:p>
            <a:pPr marL="495300" indent="-495300">
              <a:lnSpc>
                <a:spcPct val="80000"/>
              </a:lnSpc>
              <a:buFont typeface="Wingdings" pitchFamily="2" charset="2"/>
              <a:buChar char="Ø"/>
              <a:defRPr/>
            </a:pPr>
            <a:r>
              <a:rPr lang="en-US" sz="2800" dirty="0" smtClean="0"/>
              <a:t>Frequency bands allocated to radio equipment </a:t>
            </a:r>
          </a:p>
          <a:p>
            <a:pPr marL="495300" indent="-495300">
              <a:lnSpc>
                <a:spcPct val="80000"/>
              </a:lnSpc>
              <a:buFont typeface="Wingdings" pitchFamily="2" charset="2"/>
              <a:buChar char="Ø"/>
              <a:defRPr/>
            </a:pPr>
            <a:r>
              <a:rPr lang="en-US" sz="2800" dirty="0" smtClean="0"/>
              <a:t>The maximum power and fields allowed </a:t>
            </a:r>
          </a:p>
          <a:p>
            <a:pPr marL="495300" indent="-495300">
              <a:lnSpc>
                <a:spcPct val="80000"/>
              </a:lnSpc>
              <a:buFont typeface="Wingdings" pitchFamily="2" charset="2"/>
              <a:buChar char="Ø"/>
              <a:defRPr/>
            </a:pPr>
            <a:r>
              <a:rPr lang="en-US" sz="2800" dirty="0" smtClean="0"/>
              <a:t>The occupancy rate of the spectral band </a:t>
            </a:r>
            <a:br>
              <a:rPr lang="en-US" sz="2800" dirty="0" smtClean="0"/>
            </a:br>
            <a:r>
              <a:rPr lang="en-US" sz="2800" dirty="0" smtClean="0"/>
              <a:t/>
            </a:r>
            <a:br>
              <a:rPr lang="en-US" sz="2800" dirty="0" smtClean="0"/>
            </a:br>
            <a:r>
              <a:rPr lang="en-US" sz="2800" dirty="0" smtClean="0"/>
              <a:t>Ensuring coexistence between different users of radio waves</a:t>
            </a:r>
            <a:endParaRPr lang="fr-FR" sz="2800" dirty="0" smtClean="0"/>
          </a:p>
          <a:p>
            <a:pPr>
              <a:buFontTx/>
              <a:buNone/>
              <a:defRPr/>
            </a:pPr>
            <a:endParaRPr lang="fr-FR" sz="2700" dirty="0" smtClean="0"/>
          </a:p>
        </p:txBody>
      </p:sp>
      <p:pic>
        <p:nvPicPr>
          <p:cNvPr id="46083"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46086"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idx="4294967295"/>
          </p:nvPr>
        </p:nvSpPr>
        <p:spPr/>
        <p:txBody>
          <a:bodyPr/>
          <a:lstStyle/>
          <a:p>
            <a:r>
              <a:rPr lang="fr-FR" sz="2800" smtClean="0"/>
              <a:t>Standards</a:t>
            </a:r>
          </a:p>
        </p:txBody>
      </p:sp>
      <p:pic>
        <p:nvPicPr>
          <p:cNvPr id="47106"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pic>
        <p:nvPicPr>
          <p:cNvPr id="47107" name="Image 5"/>
          <p:cNvPicPr>
            <a:picLocks noChangeAspect="1" noChangeArrowheads="1"/>
          </p:cNvPicPr>
          <p:nvPr/>
        </p:nvPicPr>
        <p:blipFill>
          <a:blip r:embed="rId3" cstate="print"/>
          <a:srcRect l="9917" t="16931" r="7935" b="12698"/>
          <a:stretch>
            <a:fillRect/>
          </a:stretch>
        </p:blipFill>
        <p:spPr bwMode="auto">
          <a:xfrm>
            <a:off x="539750" y="1125538"/>
            <a:ext cx="7920038" cy="4679950"/>
          </a:xfrm>
          <a:prstGeom prst="rect">
            <a:avLst/>
          </a:prstGeom>
          <a:noFill/>
          <a:ln w="9525">
            <a:noFill/>
            <a:miter lim="800000"/>
            <a:headEnd/>
            <a:tailEnd/>
          </a:ln>
        </p:spPr>
      </p:pic>
      <p:sp>
        <p:nvSpPr>
          <p:cNvPr id="4711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idx="4294967295"/>
          </p:nvPr>
        </p:nvSpPr>
        <p:spPr/>
        <p:txBody>
          <a:bodyPr/>
          <a:lstStyle/>
          <a:p>
            <a:r>
              <a:rPr lang="fr-FR" sz="2800" smtClean="0"/>
              <a:t>Standards</a:t>
            </a:r>
          </a:p>
        </p:txBody>
      </p:sp>
      <p:pic>
        <p:nvPicPr>
          <p:cNvPr id="4813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pic>
        <p:nvPicPr>
          <p:cNvPr id="48131" name="Image 5"/>
          <p:cNvPicPr>
            <a:picLocks noChangeAspect="1" noChangeArrowheads="1"/>
          </p:cNvPicPr>
          <p:nvPr/>
        </p:nvPicPr>
        <p:blipFill>
          <a:blip r:embed="rId3" cstate="print"/>
          <a:srcRect l="9752" t="14549" r="7935" b="22487"/>
          <a:stretch>
            <a:fillRect/>
          </a:stretch>
        </p:blipFill>
        <p:spPr bwMode="auto">
          <a:xfrm>
            <a:off x="539750" y="1052513"/>
            <a:ext cx="7920038" cy="4897437"/>
          </a:xfrm>
          <a:prstGeom prst="rect">
            <a:avLst/>
          </a:prstGeom>
          <a:noFill/>
          <a:ln w="9525">
            <a:noFill/>
            <a:miter lim="800000"/>
            <a:headEnd/>
            <a:tailEnd/>
          </a:ln>
        </p:spPr>
      </p:pic>
      <p:sp>
        <p:nvSpPr>
          <p:cNvPr id="4813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idx="4294967295"/>
          </p:nvPr>
        </p:nvSpPr>
        <p:spPr/>
        <p:txBody>
          <a:bodyPr/>
          <a:lstStyle/>
          <a:p>
            <a:r>
              <a:rPr lang="fr-FR" sz="2800" smtClean="0"/>
              <a:t>Standards</a:t>
            </a:r>
          </a:p>
        </p:txBody>
      </p:sp>
      <p:pic>
        <p:nvPicPr>
          <p:cNvPr id="49154"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pic>
        <p:nvPicPr>
          <p:cNvPr id="49155" name="Image 6"/>
          <p:cNvPicPr>
            <a:picLocks noChangeAspect="1" noChangeArrowheads="1"/>
          </p:cNvPicPr>
          <p:nvPr/>
        </p:nvPicPr>
        <p:blipFill>
          <a:blip r:embed="rId3" cstate="print"/>
          <a:srcRect l="9917" t="16931" r="7768" b="14815"/>
          <a:stretch>
            <a:fillRect/>
          </a:stretch>
        </p:blipFill>
        <p:spPr bwMode="auto">
          <a:xfrm>
            <a:off x="539750" y="1196975"/>
            <a:ext cx="7920038" cy="4679950"/>
          </a:xfrm>
          <a:prstGeom prst="rect">
            <a:avLst/>
          </a:prstGeom>
          <a:noFill/>
          <a:ln w="9525">
            <a:noFill/>
            <a:miter lim="800000"/>
            <a:headEnd/>
            <a:tailEnd/>
          </a:ln>
        </p:spPr>
      </p:pic>
      <p:sp>
        <p:nvSpPr>
          <p:cNvPr id="4915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idx="4294967295"/>
          </p:nvPr>
        </p:nvSpPr>
        <p:spPr/>
        <p:txBody>
          <a:bodyPr/>
          <a:lstStyle/>
          <a:p>
            <a:r>
              <a:rPr lang="fr-FR" smtClean="0"/>
              <a:t>Objective</a:t>
            </a:r>
          </a:p>
        </p:txBody>
      </p:sp>
      <p:sp>
        <p:nvSpPr>
          <p:cNvPr id="22530" name="Espace réservé du contenu 2"/>
          <p:cNvSpPr>
            <a:spLocks noGrp="1"/>
          </p:cNvSpPr>
          <p:nvPr>
            <p:ph idx="4294967295"/>
          </p:nvPr>
        </p:nvSpPr>
        <p:spPr bwMode="auto">
          <a:xfrm>
            <a:off x="468313" y="1773238"/>
            <a:ext cx="8424862" cy="3384550"/>
          </a:xfrm>
          <a:prstGeom prst="rect">
            <a:avLst/>
          </a:prstGeom>
          <a:noFill/>
          <a:ln>
            <a:miter lim="800000"/>
            <a:headEnd/>
            <a:tailEnd/>
          </a:ln>
        </p:spPr>
        <p:txBody>
          <a:bodyPr/>
          <a:lstStyle/>
          <a:p>
            <a:pPr marL="177800" indent="-177800">
              <a:buFontTx/>
              <a:buNone/>
            </a:pPr>
            <a:r>
              <a:rPr lang="en-US" sz="3600" smtClean="0"/>
              <a:t>Detail procedures, administrative and technical mechanisms related to the activity of Type Approval of telecommunications terminals</a:t>
            </a:r>
            <a:endParaRPr lang="fr-FR" sz="3600" smtClean="0"/>
          </a:p>
          <a:p>
            <a:pPr marL="177800" indent="-177800"/>
            <a:endParaRPr lang="fr-FR" smtClean="0"/>
          </a:p>
        </p:txBody>
      </p:sp>
      <p:pic>
        <p:nvPicPr>
          <p:cNvPr id="22531"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2535"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idx="4294967295"/>
          </p:nvPr>
        </p:nvSpPr>
        <p:spPr/>
        <p:txBody>
          <a:bodyPr/>
          <a:lstStyle/>
          <a:p>
            <a:r>
              <a:rPr lang="fr-FR" sz="2800" smtClean="0"/>
              <a:t>Tests and Measurements</a:t>
            </a:r>
          </a:p>
        </p:txBody>
      </p:sp>
      <p:pic>
        <p:nvPicPr>
          <p:cNvPr id="50178"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0179"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Definition</a:t>
            </a:r>
            <a:r>
              <a:rPr lang="fr-FR" sz="2800" b="1">
                <a:solidFill>
                  <a:schemeClr val="bg1"/>
                </a:solidFill>
                <a:latin typeface="Times New Roman" pitchFamily="18" charset="0"/>
                <a:ea typeface="Mudir MT"/>
                <a:cs typeface="Mudir MT"/>
              </a:rPr>
              <a:t> </a:t>
            </a:r>
            <a:endParaRPr lang="fr-FR" sz="2800"/>
          </a:p>
        </p:txBody>
      </p:sp>
      <p:sp>
        <p:nvSpPr>
          <p:cNvPr id="50180" name="Rectangle 6"/>
          <p:cNvSpPr>
            <a:spLocks noChangeArrowheads="1"/>
          </p:cNvSpPr>
          <p:nvPr/>
        </p:nvSpPr>
        <p:spPr bwMode="auto">
          <a:xfrm>
            <a:off x="468313" y="2339975"/>
            <a:ext cx="8351837" cy="2246313"/>
          </a:xfrm>
          <a:prstGeom prst="rect">
            <a:avLst/>
          </a:prstGeom>
          <a:noFill/>
          <a:ln w="9525">
            <a:noFill/>
            <a:miter lim="800000"/>
            <a:headEnd/>
            <a:tailEnd/>
          </a:ln>
        </p:spPr>
        <p:txBody>
          <a:bodyPr>
            <a:spAutoFit/>
          </a:bodyPr>
          <a:lstStyle/>
          <a:p>
            <a:r>
              <a:rPr lang="en-US" sz="2800"/>
              <a:t>By applying the appropriate standard and with a set of measuring instruments and test benches, we ensure the conformity of the equipment under test, submitted for approval, compared to standard that supports them</a:t>
            </a:r>
            <a:endParaRPr lang="fr-FR" sz="2700"/>
          </a:p>
        </p:txBody>
      </p:sp>
      <p:sp>
        <p:nvSpPr>
          <p:cNvPr id="50183"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p:cNvSpPr>
          <p:nvPr>
            <p:ph type="title" idx="4294967295"/>
          </p:nvPr>
        </p:nvSpPr>
        <p:spPr/>
        <p:txBody>
          <a:bodyPr/>
          <a:lstStyle/>
          <a:p>
            <a:r>
              <a:rPr lang="fr-FR" sz="2800" smtClean="0"/>
              <a:t>Tests and Measurements</a:t>
            </a:r>
          </a:p>
        </p:txBody>
      </p:sp>
      <p:pic>
        <p:nvPicPr>
          <p:cNvPr id="51202"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1203"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Measurements </a:t>
            </a:r>
          </a:p>
        </p:txBody>
      </p:sp>
      <p:sp>
        <p:nvSpPr>
          <p:cNvPr id="51204" name="Rectangle 6"/>
          <p:cNvSpPr>
            <a:spLocks noChangeArrowheads="1"/>
          </p:cNvSpPr>
          <p:nvPr/>
        </p:nvSpPr>
        <p:spPr bwMode="auto">
          <a:xfrm>
            <a:off x="395288" y="1773238"/>
            <a:ext cx="8353425" cy="3970337"/>
          </a:xfrm>
          <a:prstGeom prst="rect">
            <a:avLst/>
          </a:prstGeom>
          <a:noFill/>
          <a:ln w="9525">
            <a:noFill/>
            <a:miter lim="800000"/>
            <a:headEnd/>
            <a:tailEnd/>
          </a:ln>
        </p:spPr>
        <p:txBody>
          <a:bodyPr>
            <a:spAutoFit/>
          </a:bodyPr>
          <a:lstStyle/>
          <a:p>
            <a:r>
              <a:rPr lang="en-US" sz="2800"/>
              <a:t>Among the tests and measurements performed during the approval of a telecommunication terminal : </a:t>
            </a:r>
          </a:p>
          <a:p>
            <a:pPr>
              <a:buFont typeface="Wingdings" pitchFamily="2" charset="2"/>
              <a:buChar char="Ø"/>
            </a:pPr>
            <a:r>
              <a:rPr lang="en-US" sz="2800"/>
              <a:t>Verification of the frequency band </a:t>
            </a:r>
          </a:p>
          <a:p>
            <a:pPr>
              <a:buFont typeface="Wingdings" pitchFamily="2" charset="2"/>
              <a:buChar char="Ø"/>
            </a:pPr>
            <a:r>
              <a:rPr lang="en-US" sz="2800"/>
              <a:t>Measuring the frequency error </a:t>
            </a:r>
          </a:p>
          <a:p>
            <a:pPr>
              <a:buFont typeface="Wingdings" pitchFamily="2" charset="2"/>
              <a:buChar char="Ø"/>
            </a:pPr>
            <a:r>
              <a:rPr lang="en-US" sz="2800"/>
              <a:t>Measurement of the emitted power</a:t>
            </a:r>
          </a:p>
          <a:p>
            <a:pPr>
              <a:buFont typeface="Wingdings" pitchFamily="2" charset="2"/>
              <a:buChar char="Ø"/>
            </a:pPr>
            <a:r>
              <a:rPr lang="en-US" sz="2800"/>
              <a:t>Measurement of reception levels </a:t>
            </a:r>
          </a:p>
          <a:p>
            <a:pPr>
              <a:buFont typeface="Wingdings" pitchFamily="2" charset="2"/>
              <a:buChar char="Ø"/>
            </a:pPr>
            <a:r>
              <a:rPr lang="en-US" sz="2800"/>
              <a:t>Measurement of BER (bit error rate) </a:t>
            </a:r>
          </a:p>
          <a:p>
            <a:pPr>
              <a:buFont typeface="Wingdings" pitchFamily="2" charset="2"/>
              <a:buChar char="Ø"/>
            </a:pPr>
            <a:r>
              <a:rPr lang="en-US" sz="2800"/>
              <a:t>Measurement of internal impedance</a:t>
            </a:r>
            <a:endParaRPr lang="fr-FR" sz="2700"/>
          </a:p>
        </p:txBody>
      </p:sp>
      <p:sp>
        <p:nvSpPr>
          <p:cNvPr id="51207"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idx="4294967295"/>
          </p:nvPr>
        </p:nvSpPr>
        <p:spPr/>
        <p:txBody>
          <a:bodyPr/>
          <a:lstStyle/>
          <a:p>
            <a:r>
              <a:rPr lang="fr-FR" sz="2800" smtClean="0"/>
              <a:t>Tests and Measurements</a:t>
            </a:r>
          </a:p>
        </p:txBody>
      </p:sp>
      <p:pic>
        <p:nvPicPr>
          <p:cNvPr id="52226"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2227"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Functional test</a:t>
            </a:r>
          </a:p>
        </p:txBody>
      </p:sp>
      <p:sp>
        <p:nvSpPr>
          <p:cNvPr id="52228" name="Rectangle 6"/>
          <p:cNvSpPr>
            <a:spLocks noChangeArrowheads="1"/>
          </p:cNvSpPr>
          <p:nvPr/>
        </p:nvSpPr>
        <p:spPr bwMode="auto">
          <a:xfrm>
            <a:off x="395288" y="2549525"/>
            <a:ext cx="8353425" cy="1816100"/>
          </a:xfrm>
          <a:prstGeom prst="rect">
            <a:avLst/>
          </a:prstGeom>
          <a:noFill/>
          <a:ln w="9525">
            <a:noFill/>
            <a:miter lim="800000"/>
            <a:headEnd/>
            <a:tailEnd/>
          </a:ln>
        </p:spPr>
        <p:txBody>
          <a:bodyPr>
            <a:spAutoFit/>
          </a:bodyPr>
          <a:lstStyle/>
          <a:p>
            <a:r>
              <a:rPr lang="en-US" sz="2800"/>
              <a:t>During the approval, all telecommunication terminals are subject to functional tests in terms of commissioning and testing of the product and its smooth functioning</a:t>
            </a:r>
            <a:endParaRPr lang="fr-FR" sz="2800"/>
          </a:p>
        </p:txBody>
      </p:sp>
      <p:sp>
        <p:nvSpPr>
          <p:cNvPr id="52231"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idx="4294967295"/>
          </p:nvPr>
        </p:nvSpPr>
        <p:spPr/>
        <p:txBody>
          <a:bodyPr/>
          <a:lstStyle/>
          <a:p>
            <a:r>
              <a:rPr lang="fr-FR" sz="2800" smtClean="0"/>
              <a:t>Measuring devices</a:t>
            </a:r>
          </a:p>
        </p:txBody>
      </p:sp>
      <p:pic>
        <p:nvPicPr>
          <p:cNvPr id="5325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3251"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Agilent Technologies 8960 Series 10</a:t>
            </a:r>
            <a:endParaRPr lang="fr-FR" sz="2800"/>
          </a:p>
        </p:txBody>
      </p:sp>
      <p:sp>
        <p:nvSpPr>
          <p:cNvPr id="53252" name="Rectangle 6"/>
          <p:cNvSpPr>
            <a:spLocks noChangeArrowheads="1"/>
          </p:cNvSpPr>
          <p:nvPr/>
        </p:nvSpPr>
        <p:spPr bwMode="auto">
          <a:xfrm>
            <a:off x="395288" y="1773238"/>
            <a:ext cx="8353425" cy="3540125"/>
          </a:xfrm>
          <a:prstGeom prst="rect">
            <a:avLst/>
          </a:prstGeom>
          <a:noFill/>
          <a:ln w="9525">
            <a:noFill/>
            <a:miter lim="800000"/>
            <a:headEnd/>
            <a:tailEnd/>
          </a:ln>
        </p:spPr>
        <p:txBody>
          <a:bodyPr>
            <a:spAutoFit/>
          </a:bodyPr>
          <a:lstStyle/>
          <a:p>
            <a:pPr>
              <a:buFont typeface="Wingdings" pitchFamily="2" charset="2"/>
              <a:buChar char="Ø"/>
            </a:pPr>
            <a:r>
              <a:rPr lang="en-US" sz="2800"/>
              <a:t>The test bench of a GSM terminal consists of three essential components: </a:t>
            </a:r>
          </a:p>
          <a:p>
            <a:pPr>
              <a:buFont typeface="Wingdings" pitchFamily="2" charset="2"/>
              <a:buChar char="Ø"/>
            </a:pPr>
            <a:r>
              <a:rPr lang="en-US" sz="2800"/>
              <a:t>Simulator test radio (eg Agilent 8960) </a:t>
            </a:r>
          </a:p>
          <a:p>
            <a:pPr>
              <a:buFont typeface="Wingdings" pitchFamily="2" charset="2"/>
              <a:buChar char="Ø"/>
            </a:pPr>
            <a:r>
              <a:rPr lang="en-US" sz="2800"/>
              <a:t>computer </a:t>
            </a:r>
          </a:p>
          <a:p>
            <a:pPr>
              <a:buFont typeface="Wingdings" pitchFamily="2" charset="2"/>
              <a:buChar char="Ø"/>
            </a:pPr>
            <a:r>
              <a:rPr lang="en-US" sz="2800"/>
              <a:t>A test application installed on the computer (eg WTM) </a:t>
            </a:r>
            <a:br>
              <a:rPr lang="en-US" sz="2800"/>
            </a:br>
            <a:r>
              <a:rPr lang="en-US" sz="2800"/>
              <a:t>   </a:t>
            </a:r>
            <a:r>
              <a:rPr lang="en-US" sz="2800" i="1" u="sng"/>
              <a:t>A link between these components is necessary USB / GPIB</a:t>
            </a:r>
            <a:endParaRPr lang="fr-FR" sz="2800" i="1" u="sng"/>
          </a:p>
        </p:txBody>
      </p:sp>
      <p:sp>
        <p:nvSpPr>
          <p:cNvPr id="53255"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idx="4294967295"/>
          </p:nvPr>
        </p:nvSpPr>
        <p:spPr/>
        <p:txBody>
          <a:bodyPr/>
          <a:lstStyle/>
          <a:p>
            <a:r>
              <a:rPr lang="fr-FR" sz="2800" smtClean="0"/>
              <a:t>Measuring devices</a:t>
            </a:r>
          </a:p>
        </p:txBody>
      </p:sp>
      <p:pic>
        <p:nvPicPr>
          <p:cNvPr id="54274"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4275"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Agilent Technologies 8960 Series 10</a:t>
            </a:r>
            <a:endParaRPr lang="fr-FR" sz="2800"/>
          </a:p>
        </p:txBody>
      </p:sp>
      <p:sp>
        <p:nvSpPr>
          <p:cNvPr id="54276" name="Rectangle 6"/>
          <p:cNvSpPr>
            <a:spLocks noChangeArrowheads="1"/>
          </p:cNvSpPr>
          <p:nvPr/>
        </p:nvSpPr>
        <p:spPr bwMode="auto">
          <a:xfrm>
            <a:off x="250825" y="1773238"/>
            <a:ext cx="8497888" cy="3935412"/>
          </a:xfrm>
          <a:prstGeom prst="rect">
            <a:avLst/>
          </a:prstGeom>
          <a:noFill/>
          <a:ln w="9525">
            <a:noFill/>
            <a:miter lim="800000"/>
            <a:headEnd/>
            <a:tailEnd/>
          </a:ln>
        </p:spPr>
        <p:txBody>
          <a:bodyPr>
            <a:spAutoFit/>
          </a:bodyPr>
          <a:lstStyle/>
          <a:p>
            <a:pPr>
              <a:buFont typeface="Wingdings" pitchFamily="2" charset="2"/>
              <a:buNone/>
            </a:pPr>
            <a:r>
              <a:rPr lang="fr-FR" sz="2800"/>
              <a:t>A detailed test report is delivered by this instrument and it contains:</a:t>
            </a:r>
          </a:p>
          <a:p>
            <a:pPr>
              <a:buFont typeface="Wingdings" pitchFamily="2" charset="2"/>
              <a:buChar char="Ø"/>
            </a:pPr>
            <a:r>
              <a:rPr lang="fr-FR" sz="2800"/>
              <a:t>Date / time</a:t>
            </a:r>
          </a:p>
          <a:p>
            <a:pPr>
              <a:buFont typeface="Wingdings" pitchFamily="2" charset="2"/>
              <a:buChar char="Ø"/>
            </a:pPr>
            <a:r>
              <a:rPr lang="fr-FR" sz="2800"/>
              <a:t>Name of operator</a:t>
            </a:r>
          </a:p>
          <a:p>
            <a:pPr>
              <a:buFont typeface="Wingdings" pitchFamily="2" charset="2"/>
              <a:buChar char="Ø"/>
            </a:pPr>
            <a:r>
              <a:rPr lang="fr-FR" sz="2800"/>
              <a:t>The reference measuring device</a:t>
            </a:r>
          </a:p>
          <a:p>
            <a:pPr>
              <a:buFont typeface="Wingdings" pitchFamily="2" charset="2"/>
              <a:buChar char="Ø"/>
            </a:pPr>
            <a:r>
              <a:rPr lang="fr-FR" sz="2800"/>
              <a:t>IMEI of the EUT</a:t>
            </a:r>
          </a:p>
          <a:p>
            <a:pPr>
              <a:buFont typeface="Wingdings" pitchFamily="2" charset="2"/>
              <a:buChar char="Ø"/>
            </a:pPr>
            <a:r>
              <a:rPr lang="fr-FR" sz="2800"/>
              <a:t>IMSI of the SIM card test</a:t>
            </a:r>
          </a:p>
          <a:p>
            <a:pPr>
              <a:buFont typeface="Wingdings" pitchFamily="2" charset="2"/>
              <a:buChar char="Ø"/>
            </a:pPr>
            <a:r>
              <a:rPr lang="fr-FR" sz="2800"/>
              <a:t>All parameters tested with the measured values ​​and test results (pass or failed)</a:t>
            </a:r>
            <a:r>
              <a:rPr lang="fr-FR"/>
              <a:t> </a:t>
            </a:r>
          </a:p>
        </p:txBody>
      </p:sp>
      <p:sp>
        <p:nvSpPr>
          <p:cNvPr id="54279"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p:txBody>
          <a:bodyPr/>
          <a:lstStyle/>
          <a:p>
            <a:r>
              <a:rPr lang="fr-FR" sz="2800" smtClean="0"/>
              <a:t>Measuring devices</a:t>
            </a:r>
          </a:p>
        </p:txBody>
      </p:sp>
      <p:pic>
        <p:nvPicPr>
          <p:cNvPr id="55298"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5299"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Agilent Technologies 8960 Series 10</a:t>
            </a:r>
            <a:endParaRPr lang="fr-FR" sz="2800"/>
          </a:p>
        </p:txBody>
      </p:sp>
      <p:pic>
        <p:nvPicPr>
          <p:cNvPr id="55300" name="Espace réservé du contenu 3" descr="1112_Agilent_8960_test_set.jpg"/>
          <p:cNvPicPr>
            <a:picLocks noGrp="1" noChangeAspect="1"/>
          </p:cNvPicPr>
          <p:nvPr>
            <p:ph idx="1"/>
          </p:nvPr>
        </p:nvPicPr>
        <p:blipFill>
          <a:blip r:embed="rId3" cstate="print"/>
          <a:srcRect/>
          <a:stretch>
            <a:fillRect/>
          </a:stretch>
        </p:blipFill>
        <p:spPr bwMode="auto">
          <a:xfrm>
            <a:off x="1042988" y="1930400"/>
            <a:ext cx="6756400" cy="4019550"/>
          </a:xfrm>
          <a:noFill/>
          <a:ln>
            <a:miter lim="800000"/>
            <a:headEnd/>
            <a:tailEnd/>
          </a:ln>
        </p:spPr>
      </p:pic>
      <p:sp>
        <p:nvSpPr>
          <p:cNvPr id="55303"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title"/>
          </p:nvPr>
        </p:nvSpPr>
        <p:spPr/>
        <p:txBody>
          <a:bodyPr/>
          <a:lstStyle/>
          <a:p>
            <a:r>
              <a:rPr lang="fr-FR" sz="2800" smtClean="0"/>
              <a:t>Measuring devices</a:t>
            </a:r>
          </a:p>
        </p:txBody>
      </p:sp>
      <p:pic>
        <p:nvPicPr>
          <p:cNvPr id="56322"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6323"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Agilent Technologies 8960 Series 10</a:t>
            </a:r>
            <a:endParaRPr lang="fr-FR" sz="2800"/>
          </a:p>
        </p:txBody>
      </p:sp>
      <p:pic>
        <p:nvPicPr>
          <p:cNvPr id="56324" name="Espace réservé du contenu 3" descr="connexion RF.gif"/>
          <p:cNvPicPr>
            <a:picLocks noGrp="1" noChangeAspect="1"/>
          </p:cNvPicPr>
          <p:nvPr>
            <p:ph idx="1"/>
          </p:nvPr>
        </p:nvPicPr>
        <p:blipFill>
          <a:blip r:embed="rId3" cstate="print"/>
          <a:srcRect/>
          <a:stretch>
            <a:fillRect/>
          </a:stretch>
        </p:blipFill>
        <p:spPr bwMode="auto">
          <a:xfrm>
            <a:off x="1547813" y="1916113"/>
            <a:ext cx="5903912" cy="3933825"/>
          </a:xfrm>
          <a:noFill/>
          <a:ln>
            <a:miter lim="800000"/>
            <a:headEnd/>
            <a:tailEnd/>
          </a:ln>
        </p:spPr>
      </p:pic>
      <p:sp>
        <p:nvSpPr>
          <p:cNvPr id="56327"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p:txBody>
          <a:bodyPr/>
          <a:lstStyle/>
          <a:p>
            <a:r>
              <a:rPr lang="fr-FR" sz="2800" smtClean="0"/>
              <a:t>Measuring devices</a:t>
            </a:r>
          </a:p>
        </p:txBody>
      </p:sp>
      <p:pic>
        <p:nvPicPr>
          <p:cNvPr id="57346"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7347"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Agilent Technologies 8960 Series 10</a:t>
            </a:r>
            <a:endParaRPr lang="fr-FR" sz="2800"/>
          </a:p>
        </p:txBody>
      </p:sp>
      <p:pic>
        <p:nvPicPr>
          <p:cNvPr id="57348" name="Espace réservé du contenu 5" descr="Test GSM.JPG"/>
          <p:cNvPicPr>
            <a:picLocks noGrp="1" noChangeAspect="1"/>
          </p:cNvPicPr>
          <p:nvPr>
            <p:ph idx="1"/>
          </p:nvPr>
        </p:nvPicPr>
        <p:blipFill>
          <a:blip r:embed="rId3" cstate="print"/>
          <a:srcRect/>
          <a:stretch>
            <a:fillRect/>
          </a:stretch>
        </p:blipFill>
        <p:spPr bwMode="auto">
          <a:xfrm>
            <a:off x="755650" y="1846263"/>
            <a:ext cx="7551738" cy="4246562"/>
          </a:xfrm>
          <a:noFill/>
          <a:ln>
            <a:miter lim="800000"/>
            <a:headEnd/>
            <a:tailEnd/>
          </a:ln>
        </p:spPr>
      </p:pic>
      <p:sp>
        <p:nvSpPr>
          <p:cNvPr id="57351"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p:txBody>
          <a:bodyPr/>
          <a:lstStyle/>
          <a:p>
            <a:r>
              <a:rPr lang="fr-FR" sz="2800" smtClean="0"/>
              <a:t>Measuring devices</a:t>
            </a:r>
          </a:p>
        </p:txBody>
      </p:sp>
      <p:pic>
        <p:nvPicPr>
          <p:cNvPr id="5837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8371"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Wavetek 4107</a:t>
            </a:r>
            <a:endParaRPr lang="fr-FR" sz="2800"/>
          </a:p>
        </p:txBody>
      </p:sp>
      <p:sp>
        <p:nvSpPr>
          <p:cNvPr id="58372" name="Espace réservé du contenu 6"/>
          <p:cNvSpPr>
            <a:spLocks noGrp="1"/>
          </p:cNvSpPr>
          <p:nvPr>
            <p:ph idx="1"/>
          </p:nvPr>
        </p:nvSpPr>
        <p:spPr bwMode="auto">
          <a:xfrm>
            <a:off x="684213" y="1916113"/>
            <a:ext cx="7715250" cy="3849687"/>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t>   As for the approval of a GSM terminal, technical control testing requires a radiated radio simulator mode, </a:t>
            </a:r>
            <a:r>
              <a:rPr lang="en-US" dirty="0" err="1" smtClean="0"/>
              <a:t>it’is</a:t>
            </a:r>
            <a:r>
              <a:rPr lang="en-US" dirty="0" smtClean="0"/>
              <a:t> not conducted mode and we take a minimum number of tests (Wavetek 4107)</a:t>
            </a:r>
          </a:p>
          <a:p>
            <a:endParaRPr lang="fr-FR" dirty="0" smtClean="0"/>
          </a:p>
        </p:txBody>
      </p:sp>
      <p:sp>
        <p:nvSpPr>
          <p:cNvPr id="58375"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lstStyle/>
          <a:p>
            <a:r>
              <a:rPr lang="fr-FR" sz="2800" smtClean="0"/>
              <a:t>Measuring devices</a:t>
            </a:r>
          </a:p>
        </p:txBody>
      </p:sp>
      <p:pic>
        <p:nvPicPr>
          <p:cNvPr id="59394"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59395"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Wavetek 4107</a:t>
            </a:r>
            <a:endParaRPr lang="fr-FR" sz="2800"/>
          </a:p>
        </p:txBody>
      </p:sp>
      <p:pic>
        <p:nvPicPr>
          <p:cNvPr id="59396" name="Espace réservé du contenu 3" descr="wavetek4107.jpg"/>
          <p:cNvPicPr>
            <a:picLocks noGrp="1" noChangeAspect="1"/>
          </p:cNvPicPr>
          <p:nvPr>
            <p:ph idx="1"/>
          </p:nvPr>
        </p:nvPicPr>
        <p:blipFill>
          <a:blip r:embed="rId3" cstate="print"/>
          <a:srcRect/>
          <a:stretch>
            <a:fillRect/>
          </a:stretch>
        </p:blipFill>
        <p:spPr bwMode="auto">
          <a:xfrm>
            <a:off x="2857500" y="1905000"/>
            <a:ext cx="2938463" cy="3827463"/>
          </a:xfrm>
          <a:noFill/>
          <a:ln>
            <a:miter lim="800000"/>
            <a:headEnd/>
            <a:tailEnd/>
          </a:ln>
        </p:spPr>
      </p:pic>
      <p:sp>
        <p:nvSpPr>
          <p:cNvPr id="59399"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idx="4294967295"/>
          </p:nvPr>
        </p:nvSpPr>
        <p:spPr/>
        <p:txBody>
          <a:bodyPr/>
          <a:lstStyle/>
          <a:p>
            <a:r>
              <a:rPr lang="fr-FR" sz="2800" smtClean="0"/>
              <a:t>Introduction </a:t>
            </a:r>
          </a:p>
        </p:txBody>
      </p:sp>
      <p:sp>
        <p:nvSpPr>
          <p:cNvPr id="23554" name="Espace réservé du contenu 2"/>
          <p:cNvSpPr>
            <a:spLocks noGrp="1"/>
          </p:cNvSpPr>
          <p:nvPr>
            <p:ph idx="4294967295"/>
          </p:nvPr>
        </p:nvSpPr>
        <p:spPr bwMode="auto">
          <a:xfrm>
            <a:off x="468313" y="1700213"/>
            <a:ext cx="7991475" cy="4321175"/>
          </a:xfrm>
          <a:prstGeom prst="rect">
            <a:avLst/>
          </a:prstGeom>
          <a:noFill/>
          <a:ln>
            <a:miter lim="800000"/>
            <a:headEnd/>
            <a:tailEnd/>
          </a:ln>
        </p:spPr>
        <p:txBody>
          <a:bodyPr/>
          <a:lstStyle/>
          <a:p>
            <a:pPr>
              <a:buFont typeface="Wingdings" pitchFamily="2" charset="2"/>
              <a:buChar char="Ø"/>
            </a:pPr>
            <a:r>
              <a:rPr lang="en-US" sz="2800" smtClean="0"/>
              <a:t>Every modern country organizes the local telecommunications sector via organizations and definite regulations. </a:t>
            </a:r>
          </a:p>
          <a:p>
            <a:pPr>
              <a:buFont typeface="Wingdings" pitchFamily="2" charset="2"/>
              <a:buChar char="Ø"/>
            </a:pPr>
            <a:r>
              <a:rPr lang="en-US" sz="2800" smtClean="0"/>
              <a:t>Telecommunications Standards and procedures for local country must be consistent and aligned with the organizations and international standards of regulation in the sector.</a:t>
            </a:r>
            <a:endParaRPr lang="fr-FR" sz="2400" smtClean="0"/>
          </a:p>
        </p:txBody>
      </p:sp>
      <p:pic>
        <p:nvPicPr>
          <p:cNvPr id="23555"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355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r>
              <a:rPr lang="fr-FR" sz="2800" smtClean="0"/>
              <a:t>Measuring devices</a:t>
            </a:r>
          </a:p>
        </p:txBody>
      </p:sp>
      <p:pic>
        <p:nvPicPr>
          <p:cNvPr id="60418"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0419"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Wavetek 4107</a:t>
            </a:r>
            <a:endParaRPr lang="fr-FR" sz="2800"/>
          </a:p>
        </p:txBody>
      </p:sp>
      <p:pic>
        <p:nvPicPr>
          <p:cNvPr id="60420" name="Espace réservé du contenu 3" descr="Wavetek_4106GPP_GSM_Mobile_Fault_Finder.JPG"/>
          <p:cNvPicPr>
            <a:picLocks noGrp="1" noChangeAspect="1"/>
          </p:cNvPicPr>
          <p:nvPr>
            <p:ph idx="1"/>
          </p:nvPr>
        </p:nvPicPr>
        <p:blipFill>
          <a:blip r:embed="rId3" cstate="print"/>
          <a:srcRect/>
          <a:stretch>
            <a:fillRect/>
          </a:stretch>
        </p:blipFill>
        <p:spPr bwMode="auto">
          <a:xfrm>
            <a:off x="2195513" y="1916113"/>
            <a:ext cx="4394200" cy="3921125"/>
          </a:xfrm>
          <a:noFill/>
          <a:ln>
            <a:miter lim="800000"/>
            <a:headEnd/>
            <a:tailEnd/>
          </a:ln>
        </p:spPr>
      </p:pic>
      <p:sp>
        <p:nvSpPr>
          <p:cNvPr id="60423"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r>
              <a:rPr lang="fr-FR" sz="2800" smtClean="0"/>
              <a:t>Measuring devices</a:t>
            </a:r>
          </a:p>
        </p:txBody>
      </p:sp>
      <p:pic>
        <p:nvPicPr>
          <p:cNvPr id="61442"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1443"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800" b="1" i="1">
                <a:solidFill>
                  <a:schemeClr val="bg1"/>
                </a:solidFill>
                <a:latin typeface="Times New Roman" pitchFamily="18" charset="0"/>
              </a:rPr>
              <a:t>Spectrum Analyzer</a:t>
            </a:r>
            <a:endParaRPr lang="fr-FR" sz="2800" b="1" i="1">
              <a:solidFill>
                <a:schemeClr val="bg1"/>
              </a:solidFill>
              <a:latin typeface="Times New Roman" pitchFamily="18" charset="0"/>
            </a:endParaRPr>
          </a:p>
        </p:txBody>
      </p:sp>
      <p:sp>
        <p:nvSpPr>
          <p:cNvPr id="61444" name="Espace réservé du contenu 6"/>
          <p:cNvSpPr>
            <a:spLocks noGrp="1"/>
          </p:cNvSpPr>
          <p:nvPr>
            <p:ph idx="1"/>
          </p:nvPr>
        </p:nvSpPr>
        <p:spPr bwMode="auto">
          <a:xfrm>
            <a:off x="611188" y="1884363"/>
            <a:ext cx="7931150" cy="38481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FR" smtClean="0"/>
              <a:t>   </a:t>
            </a:r>
            <a:r>
              <a:rPr lang="en-US" smtClean="0"/>
              <a:t>A spectrum analyzer is a measuring instrument for displaying the different frequencies contained in a signal and their respective amplitudes. The signals can be of various types: electrical, optical, acoustic, radio</a:t>
            </a:r>
            <a:endParaRPr lang="fr-FR" smtClean="0"/>
          </a:p>
          <a:p>
            <a:endParaRPr lang="fr-FR" smtClean="0"/>
          </a:p>
        </p:txBody>
      </p:sp>
      <p:sp>
        <p:nvSpPr>
          <p:cNvPr id="61447"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r>
              <a:rPr lang="fr-FR" sz="2800" smtClean="0"/>
              <a:t>Measuring devices</a:t>
            </a:r>
          </a:p>
        </p:txBody>
      </p:sp>
      <p:pic>
        <p:nvPicPr>
          <p:cNvPr id="62466"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2467"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800" b="1" i="1">
                <a:solidFill>
                  <a:schemeClr val="bg1"/>
                </a:solidFill>
                <a:latin typeface="Times New Roman" pitchFamily="18" charset="0"/>
              </a:rPr>
              <a:t>Spectrum Analyzer</a:t>
            </a:r>
            <a:endParaRPr lang="fr-FR" sz="2800" b="1" i="1">
              <a:solidFill>
                <a:schemeClr val="bg1"/>
              </a:solidFill>
              <a:latin typeface="Times New Roman" pitchFamily="18" charset="0"/>
            </a:endParaRPr>
          </a:p>
        </p:txBody>
      </p:sp>
      <p:sp>
        <p:nvSpPr>
          <p:cNvPr id="62468" name="Espace réservé du contenu 6"/>
          <p:cNvSpPr>
            <a:spLocks noGrp="1"/>
          </p:cNvSpPr>
          <p:nvPr>
            <p:ph idx="1"/>
          </p:nvPr>
        </p:nvSpPr>
        <p:spPr bwMode="auto">
          <a:xfrm>
            <a:off x="611188" y="1989138"/>
            <a:ext cx="7931150" cy="38163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800" smtClean="0"/>
              <a:t>A digital spectrum analyzer used to measure the voltage of electric signals in the frequency domain. The measurements can range from a few tenths of Hz to several tens of GHz. </a:t>
            </a:r>
          </a:p>
          <a:p>
            <a:pPr>
              <a:buFont typeface="Wingdings" pitchFamily="2" charset="2"/>
              <a:buChar char="Ø"/>
            </a:pPr>
            <a:r>
              <a:rPr lang="en-US" sz="2800" smtClean="0"/>
              <a:t>For the approval of telecommunications terminal a spectrum analyzer (0-60GHz) can support all types of products to be approved</a:t>
            </a:r>
          </a:p>
          <a:p>
            <a:endParaRPr lang="fr-FR" smtClean="0"/>
          </a:p>
        </p:txBody>
      </p:sp>
      <p:sp>
        <p:nvSpPr>
          <p:cNvPr id="62471"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p:txBody>
          <a:bodyPr/>
          <a:lstStyle/>
          <a:p>
            <a:r>
              <a:rPr lang="fr-FR" sz="2800" smtClean="0"/>
              <a:t>Measuring devices</a:t>
            </a:r>
          </a:p>
        </p:txBody>
      </p:sp>
      <p:pic>
        <p:nvPicPr>
          <p:cNvPr id="6349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3491"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800" b="1" i="1">
                <a:solidFill>
                  <a:schemeClr val="bg1"/>
                </a:solidFill>
                <a:latin typeface="Times New Roman" pitchFamily="18" charset="0"/>
              </a:rPr>
              <a:t>Spectrum Analyzer</a:t>
            </a:r>
            <a:endParaRPr lang="fr-FR" sz="2800" b="1" i="1">
              <a:solidFill>
                <a:schemeClr val="bg1"/>
              </a:solidFill>
              <a:latin typeface="Times New Roman" pitchFamily="18" charset="0"/>
            </a:endParaRPr>
          </a:p>
        </p:txBody>
      </p:sp>
      <p:sp>
        <p:nvSpPr>
          <p:cNvPr id="63492" name="Espace réservé du contenu 6"/>
          <p:cNvSpPr>
            <a:spLocks noGrp="1"/>
          </p:cNvSpPr>
          <p:nvPr>
            <p:ph idx="1"/>
          </p:nvPr>
        </p:nvSpPr>
        <p:spPr bwMode="auto">
          <a:xfrm>
            <a:off x="611188" y="1917700"/>
            <a:ext cx="7931150" cy="3671888"/>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FR" smtClean="0"/>
              <a:t>   </a:t>
            </a:r>
            <a:r>
              <a:rPr lang="en-US" sz="3000" smtClean="0"/>
              <a:t>Among the things to check : </a:t>
            </a:r>
          </a:p>
          <a:p>
            <a:pPr>
              <a:buFont typeface="Wingdings" pitchFamily="2" charset="2"/>
              <a:buChar char="Ø"/>
            </a:pPr>
            <a:r>
              <a:rPr lang="en-US" sz="3000" smtClean="0"/>
              <a:t>The frequency band </a:t>
            </a:r>
          </a:p>
          <a:p>
            <a:pPr>
              <a:buFont typeface="Wingdings" pitchFamily="2" charset="2"/>
              <a:buChar char="Ø"/>
            </a:pPr>
            <a:r>
              <a:rPr lang="en-US" sz="3000" smtClean="0"/>
              <a:t>The transmission power </a:t>
            </a:r>
          </a:p>
          <a:p>
            <a:pPr>
              <a:buFont typeface="Wingdings" pitchFamily="2" charset="2"/>
              <a:buChar char="Ø"/>
            </a:pPr>
            <a:r>
              <a:rPr lang="en-US" sz="3000" smtClean="0"/>
              <a:t>Channel spacing </a:t>
            </a:r>
          </a:p>
          <a:p>
            <a:pPr>
              <a:buFont typeface="Wingdings" pitchFamily="2" charset="2"/>
              <a:buChar char="Ø"/>
            </a:pPr>
            <a:r>
              <a:rPr lang="en-US" sz="3000" smtClean="0"/>
              <a:t>The number of channels</a:t>
            </a:r>
            <a:endParaRPr lang="fr-FR" sz="3000" smtClean="0"/>
          </a:p>
          <a:p>
            <a:endParaRPr lang="fr-FR" smtClean="0"/>
          </a:p>
        </p:txBody>
      </p:sp>
      <p:sp>
        <p:nvSpPr>
          <p:cNvPr id="63495"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p:cNvSpPr>
            <a:spLocks noGrp="1"/>
          </p:cNvSpPr>
          <p:nvPr>
            <p:ph type="title"/>
          </p:nvPr>
        </p:nvSpPr>
        <p:spPr/>
        <p:txBody>
          <a:bodyPr/>
          <a:lstStyle/>
          <a:p>
            <a:r>
              <a:rPr lang="fr-FR" sz="2800" smtClean="0"/>
              <a:t>Measuring devices</a:t>
            </a:r>
          </a:p>
        </p:txBody>
      </p:sp>
      <p:pic>
        <p:nvPicPr>
          <p:cNvPr id="64514"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4515"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800" b="1" i="1">
                <a:solidFill>
                  <a:schemeClr val="bg1"/>
                </a:solidFill>
                <a:latin typeface="Times New Roman" pitchFamily="18" charset="0"/>
              </a:rPr>
              <a:t>Spectrum Analyzer</a:t>
            </a:r>
            <a:endParaRPr lang="fr-FR" sz="2800" b="1" i="1">
              <a:solidFill>
                <a:schemeClr val="bg1"/>
              </a:solidFill>
              <a:latin typeface="Times New Roman" pitchFamily="18" charset="0"/>
            </a:endParaRPr>
          </a:p>
        </p:txBody>
      </p:sp>
      <p:sp>
        <p:nvSpPr>
          <p:cNvPr id="64516" name="Espace réservé du contenu 6"/>
          <p:cNvSpPr>
            <a:spLocks noGrp="1"/>
          </p:cNvSpPr>
          <p:nvPr>
            <p:ph idx="1"/>
          </p:nvPr>
        </p:nvSpPr>
        <p:spPr bwMode="auto">
          <a:xfrm>
            <a:off x="611188" y="1773238"/>
            <a:ext cx="7931150" cy="4137025"/>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FR" smtClean="0"/>
              <a:t>   </a:t>
            </a:r>
          </a:p>
          <a:p>
            <a:endParaRPr lang="fr-FR" smtClean="0"/>
          </a:p>
        </p:txBody>
      </p:sp>
      <p:pic>
        <p:nvPicPr>
          <p:cNvPr id="64517" name="Espace réservé du contenu 3" descr="analyseur de spectre.jpg"/>
          <p:cNvPicPr>
            <a:picLocks noChangeAspect="1"/>
          </p:cNvPicPr>
          <p:nvPr/>
        </p:nvPicPr>
        <p:blipFill>
          <a:blip r:embed="rId3" cstate="print"/>
          <a:srcRect/>
          <a:stretch>
            <a:fillRect/>
          </a:stretch>
        </p:blipFill>
        <p:spPr bwMode="auto">
          <a:xfrm>
            <a:off x="1489075" y="1916113"/>
            <a:ext cx="5962650" cy="4008437"/>
          </a:xfrm>
          <a:prstGeom prst="rect">
            <a:avLst/>
          </a:prstGeom>
          <a:noFill/>
          <a:ln w="9525">
            <a:noFill/>
            <a:miter lim="800000"/>
            <a:headEnd/>
            <a:tailEnd/>
          </a:ln>
        </p:spPr>
      </p:pic>
      <p:sp>
        <p:nvSpPr>
          <p:cNvPr id="64520"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p:txBody>
          <a:bodyPr/>
          <a:lstStyle/>
          <a:p>
            <a:r>
              <a:rPr lang="fr-FR" sz="2800" smtClean="0"/>
              <a:t>Measuring devices</a:t>
            </a:r>
          </a:p>
        </p:txBody>
      </p:sp>
      <p:pic>
        <p:nvPicPr>
          <p:cNvPr id="65538"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5539"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en-US" sz="2800" b="1" i="1">
                <a:solidFill>
                  <a:schemeClr val="bg1"/>
                </a:solidFill>
                <a:latin typeface="Times New Roman" pitchFamily="18" charset="0"/>
              </a:rPr>
              <a:t>Spectrum Analyzer</a:t>
            </a:r>
            <a:endParaRPr lang="fr-FR" sz="2800" b="1" i="1">
              <a:solidFill>
                <a:schemeClr val="bg1"/>
              </a:solidFill>
              <a:latin typeface="Times New Roman" pitchFamily="18" charset="0"/>
            </a:endParaRPr>
          </a:p>
        </p:txBody>
      </p:sp>
      <p:sp>
        <p:nvSpPr>
          <p:cNvPr id="65540" name="Espace réservé du contenu 6"/>
          <p:cNvSpPr>
            <a:spLocks noGrp="1"/>
          </p:cNvSpPr>
          <p:nvPr>
            <p:ph idx="1"/>
          </p:nvPr>
        </p:nvSpPr>
        <p:spPr bwMode="auto">
          <a:xfrm>
            <a:off x="611188" y="1773238"/>
            <a:ext cx="7931150" cy="4137025"/>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FR" smtClean="0"/>
              <a:t>   </a:t>
            </a:r>
          </a:p>
          <a:p>
            <a:endParaRPr lang="fr-FR" smtClean="0"/>
          </a:p>
        </p:txBody>
      </p:sp>
      <p:pic>
        <p:nvPicPr>
          <p:cNvPr id="65541" name="Espace réservé du contenu 4" descr="800px-SpectrumAnalyzerDisplay.png"/>
          <p:cNvPicPr>
            <a:picLocks noChangeAspect="1"/>
          </p:cNvPicPr>
          <p:nvPr/>
        </p:nvPicPr>
        <p:blipFill>
          <a:blip r:embed="rId3" cstate="print"/>
          <a:srcRect/>
          <a:stretch>
            <a:fillRect/>
          </a:stretch>
        </p:blipFill>
        <p:spPr bwMode="auto">
          <a:xfrm>
            <a:off x="1116013" y="1773238"/>
            <a:ext cx="6911975" cy="4233862"/>
          </a:xfrm>
          <a:prstGeom prst="rect">
            <a:avLst/>
          </a:prstGeom>
          <a:noFill/>
          <a:ln w="9525">
            <a:noFill/>
            <a:miter lim="800000"/>
            <a:headEnd/>
            <a:tailEnd/>
          </a:ln>
        </p:spPr>
      </p:pic>
      <p:sp>
        <p:nvSpPr>
          <p:cNvPr id="6554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fr-FR" sz="2800" smtClean="0"/>
              <a:t>Measuring devices</a:t>
            </a:r>
          </a:p>
        </p:txBody>
      </p:sp>
      <p:sp>
        <p:nvSpPr>
          <p:cNvPr id="66562" name="Rectangle 3"/>
          <p:cNvSpPr>
            <a:spLocks noGrp="1" noChangeArrowheads="1"/>
          </p:cNvSpPr>
          <p:nvPr>
            <p:ph type="body" idx="1"/>
          </p:nvPr>
        </p:nvSpPr>
        <p:spPr bwMode="auto">
          <a:xfrm>
            <a:off x="457200" y="1600200"/>
            <a:ext cx="8229600" cy="3844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fr-FR" smtClean="0"/>
              <a:t>   </a:t>
            </a:r>
            <a:r>
              <a:rPr lang="fr-FR" sz="2800" smtClean="0"/>
              <a:t>An check of the parameters of the analyzer is made before each measurement:</a:t>
            </a:r>
          </a:p>
          <a:p>
            <a:pPr>
              <a:buFont typeface="Wingdings" pitchFamily="2" charset="2"/>
              <a:buChar char="Ø"/>
            </a:pPr>
            <a:r>
              <a:rPr lang="fr-FR" sz="2800" smtClean="0"/>
              <a:t>The frequency band (frequency of start and end)</a:t>
            </a:r>
          </a:p>
          <a:p>
            <a:pPr>
              <a:buFont typeface="Wingdings" pitchFamily="2" charset="2"/>
              <a:buChar char="Ø"/>
            </a:pPr>
            <a:r>
              <a:rPr lang="fr-FR" sz="2800" smtClean="0"/>
              <a:t>Spam</a:t>
            </a:r>
          </a:p>
          <a:p>
            <a:pPr>
              <a:buFont typeface="Wingdings" pitchFamily="2" charset="2"/>
              <a:buChar char="Ø"/>
            </a:pPr>
            <a:r>
              <a:rPr lang="fr-FR" sz="2800" smtClean="0"/>
              <a:t>The amplitude of signal </a:t>
            </a:r>
            <a:br>
              <a:rPr lang="fr-FR" sz="2800" smtClean="0"/>
            </a:br>
            <a:r>
              <a:rPr lang="fr-FR" sz="2800" smtClean="0">
                <a:solidFill>
                  <a:srgbClr val="0000FF"/>
                </a:solidFill>
              </a:rPr>
              <a:t>We must choose the values ​​of these parameters for good and reliable results</a:t>
            </a:r>
            <a:r>
              <a:rPr lang="fr-FR" smtClean="0"/>
              <a:t> </a:t>
            </a:r>
          </a:p>
        </p:txBody>
      </p:sp>
      <p:sp>
        <p:nvSpPr>
          <p:cNvPr id="66564"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1"/>
          <p:cNvSpPr>
            <a:spLocks noGrp="1"/>
          </p:cNvSpPr>
          <p:nvPr>
            <p:ph type="title"/>
          </p:nvPr>
        </p:nvSpPr>
        <p:spPr/>
        <p:txBody>
          <a:bodyPr/>
          <a:lstStyle/>
          <a:p>
            <a:r>
              <a:rPr lang="fr-FR" sz="2800" smtClean="0"/>
              <a:t>Measuring devices</a:t>
            </a:r>
          </a:p>
        </p:txBody>
      </p:sp>
      <p:pic>
        <p:nvPicPr>
          <p:cNvPr id="67586"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7587"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Power meter </a:t>
            </a:r>
            <a:endParaRPr lang="fr-FR" sz="2800"/>
          </a:p>
        </p:txBody>
      </p:sp>
      <p:sp>
        <p:nvSpPr>
          <p:cNvPr id="67588" name="Espace réservé du contenu 6"/>
          <p:cNvSpPr>
            <a:spLocks noGrp="1"/>
          </p:cNvSpPr>
          <p:nvPr>
            <p:ph idx="1"/>
          </p:nvPr>
        </p:nvSpPr>
        <p:spPr bwMode="auto">
          <a:xfrm>
            <a:off x="611188" y="1773238"/>
            <a:ext cx="7931150" cy="41370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mtClean="0"/>
              <a:t>The power meter is a device that measures the electrical power consumed by a receiver or supplied by an electric generator. </a:t>
            </a:r>
          </a:p>
          <a:p>
            <a:pPr>
              <a:buFont typeface="Wingdings" pitchFamily="2" charset="2"/>
              <a:buChar char="Ø"/>
            </a:pPr>
            <a:r>
              <a:rPr lang="en-US" smtClean="0"/>
              <a:t>The power meter is used in Approval activities to measure the minimum and maximum output power for Radio equipment</a:t>
            </a:r>
            <a:endParaRPr lang="fr-FR" smtClean="0"/>
          </a:p>
          <a:p>
            <a:endParaRPr lang="fr-FR" smtClean="0"/>
          </a:p>
        </p:txBody>
      </p:sp>
      <p:sp>
        <p:nvSpPr>
          <p:cNvPr id="67591"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p:cNvSpPr>
            <a:spLocks noGrp="1"/>
          </p:cNvSpPr>
          <p:nvPr>
            <p:ph type="title"/>
          </p:nvPr>
        </p:nvSpPr>
        <p:spPr/>
        <p:txBody>
          <a:bodyPr/>
          <a:lstStyle/>
          <a:p>
            <a:r>
              <a:rPr lang="fr-FR" sz="2800" dirty="0" err="1" smtClean="0"/>
              <a:t>Measuring</a:t>
            </a:r>
            <a:r>
              <a:rPr lang="fr-FR" sz="2800" dirty="0" smtClean="0"/>
              <a:t> </a:t>
            </a:r>
            <a:r>
              <a:rPr lang="fr-FR" sz="2800" dirty="0" err="1" smtClean="0"/>
              <a:t>devices</a:t>
            </a:r>
            <a:endParaRPr lang="fr-FR" sz="2800" dirty="0" smtClean="0"/>
          </a:p>
        </p:txBody>
      </p:sp>
      <p:pic>
        <p:nvPicPr>
          <p:cNvPr id="68610"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8611" name="Text Box 5"/>
          <p:cNvSpPr txBox="1">
            <a:spLocks noChangeArrowheads="1"/>
          </p:cNvSpPr>
          <p:nvPr/>
        </p:nvSpPr>
        <p:spPr bwMode="auto">
          <a:xfrm>
            <a:off x="0" y="1125538"/>
            <a:ext cx="9144000" cy="527050"/>
          </a:xfrm>
          <a:prstGeom prst="rect">
            <a:avLst/>
          </a:prstGeom>
          <a:solidFill>
            <a:schemeClr val="hlink"/>
          </a:solidFill>
          <a:ln w="9525">
            <a:noFill/>
            <a:miter lim="800000"/>
            <a:headEnd/>
            <a:tailEnd/>
          </a:ln>
        </p:spPr>
        <p:txBody>
          <a:bodyPr lIns="96698" tIns="48349" rIns="96698" bIns="48349">
            <a:spAutoFit/>
          </a:bodyPr>
          <a:lstStyle/>
          <a:p>
            <a:pPr algn="ctr" defTabSz="966788" rtl="1">
              <a:spcBef>
                <a:spcPct val="50000"/>
              </a:spcBef>
            </a:pPr>
            <a:r>
              <a:rPr lang="fr-FR" sz="2800" b="1" i="1">
                <a:solidFill>
                  <a:schemeClr val="bg1"/>
                </a:solidFill>
                <a:latin typeface="Times New Roman" pitchFamily="18" charset="0"/>
              </a:rPr>
              <a:t>Power meter </a:t>
            </a:r>
            <a:endParaRPr lang="fr-FR" sz="2800"/>
          </a:p>
        </p:txBody>
      </p:sp>
      <p:sp>
        <p:nvSpPr>
          <p:cNvPr id="68612" name="Espace réservé du contenu 6"/>
          <p:cNvSpPr>
            <a:spLocks noGrp="1"/>
          </p:cNvSpPr>
          <p:nvPr>
            <p:ph idx="1"/>
          </p:nvPr>
        </p:nvSpPr>
        <p:spPr bwMode="auto">
          <a:xfrm>
            <a:off x="611188" y="1773238"/>
            <a:ext cx="7931150" cy="4137025"/>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fr-FR" smtClean="0"/>
          </a:p>
          <a:p>
            <a:endParaRPr lang="fr-FR" smtClean="0"/>
          </a:p>
        </p:txBody>
      </p:sp>
      <p:pic>
        <p:nvPicPr>
          <p:cNvPr id="68613" name="Espace réservé du contenu 3" descr="wattmetre_p.JPG"/>
          <p:cNvPicPr>
            <a:picLocks noChangeAspect="1"/>
          </p:cNvPicPr>
          <p:nvPr/>
        </p:nvPicPr>
        <p:blipFill>
          <a:blip r:embed="rId3" cstate="print"/>
          <a:srcRect/>
          <a:stretch>
            <a:fillRect/>
          </a:stretch>
        </p:blipFill>
        <p:spPr bwMode="auto">
          <a:xfrm>
            <a:off x="2700338" y="1757363"/>
            <a:ext cx="3959225" cy="4249737"/>
          </a:xfrm>
          <a:prstGeom prst="rect">
            <a:avLst/>
          </a:prstGeom>
          <a:noFill/>
          <a:ln w="9525">
            <a:noFill/>
            <a:miter lim="800000"/>
            <a:headEnd/>
            <a:tailEnd/>
          </a:ln>
        </p:spPr>
      </p:pic>
      <p:sp>
        <p:nvSpPr>
          <p:cNvPr id="68616"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800" dirty="0" smtClean="0"/>
              <a:t>Practices</a:t>
            </a:r>
            <a:endParaRPr lang="fr-FR" sz="2800" dirty="0"/>
          </a:p>
        </p:txBody>
      </p:sp>
      <p:sp>
        <p:nvSpPr>
          <p:cNvPr id="3" name="Espace réservé du contenu 2"/>
          <p:cNvSpPr>
            <a:spLocks noGrp="1"/>
          </p:cNvSpPr>
          <p:nvPr>
            <p:ph idx="1"/>
          </p:nvPr>
        </p:nvSpPr>
        <p:spPr>
          <a:xfrm>
            <a:off x="457200" y="1196752"/>
            <a:ext cx="8229600" cy="4525963"/>
          </a:xfrm>
        </p:spPr>
        <p:txBody>
          <a:bodyPr/>
          <a:lstStyle/>
          <a:p>
            <a:pPr>
              <a:buNone/>
            </a:pPr>
            <a:r>
              <a:rPr lang="en-US" sz="2800" dirty="0" smtClean="0"/>
              <a:t>3 practices are programmed in the LABCERT on Radio test benches:</a:t>
            </a:r>
            <a:br>
              <a:rPr lang="en-US" sz="2800" dirty="0" smtClean="0"/>
            </a:br>
            <a:r>
              <a:rPr lang="en-US" sz="2800" dirty="0" smtClean="0">
                <a:solidFill>
                  <a:srgbClr val="FF0000"/>
                </a:solidFill>
              </a:rPr>
              <a:t>Wavetek 4107:</a:t>
            </a:r>
          </a:p>
          <a:p>
            <a:pPr>
              <a:buFont typeface="Wingdings" pitchFamily="2" charset="2"/>
              <a:buChar char="§"/>
            </a:pPr>
            <a:r>
              <a:rPr lang="en-US" sz="2800" dirty="0" smtClean="0"/>
              <a:t>Make the measurement of a GSM terminal</a:t>
            </a:r>
          </a:p>
          <a:p>
            <a:pPr>
              <a:buFont typeface="Wingdings" pitchFamily="2" charset="2"/>
              <a:buChar char="§"/>
            </a:pPr>
            <a:r>
              <a:rPr lang="en-US" sz="2800" dirty="0" smtClean="0"/>
              <a:t> Knowing the parameters to be tested and the required limits</a:t>
            </a:r>
          </a:p>
          <a:p>
            <a:pPr>
              <a:buFont typeface="Wingdings" pitchFamily="2" charset="2"/>
              <a:buChar char="§"/>
            </a:pPr>
            <a:r>
              <a:rPr lang="en-US" sz="2800" dirty="0" smtClean="0"/>
              <a:t>Diagnose the test report issued by the measuring device</a:t>
            </a:r>
            <a:r>
              <a:rPr lang="en-US" sz="1800" dirty="0" smtClean="0"/>
              <a:t/>
            </a:r>
            <a:br>
              <a:rPr lang="en-US" sz="1800" dirty="0" smtClean="0"/>
            </a:br>
            <a:r>
              <a:rPr lang="en-US" sz="1800" dirty="0" smtClean="0"/>
              <a:t/>
            </a:r>
            <a:br>
              <a:rPr lang="en-US" sz="1800" dirty="0" smtClean="0"/>
            </a:br>
            <a:endParaRPr lang="fr-F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idx="4294967295"/>
          </p:nvPr>
        </p:nvSpPr>
        <p:spPr/>
        <p:txBody>
          <a:bodyPr/>
          <a:lstStyle/>
          <a:p>
            <a:r>
              <a:rPr lang="fr-FR" sz="2800" smtClean="0"/>
              <a:t>Introduction </a:t>
            </a:r>
          </a:p>
        </p:txBody>
      </p:sp>
      <p:sp>
        <p:nvSpPr>
          <p:cNvPr id="24578" name="Espace réservé du contenu 2"/>
          <p:cNvSpPr>
            <a:spLocks noGrp="1"/>
          </p:cNvSpPr>
          <p:nvPr>
            <p:ph idx="4294967295"/>
          </p:nvPr>
        </p:nvSpPr>
        <p:spPr bwMode="auto">
          <a:xfrm>
            <a:off x="468313" y="1196975"/>
            <a:ext cx="7991475" cy="4464050"/>
          </a:xfrm>
          <a:prstGeom prst="rect">
            <a:avLst/>
          </a:prstGeom>
          <a:noFill/>
          <a:ln>
            <a:miter lim="800000"/>
            <a:headEnd/>
            <a:tailEnd/>
          </a:ln>
        </p:spPr>
        <p:txBody>
          <a:bodyPr/>
          <a:lstStyle/>
          <a:p>
            <a:pPr>
              <a:buFont typeface="Wingdings" pitchFamily="2" charset="2"/>
              <a:buChar char="Ø"/>
            </a:pPr>
            <a:r>
              <a:rPr lang="en-US" sz="2700" smtClean="0"/>
              <a:t>Each country including telecommunications networks with all their components, and having defined a national frequency plan must have,</a:t>
            </a:r>
            <a:r>
              <a:rPr lang="fr-FR" sz="2800" smtClean="0"/>
              <a:t> </a:t>
            </a:r>
            <a:r>
              <a:rPr lang="fr-FR" sz="2700" smtClean="0"/>
              <a:t>obviously, </a:t>
            </a:r>
            <a:r>
              <a:rPr lang="en-US" sz="2700" smtClean="0"/>
              <a:t> a telecommunications terminal approval body .</a:t>
            </a:r>
          </a:p>
          <a:p>
            <a:pPr>
              <a:buFont typeface="Wingdings" pitchFamily="2" charset="2"/>
              <a:buChar char="Ø"/>
            </a:pPr>
            <a:r>
              <a:rPr lang="en-US" sz="2700" smtClean="0"/>
              <a:t>The approval process ensures conformity of telecommunications terminals connecting to the Access Network with the requirements of the country's network, national and international standards and to national frequency plan</a:t>
            </a:r>
            <a:endParaRPr lang="fr-FR" sz="2700" smtClean="0"/>
          </a:p>
        </p:txBody>
      </p:sp>
      <p:pic>
        <p:nvPicPr>
          <p:cNvPr id="24579"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4582"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Practices</a:t>
            </a:r>
            <a:endParaRPr lang="fr-FR" dirty="0"/>
          </a:p>
        </p:txBody>
      </p:sp>
      <p:sp>
        <p:nvSpPr>
          <p:cNvPr id="3" name="Espace réservé du contenu 2"/>
          <p:cNvSpPr>
            <a:spLocks noGrp="1"/>
          </p:cNvSpPr>
          <p:nvPr>
            <p:ph idx="1"/>
          </p:nvPr>
        </p:nvSpPr>
        <p:spPr>
          <a:xfrm>
            <a:off x="457200" y="1052736"/>
            <a:ext cx="8229600" cy="4968552"/>
          </a:xfrm>
        </p:spPr>
        <p:txBody>
          <a:bodyPr/>
          <a:lstStyle/>
          <a:p>
            <a:pPr>
              <a:buNone/>
            </a:pPr>
            <a:r>
              <a:rPr lang="en-US" dirty="0" smtClean="0">
                <a:solidFill>
                  <a:srgbClr val="FF0000"/>
                </a:solidFill>
              </a:rPr>
              <a:t>Agilent 8960</a:t>
            </a:r>
          </a:p>
          <a:p>
            <a:pPr>
              <a:buFont typeface="Wingdings" pitchFamily="2" charset="2"/>
              <a:buChar char="§"/>
            </a:pPr>
            <a:r>
              <a:rPr lang="en-US" sz="2800" dirty="0" smtClean="0"/>
              <a:t>Make the measurement of a GSM terminal </a:t>
            </a:r>
          </a:p>
          <a:p>
            <a:pPr>
              <a:buFont typeface="Wingdings" pitchFamily="2" charset="2"/>
              <a:buChar char="§"/>
            </a:pPr>
            <a:r>
              <a:rPr lang="en-US" sz="2800" dirty="0" smtClean="0"/>
              <a:t>Knowing the parameters to be tested and the required limits</a:t>
            </a:r>
          </a:p>
          <a:p>
            <a:pPr>
              <a:buFont typeface="Wingdings" pitchFamily="2" charset="2"/>
              <a:buChar char="§"/>
            </a:pPr>
            <a:r>
              <a:rPr lang="en-US" sz="2800" dirty="0" smtClean="0"/>
              <a:t>Diagnose the test report issued by the measuring device</a:t>
            </a:r>
          </a:p>
          <a:p>
            <a:pPr>
              <a:buFont typeface="Wingdings" pitchFamily="2" charset="2"/>
              <a:buChar char="§"/>
            </a:pPr>
            <a:r>
              <a:rPr lang="en-US" sz="2800" dirty="0" smtClean="0"/>
              <a:t>Knowing the different test plans required</a:t>
            </a:r>
          </a:p>
          <a:p>
            <a:pPr>
              <a:buFont typeface="Wingdings" pitchFamily="2" charset="2"/>
              <a:buChar char="§"/>
            </a:pPr>
            <a:r>
              <a:rPr lang="en-US" sz="2800" dirty="0" smtClean="0"/>
              <a:t>Knowing the difference between the tests in radiated and conducted mode</a:t>
            </a:r>
            <a:endParaRPr lang="fr-FR" sz="28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Practices</a:t>
            </a:r>
            <a:endParaRPr lang="fr-FR" dirty="0"/>
          </a:p>
        </p:txBody>
      </p:sp>
      <p:sp>
        <p:nvSpPr>
          <p:cNvPr id="3" name="Espace réservé du contenu 2"/>
          <p:cNvSpPr>
            <a:spLocks noGrp="1"/>
          </p:cNvSpPr>
          <p:nvPr>
            <p:ph idx="1"/>
          </p:nvPr>
        </p:nvSpPr>
        <p:spPr>
          <a:xfrm>
            <a:off x="457200" y="1135285"/>
            <a:ext cx="8229600" cy="4813995"/>
          </a:xfrm>
        </p:spPr>
        <p:txBody>
          <a:bodyPr/>
          <a:lstStyle/>
          <a:p>
            <a:pPr>
              <a:buNone/>
            </a:pPr>
            <a:r>
              <a:rPr lang="en-US" sz="2600" dirty="0" smtClean="0">
                <a:solidFill>
                  <a:srgbClr val="FF0000"/>
                </a:solidFill>
              </a:rPr>
              <a:t>Spectrum Analyzer</a:t>
            </a:r>
          </a:p>
          <a:p>
            <a:pPr>
              <a:buFont typeface="Wingdings" pitchFamily="2" charset="2"/>
              <a:buChar char="§"/>
            </a:pPr>
            <a:r>
              <a:rPr lang="en-US" sz="2600" dirty="0" smtClean="0"/>
              <a:t>Make practical on this unit for measuring a wireless terminal</a:t>
            </a:r>
          </a:p>
          <a:p>
            <a:pPr>
              <a:buFont typeface="Wingdings" pitchFamily="2" charset="2"/>
              <a:buChar char="§"/>
            </a:pPr>
            <a:r>
              <a:rPr lang="en-US" sz="2600" dirty="0" smtClean="0"/>
              <a:t>Have an idea on radio measurement </a:t>
            </a:r>
            <a:r>
              <a:rPr lang="en-US" sz="2600" dirty="0" err="1" smtClean="0"/>
              <a:t>teschniques</a:t>
            </a:r>
            <a:endParaRPr lang="en-US" sz="2600" dirty="0" smtClean="0"/>
          </a:p>
          <a:p>
            <a:pPr>
              <a:buFont typeface="Wingdings" pitchFamily="2" charset="2"/>
              <a:buChar char="§"/>
            </a:pPr>
            <a:r>
              <a:rPr lang="en-US" sz="2600" dirty="0" smtClean="0"/>
              <a:t>Knowing the setup of parameters of the measuring device</a:t>
            </a:r>
          </a:p>
          <a:p>
            <a:pPr>
              <a:buFont typeface="Wingdings" pitchFamily="2" charset="2"/>
              <a:buChar char="§"/>
            </a:pPr>
            <a:r>
              <a:rPr lang="en-US" sz="2600" dirty="0" smtClean="0"/>
              <a:t>diagnose the test report issued by the measuring device</a:t>
            </a:r>
          </a:p>
          <a:p>
            <a:pPr>
              <a:buFont typeface="Wingdings" pitchFamily="2" charset="2"/>
              <a:buChar char="§"/>
            </a:pPr>
            <a:r>
              <a:rPr lang="en-US" sz="2600" dirty="0" smtClean="0"/>
              <a:t>Knowing the difference between the tests in radiated and conducted mode</a:t>
            </a:r>
            <a:endParaRPr lang="fr-FR" sz="26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title"/>
          </p:nvPr>
        </p:nvSpPr>
        <p:spPr/>
        <p:txBody>
          <a:bodyPr/>
          <a:lstStyle/>
          <a:p>
            <a:r>
              <a:rPr lang="fr-FR" sz="2800" smtClean="0"/>
              <a:t>Recommendations </a:t>
            </a:r>
          </a:p>
        </p:txBody>
      </p:sp>
      <p:pic>
        <p:nvPicPr>
          <p:cNvPr id="69634"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69635" name="Espace réservé du contenu 6"/>
          <p:cNvSpPr>
            <a:spLocks noGrp="1"/>
          </p:cNvSpPr>
          <p:nvPr>
            <p:ph idx="1"/>
          </p:nvPr>
        </p:nvSpPr>
        <p:spPr bwMode="auto">
          <a:xfrm>
            <a:off x="323850" y="1412875"/>
            <a:ext cx="8569325" cy="4103688"/>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smtClean="0"/>
              <a:t>   The foundation of a certification service must be overwhelming followed by three other services: standardization, technology monitoring and training, quality </a:t>
            </a:r>
          </a:p>
          <a:p>
            <a:pPr>
              <a:buFont typeface="Wingdings" pitchFamily="2" charset="2"/>
              <a:buChar char="Ø"/>
            </a:pPr>
            <a:r>
              <a:rPr lang="en-US" sz="2800" smtClean="0"/>
              <a:t>Service standards: it ensures the development and monitoring of standards and national and international requirements. It develops very specific reports to be followed by laboratory technicians</a:t>
            </a:r>
            <a:endParaRPr lang="fr-FR" sz="1500" smtClean="0"/>
          </a:p>
        </p:txBody>
      </p:sp>
      <p:sp>
        <p:nvSpPr>
          <p:cNvPr id="69638"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sz="2800" smtClean="0"/>
              <a:t>Recommendations </a:t>
            </a:r>
          </a:p>
        </p:txBody>
      </p:sp>
      <p:pic>
        <p:nvPicPr>
          <p:cNvPr id="70658"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70659" name="Espace réservé du contenu 6"/>
          <p:cNvSpPr>
            <a:spLocks noGrp="1"/>
          </p:cNvSpPr>
          <p:nvPr>
            <p:ph idx="1"/>
          </p:nvPr>
        </p:nvSpPr>
        <p:spPr bwMode="auto">
          <a:xfrm>
            <a:off x="323850" y="1412875"/>
            <a:ext cx="8569325" cy="4103688"/>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fr-FR" sz="1500" smtClean="0"/>
          </a:p>
          <a:p>
            <a:pPr>
              <a:buFont typeface="Wingdings" pitchFamily="2" charset="2"/>
              <a:buChar char="Ø"/>
            </a:pPr>
            <a:r>
              <a:rPr lang="en-US" sz="2800" smtClean="0"/>
              <a:t>The technology monitoring and training service which provides: </a:t>
            </a:r>
            <a:br>
              <a:rPr lang="en-US" sz="2800" smtClean="0"/>
            </a:br>
            <a:r>
              <a:rPr lang="en-US" sz="2800" smtClean="0"/>
              <a:t>1- Monitoring of all new technologies </a:t>
            </a:r>
            <a:br>
              <a:rPr lang="en-US" sz="2800" smtClean="0"/>
            </a:br>
            <a:r>
              <a:rPr lang="en-US" sz="2800" smtClean="0"/>
              <a:t>2- The annual training plan development for laboratory technicians </a:t>
            </a:r>
          </a:p>
          <a:p>
            <a:pPr>
              <a:buFont typeface="Wingdings" pitchFamily="2" charset="2"/>
              <a:buChar char="Ø"/>
            </a:pPr>
            <a:r>
              <a:rPr lang="en-US" sz="2800" smtClean="0"/>
              <a:t>Quality Service : it ensures the implementation and updating of approval procedures and preparation of means of accreditation and ISO.</a:t>
            </a:r>
            <a:endParaRPr lang="fr-FR" sz="1500" smtClean="0"/>
          </a:p>
        </p:txBody>
      </p:sp>
      <p:sp>
        <p:nvSpPr>
          <p:cNvPr id="70662"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p:txBody>
          <a:bodyPr/>
          <a:lstStyle/>
          <a:p>
            <a:r>
              <a:rPr lang="fr-FR" sz="2800" smtClean="0"/>
              <a:t>Conclusion  </a:t>
            </a:r>
          </a:p>
        </p:txBody>
      </p:sp>
      <p:pic>
        <p:nvPicPr>
          <p:cNvPr id="71682"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71683" name="Espace réservé du contenu 6"/>
          <p:cNvSpPr>
            <a:spLocks noGrp="1"/>
          </p:cNvSpPr>
          <p:nvPr>
            <p:ph idx="1"/>
          </p:nvPr>
        </p:nvSpPr>
        <p:spPr bwMode="auto">
          <a:xfrm>
            <a:off x="323850" y="1125538"/>
            <a:ext cx="8569325" cy="446405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fr-FR" sz="1500" smtClean="0"/>
          </a:p>
          <a:p>
            <a:pPr>
              <a:buFontTx/>
              <a:buNone/>
            </a:pPr>
            <a:r>
              <a:rPr lang="fr-FR" sz="2700" smtClean="0"/>
              <a:t>    </a:t>
            </a:r>
            <a:r>
              <a:rPr lang="en-US" sz="2800" smtClean="0"/>
              <a:t>The approval process in a country is a very necessary step for the safety of the state, final consumers and the proper functioning of its telecommunication network. </a:t>
            </a:r>
            <a:br>
              <a:rPr lang="en-US" sz="2800" smtClean="0"/>
            </a:br>
            <a:r>
              <a:rPr lang="en-US" sz="2800" smtClean="0"/>
              <a:t>But it must not be an economic and regulatory obstacles for investors and traders. </a:t>
            </a:r>
            <a:br>
              <a:rPr lang="en-US" sz="2800" smtClean="0"/>
            </a:br>
            <a:r>
              <a:rPr lang="en-US" sz="2800" smtClean="0"/>
              <a:t> </a:t>
            </a:r>
            <a:r>
              <a:rPr lang="en-US" sz="2800" b="1" u="sng" smtClean="0"/>
              <a:t>So we must put this project in place with flexible and reliable procedures.</a:t>
            </a:r>
            <a:endParaRPr lang="fr-FR" sz="1500" b="1" u="sng" smtClean="0"/>
          </a:p>
        </p:txBody>
      </p:sp>
      <p:sp>
        <p:nvSpPr>
          <p:cNvPr id="71686"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u contenu 2"/>
          <p:cNvSpPr>
            <a:spLocks noGrp="1"/>
          </p:cNvSpPr>
          <p:nvPr>
            <p:ph idx="4294967295"/>
          </p:nvPr>
        </p:nvSpPr>
        <p:spPr bwMode="auto">
          <a:xfrm>
            <a:off x="107950" y="1466850"/>
            <a:ext cx="8147050" cy="3816350"/>
          </a:xfrm>
          <a:prstGeom prst="rect">
            <a:avLst/>
          </a:prstGeom>
          <a:noFill/>
          <a:ln>
            <a:miter lim="800000"/>
            <a:headEnd/>
            <a:tailEnd/>
          </a:ln>
        </p:spPr>
        <p:txBody>
          <a:bodyPr/>
          <a:lstStyle/>
          <a:p>
            <a:pPr marL="457200" indent="-457200" defTabSz="966788">
              <a:buFontTx/>
              <a:buNone/>
            </a:pPr>
            <a:r>
              <a:rPr lang="fr-FR" smtClean="0"/>
              <a:t>	</a:t>
            </a:r>
          </a:p>
        </p:txBody>
      </p:sp>
      <p:sp>
        <p:nvSpPr>
          <p:cNvPr id="4" name="Text Box 5"/>
          <p:cNvSpPr txBox="1">
            <a:spLocks noChangeArrowheads="1"/>
          </p:cNvSpPr>
          <p:nvPr/>
        </p:nvSpPr>
        <p:spPr bwMode="auto">
          <a:xfrm>
            <a:off x="15875" y="335756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defRPr/>
            </a:pPr>
            <a:r>
              <a:rPr lang="fr-FR" sz="2800" b="1" i="1" cap="all" dirty="0">
                <a:solidFill>
                  <a:schemeClr val="bg1"/>
                </a:solidFill>
                <a:latin typeface="Times New Roman" pitchFamily="18" charset="0"/>
                <a:cs typeface="Arial" pitchFamily="34" charset="0"/>
              </a:rPr>
              <a:t>THANKS</a:t>
            </a:r>
            <a:endParaRPr lang="fr-FR" sz="2800" b="1" i="1" cap="all" dirty="0">
              <a:solidFill>
                <a:schemeClr val="bg1"/>
              </a:solidFill>
              <a:latin typeface="Arial" pitchFamily="34" charset="0"/>
              <a:cs typeface="Arial" pitchFamily="34" charset="0"/>
            </a:endParaRPr>
          </a:p>
        </p:txBody>
      </p:sp>
      <p:pic>
        <p:nvPicPr>
          <p:cNvPr id="72707"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72709"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idx="4294967295"/>
          </p:nvPr>
        </p:nvSpPr>
        <p:spPr/>
        <p:txBody>
          <a:bodyPr/>
          <a:lstStyle/>
          <a:p>
            <a:r>
              <a:rPr lang="fr-FR" sz="2800" smtClean="0"/>
              <a:t>Procedure  </a:t>
            </a:r>
          </a:p>
        </p:txBody>
      </p:sp>
      <p:sp>
        <p:nvSpPr>
          <p:cNvPr id="25602" name="Espace réservé du contenu 2"/>
          <p:cNvSpPr>
            <a:spLocks noGrp="1"/>
          </p:cNvSpPr>
          <p:nvPr>
            <p:ph idx="4294967295"/>
          </p:nvPr>
        </p:nvSpPr>
        <p:spPr bwMode="auto">
          <a:xfrm>
            <a:off x="468313" y="2133600"/>
            <a:ext cx="7991475" cy="3887788"/>
          </a:xfrm>
          <a:prstGeom prst="rect">
            <a:avLst/>
          </a:prstGeom>
          <a:noFill/>
          <a:ln>
            <a:miter lim="800000"/>
            <a:headEnd/>
            <a:tailEnd/>
          </a:ln>
        </p:spPr>
        <p:txBody>
          <a:bodyPr/>
          <a:lstStyle/>
          <a:p>
            <a:pPr>
              <a:buFontTx/>
              <a:buNone/>
            </a:pPr>
            <a:r>
              <a:rPr lang="fr-FR" sz="2700" smtClean="0"/>
              <a:t>   </a:t>
            </a:r>
            <a:r>
              <a:rPr lang="en-US" sz="2800" smtClean="0"/>
              <a:t>The approval is the set of control operations and necessary tests, by which CERT ascertains and certifies that a representative sample of telecommunications terminal equipment or radio equipment complies with regulations, standards and technical specifications.</a:t>
            </a:r>
            <a:endParaRPr lang="fr-FR" sz="2700" smtClean="0"/>
          </a:p>
        </p:txBody>
      </p:sp>
      <p:pic>
        <p:nvPicPr>
          <p:cNvPr id="25603"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5604"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Approval definition</a:t>
            </a:r>
          </a:p>
        </p:txBody>
      </p:sp>
      <p:sp>
        <p:nvSpPr>
          <p:cNvPr id="25607"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idx="4294967295"/>
          </p:nvPr>
        </p:nvSpPr>
        <p:spPr/>
        <p:txBody>
          <a:bodyPr/>
          <a:lstStyle/>
          <a:p>
            <a:r>
              <a:rPr lang="fr-FR" sz="2800" smtClean="0"/>
              <a:t>Procedure  </a:t>
            </a:r>
          </a:p>
        </p:txBody>
      </p:sp>
      <p:sp>
        <p:nvSpPr>
          <p:cNvPr id="26626" name="Espace réservé du contenu 2"/>
          <p:cNvSpPr>
            <a:spLocks noGrp="1"/>
          </p:cNvSpPr>
          <p:nvPr>
            <p:ph idx="4294967295"/>
          </p:nvPr>
        </p:nvSpPr>
        <p:spPr bwMode="auto">
          <a:xfrm>
            <a:off x="468313" y="1773238"/>
            <a:ext cx="7991475" cy="4248150"/>
          </a:xfrm>
          <a:prstGeom prst="rect">
            <a:avLst/>
          </a:prstGeom>
          <a:noFill/>
          <a:ln>
            <a:miter lim="800000"/>
            <a:headEnd/>
            <a:tailEnd/>
          </a:ln>
        </p:spPr>
        <p:txBody>
          <a:bodyPr/>
          <a:lstStyle/>
          <a:p>
            <a:pPr>
              <a:buFont typeface="Wingdings" pitchFamily="2" charset="2"/>
              <a:buChar char="Ø"/>
            </a:pPr>
            <a:r>
              <a:rPr lang="en-US" sz="2600" smtClean="0"/>
              <a:t>Are subject to approval any terminal equipment or radio installation to be connected to a public network.</a:t>
            </a:r>
          </a:p>
          <a:p>
            <a:pPr>
              <a:buFont typeface="Wingdings" pitchFamily="2" charset="2"/>
              <a:buChar char="Ø"/>
            </a:pPr>
            <a:r>
              <a:rPr lang="en-US" sz="2600" smtClean="0"/>
              <a:t>Terminal equipment : Any device, any system or group of system, designed to be connected to an endpoint of a network and transmits, receives or processes telecommunications signals.</a:t>
            </a:r>
          </a:p>
          <a:p>
            <a:pPr>
              <a:buFont typeface="Wingdings" pitchFamily="2" charset="2"/>
              <a:buChar char="Ø"/>
            </a:pPr>
            <a:r>
              <a:rPr lang="en-US" sz="2600" smtClean="0"/>
              <a:t>Radio Equipment : Any telecommunications system that uses radio frequencies for wave propagation in free space</a:t>
            </a:r>
            <a:endParaRPr lang="fr-FR" sz="2600" smtClean="0"/>
          </a:p>
          <a:p>
            <a:pPr>
              <a:buFontTx/>
              <a:buNone/>
            </a:pPr>
            <a:endParaRPr lang="fr-FR" sz="2400" smtClean="0"/>
          </a:p>
        </p:txBody>
      </p:sp>
      <p:pic>
        <p:nvPicPr>
          <p:cNvPr id="26627"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6628"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Type Approval definition</a:t>
            </a:r>
          </a:p>
        </p:txBody>
      </p:sp>
      <p:sp>
        <p:nvSpPr>
          <p:cNvPr id="26631"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idx="4294967295"/>
          </p:nvPr>
        </p:nvSpPr>
        <p:spPr/>
        <p:txBody>
          <a:bodyPr/>
          <a:lstStyle/>
          <a:p>
            <a:r>
              <a:rPr lang="fr-FR" sz="2800" smtClean="0"/>
              <a:t>Procedure </a:t>
            </a:r>
          </a:p>
        </p:txBody>
      </p:sp>
      <p:sp>
        <p:nvSpPr>
          <p:cNvPr id="27650" name="Espace réservé du contenu 2"/>
          <p:cNvSpPr>
            <a:spLocks noGrp="1"/>
          </p:cNvSpPr>
          <p:nvPr>
            <p:ph idx="4294967295"/>
          </p:nvPr>
        </p:nvSpPr>
        <p:spPr bwMode="auto">
          <a:xfrm>
            <a:off x="468313" y="1773238"/>
            <a:ext cx="7991475" cy="4248150"/>
          </a:xfrm>
          <a:prstGeom prst="rect">
            <a:avLst/>
          </a:prstGeom>
          <a:noFill/>
          <a:ln>
            <a:miter lim="800000"/>
            <a:headEnd/>
            <a:tailEnd/>
          </a:ln>
        </p:spPr>
        <p:txBody>
          <a:bodyPr/>
          <a:lstStyle/>
          <a:p>
            <a:pPr>
              <a:buFontTx/>
              <a:buNone/>
            </a:pPr>
            <a:r>
              <a:rPr lang="fr-FR" sz="2700" smtClean="0"/>
              <a:t>   </a:t>
            </a:r>
            <a:r>
              <a:rPr lang="en-US" sz="2800" smtClean="0"/>
              <a:t>All operations that focus on the verification of the compatibility of the technical characteristics of the equipment with the technical requirements of interworking with public telecommunications networks and rules for use and operating frequency, it is intended for individual people </a:t>
            </a:r>
            <a:r>
              <a:rPr lang="fr-FR" sz="2800" smtClean="0"/>
              <a:t>(Equipment imported for public use).</a:t>
            </a:r>
            <a:endParaRPr lang="fr-FR" sz="2700" smtClean="0"/>
          </a:p>
        </p:txBody>
      </p:sp>
      <p:pic>
        <p:nvPicPr>
          <p:cNvPr id="27651"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7652"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Definition of compliance</a:t>
            </a:r>
            <a:endParaRPr lang="fr-FR" sz="2800" b="1" i="1">
              <a:solidFill>
                <a:schemeClr val="bg1"/>
              </a:solidFill>
            </a:endParaRPr>
          </a:p>
        </p:txBody>
      </p:sp>
      <p:sp>
        <p:nvSpPr>
          <p:cNvPr id="27655"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idx="4294967295"/>
          </p:nvPr>
        </p:nvSpPr>
        <p:spPr/>
        <p:txBody>
          <a:bodyPr/>
          <a:lstStyle/>
          <a:p>
            <a:r>
              <a:rPr lang="fr-FR" sz="2800" smtClean="0"/>
              <a:t>Procedure </a:t>
            </a:r>
          </a:p>
        </p:txBody>
      </p:sp>
      <p:sp>
        <p:nvSpPr>
          <p:cNvPr id="28674" name="Espace réservé du contenu 2"/>
          <p:cNvSpPr>
            <a:spLocks noGrp="1"/>
          </p:cNvSpPr>
          <p:nvPr>
            <p:ph idx="4294967295"/>
          </p:nvPr>
        </p:nvSpPr>
        <p:spPr bwMode="auto">
          <a:xfrm>
            <a:off x="468313" y="1773238"/>
            <a:ext cx="7991475" cy="4248150"/>
          </a:xfrm>
          <a:prstGeom prst="rect">
            <a:avLst/>
          </a:prstGeom>
          <a:noFill/>
          <a:ln>
            <a:miter lim="800000"/>
            <a:headEnd/>
            <a:tailEnd/>
          </a:ln>
        </p:spPr>
        <p:txBody>
          <a:bodyPr/>
          <a:lstStyle/>
          <a:p>
            <a:pPr>
              <a:buFontTx/>
              <a:buNone/>
            </a:pPr>
            <a:endParaRPr lang="fr-FR" sz="2700" smtClean="0"/>
          </a:p>
          <a:p>
            <a:pPr>
              <a:buFontTx/>
              <a:buNone/>
            </a:pPr>
            <a:r>
              <a:rPr lang="fr-FR" sz="2700" smtClean="0"/>
              <a:t>    </a:t>
            </a:r>
            <a:r>
              <a:rPr lang="en-US" sz="2800" smtClean="0"/>
              <a:t>Approval is always followed by a process of technical control during importation (border), on the basis of a certificate of approval, which ensures the compliance of imported products with the samples approved.</a:t>
            </a:r>
            <a:endParaRPr lang="fr-FR" sz="2700" smtClean="0"/>
          </a:p>
        </p:txBody>
      </p:sp>
      <p:pic>
        <p:nvPicPr>
          <p:cNvPr id="28675" name="Picture 7" descr="http://www.itu.int/en/wcit-12/PublishingImages/logo-ITU.png"/>
          <p:cNvPicPr>
            <a:picLocks noChangeAspect="1" noChangeArrowheads="1"/>
          </p:cNvPicPr>
          <p:nvPr/>
        </p:nvPicPr>
        <p:blipFill>
          <a:blip r:embed="rId2" cstate="print"/>
          <a:srcRect/>
          <a:stretch>
            <a:fillRect/>
          </a:stretch>
        </p:blipFill>
        <p:spPr bwMode="auto">
          <a:xfrm>
            <a:off x="468313" y="0"/>
            <a:ext cx="841375" cy="863600"/>
          </a:xfrm>
          <a:prstGeom prst="rect">
            <a:avLst/>
          </a:prstGeom>
          <a:noFill/>
          <a:ln w="9525">
            <a:noFill/>
            <a:miter lim="800000"/>
            <a:headEnd/>
            <a:tailEnd/>
          </a:ln>
        </p:spPr>
      </p:pic>
      <p:sp>
        <p:nvSpPr>
          <p:cNvPr id="28676" name="Text Box 5"/>
          <p:cNvSpPr txBox="1">
            <a:spLocks noChangeArrowheads="1"/>
          </p:cNvSpPr>
          <p:nvPr/>
        </p:nvSpPr>
        <p:spPr bwMode="auto">
          <a:xfrm>
            <a:off x="0" y="1052513"/>
            <a:ext cx="9144000" cy="528637"/>
          </a:xfrm>
          <a:prstGeom prst="rect">
            <a:avLst/>
          </a:prstGeom>
          <a:solidFill>
            <a:schemeClr val="hlink"/>
          </a:solidFill>
          <a:ln w="9525">
            <a:noFill/>
            <a:miter lim="800000"/>
            <a:headEnd/>
            <a:tailEnd/>
          </a:ln>
        </p:spPr>
        <p:txBody>
          <a:bodyPr lIns="96698" tIns="48349" rIns="96698" bIns="48349">
            <a:spAutoFit/>
          </a:bodyPr>
          <a:lstStyle/>
          <a:p>
            <a:pPr algn="ctr" defTabSz="966788"/>
            <a:r>
              <a:rPr lang="fr-FR" sz="2800" b="1" i="1">
                <a:solidFill>
                  <a:schemeClr val="bg1"/>
                </a:solidFill>
                <a:latin typeface="Times New Roman" pitchFamily="18" charset="0"/>
              </a:rPr>
              <a:t>Definition of Technical Control </a:t>
            </a:r>
            <a:endParaRPr lang="fr-FR" sz="2800" b="1" i="1">
              <a:solidFill>
                <a:schemeClr val="bg1"/>
              </a:solidFill>
            </a:endParaRPr>
          </a:p>
        </p:txBody>
      </p:sp>
      <p:sp>
        <p:nvSpPr>
          <p:cNvPr id="28679" name="ZoneTexte 9"/>
          <p:cNvSpPr txBox="1">
            <a:spLocks noChangeArrowheads="1"/>
          </p:cNvSpPr>
          <p:nvPr/>
        </p:nvSpPr>
        <p:spPr bwMode="auto">
          <a:xfrm>
            <a:off x="34925" y="6308725"/>
            <a:ext cx="2736850" cy="260350"/>
          </a:xfrm>
          <a:prstGeom prst="rect">
            <a:avLst/>
          </a:prstGeom>
          <a:noFill/>
          <a:ln w="9525">
            <a:noFill/>
            <a:miter lim="800000"/>
            <a:headEnd/>
            <a:tailEnd/>
          </a:ln>
        </p:spPr>
        <p:txBody>
          <a:bodyPr>
            <a:spAutoFit/>
          </a:bodyPr>
          <a:lstStyle/>
          <a:p>
            <a:r>
              <a:rPr lang="fr-FR" sz="1100" b="1"/>
              <a:t>Presented by</a:t>
            </a:r>
            <a:r>
              <a:rPr lang="fr-FR" sz="1100"/>
              <a:t>:</a:t>
            </a:r>
            <a:r>
              <a:rPr lang="fr-FR" sz="1100" b="1"/>
              <a:t> Mr Zied SALHI </a:t>
            </a:r>
            <a:endParaRPr lang="fr-FR" sz="11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L-Mohanad"/>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44E79213C8544E94BEEE54E620DC64" ma:contentTypeVersion="2" ma:contentTypeDescription="Create a new document." ma:contentTypeScope="" ma:versionID="dae8bdb4a9d5ad1ca2052e79c107dd70">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F00C6-5DCC-4D5C-B491-FC40E8FDC060}"/>
</file>

<file path=customXml/itemProps2.xml><?xml version="1.0" encoding="utf-8"?>
<ds:datastoreItem xmlns:ds="http://schemas.openxmlformats.org/officeDocument/2006/customXml" ds:itemID="{B5F76824-230A-400E-88D0-EC70251EA6DF}"/>
</file>

<file path=customXml/itemProps3.xml><?xml version="1.0" encoding="utf-8"?>
<ds:datastoreItem xmlns:ds="http://schemas.openxmlformats.org/officeDocument/2006/customXml" ds:itemID="{3557B82C-8473-4E72-972E-DFB02504A059}"/>
</file>

<file path=docProps/app.xml><?xml version="1.0" encoding="utf-8"?>
<Properties xmlns="http://schemas.openxmlformats.org/officeDocument/2006/extended-properties" xmlns:vt="http://schemas.openxmlformats.org/officeDocument/2006/docPropsVTypes">
  <Template/>
  <TotalTime>29482</TotalTime>
  <Words>1832</Words>
  <Application>Microsoft Office PowerPoint</Application>
  <PresentationFormat>Affichage à l'écran (4:3)</PresentationFormat>
  <Paragraphs>284</Paragraphs>
  <Slides>55</Slides>
  <Notes>1</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Modèle par défaut</vt:lpstr>
      <vt:lpstr>Diapositive 1</vt:lpstr>
      <vt:lpstr>Plan </vt:lpstr>
      <vt:lpstr>Objective</vt:lpstr>
      <vt:lpstr>Introduction </vt:lpstr>
      <vt:lpstr>Introduction </vt:lpstr>
      <vt:lpstr>Procedure  </vt:lpstr>
      <vt:lpstr>Procedure  </vt:lpstr>
      <vt:lpstr>Procedure </vt:lpstr>
      <vt:lpstr>Procedure </vt:lpstr>
      <vt:lpstr>Procedure </vt:lpstr>
      <vt:lpstr>Procedure </vt:lpstr>
      <vt:lpstr>Approval Methodology</vt:lpstr>
      <vt:lpstr>Approval Methodology</vt:lpstr>
      <vt:lpstr>Approval Methodology</vt:lpstr>
      <vt:lpstr>Documents supplied by lab </vt:lpstr>
      <vt:lpstr>Problems encountered during test </vt:lpstr>
      <vt:lpstr>Technical Request</vt:lpstr>
      <vt:lpstr>Technical Request</vt:lpstr>
      <vt:lpstr>Test Report</vt:lpstr>
      <vt:lpstr>Test Report</vt:lpstr>
      <vt:lpstr>Different types of devices</vt:lpstr>
      <vt:lpstr>Different types of devices</vt:lpstr>
      <vt:lpstr>Different types of devices</vt:lpstr>
      <vt:lpstr>Different types of devices</vt:lpstr>
      <vt:lpstr>Different types of devices</vt:lpstr>
      <vt:lpstr>Standards</vt:lpstr>
      <vt:lpstr>Standards</vt:lpstr>
      <vt:lpstr>Standards</vt:lpstr>
      <vt:lpstr>Standards</vt:lpstr>
      <vt:lpstr>Tests and Measurements</vt:lpstr>
      <vt:lpstr>Tests and Measurements</vt:lpstr>
      <vt:lpstr>Tests and Measurements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Measuring devices</vt:lpstr>
      <vt:lpstr>Practices</vt:lpstr>
      <vt:lpstr>Practices</vt:lpstr>
      <vt:lpstr>Practices</vt:lpstr>
      <vt:lpstr>Recommendations </vt:lpstr>
      <vt:lpstr>Recommendations </vt:lpstr>
      <vt:lpstr>Conclusion  </vt:lpstr>
      <vt:lpstr>Diapositive 55</vt:lpstr>
    </vt:vector>
  </TitlesOfParts>
  <Company>cert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tarek</dc:creator>
  <cp:lastModifiedBy>zied</cp:lastModifiedBy>
  <cp:revision>820</cp:revision>
  <dcterms:created xsi:type="dcterms:W3CDTF">2008-12-24T14:53:33Z</dcterms:created>
  <dcterms:modified xsi:type="dcterms:W3CDTF">2015-04-21T21:59:28Z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0x010100B244E79213C8544E94BEEE54E620DC64</vt:lpwstr>
  </property>
</Properties>
</file>