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70" r:id="rId4"/>
    <p:sldId id="261" r:id="rId5"/>
    <p:sldId id="263" r:id="rId6"/>
    <p:sldId id="264" r:id="rId7"/>
    <p:sldId id="271" r:id="rId8"/>
    <p:sldId id="272" r:id="rId9"/>
    <p:sldId id="273" r:id="rId10"/>
    <p:sldId id="274" r:id="rId11"/>
    <p:sldId id="275" r:id="rId12"/>
    <p:sldId id="256" r:id="rId13"/>
    <p:sldId id="278" r:id="rId14"/>
    <p:sldId id="279" r:id="rId15"/>
    <p:sldId id="280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8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ED2BC-C1B4-4F2E-94A1-58046F3BA867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37FE1-BECB-4351-A410-A6976DF687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9936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8628FF-B697-40CC-9CEE-BFD3F8DA6F37}" type="slidenum">
              <a:rPr lang="en-US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cs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35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964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83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442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90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359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912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729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670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000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399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324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2133600" cy="3651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fld id="{711B17A6-F865-4875-9993-433C0422160A}" type="slidenum">
              <a:rPr lang="ja-JP" altLang="en-US" sz="1000" smtClean="0">
                <a:solidFill>
                  <a:srgbClr val="0E438A"/>
                </a:solidFill>
                <a:latin typeface="Zurich BT"/>
                <a:ea typeface="MS PGothic" pitchFamily="34" charset="-128"/>
                <a:cs typeface="Times New Roman" pitchFamily="18" charset="0"/>
              </a:rPr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ja-JP" sz="1000" smtClean="0">
              <a:solidFill>
                <a:srgbClr val="0E438A"/>
              </a:solidFill>
              <a:latin typeface="Zurich BT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382838"/>
            <a:ext cx="9144000" cy="2062162"/>
          </a:xfrm>
        </p:spPr>
        <p:txBody>
          <a:bodyPr/>
          <a:lstStyle/>
          <a:p>
            <a:pPr eaLnBrk="1" hangingPunct="1"/>
            <a:r>
              <a:rPr lang="en-US" altLang="en-US" sz="3200" b="1" dirty="0" smtClean="0"/>
              <a:t>Conformity Assessment Schemes</a:t>
            </a: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endParaRPr lang="en-US" altLang="en-US" sz="3200" dirty="0" smtClean="0"/>
          </a:p>
        </p:txBody>
      </p:sp>
      <p:sp>
        <p:nvSpPr>
          <p:cNvPr id="572420" name="Rectangle 4"/>
          <p:cNvSpPr>
            <a:spLocks noChangeArrowheads="1"/>
          </p:cNvSpPr>
          <p:nvPr/>
        </p:nvSpPr>
        <p:spPr bwMode="auto">
          <a:xfrm>
            <a:off x="0" y="5211763"/>
            <a:ext cx="333057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</a:rPr>
              <a:t>Presented by</a:t>
            </a:r>
          </a:p>
          <a:p>
            <a:pPr eaLnBrk="0" hangingPunct="0">
              <a:defRPr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</a:rPr>
              <a:t>Andrew Kwan</a:t>
            </a:r>
            <a:r>
              <a:rPr lang="en-US" dirty="0">
                <a:solidFill>
                  <a:schemeClr val="tx2"/>
                </a:solidFill>
                <a:latin typeface="Verdana" pitchFamily="34" charset="0"/>
              </a:rPr>
              <a:t> </a:t>
            </a:r>
          </a:p>
          <a:p>
            <a:pPr eaLnBrk="0" hangingPunct="0">
              <a:defRPr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</a:rPr>
              <a:t>ITU Consultant</a:t>
            </a:r>
            <a:r>
              <a:rPr lang="en-US" b="1" dirty="0">
                <a:solidFill>
                  <a:srgbClr val="5C5C5C"/>
                </a:solidFill>
                <a:latin typeface="Verdana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Verdana" pitchFamily="34" charset="0"/>
              </a:rPr>
              <a:t> 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0" y="465326"/>
            <a:ext cx="9144000" cy="156966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CA" altLang="en-US" sz="2400" b="1" dirty="0">
                <a:solidFill>
                  <a:srgbClr val="000000"/>
                </a:solidFill>
                <a:latin typeface="+mj-lt"/>
              </a:rPr>
              <a:t>Conformity and Interoperability Training for ARB Region on </a:t>
            </a:r>
            <a:r>
              <a:rPr lang="en-CA" altLang="en-US" sz="2400" b="1" dirty="0" smtClean="0">
                <a:solidFill>
                  <a:srgbClr val="000000"/>
                </a:solidFill>
                <a:latin typeface="+mj-lt"/>
              </a:rPr>
              <a:t>Type </a:t>
            </a:r>
            <a:r>
              <a:rPr lang="en-CA" altLang="en-US" sz="2400" b="1" dirty="0">
                <a:solidFill>
                  <a:srgbClr val="000000"/>
                </a:solidFill>
                <a:latin typeface="+mj-lt"/>
              </a:rPr>
              <a:t>Approval </a:t>
            </a:r>
            <a:r>
              <a:rPr lang="en-CA" altLang="en-US" sz="2400" b="1" dirty="0" smtClean="0">
                <a:solidFill>
                  <a:srgbClr val="000000"/>
                </a:solidFill>
                <a:latin typeface="+mj-lt"/>
              </a:rPr>
              <a:t>Testing </a:t>
            </a:r>
            <a:r>
              <a:rPr lang="en-CA" altLang="en-US" sz="2400" b="1" dirty="0">
                <a:solidFill>
                  <a:srgbClr val="000000"/>
                </a:solidFill>
                <a:latin typeface="+mj-lt"/>
              </a:rPr>
              <a:t>for Mobile Terminals, Homologation Procedures and Market Surveillance</a:t>
            </a:r>
            <a:br>
              <a:rPr lang="en-CA" altLang="en-US" sz="2400" b="1" dirty="0">
                <a:solidFill>
                  <a:srgbClr val="000000"/>
                </a:solidFill>
                <a:latin typeface="+mj-lt"/>
              </a:rPr>
            </a:br>
            <a:r>
              <a:rPr lang="en-CA" altLang="en-US" sz="2400" b="1" dirty="0">
                <a:solidFill>
                  <a:srgbClr val="000000"/>
                </a:solidFill>
                <a:latin typeface="+mj-lt"/>
              </a:rPr>
              <a:t/>
            </a:r>
            <a:br>
              <a:rPr lang="en-CA" altLang="en-US" sz="2400" b="1" dirty="0">
                <a:solidFill>
                  <a:srgbClr val="000000"/>
                </a:solidFill>
                <a:latin typeface="+mj-lt"/>
              </a:rPr>
            </a:br>
            <a:r>
              <a:rPr lang="en-CA" altLang="en-US" sz="2400" b="1" dirty="0">
                <a:solidFill>
                  <a:srgbClr val="000000"/>
                </a:solidFill>
                <a:latin typeface="+mj-lt"/>
              </a:rPr>
              <a:t>Tunis-Tunisia, 20-24 April 2015</a:t>
            </a:r>
            <a:endParaRPr lang="en-US" sz="2400" b="1" dirty="0">
              <a:solidFill>
                <a:schemeClr val="bg2"/>
              </a:solidFill>
              <a:latin typeface="+mj-lt"/>
            </a:endParaRPr>
          </a:p>
        </p:txBody>
      </p:sp>
      <p:pic>
        <p:nvPicPr>
          <p:cNvPr id="8198" name="Picture 16" descr="ITUse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 dirty="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tx1"/>
              </a:solidFill>
              <a:latin typeface="Univer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45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1186135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Conformity Assessment Schemes - </a:t>
            </a:r>
            <a:r>
              <a:rPr lang="en-CA" altLang="en-US" sz="3200" b="1" dirty="0"/>
              <a:t>Suppliers Declaration of Conformity (</a:t>
            </a:r>
            <a:r>
              <a:rPr lang="en-CA" altLang="en-US" sz="3200" b="1" dirty="0" err="1"/>
              <a:t>SDoC</a:t>
            </a:r>
            <a:r>
              <a:rPr lang="en-CA" altLang="en-US" sz="3200" b="1" dirty="0" smtClean="0"/>
              <a:t>) (cont’d)</a:t>
            </a: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4213" y="1988840"/>
            <a:ext cx="7772400" cy="4177010"/>
          </a:xfrm>
        </p:spPr>
        <p:txBody>
          <a:bodyPr>
            <a:normAutofit/>
          </a:bodyPr>
          <a:lstStyle/>
          <a:p>
            <a:r>
              <a:rPr lang="en-CA" altLang="en-US" sz="3000" b="1" dirty="0" err="1" smtClean="0"/>
              <a:t>SDoC</a:t>
            </a:r>
            <a:r>
              <a:rPr lang="en-CA" altLang="en-US" sz="3000" b="1" dirty="0" smtClean="0"/>
              <a:t> IV</a:t>
            </a:r>
          </a:p>
          <a:p>
            <a:pPr lvl="1"/>
            <a:r>
              <a:rPr lang="en-CA" dirty="0" smtClean="0"/>
              <a:t>Testing </a:t>
            </a:r>
            <a:r>
              <a:rPr lang="en-CA" dirty="0"/>
              <a:t>of the equipment to be performed by a testing laboratory.</a:t>
            </a:r>
          </a:p>
          <a:p>
            <a:pPr lvl="1"/>
            <a:r>
              <a:rPr lang="en-CA" dirty="0"/>
              <a:t>Test reports have to be kept for a prescribed period.</a:t>
            </a:r>
          </a:p>
          <a:p>
            <a:pPr lvl="1"/>
            <a:r>
              <a:rPr lang="en-CA" dirty="0"/>
              <a:t>Supplier </a:t>
            </a:r>
            <a:r>
              <a:rPr lang="en-CA" dirty="0" smtClean="0"/>
              <a:t>does not have </a:t>
            </a:r>
            <a:r>
              <a:rPr lang="en-CA" dirty="0"/>
              <a:t>to register the declaration with the regulator.</a:t>
            </a:r>
          </a:p>
          <a:p>
            <a:pPr lvl="1"/>
            <a:r>
              <a:rPr lang="en-CA" dirty="0" smtClean="0"/>
              <a:t>Labelling (marking) requirements</a:t>
            </a:r>
            <a:endParaRPr lang="en-CA" dirty="0"/>
          </a:p>
          <a:p>
            <a:pPr lvl="1"/>
            <a:endParaRPr lang="en-CA" altLang="en-US" sz="2400" b="1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580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132440" cy="1186135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Conformity Assessment Schemes - </a:t>
            </a:r>
            <a:r>
              <a:rPr lang="en-US" altLang="en-US" sz="3200" b="1" dirty="0" smtClean="0"/>
              <a:t>Certification</a:t>
            </a:r>
            <a:r>
              <a:rPr lang="en-CA" altLang="en-US" sz="3200" b="1" dirty="0"/>
              <a:t/>
            </a:r>
            <a:br>
              <a:rPr lang="en-CA" altLang="en-US" sz="3200" b="1" dirty="0"/>
            </a:b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4213" y="1341438"/>
            <a:ext cx="7772400" cy="4824412"/>
          </a:xfrm>
        </p:spPr>
        <p:txBody>
          <a:bodyPr>
            <a:normAutofit lnSpcReduction="10000"/>
          </a:bodyPr>
          <a:lstStyle/>
          <a:p>
            <a:endParaRPr lang="en-CA" altLang="en-US" sz="2800" b="1" dirty="0" smtClean="0"/>
          </a:p>
          <a:p>
            <a:pPr lvl="1"/>
            <a:r>
              <a:rPr lang="en-CA" sz="2400" dirty="0"/>
              <a:t>Certification is a third-party attestation related to products, processes, systems or persons. </a:t>
            </a:r>
            <a:endParaRPr lang="en-CA" sz="2400" dirty="0" smtClean="0"/>
          </a:p>
          <a:p>
            <a:pPr lvl="1"/>
            <a:r>
              <a:rPr lang="en-CA" sz="2400" dirty="0" smtClean="0"/>
              <a:t>Some regulators also provide certification services.</a:t>
            </a:r>
          </a:p>
          <a:p>
            <a:pPr lvl="1"/>
            <a:r>
              <a:rPr lang="en-CA" sz="2400" dirty="0" smtClean="0"/>
              <a:t>Certification </a:t>
            </a:r>
            <a:r>
              <a:rPr lang="en-CA" sz="2400" dirty="0"/>
              <a:t>of </a:t>
            </a:r>
            <a:r>
              <a:rPr lang="en-CA" sz="2400" dirty="0" smtClean="0"/>
              <a:t>ICT equipment </a:t>
            </a:r>
            <a:r>
              <a:rPr lang="en-CA" sz="2400" dirty="0"/>
              <a:t>is the confirmation that the equipment meets the requisite </a:t>
            </a:r>
            <a:r>
              <a:rPr lang="en-CA" sz="2400" dirty="0" smtClean="0"/>
              <a:t>regulations and specifications </a:t>
            </a:r>
            <a:r>
              <a:rPr lang="en-CA" sz="2400" dirty="0"/>
              <a:t>- normally </a:t>
            </a:r>
            <a:r>
              <a:rPr lang="en-CA" sz="2400" dirty="0" smtClean="0"/>
              <a:t>by </a:t>
            </a:r>
            <a:r>
              <a:rPr lang="en-CA" sz="2400" dirty="0"/>
              <a:t>the use of documentary evidence such as test reports </a:t>
            </a:r>
            <a:r>
              <a:rPr lang="en-CA" sz="2400" dirty="0" smtClean="0"/>
              <a:t>prepared by testing laboratories which are compliant with appropriate ISO standards</a:t>
            </a:r>
          </a:p>
          <a:p>
            <a:pPr lvl="1"/>
            <a:r>
              <a:rPr lang="en-CA" sz="2400" dirty="0"/>
              <a:t>Type approval is a special kind of certification. Type approval simply means the equipment is certified to meet certain requirements for </a:t>
            </a:r>
            <a:r>
              <a:rPr lang="en-CA" sz="2400"/>
              <a:t>its </a:t>
            </a:r>
            <a:r>
              <a:rPr lang="en-CA" sz="2400" smtClean="0"/>
              <a:t>type. </a:t>
            </a:r>
            <a:endParaRPr lang="en-CA" altLang="en-US" sz="2400" b="1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979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648072"/>
          </a:xfrm>
        </p:spPr>
        <p:txBody>
          <a:bodyPr>
            <a:noAutofit/>
          </a:bodyPr>
          <a:lstStyle/>
          <a:p>
            <a:r>
              <a:rPr lang="en-US" altLang="en-US" sz="3200" b="1" dirty="0" smtClean="0"/>
              <a:t>Conformity Assessment Schemes - General</a:t>
            </a: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endParaRPr lang="en-CA" sz="3200" dirty="0"/>
          </a:p>
        </p:txBody>
      </p:sp>
      <p:sp>
        <p:nvSpPr>
          <p:cNvPr id="5" name="Rectangle 4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 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1115616" y="620688"/>
            <a:ext cx="6847205" cy="48907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39552" y="6433795"/>
            <a:ext cx="26477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400" dirty="0" smtClean="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  <a:endParaRPr lang="en-US" altLang="en-US" sz="1400" dirty="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8"/>
          <p:cNvSpPr txBox="1">
            <a:spLocks/>
          </p:cNvSpPr>
          <p:nvPr/>
        </p:nvSpPr>
        <p:spPr>
          <a:xfrm>
            <a:off x="1318161" y="908720"/>
            <a:ext cx="2057400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CA" sz="1100" dirty="0"/>
              <a:t> </a:t>
            </a:r>
            <a:r>
              <a:rPr lang="en-CA" sz="1100" dirty="0">
                <a:solidFill>
                  <a:prstClr val="black"/>
                </a:solidFill>
              </a:rPr>
              <a:t>Accreditation Bodies</a:t>
            </a:r>
          </a:p>
          <a:p>
            <a:endParaRPr lang="en-CA" sz="1100" dirty="0" smtClean="0"/>
          </a:p>
          <a:p>
            <a:pPr algn="ctr"/>
            <a:r>
              <a:rPr lang="en-CA" sz="1100" dirty="0" smtClean="0"/>
              <a:t>ISO/IEC </a:t>
            </a:r>
            <a:r>
              <a:rPr lang="en-CA" sz="1100" dirty="0"/>
              <a:t>17011</a:t>
            </a:r>
          </a:p>
        </p:txBody>
      </p:sp>
      <p:sp>
        <p:nvSpPr>
          <p:cNvPr id="14" name="Text Box 9"/>
          <p:cNvSpPr txBox="1">
            <a:spLocks/>
          </p:cNvSpPr>
          <p:nvPr/>
        </p:nvSpPr>
        <p:spPr>
          <a:xfrm>
            <a:off x="5148064" y="908720"/>
            <a:ext cx="2247900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100" dirty="0"/>
              <a:t>Accreditation Bodies</a:t>
            </a:r>
          </a:p>
          <a:p>
            <a:pPr algn="ctr"/>
            <a:r>
              <a:rPr lang="en-CA" sz="1100" dirty="0"/>
              <a:t> </a:t>
            </a:r>
          </a:p>
          <a:p>
            <a:pPr algn="ctr"/>
            <a:r>
              <a:rPr lang="en-CA" sz="1100" dirty="0"/>
              <a:t>ISO/IEC 17011</a:t>
            </a:r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>
          <a:xfrm flipH="1">
            <a:off x="3375561" y="1256382"/>
            <a:ext cx="266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4797147" y="1262369"/>
            <a:ext cx="2857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 Box 10"/>
          <p:cNvSpPr txBox="1">
            <a:spLocks/>
          </p:cNvSpPr>
          <p:nvPr/>
        </p:nvSpPr>
        <p:spPr>
          <a:xfrm>
            <a:off x="3709708" y="970632"/>
            <a:ext cx="981075" cy="5715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100" b="1" dirty="0"/>
              <a:t>Peer</a:t>
            </a:r>
            <a:endParaRPr lang="en-CA" sz="1100" dirty="0"/>
          </a:p>
          <a:p>
            <a:pPr algn="ctr"/>
            <a:r>
              <a:rPr lang="en-CA" sz="1100" b="1" dirty="0"/>
              <a:t>Assessment</a:t>
            </a:r>
            <a:endParaRPr lang="en-CA" sz="1100" dirty="0"/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>
            <a:off x="2355161" y="1565945"/>
            <a:ext cx="9525" cy="8667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 Box 17"/>
          <p:cNvSpPr txBox="1">
            <a:spLocks/>
          </p:cNvSpPr>
          <p:nvPr/>
        </p:nvSpPr>
        <p:spPr>
          <a:xfrm>
            <a:off x="2559050" y="1837407"/>
            <a:ext cx="1543050" cy="3238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2483768" y="1837407"/>
            <a:ext cx="131799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100" b="1" dirty="0"/>
              <a:t>Assess competence</a:t>
            </a:r>
            <a:endParaRPr lang="en-CA" sz="1100" dirty="0"/>
          </a:p>
        </p:txBody>
      </p:sp>
      <p:cxnSp>
        <p:nvCxnSpPr>
          <p:cNvPr id="21" name="Straight Arrow Connector 20"/>
          <p:cNvCxnSpPr>
            <a:cxnSpLocks/>
          </p:cNvCxnSpPr>
          <p:nvPr/>
        </p:nvCxnSpPr>
        <p:spPr>
          <a:xfrm>
            <a:off x="6272014" y="1579170"/>
            <a:ext cx="19050" cy="8667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 Box 17"/>
          <p:cNvSpPr txBox="1">
            <a:spLocks/>
          </p:cNvSpPr>
          <p:nvPr/>
        </p:nvSpPr>
        <p:spPr>
          <a:xfrm>
            <a:off x="6419771" y="1806287"/>
            <a:ext cx="1463754" cy="3238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CA" sz="1100" b="1" dirty="0" smtClean="0"/>
              <a:t>Assess competence</a:t>
            </a:r>
            <a:endParaRPr lang="en-CA" sz="1100" dirty="0"/>
          </a:p>
        </p:txBody>
      </p:sp>
      <p:sp>
        <p:nvSpPr>
          <p:cNvPr id="23" name="Text Box 13"/>
          <p:cNvSpPr txBox="1">
            <a:spLocks/>
          </p:cNvSpPr>
          <p:nvPr/>
        </p:nvSpPr>
        <p:spPr>
          <a:xfrm>
            <a:off x="1592172" y="2450503"/>
            <a:ext cx="1590675" cy="6572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100" dirty="0" smtClean="0"/>
              <a:t>Testing Laboratories</a:t>
            </a:r>
          </a:p>
          <a:p>
            <a:pPr algn="ctr"/>
            <a:r>
              <a:rPr lang="en-CA" sz="1100" dirty="0" smtClean="0"/>
              <a:t> </a:t>
            </a:r>
          </a:p>
          <a:p>
            <a:pPr algn="ctr"/>
            <a:r>
              <a:rPr lang="en-CA" sz="1100" dirty="0" smtClean="0"/>
              <a:t>ISO/IEC 17025</a:t>
            </a:r>
            <a:endParaRPr lang="en-CA" sz="1100" dirty="0"/>
          </a:p>
        </p:txBody>
      </p:sp>
      <p:sp>
        <p:nvSpPr>
          <p:cNvPr id="25" name="Text Box 14"/>
          <p:cNvSpPr txBox="1">
            <a:spLocks/>
          </p:cNvSpPr>
          <p:nvPr/>
        </p:nvSpPr>
        <p:spPr>
          <a:xfrm>
            <a:off x="5629196" y="2445945"/>
            <a:ext cx="1581150" cy="704850"/>
          </a:xfrm>
          <a:prstGeom prst="rect">
            <a:avLst/>
          </a:prstGeom>
          <a:solidFill>
            <a:schemeClr val="accent6"/>
          </a:solidFill>
          <a:ln w="190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100" dirty="0"/>
              <a:t>Certification Bodies</a:t>
            </a:r>
          </a:p>
          <a:p>
            <a:pPr algn="ctr"/>
            <a:r>
              <a:rPr lang="en-CA" sz="1100" dirty="0"/>
              <a:t> </a:t>
            </a:r>
          </a:p>
          <a:p>
            <a:pPr algn="ctr"/>
            <a:r>
              <a:rPr lang="en-CA" sz="1100" dirty="0"/>
              <a:t>ISO/IEC 17065</a:t>
            </a:r>
          </a:p>
        </p:txBody>
      </p:sp>
      <p:cxnSp>
        <p:nvCxnSpPr>
          <p:cNvPr id="26" name="Straight Arrow Connector 25"/>
          <p:cNvCxnSpPr>
            <a:cxnSpLocks/>
          </p:cNvCxnSpPr>
          <p:nvPr/>
        </p:nvCxnSpPr>
        <p:spPr>
          <a:xfrm>
            <a:off x="2219916" y="3090426"/>
            <a:ext cx="0" cy="52324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>
            <a:off x="6444208" y="3150795"/>
            <a:ext cx="0" cy="52324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 Box 22"/>
          <p:cNvSpPr txBox="1">
            <a:spLocks/>
          </p:cNvSpPr>
          <p:nvPr/>
        </p:nvSpPr>
        <p:spPr>
          <a:xfrm>
            <a:off x="6541977" y="3290887"/>
            <a:ext cx="1296144" cy="27622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2365889" y="3200126"/>
            <a:ext cx="124425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CA" sz="1100" b="1" dirty="0">
                <a:solidFill>
                  <a:prstClr val="black"/>
                </a:solidFill>
              </a:rPr>
              <a:t>Assess conformity</a:t>
            </a:r>
            <a:endParaRPr lang="en-CA" sz="1100" dirty="0">
              <a:solidFill>
                <a:prstClr val="black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567923" y="3253875"/>
            <a:ext cx="124425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CA" sz="1100" b="1" dirty="0">
                <a:solidFill>
                  <a:prstClr val="black"/>
                </a:solidFill>
              </a:rPr>
              <a:t>Assess conformity</a:t>
            </a:r>
            <a:endParaRPr lang="en-CA" sz="1100" dirty="0">
              <a:solidFill>
                <a:prstClr val="black"/>
              </a:solidFill>
            </a:endParaRPr>
          </a:p>
        </p:txBody>
      </p:sp>
      <p:sp>
        <p:nvSpPr>
          <p:cNvPr id="31" name="Text Box 19"/>
          <p:cNvSpPr txBox="1">
            <a:spLocks/>
          </p:cNvSpPr>
          <p:nvPr/>
        </p:nvSpPr>
        <p:spPr>
          <a:xfrm>
            <a:off x="1701361" y="3613666"/>
            <a:ext cx="1329055" cy="495300"/>
          </a:xfrm>
          <a:prstGeom prst="rect">
            <a:avLst/>
          </a:prstGeom>
          <a:solidFill>
            <a:srgbClr val="FFFF00"/>
          </a:solidFill>
          <a:ln w="190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100" dirty="0"/>
              <a:t>ICT equipment</a:t>
            </a:r>
          </a:p>
        </p:txBody>
      </p:sp>
      <p:sp>
        <p:nvSpPr>
          <p:cNvPr id="32" name="Text Box 19"/>
          <p:cNvSpPr txBox="1">
            <a:spLocks/>
          </p:cNvSpPr>
          <p:nvPr/>
        </p:nvSpPr>
        <p:spPr>
          <a:xfrm>
            <a:off x="5940152" y="3676650"/>
            <a:ext cx="1329055" cy="495300"/>
          </a:xfrm>
          <a:prstGeom prst="rect">
            <a:avLst/>
          </a:prstGeom>
          <a:solidFill>
            <a:srgbClr val="FFFF00"/>
          </a:solidFill>
          <a:ln w="190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100" dirty="0"/>
              <a:t>ICT equipment</a:t>
            </a:r>
          </a:p>
        </p:txBody>
      </p:sp>
      <p:cxnSp>
        <p:nvCxnSpPr>
          <p:cNvPr id="33" name="Straight Arrow Connector 32"/>
          <p:cNvCxnSpPr>
            <a:cxnSpLocks/>
          </p:cNvCxnSpPr>
          <p:nvPr/>
        </p:nvCxnSpPr>
        <p:spPr>
          <a:xfrm>
            <a:off x="2325906" y="4108966"/>
            <a:ext cx="0" cy="3232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>
            <a:spLocks/>
          </p:cNvSpPr>
          <p:nvPr/>
        </p:nvSpPr>
        <p:spPr>
          <a:xfrm>
            <a:off x="1871541" y="4432181"/>
            <a:ext cx="988695" cy="49085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CA" sz="1100" dirty="0"/>
              <a:t>Test reports</a:t>
            </a:r>
          </a:p>
        </p:txBody>
      </p:sp>
      <p:cxnSp>
        <p:nvCxnSpPr>
          <p:cNvPr id="35" name="Straight Connector 34"/>
          <p:cNvCxnSpPr>
            <a:cxnSpLocks/>
          </p:cNvCxnSpPr>
          <p:nvPr/>
        </p:nvCxnSpPr>
        <p:spPr>
          <a:xfrm flipH="1" flipV="1">
            <a:off x="5141533" y="3850521"/>
            <a:ext cx="808355" cy="107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</p:cNvCxnSpPr>
          <p:nvPr/>
        </p:nvCxnSpPr>
        <p:spPr>
          <a:xfrm flipV="1">
            <a:off x="5148880" y="3330931"/>
            <a:ext cx="0" cy="5530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>
            <a:spLocks/>
          </p:cNvSpPr>
          <p:nvPr/>
        </p:nvSpPr>
        <p:spPr>
          <a:xfrm>
            <a:off x="4453217" y="2884526"/>
            <a:ext cx="903605" cy="44640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CA" sz="1100" dirty="0"/>
              <a:t>Test reports</a:t>
            </a:r>
          </a:p>
        </p:txBody>
      </p:sp>
      <p:cxnSp>
        <p:nvCxnSpPr>
          <p:cNvPr id="38" name="Straight Arrow Connector 37"/>
          <p:cNvCxnSpPr>
            <a:cxnSpLocks/>
          </p:cNvCxnSpPr>
          <p:nvPr/>
        </p:nvCxnSpPr>
        <p:spPr>
          <a:xfrm>
            <a:off x="5363131" y="3055278"/>
            <a:ext cx="266065" cy="10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cxnSpLocks/>
          </p:cNvCxnSpPr>
          <p:nvPr/>
        </p:nvCxnSpPr>
        <p:spPr>
          <a:xfrm>
            <a:off x="4174852" y="4084720"/>
            <a:ext cx="1765300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4187817" y="2936047"/>
            <a:ext cx="0" cy="1158875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182847" y="2936047"/>
            <a:ext cx="100497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>
            <a:spLocks/>
          </p:cNvSpPr>
          <p:nvPr/>
        </p:nvSpPr>
        <p:spPr>
          <a:xfrm>
            <a:off x="4245253" y="4171950"/>
            <a:ext cx="1380490" cy="32956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CA" sz="1100" b="1" dirty="0"/>
              <a:t>Assess conformity</a:t>
            </a:r>
            <a:endParaRPr lang="en-CA" sz="1100" dirty="0"/>
          </a:p>
        </p:txBody>
      </p:sp>
      <p:cxnSp>
        <p:nvCxnSpPr>
          <p:cNvPr id="47" name="Straight Arrow Connector 46"/>
          <p:cNvCxnSpPr>
            <a:cxnSpLocks/>
          </p:cNvCxnSpPr>
          <p:nvPr/>
        </p:nvCxnSpPr>
        <p:spPr>
          <a:xfrm flipH="1">
            <a:off x="6660232" y="4194373"/>
            <a:ext cx="10795" cy="475615"/>
          </a:xfrm>
          <a:prstGeom prst="straightConnector1">
            <a:avLst/>
          </a:prstGeom>
          <a:ln>
            <a:prstDash val="lgDashDot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Oval 47"/>
          <p:cNvSpPr>
            <a:spLocks/>
          </p:cNvSpPr>
          <p:nvPr/>
        </p:nvSpPr>
        <p:spPr>
          <a:xfrm>
            <a:off x="6025634" y="4669988"/>
            <a:ext cx="1357630" cy="5848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CA" sz="1100" b="1" dirty="0"/>
              <a:t>Certification</a:t>
            </a:r>
            <a:endParaRPr lang="en-CA" sz="1100" dirty="0"/>
          </a:p>
        </p:txBody>
      </p:sp>
      <p:cxnSp>
        <p:nvCxnSpPr>
          <p:cNvPr id="49" name="Straight Arrow Connector 48"/>
          <p:cNvCxnSpPr>
            <a:cxnSpLocks/>
          </p:cNvCxnSpPr>
          <p:nvPr/>
        </p:nvCxnSpPr>
        <p:spPr>
          <a:xfrm>
            <a:off x="2877015" y="4797152"/>
            <a:ext cx="531495" cy="0"/>
          </a:xfrm>
          <a:prstGeom prst="straightConnector1">
            <a:avLst/>
          </a:prstGeom>
          <a:ln>
            <a:prstDash val="lgDashDot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Oval 49"/>
          <p:cNvSpPr>
            <a:spLocks/>
          </p:cNvSpPr>
          <p:nvPr/>
        </p:nvSpPr>
        <p:spPr>
          <a:xfrm>
            <a:off x="3408510" y="4504161"/>
            <a:ext cx="1201420" cy="574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100" b="1" dirty="0" err="1"/>
              <a:t>SDoC</a:t>
            </a:r>
            <a:endParaRPr lang="en-CA" sz="1100" dirty="0"/>
          </a:p>
        </p:txBody>
      </p:sp>
    </p:spTree>
    <p:extLst>
      <p:ext uri="{BB962C8B-B14F-4D97-AF65-F5344CB8AC3E}">
        <p14:creationId xmlns:p14="http://schemas.microsoft.com/office/powerpoint/2010/main" val="3001363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23528" y="476673"/>
            <a:ext cx="8132440" cy="936104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/>
              <a:t>Conformity Assessment Schemes </a:t>
            </a:r>
            <a:r>
              <a:rPr lang="en-US" altLang="en-US" sz="3200" b="1" dirty="0" smtClean="0"/>
              <a:t>– </a:t>
            </a:r>
            <a:br>
              <a:rPr lang="en-US" altLang="en-US" sz="3200" b="1" dirty="0" smtClean="0"/>
            </a:br>
            <a:r>
              <a:rPr lang="en-US" altLang="en-US" sz="3200" b="1" dirty="0" smtClean="0"/>
              <a:t>Transition from Certification to </a:t>
            </a:r>
            <a:r>
              <a:rPr lang="en-US" altLang="en-US" sz="3200" b="1" dirty="0" err="1" smtClean="0"/>
              <a:t>SDoC</a:t>
            </a:r>
            <a:r>
              <a:rPr lang="en-CA" altLang="en-US" sz="3200" b="1" dirty="0"/>
              <a:t/>
            </a:r>
            <a:br>
              <a:rPr lang="en-CA" altLang="en-US" sz="3200" b="1" dirty="0"/>
            </a:b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4213" y="1341438"/>
            <a:ext cx="7772400" cy="4824412"/>
          </a:xfrm>
        </p:spPr>
        <p:txBody>
          <a:bodyPr>
            <a:normAutofit/>
          </a:bodyPr>
          <a:lstStyle/>
          <a:p>
            <a:endParaRPr lang="en-CA" altLang="en-US" sz="2800" b="1" dirty="0" smtClean="0"/>
          </a:p>
          <a:p>
            <a:pPr lvl="1"/>
            <a:r>
              <a:rPr lang="en-CA" sz="2400" dirty="0"/>
              <a:t>The rigorous process of certification </a:t>
            </a:r>
            <a:r>
              <a:rPr lang="en-CA" sz="2400" dirty="0" smtClean="0"/>
              <a:t>is preferred for ICT equipment employing new technologies  and equipment which has safety and health concerns </a:t>
            </a:r>
          </a:p>
          <a:p>
            <a:pPr lvl="1"/>
            <a:r>
              <a:rPr lang="en-CA" sz="2400" dirty="0"/>
              <a:t>With the maturing of the production process and the technologies, it may not be necessary to maintain the certification process</a:t>
            </a:r>
            <a:r>
              <a:rPr lang="en-CA" sz="2400" dirty="0" smtClean="0"/>
              <a:t>.</a:t>
            </a:r>
          </a:p>
          <a:p>
            <a:pPr lvl="1"/>
            <a:r>
              <a:rPr lang="en-CA" sz="2400" dirty="0" smtClean="0"/>
              <a:t>It </a:t>
            </a:r>
            <a:r>
              <a:rPr lang="en-CA" sz="2400" dirty="0"/>
              <a:t>is often recommended to change the conformity assessment scheme from certification to </a:t>
            </a:r>
            <a:r>
              <a:rPr lang="en-CA" sz="2400" dirty="0" err="1"/>
              <a:t>SDoC</a:t>
            </a:r>
            <a:r>
              <a:rPr lang="en-CA" sz="2400" dirty="0"/>
              <a:t>. This would reduce production cost and the time to bring the equipment to market.   </a:t>
            </a:r>
          </a:p>
          <a:p>
            <a:pPr lvl="1"/>
            <a:endParaRPr lang="en-CA" altLang="en-US" sz="2400" b="1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242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23528" y="476673"/>
            <a:ext cx="8132440" cy="936104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/>
              <a:t>Conformity Assessment Schemes </a:t>
            </a:r>
            <a:r>
              <a:rPr lang="en-US" altLang="en-US" sz="3200" b="1" dirty="0" smtClean="0"/>
              <a:t>– </a:t>
            </a:r>
            <a:br>
              <a:rPr lang="en-US" altLang="en-US" sz="3200" b="1" dirty="0" smtClean="0"/>
            </a:br>
            <a:r>
              <a:rPr lang="en-US" altLang="en-US" sz="3200" b="1" dirty="0" smtClean="0"/>
              <a:t>Testing Laboratories</a:t>
            </a:r>
            <a:r>
              <a:rPr lang="en-CA" altLang="en-US" sz="3200" b="1" dirty="0"/>
              <a:t/>
            </a:r>
            <a:br>
              <a:rPr lang="en-CA" altLang="en-US" sz="3200" b="1" dirty="0"/>
            </a:b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4213" y="1341438"/>
            <a:ext cx="7772400" cy="4824412"/>
          </a:xfrm>
        </p:spPr>
        <p:txBody>
          <a:bodyPr>
            <a:normAutofit/>
          </a:bodyPr>
          <a:lstStyle/>
          <a:p>
            <a:endParaRPr lang="en-CA" altLang="en-US" sz="2800" b="1" dirty="0" smtClean="0"/>
          </a:p>
          <a:p>
            <a:pPr lvl="1"/>
            <a:r>
              <a:rPr lang="en-CA" sz="2400" dirty="0"/>
              <a:t>Testing laboratories play a very important role in the operation of </a:t>
            </a:r>
            <a:r>
              <a:rPr lang="en-CA" sz="2400" dirty="0" smtClean="0"/>
              <a:t>certification </a:t>
            </a:r>
            <a:r>
              <a:rPr lang="en-CA" sz="2400" dirty="0"/>
              <a:t>and Supplier’s Declaration of </a:t>
            </a:r>
            <a:r>
              <a:rPr lang="en-CA" sz="2400" dirty="0" smtClean="0"/>
              <a:t>Conformity (</a:t>
            </a:r>
            <a:r>
              <a:rPr lang="en-CA" sz="2400" dirty="0" err="1" smtClean="0"/>
              <a:t>SDoC</a:t>
            </a:r>
            <a:r>
              <a:rPr lang="en-CA" sz="2400" dirty="0" smtClean="0"/>
              <a:t>).  </a:t>
            </a:r>
          </a:p>
          <a:p>
            <a:pPr lvl="1"/>
            <a:r>
              <a:rPr lang="en-CA" sz="2400" dirty="0"/>
              <a:t>Test reports prepared by testing laboratories are necessary information to support certification and </a:t>
            </a:r>
            <a:r>
              <a:rPr lang="en-CA" sz="2400" dirty="0" err="1"/>
              <a:t>SDoC</a:t>
            </a:r>
            <a:r>
              <a:rPr lang="en-CA" sz="2400" dirty="0" smtClean="0"/>
              <a:t>.</a:t>
            </a:r>
          </a:p>
          <a:p>
            <a:pPr lvl="1"/>
            <a:r>
              <a:rPr lang="en-CA" sz="2400" dirty="0"/>
              <a:t>Many regulations </a:t>
            </a:r>
            <a:r>
              <a:rPr lang="en-CA" sz="2400" dirty="0" smtClean="0"/>
              <a:t>require </a:t>
            </a:r>
            <a:r>
              <a:rPr lang="en-CA" sz="2400" dirty="0"/>
              <a:t>that the testing </a:t>
            </a:r>
            <a:r>
              <a:rPr lang="en-CA" sz="2400" dirty="0" smtClean="0"/>
              <a:t>laboratories have </a:t>
            </a:r>
            <a:r>
              <a:rPr lang="en-CA" sz="2400" dirty="0"/>
              <a:t>to be ISO/IEC 17025 compliant. </a:t>
            </a:r>
          </a:p>
          <a:p>
            <a:pPr lvl="1"/>
            <a:endParaRPr lang="en-CA" altLang="en-US" sz="2400" b="1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38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23528" y="476673"/>
            <a:ext cx="8132440" cy="936104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/>
              <a:t>Conformity Assessment Schemes </a:t>
            </a:r>
            <a:r>
              <a:rPr lang="en-US" altLang="en-US" sz="3200" b="1" dirty="0" smtClean="0"/>
              <a:t>– </a:t>
            </a:r>
            <a:br>
              <a:rPr lang="en-US" altLang="en-US" sz="3200" b="1" dirty="0" smtClean="0"/>
            </a:br>
            <a:r>
              <a:rPr lang="en-US" altLang="en-US" sz="3200" b="1" dirty="0" smtClean="0"/>
              <a:t>Homologation</a:t>
            </a:r>
            <a:r>
              <a:rPr lang="en-CA" altLang="en-US" sz="3200" b="1" dirty="0"/>
              <a:t/>
            </a:r>
            <a:br>
              <a:rPr lang="en-CA" altLang="en-US" sz="3200" b="1" dirty="0"/>
            </a:b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4213" y="1341438"/>
            <a:ext cx="7772400" cy="4824412"/>
          </a:xfrm>
        </p:spPr>
        <p:txBody>
          <a:bodyPr>
            <a:normAutofit/>
          </a:bodyPr>
          <a:lstStyle/>
          <a:p>
            <a:endParaRPr lang="en-CA" altLang="en-US" sz="2800" b="1" dirty="0" smtClean="0"/>
          </a:p>
          <a:p>
            <a:pPr lvl="1"/>
            <a:r>
              <a:rPr lang="en-CA" sz="2400" dirty="0" smtClean="0"/>
              <a:t>Regulators sometimes require that ICT equipment after successful certification be registered or homologated before it can be used or placed on the market  </a:t>
            </a:r>
          </a:p>
          <a:p>
            <a:pPr lvl="1"/>
            <a:r>
              <a:rPr lang="en-CA" sz="2400" dirty="0" smtClean="0"/>
              <a:t>Registration or homologation </a:t>
            </a:r>
            <a:r>
              <a:rPr lang="en-CA" sz="2400" dirty="0" smtClean="0"/>
              <a:t>may </a:t>
            </a:r>
            <a:r>
              <a:rPr lang="en-CA" sz="2400" dirty="0" smtClean="0"/>
              <a:t>also </a:t>
            </a:r>
            <a:r>
              <a:rPr lang="en-CA" sz="2400" dirty="0" smtClean="0"/>
              <a:t>be mandated </a:t>
            </a:r>
            <a:r>
              <a:rPr lang="en-CA" sz="2400" dirty="0" smtClean="0"/>
              <a:t>by regulators for </a:t>
            </a:r>
            <a:r>
              <a:rPr lang="en-CA" sz="2400" dirty="0" err="1" smtClean="0"/>
              <a:t>SDoC</a:t>
            </a:r>
            <a:endParaRPr lang="en-CA" sz="2400" dirty="0" smtClean="0"/>
          </a:p>
          <a:p>
            <a:pPr lvl="1"/>
            <a:r>
              <a:rPr lang="en-CA" sz="2400" dirty="0" smtClean="0"/>
              <a:t>Registration or homologation should apply equally to both domestic and foreign manufacturers and suppliers</a:t>
            </a:r>
          </a:p>
          <a:p>
            <a:pPr lvl="1"/>
            <a:r>
              <a:rPr lang="en-CA" sz="2400" dirty="0" smtClean="0"/>
              <a:t>Marking or labelling of ICT equipment are part of the registration or homologation requirements </a:t>
            </a:r>
            <a:endParaRPr lang="en-CA" sz="2400" dirty="0"/>
          </a:p>
          <a:p>
            <a:pPr lvl="1"/>
            <a:endParaRPr lang="en-CA" altLang="en-US" sz="2400" b="1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668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>
          <a:xfrm>
            <a:off x="1588" y="239713"/>
            <a:ext cx="9142412" cy="1814512"/>
          </a:xfrm>
        </p:spPr>
        <p:txBody>
          <a:bodyPr>
            <a:normAutofit/>
          </a:bodyPr>
          <a:lstStyle/>
          <a:p>
            <a:r>
              <a:rPr lang="en-US" altLang="en-US" sz="4000" b="1" dirty="0"/>
              <a:t>Conformity Assessment Schemes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endParaRPr lang="en-CA" altLang="en-US" sz="4000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4294967295"/>
          </p:nvPr>
        </p:nvSpPr>
        <p:spPr>
          <a:xfrm>
            <a:off x="684213" y="2276475"/>
            <a:ext cx="7772400" cy="392271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altLang="en-US" sz="2400" dirty="0" smtClean="0"/>
          </a:p>
          <a:p>
            <a:pPr algn="ctr">
              <a:buFont typeface="Wingdings" pitchFamily="2" charset="2"/>
              <a:buNone/>
            </a:pPr>
            <a:endParaRPr lang="en-US" altLang="en-US" sz="2400" dirty="0" smtClean="0"/>
          </a:p>
          <a:p>
            <a:pPr algn="ctr">
              <a:buFont typeface="Wingdings" pitchFamily="2" charset="2"/>
              <a:buNone/>
            </a:pPr>
            <a:r>
              <a:rPr lang="en-US" altLang="en-US" sz="4400" dirty="0" smtClean="0"/>
              <a:t>Thank you</a:t>
            </a:r>
          </a:p>
          <a:p>
            <a:pPr algn="ctr">
              <a:buFont typeface="Wingdings" pitchFamily="2" charset="2"/>
              <a:buNone/>
            </a:pPr>
            <a:endParaRPr lang="en-US" altLang="en-US" sz="4400" dirty="0" smtClean="0"/>
          </a:p>
          <a:p>
            <a:pPr algn="ctr">
              <a:buFont typeface="Wingdings" pitchFamily="2" charset="2"/>
              <a:buNone/>
            </a:pPr>
            <a:r>
              <a:rPr lang="en-US" altLang="en-US" sz="2400" dirty="0" smtClean="0"/>
              <a:t>Andrew Kwan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2400" dirty="0" smtClean="0"/>
              <a:t>akwan68@gmail.com</a:t>
            </a:r>
          </a:p>
          <a:p>
            <a:pPr algn="ctr">
              <a:buFont typeface="Wingdings" pitchFamily="2" charset="2"/>
              <a:buNone/>
            </a:pPr>
            <a:endParaRPr lang="en-US" altLang="en-US" sz="2400" dirty="0" smtClean="0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8820150" y="6524625"/>
            <a:ext cx="323850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9411C09-ECB4-4390-924C-0A4DD9B3B292}" type="slidenum">
              <a:rPr lang="en-CA" altLang="en-US" sz="100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CA" altLang="en-US" sz="100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32773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4691063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 dirty="0" smtClean="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  <a:endParaRPr lang="en-US" altLang="en-US" sz="1400" dirty="0">
              <a:solidFill>
                <a:schemeClr val="tx1"/>
              </a:solidFill>
              <a:latin typeface="Univers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32774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6973888" y="5872163"/>
            <a:ext cx="17272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233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4213" y="795338"/>
            <a:ext cx="7772400" cy="579437"/>
          </a:xfrm>
        </p:spPr>
        <p:txBody>
          <a:bodyPr/>
          <a:lstStyle/>
          <a:p>
            <a:r>
              <a:rPr lang="en-US" altLang="en-US" sz="3200" b="1" dirty="0"/>
              <a:t>Conformity Assessment Schemes - General</a:t>
            </a: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4213" y="1341438"/>
            <a:ext cx="7772400" cy="4824412"/>
          </a:xfrm>
        </p:spPr>
        <p:txBody>
          <a:bodyPr/>
          <a:lstStyle/>
          <a:p>
            <a:endParaRPr lang="en-CA" altLang="en-US" sz="2800" b="1" dirty="0" smtClean="0"/>
          </a:p>
          <a:p>
            <a:r>
              <a:rPr lang="en-CA" altLang="en-US" sz="2800" b="1" dirty="0" smtClean="0"/>
              <a:t>Suppliers Declaration of Conformity (</a:t>
            </a:r>
            <a:r>
              <a:rPr lang="en-CA" altLang="en-US" sz="2800" b="1" dirty="0" err="1" smtClean="0"/>
              <a:t>SDoC</a:t>
            </a:r>
            <a:r>
              <a:rPr lang="en-CA" altLang="en-US" sz="2800" b="1" dirty="0" smtClean="0"/>
              <a:t>)</a:t>
            </a:r>
          </a:p>
          <a:p>
            <a:endParaRPr lang="en-CA" altLang="en-US" sz="2800" b="1" dirty="0" smtClean="0"/>
          </a:p>
          <a:p>
            <a:pPr lvl="1"/>
            <a:r>
              <a:rPr lang="en-CA" altLang="en-US" sz="2400" dirty="0" smtClean="0"/>
              <a:t>For mature IT products when the risk and the consequences of nonconformity are low</a:t>
            </a:r>
          </a:p>
          <a:p>
            <a:pPr lvl="1"/>
            <a:r>
              <a:rPr lang="en-US" sz="2400" dirty="0" smtClean="0"/>
              <a:t>Nonconformity </a:t>
            </a:r>
            <a:r>
              <a:rPr lang="en-US" sz="2400" dirty="0"/>
              <a:t>can be easily addressed and solved after they occur.</a:t>
            </a:r>
            <a:endParaRPr lang="en-CA" altLang="en-US" sz="2400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59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4213" y="795338"/>
            <a:ext cx="7772400" cy="579437"/>
          </a:xfrm>
        </p:spPr>
        <p:txBody>
          <a:bodyPr/>
          <a:lstStyle/>
          <a:p>
            <a:r>
              <a:rPr lang="en-US" altLang="en-US" sz="3200" b="1" dirty="0"/>
              <a:t>Conformity Assessment Schemes - General</a:t>
            </a: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4213" y="1341438"/>
            <a:ext cx="7772400" cy="4824412"/>
          </a:xfrm>
        </p:spPr>
        <p:txBody>
          <a:bodyPr/>
          <a:lstStyle/>
          <a:p>
            <a:endParaRPr lang="en-CA" altLang="en-US" sz="2800" b="1" dirty="0" smtClean="0"/>
          </a:p>
          <a:p>
            <a:r>
              <a:rPr lang="en-CA" altLang="en-US" sz="2800" b="1" dirty="0" smtClean="0"/>
              <a:t>Certification</a:t>
            </a:r>
          </a:p>
          <a:p>
            <a:endParaRPr lang="en-CA" altLang="en-US" sz="2800" b="1" dirty="0" smtClean="0"/>
          </a:p>
          <a:p>
            <a:pPr lvl="1"/>
            <a:r>
              <a:rPr lang="en-CA" altLang="en-US" sz="2400" dirty="0" smtClean="0"/>
              <a:t>For ICT products employing new technologies when the risk and the consequences of nonconformity are significant </a:t>
            </a:r>
            <a:r>
              <a:rPr lang="en-CA" sz="2400" dirty="0"/>
              <a:t>considering such aspects as safety, health or environmental impacts.</a:t>
            </a:r>
          </a:p>
          <a:p>
            <a:pPr lvl="1"/>
            <a:r>
              <a:rPr lang="en-CA" altLang="en-US" sz="2400" dirty="0" smtClean="0"/>
              <a:t>It is necessary to </a:t>
            </a:r>
            <a:r>
              <a:rPr lang="en-US" sz="2400" dirty="0" smtClean="0"/>
              <a:t>obtain </a:t>
            </a:r>
            <a:r>
              <a:rPr lang="en-US" sz="2400" dirty="0"/>
              <a:t>assurance that the </a:t>
            </a:r>
            <a:r>
              <a:rPr lang="en-US" sz="2400" dirty="0" smtClean="0"/>
              <a:t>ICT product </a:t>
            </a:r>
            <a:r>
              <a:rPr lang="en-US" sz="2400" dirty="0"/>
              <a:t>conforms to the requirements prior to allowing the </a:t>
            </a:r>
            <a:r>
              <a:rPr lang="en-US" sz="2400" dirty="0" smtClean="0"/>
              <a:t>product </a:t>
            </a:r>
            <a:r>
              <a:rPr lang="en-US" sz="2400" dirty="0"/>
              <a:t>on the market or accepted by the purchasers</a:t>
            </a:r>
            <a:endParaRPr lang="en-CA" altLang="en-US" sz="2400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083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4213" y="795338"/>
            <a:ext cx="7772400" cy="579437"/>
          </a:xfrm>
        </p:spPr>
        <p:txBody>
          <a:bodyPr/>
          <a:lstStyle/>
          <a:p>
            <a:r>
              <a:rPr lang="en-US" altLang="en-US" sz="3200" b="1" dirty="0"/>
              <a:t>Conformity Assessment Schemes - </a:t>
            </a:r>
            <a:r>
              <a:rPr lang="en-US" altLang="en-US" sz="3200" b="1" dirty="0" smtClean="0"/>
              <a:t>Standards</a:t>
            </a: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4213" y="1341438"/>
            <a:ext cx="7772400" cy="4824412"/>
          </a:xfrm>
        </p:spPr>
        <p:txBody>
          <a:bodyPr>
            <a:normAutofit fontScale="92500" lnSpcReduction="20000"/>
          </a:bodyPr>
          <a:lstStyle/>
          <a:p>
            <a:endParaRPr lang="en-CA" altLang="en-US" sz="2800" b="1" dirty="0" smtClean="0"/>
          </a:p>
          <a:p>
            <a:r>
              <a:rPr lang="en-US" sz="2200" dirty="0"/>
              <a:t>The conformity assessment committee (CASCO) of the International Organization for Standardization (ISO) </a:t>
            </a:r>
            <a:r>
              <a:rPr lang="en-US" sz="2200" dirty="0" smtClean="0"/>
              <a:t>had </a:t>
            </a:r>
            <a:r>
              <a:rPr lang="en-US" sz="2200" dirty="0"/>
              <a:t>developed an extensive set of standards and guidelines which deal with all aspects of conformity assessment. These standards include</a:t>
            </a:r>
            <a:r>
              <a:rPr lang="en-US" sz="2200" dirty="0" smtClean="0"/>
              <a:t>:</a:t>
            </a:r>
          </a:p>
          <a:p>
            <a:pPr lvl="1"/>
            <a:r>
              <a:rPr lang="en-US" sz="1900" dirty="0"/>
              <a:t>ISO/IEC 17000:2004 Conformity Assessment – Vocabulary and general principles</a:t>
            </a:r>
            <a:endParaRPr lang="en-CA" sz="1900" dirty="0"/>
          </a:p>
          <a:p>
            <a:pPr lvl="1"/>
            <a:r>
              <a:rPr lang="en-US" sz="1900" dirty="0"/>
              <a:t>ISO/IEC 17001:2005 Conformity Assessment – Impartiality – Principles and requirements</a:t>
            </a:r>
            <a:endParaRPr lang="en-CA" sz="1900" dirty="0"/>
          </a:p>
          <a:p>
            <a:pPr lvl="1"/>
            <a:r>
              <a:rPr lang="en-US" sz="1900" dirty="0"/>
              <a:t>ISO/IEC 17002:2004 Conformity Assessment – Confidentiality – Principles and requirements</a:t>
            </a:r>
            <a:endParaRPr lang="en-CA" sz="1900" dirty="0"/>
          </a:p>
          <a:p>
            <a:pPr lvl="1"/>
            <a:r>
              <a:rPr lang="en-US" sz="1900" dirty="0"/>
              <a:t>ISO/IEC 17003:2004 Conformity Assessment – Complaints and appeals – Principles and requirements</a:t>
            </a:r>
            <a:endParaRPr lang="en-CA" sz="1900" dirty="0"/>
          </a:p>
          <a:p>
            <a:pPr lvl="1"/>
            <a:r>
              <a:rPr lang="en-US" sz="1900" dirty="0"/>
              <a:t>ISO/IEC 17004:2005 Conformity Assessment – Disclosure of Information – Principles and requirements</a:t>
            </a:r>
            <a:endParaRPr lang="en-CA" sz="1900" dirty="0"/>
          </a:p>
          <a:p>
            <a:pPr lvl="1"/>
            <a:r>
              <a:rPr lang="en-US" sz="1900" dirty="0"/>
              <a:t>ISO/IEC 17005:2008 Conformity Assessment – Use of Management systems – Principles and requirements</a:t>
            </a:r>
            <a:endParaRPr lang="en-CA" sz="1900" dirty="0"/>
          </a:p>
          <a:p>
            <a:pPr lvl="1"/>
            <a:endParaRPr lang="en-CA" sz="1400" dirty="0"/>
          </a:p>
          <a:p>
            <a:endParaRPr lang="en-CA" altLang="en-US" sz="1800" b="1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831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51520" y="795338"/>
            <a:ext cx="8640960" cy="579437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/>
              <a:t>Conformity Assessment Schemes </a:t>
            </a:r>
            <a:r>
              <a:rPr lang="en-US" altLang="en-US" sz="3200" b="1" dirty="0" smtClean="0"/>
              <a:t>– Standards (cont’d)</a:t>
            </a: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4213" y="1341438"/>
            <a:ext cx="7772400" cy="4824412"/>
          </a:xfrm>
        </p:spPr>
        <p:txBody>
          <a:bodyPr>
            <a:normAutofit/>
          </a:bodyPr>
          <a:lstStyle/>
          <a:p>
            <a:pPr lvl="1"/>
            <a:endParaRPr lang="en-CA" sz="1400" dirty="0"/>
          </a:p>
          <a:p>
            <a:pPr lvl="1"/>
            <a:r>
              <a:rPr lang="en-US" sz="1800" dirty="0"/>
              <a:t>ISO/IEC 17007:2009 Conformity Assessment – Guidelines for drafting normative documents suitable for use for conformity assessment</a:t>
            </a:r>
            <a:endParaRPr lang="en-CA" sz="1800" dirty="0"/>
          </a:p>
          <a:p>
            <a:pPr lvl="1"/>
            <a:r>
              <a:rPr lang="en-US" sz="1800" dirty="0"/>
              <a:t>ISO/IEC 17011:2004 Conformity Assessment – Requirements for accreditation bodies accrediting conformity assessment bodies</a:t>
            </a:r>
            <a:endParaRPr lang="en-CA" sz="1800" dirty="0"/>
          </a:p>
          <a:p>
            <a:pPr lvl="1"/>
            <a:r>
              <a:rPr lang="en-US" sz="1800" dirty="0"/>
              <a:t>ISO/IEC 17020:2012 Conformity Assessment – Requirements for the operation of various types of bodies performing inspection</a:t>
            </a:r>
            <a:endParaRPr lang="en-CA" sz="1800" dirty="0"/>
          </a:p>
          <a:p>
            <a:pPr lvl="1"/>
            <a:r>
              <a:rPr lang="en-US" sz="1800" dirty="0"/>
              <a:t>ISO/IEC 17021:2011 Conformity Assessment – Requirements for bodies providing audit and certification of management systems</a:t>
            </a:r>
            <a:endParaRPr lang="en-CA" sz="1800" dirty="0"/>
          </a:p>
          <a:p>
            <a:pPr lvl="1"/>
            <a:r>
              <a:rPr lang="en-US" sz="1800" dirty="0"/>
              <a:t>ISO/IEC 17024:2012 Conformity Assessment – General requirements for bodies operating certification  of persons</a:t>
            </a:r>
            <a:endParaRPr lang="en-CA" sz="1800" dirty="0"/>
          </a:p>
          <a:p>
            <a:pPr lvl="1"/>
            <a:r>
              <a:rPr lang="en-US" sz="1800" dirty="0"/>
              <a:t>ISO/IEC 17025:2005 Conformity Assessment – General requirements for the competence of testing and calibration laboratories</a:t>
            </a:r>
            <a:endParaRPr lang="en-CA" sz="1800" dirty="0"/>
          </a:p>
          <a:p>
            <a:pPr lvl="1"/>
            <a:r>
              <a:rPr lang="en-US" sz="1800" dirty="0"/>
              <a:t>ISO/IEC 17030:2003 Conformity Assessment – General requirements for third-party marks of conformity</a:t>
            </a:r>
            <a:endParaRPr lang="en-CA" sz="1800" dirty="0"/>
          </a:p>
          <a:p>
            <a:endParaRPr lang="en-CA" altLang="en-US" sz="1800" b="1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05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51520" y="795338"/>
            <a:ext cx="8640960" cy="579437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/>
              <a:t>Conformity Assessment Schemes </a:t>
            </a:r>
            <a:r>
              <a:rPr lang="en-US" altLang="en-US" sz="3200" b="1" dirty="0" smtClean="0"/>
              <a:t>– Standards (cont’d)</a:t>
            </a: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4213" y="1341438"/>
            <a:ext cx="7772400" cy="4824412"/>
          </a:xfrm>
        </p:spPr>
        <p:txBody>
          <a:bodyPr>
            <a:normAutofit/>
          </a:bodyPr>
          <a:lstStyle/>
          <a:p>
            <a:endParaRPr lang="en-CA" altLang="en-US" sz="2800" b="1" dirty="0" smtClean="0"/>
          </a:p>
          <a:p>
            <a:pPr lvl="1"/>
            <a:endParaRPr lang="en-CA" sz="1400" dirty="0"/>
          </a:p>
          <a:p>
            <a:pPr lvl="1"/>
            <a:r>
              <a:rPr lang="en-US" sz="1800" dirty="0"/>
              <a:t>ISO/IEC 17040:2005 Conformity Assessment – General requirements for peer assessment of conformity assessment bodies and accreditation bodies</a:t>
            </a:r>
            <a:endParaRPr lang="en-CA" sz="1800" dirty="0"/>
          </a:p>
          <a:p>
            <a:pPr lvl="1"/>
            <a:r>
              <a:rPr lang="en-US" sz="1800" dirty="0"/>
              <a:t>ISO/IEC 17043:2005 Conformity Assessment – General requirements for proficiency testing</a:t>
            </a:r>
            <a:endParaRPr lang="en-CA" sz="1800" dirty="0"/>
          </a:p>
          <a:p>
            <a:pPr lvl="1"/>
            <a:r>
              <a:rPr lang="en-US" sz="1800" dirty="0"/>
              <a:t>ISO/IEC 17050-1:2007 Conformity Assessment – Supplier’s declaration of conformity – Part 1: General requirements</a:t>
            </a:r>
            <a:endParaRPr lang="en-CA" sz="1800" dirty="0"/>
          </a:p>
          <a:p>
            <a:pPr lvl="1"/>
            <a:r>
              <a:rPr lang="en-US" sz="1800" dirty="0"/>
              <a:t>ISO/IEC 17050-2:2007 Conformity Assessment – Supplier’s declaration of conformity – Part 2: Supporting document</a:t>
            </a:r>
            <a:endParaRPr lang="en-CA" sz="1800" dirty="0"/>
          </a:p>
          <a:p>
            <a:pPr lvl="1"/>
            <a:r>
              <a:rPr lang="en-US" sz="1800" dirty="0"/>
              <a:t>ISO/IEC 17065:2012 Conformity Assessment – Requirements for bodies certifying products, processes and services</a:t>
            </a:r>
            <a:endParaRPr lang="en-CA" sz="1800" dirty="0"/>
          </a:p>
          <a:p>
            <a:pPr lvl="1"/>
            <a:r>
              <a:rPr lang="en-US" sz="1800" dirty="0"/>
              <a:t>ISO/IEC 17067:2013 Conformity Assessment – Fundamentals of product certification and guidelines for product certification schemes</a:t>
            </a:r>
            <a:endParaRPr lang="en-CA" sz="1800" dirty="0"/>
          </a:p>
          <a:p>
            <a:endParaRPr lang="en-CA" altLang="en-US" sz="1800" b="1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696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1186135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/>
              <a:t>Conformity Assessment Schemes - </a:t>
            </a:r>
            <a:r>
              <a:rPr lang="en-CA" altLang="en-US" sz="3200" b="1" dirty="0"/>
              <a:t>Suppliers Declaration of Conformity (</a:t>
            </a:r>
            <a:r>
              <a:rPr lang="en-CA" altLang="en-US" sz="3200" b="1" dirty="0" err="1"/>
              <a:t>SDoC</a:t>
            </a:r>
            <a:r>
              <a:rPr lang="en-CA" altLang="en-US" sz="3200" b="1" dirty="0"/>
              <a:t>)</a:t>
            </a:r>
            <a:br>
              <a:rPr lang="en-CA" altLang="en-US" sz="3200" b="1" dirty="0"/>
            </a:b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4213" y="1341438"/>
            <a:ext cx="7772400" cy="4824412"/>
          </a:xfrm>
        </p:spPr>
        <p:txBody>
          <a:bodyPr>
            <a:normAutofit/>
          </a:bodyPr>
          <a:lstStyle/>
          <a:p>
            <a:endParaRPr lang="en-CA" altLang="en-US" sz="2800" b="1" dirty="0" smtClean="0"/>
          </a:p>
          <a:p>
            <a:r>
              <a:rPr lang="en-CA" altLang="en-US" sz="2800" b="1" dirty="0" smtClean="0"/>
              <a:t>Four basic types of </a:t>
            </a:r>
            <a:r>
              <a:rPr lang="en-CA" altLang="en-US" sz="2800" b="1" dirty="0" err="1" smtClean="0"/>
              <a:t>SDoC</a:t>
            </a:r>
            <a:endParaRPr lang="en-CA" altLang="en-US" sz="2800" b="1" dirty="0" smtClean="0"/>
          </a:p>
          <a:p>
            <a:r>
              <a:rPr lang="en-CA" altLang="en-US" sz="2800" b="1" dirty="0" err="1" smtClean="0"/>
              <a:t>SDoC</a:t>
            </a:r>
            <a:r>
              <a:rPr lang="en-CA" altLang="en-US" sz="2800" b="1" dirty="0" smtClean="0"/>
              <a:t> I</a:t>
            </a:r>
          </a:p>
          <a:p>
            <a:pPr lvl="1"/>
            <a:r>
              <a:rPr lang="en-CA" sz="2400" dirty="0"/>
              <a:t>Testing of the equipment </a:t>
            </a:r>
            <a:r>
              <a:rPr lang="en-CA" sz="2400" dirty="0" smtClean="0"/>
              <a:t> to </a:t>
            </a:r>
            <a:r>
              <a:rPr lang="en-CA" sz="2400" dirty="0"/>
              <a:t>be performed by an ISO/IEC 17025 compliant testing laboratory </a:t>
            </a:r>
            <a:r>
              <a:rPr lang="en-CA" sz="2400" dirty="0" smtClean="0"/>
              <a:t>which </a:t>
            </a:r>
            <a:r>
              <a:rPr lang="en-CA" sz="2400" dirty="0"/>
              <a:t>is recognized by the regulator.</a:t>
            </a:r>
          </a:p>
          <a:p>
            <a:pPr lvl="1"/>
            <a:r>
              <a:rPr lang="en-CA" sz="2400" dirty="0"/>
              <a:t>Test reports have to be kept for a prescribed period.</a:t>
            </a:r>
          </a:p>
          <a:p>
            <a:pPr lvl="1"/>
            <a:r>
              <a:rPr lang="en-CA" sz="2400" dirty="0"/>
              <a:t>Supplier has to register the declaration with the regulator</a:t>
            </a:r>
            <a:r>
              <a:rPr lang="en-CA" sz="2400" dirty="0" smtClean="0"/>
              <a:t>.</a:t>
            </a:r>
          </a:p>
          <a:p>
            <a:pPr lvl="1"/>
            <a:r>
              <a:rPr lang="en-CA" sz="2400" dirty="0" smtClean="0"/>
              <a:t>Labelling (marking) requirements</a:t>
            </a:r>
            <a:endParaRPr lang="en-CA" sz="2400" dirty="0"/>
          </a:p>
          <a:p>
            <a:pPr lvl="1"/>
            <a:endParaRPr lang="en-CA" altLang="en-US" sz="2400" b="1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924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1186135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Conformity Assessment Schemes - </a:t>
            </a:r>
            <a:r>
              <a:rPr lang="en-CA" altLang="en-US" sz="3200" b="1" dirty="0"/>
              <a:t>Suppliers Declaration of Conformity (</a:t>
            </a:r>
            <a:r>
              <a:rPr lang="en-CA" altLang="en-US" sz="3200" b="1" dirty="0" err="1"/>
              <a:t>SDoC</a:t>
            </a:r>
            <a:r>
              <a:rPr lang="en-CA" altLang="en-US" sz="3200" b="1" dirty="0" smtClean="0"/>
              <a:t>) (cont’d)</a:t>
            </a: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4213" y="1988840"/>
            <a:ext cx="7772400" cy="4177010"/>
          </a:xfrm>
        </p:spPr>
        <p:txBody>
          <a:bodyPr>
            <a:normAutofit fontScale="62500" lnSpcReduction="20000"/>
          </a:bodyPr>
          <a:lstStyle/>
          <a:p>
            <a:r>
              <a:rPr lang="en-CA" altLang="en-US" sz="4000" b="1" dirty="0" err="1" smtClean="0"/>
              <a:t>SDoC</a:t>
            </a:r>
            <a:r>
              <a:rPr lang="en-CA" altLang="en-US" sz="4000" b="1" dirty="0" smtClean="0"/>
              <a:t> II</a:t>
            </a:r>
          </a:p>
          <a:p>
            <a:pPr lvl="1"/>
            <a:r>
              <a:rPr lang="en-CA" sz="4500" dirty="0"/>
              <a:t>Testing of the </a:t>
            </a:r>
            <a:r>
              <a:rPr lang="en-CA" sz="4500" dirty="0" smtClean="0"/>
              <a:t>equipment </a:t>
            </a:r>
            <a:r>
              <a:rPr lang="en-CA" sz="4500" dirty="0"/>
              <a:t>to be performed by an ISO/IEC 17025 compliant testing laboratory </a:t>
            </a:r>
            <a:r>
              <a:rPr lang="en-CA" sz="4500" dirty="0" smtClean="0"/>
              <a:t>which </a:t>
            </a:r>
            <a:r>
              <a:rPr lang="en-CA" sz="4500" dirty="0"/>
              <a:t>is recognized by the regulator.</a:t>
            </a:r>
          </a:p>
          <a:p>
            <a:pPr lvl="1"/>
            <a:r>
              <a:rPr lang="en-CA" sz="4500" dirty="0"/>
              <a:t>Test reports have to be kept for a prescribed period.</a:t>
            </a:r>
          </a:p>
          <a:p>
            <a:pPr lvl="1"/>
            <a:r>
              <a:rPr lang="en-CA" sz="4500" dirty="0"/>
              <a:t>Supplier does not have to register the declaration with the regulator.</a:t>
            </a:r>
          </a:p>
          <a:p>
            <a:pPr lvl="1"/>
            <a:r>
              <a:rPr lang="en-CA" sz="4500" dirty="0" smtClean="0"/>
              <a:t>Labelling (marking) requirements</a:t>
            </a:r>
            <a:endParaRPr lang="en-CA" sz="4500" dirty="0"/>
          </a:p>
          <a:p>
            <a:pPr lvl="1"/>
            <a:endParaRPr lang="en-CA" altLang="en-US" sz="2400" b="1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61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1186135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Conformity Assessment Schemes - </a:t>
            </a:r>
            <a:r>
              <a:rPr lang="en-CA" altLang="en-US" sz="3200" b="1" dirty="0"/>
              <a:t>Suppliers Declaration of Conformity (</a:t>
            </a:r>
            <a:r>
              <a:rPr lang="en-CA" altLang="en-US" sz="3200" b="1" dirty="0" err="1"/>
              <a:t>SDoC</a:t>
            </a:r>
            <a:r>
              <a:rPr lang="en-CA" altLang="en-US" sz="3200" b="1" dirty="0" smtClean="0"/>
              <a:t>) (cont’d)</a:t>
            </a: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4213" y="1988840"/>
            <a:ext cx="7772400" cy="4177010"/>
          </a:xfrm>
        </p:spPr>
        <p:txBody>
          <a:bodyPr>
            <a:normAutofit/>
          </a:bodyPr>
          <a:lstStyle/>
          <a:p>
            <a:r>
              <a:rPr lang="en-CA" altLang="en-US" sz="3000" b="1" dirty="0" err="1" smtClean="0"/>
              <a:t>SDoC</a:t>
            </a:r>
            <a:r>
              <a:rPr lang="en-CA" altLang="en-US" sz="3000" b="1" dirty="0" smtClean="0"/>
              <a:t> III</a:t>
            </a:r>
          </a:p>
          <a:p>
            <a:pPr lvl="1"/>
            <a:r>
              <a:rPr lang="en-CA" dirty="0"/>
              <a:t>Testing of the equipment to be performed by a testing laboratory.</a:t>
            </a:r>
          </a:p>
          <a:p>
            <a:pPr lvl="1"/>
            <a:r>
              <a:rPr lang="en-CA" dirty="0"/>
              <a:t>Test reports have to be kept for a prescribed period.</a:t>
            </a:r>
          </a:p>
          <a:p>
            <a:pPr lvl="1"/>
            <a:r>
              <a:rPr lang="en-CA" dirty="0"/>
              <a:t>Supplier has to register the declaration with the regulator.</a:t>
            </a:r>
          </a:p>
          <a:p>
            <a:pPr lvl="1"/>
            <a:r>
              <a:rPr lang="en-CA" dirty="0" smtClean="0"/>
              <a:t>Labelling (marking) requirements</a:t>
            </a:r>
            <a:endParaRPr lang="en-CA" dirty="0"/>
          </a:p>
          <a:p>
            <a:pPr lvl="1"/>
            <a:endParaRPr lang="en-CA" altLang="en-US" sz="2400" b="1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393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44E79213C8544E94BEEE54E620DC64" ma:contentTypeVersion="2" ma:contentTypeDescription="Create a new document." ma:contentTypeScope="" ma:versionID="dae8bdb4a9d5ad1ca2052e79c107dd70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E4E8909-BFD3-453A-921A-7D44C2AEC844}"/>
</file>

<file path=customXml/itemProps2.xml><?xml version="1.0" encoding="utf-8"?>
<ds:datastoreItem xmlns:ds="http://schemas.openxmlformats.org/officeDocument/2006/customXml" ds:itemID="{C914F90A-65D9-47C2-B2A2-27D120CB3F71}"/>
</file>

<file path=customXml/itemProps3.xml><?xml version="1.0" encoding="utf-8"?>
<ds:datastoreItem xmlns:ds="http://schemas.openxmlformats.org/officeDocument/2006/customXml" ds:itemID="{FC0E90E9-74CE-4C96-8D04-BF49CCD51B69}"/>
</file>

<file path=docProps/app.xml><?xml version="1.0" encoding="utf-8"?>
<Properties xmlns="http://schemas.openxmlformats.org/officeDocument/2006/extended-properties" xmlns:vt="http://schemas.openxmlformats.org/officeDocument/2006/docPropsVTypes">
  <TotalTime>4723</TotalTime>
  <Words>1101</Words>
  <Application>Microsoft Office PowerPoint</Application>
  <PresentationFormat>On-screen Show (4:3)</PresentationFormat>
  <Paragraphs>158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Conformity Assessment Schemes </vt:lpstr>
      <vt:lpstr>Conformity Assessment Schemes - General</vt:lpstr>
      <vt:lpstr>Conformity Assessment Schemes - General</vt:lpstr>
      <vt:lpstr>Conformity Assessment Schemes - Standards</vt:lpstr>
      <vt:lpstr>Conformity Assessment Schemes – Standards (cont’d)</vt:lpstr>
      <vt:lpstr>Conformity Assessment Schemes – Standards (cont’d)</vt:lpstr>
      <vt:lpstr>Conformity Assessment Schemes - Suppliers Declaration of Conformity (SDoC) </vt:lpstr>
      <vt:lpstr>Conformity Assessment Schemes - Suppliers Declaration of Conformity (SDoC) (cont’d)</vt:lpstr>
      <vt:lpstr>Conformity Assessment Schemes - Suppliers Declaration of Conformity (SDoC) (cont’d)</vt:lpstr>
      <vt:lpstr>Conformity Assessment Schemes - Suppliers Declaration of Conformity (SDoC) (cont’d)</vt:lpstr>
      <vt:lpstr>Conformity Assessment Schemes - Certification </vt:lpstr>
      <vt:lpstr>Conformity Assessment Schemes - General </vt:lpstr>
      <vt:lpstr>Conformity Assessment Schemes –  Transition from Certification to SDoC </vt:lpstr>
      <vt:lpstr>Conformity Assessment Schemes –  Testing Laboratories </vt:lpstr>
      <vt:lpstr>Conformity Assessment Schemes –  Homologation </vt:lpstr>
      <vt:lpstr>Conformity Assessment Schemes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Kwan</dc:creator>
  <cp:lastModifiedBy>Andrew Kwan</cp:lastModifiedBy>
  <cp:revision>34</cp:revision>
  <dcterms:created xsi:type="dcterms:W3CDTF">2015-03-24T20:20:40Z</dcterms:created>
  <dcterms:modified xsi:type="dcterms:W3CDTF">2015-04-11T15:47:39Z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0x010100B244E79213C8544E94BEEE54E620DC64</vt:lpwstr>
  </property>
</Properties>
</file>