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notesSlides/notesSlide23.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2.xml" ContentType="application/vnd.openxmlformats-officedocument.drawingml.diagramColors+xml"/>
  <Override PartName="/ppt/diagrams/colors1.xml" ContentType="application/vnd.openxmlformats-officedocument.drawingml.diagramColors+xml"/>
  <Override PartName="/ppt/diagrams/drawing2.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theme/theme1.xml" ContentType="application/vnd.openxmlformats-officedocument.theme+xml"/>
  <Override PartName="/ppt/diagrams/layout6.xml" ContentType="application/vnd.openxmlformats-officedocument.drawingml.diagramLayout+xml"/>
  <Override PartName="/ppt/diagrams/quickStyle6.xml" ContentType="application/vnd.openxmlformats-officedocument.drawingml.diagramStyle+xml"/>
  <Override PartName="/ppt/diagrams/drawing6.xml" ContentType="application/vnd.ms-office.drawingml.diagramDrawing+xml"/>
  <Override PartName="/ppt/diagrams/colors6.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notesMasters/notesMaster1.xml" ContentType="application/vnd.openxmlformats-officedocument.presentationml.notesMaster+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95" r:id="rId2"/>
    <p:sldId id="372" r:id="rId3"/>
    <p:sldId id="384" r:id="rId4"/>
    <p:sldId id="385" r:id="rId5"/>
    <p:sldId id="362" r:id="rId6"/>
    <p:sldId id="364" r:id="rId7"/>
    <p:sldId id="365" r:id="rId8"/>
    <p:sldId id="366" r:id="rId9"/>
    <p:sldId id="367" r:id="rId10"/>
    <p:sldId id="368" r:id="rId11"/>
    <p:sldId id="388" r:id="rId12"/>
    <p:sldId id="389" r:id="rId13"/>
    <p:sldId id="390" r:id="rId14"/>
    <p:sldId id="369" r:id="rId15"/>
    <p:sldId id="393" r:id="rId16"/>
    <p:sldId id="370" r:id="rId17"/>
    <p:sldId id="371" r:id="rId18"/>
    <p:sldId id="316" r:id="rId19"/>
    <p:sldId id="391" r:id="rId20"/>
    <p:sldId id="322" r:id="rId21"/>
    <p:sldId id="332" r:id="rId22"/>
    <p:sldId id="376" r:id="rId23"/>
    <p:sldId id="381" r:id="rId24"/>
    <p:sldId id="396" r:id="rId25"/>
    <p:sldId id="392" r:id="rId26"/>
    <p:sldId id="373" r:id="rId27"/>
    <p:sldId id="375" r:id="rId28"/>
    <p:sldId id="382" r:id="rId29"/>
    <p:sldId id="397" r:id="rId30"/>
    <p:sldId id="377" r:id="rId31"/>
    <p:sldId id="378" r:id="rId32"/>
    <p:sldId id="379" r:id="rId33"/>
    <p:sldId id="394" r:id="rId34"/>
    <p:sldId id="350" r:id="rId35"/>
    <p:sldId id="32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4C4"/>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4560" autoAdjust="0"/>
  </p:normalViewPr>
  <p:slideViewPr>
    <p:cSldViewPr snapToGrid="0">
      <p:cViewPr varScale="1">
        <p:scale>
          <a:sx n="56" d="100"/>
          <a:sy n="56" d="100"/>
        </p:scale>
        <p:origin x="1010" y="36"/>
      </p:cViewPr>
      <p:guideLst/>
    </p:cSldViewPr>
  </p:slideViewPr>
  <p:outlineViewPr>
    <p:cViewPr>
      <p:scale>
        <a:sx n="33" d="100"/>
        <a:sy n="33" d="100"/>
      </p:scale>
      <p:origin x="0" y="-6354"/>
    </p:cViewPr>
  </p:outlineViewPr>
  <p:notesTextViewPr>
    <p:cViewPr>
      <p:scale>
        <a:sx n="1" d="1"/>
        <a:sy n="1" d="1"/>
      </p:scale>
      <p:origin x="0" y="0"/>
    </p:cViewPr>
  </p:notesTextViewPr>
  <p:sorterViewPr>
    <p:cViewPr>
      <p:scale>
        <a:sx n="120" d="100"/>
        <a:sy n="120" d="100"/>
      </p:scale>
      <p:origin x="0" y="-160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4C502-8EAA-4B1C-BDF5-C09355C73A1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BFCC30B-2CD4-45E2-BB99-5149CF147C71}">
      <dgm:prSet custT="1"/>
      <dgm:spPr/>
      <dgm:t>
        <a:bodyPr/>
        <a:lstStyle/>
        <a:p>
          <a:pPr rtl="0"/>
          <a:r>
            <a:rPr lang="en-US" sz="1600" b="1" i="0" dirty="0" smtClean="0"/>
            <a:t>193 Member States</a:t>
          </a:r>
          <a:endParaRPr lang="en-US" sz="1600" b="1" i="0" dirty="0"/>
        </a:p>
      </dgm:t>
    </dgm:pt>
    <dgm:pt modelId="{2EDA766A-FE68-4432-A998-54057E672E6D}" type="parTrans" cxnId="{46C11769-AFAF-4346-883E-AB179B404FF7}">
      <dgm:prSet/>
      <dgm:spPr/>
      <dgm:t>
        <a:bodyPr/>
        <a:lstStyle/>
        <a:p>
          <a:endParaRPr lang="en-US" sz="2400"/>
        </a:p>
      </dgm:t>
    </dgm:pt>
    <dgm:pt modelId="{2B812B30-FAF8-487E-BCAE-5E7C49A71375}" type="sibTrans" cxnId="{46C11769-AFAF-4346-883E-AB179B404FF7}">
      <dgm:prSet/>
      <dgm:spPr/>
      <dgm:t>
        <a:bodyPr/>
        <a:lstStyle/>
        <a:p>
          <a:endParaRPr lang="en-US" sz="2400"/>
        </a:p>
      </dgm:t>
    </dgm:pt>
    <dgm:pt modelId="{D9572F78-66E4-4D5A-A621-341BCE295215}">
      <dgm:prSet custT="1"/>
      <dgm:spPr/>
      <dgm:t>
        <a:bodyPr/>
        <a:lstStyle/>
        <a:p>
          <a:pPr rtl="0"/>
          <a:r>
            <a:rPr lang="en-US" sz="1600" b="1" smtClean="0"/>
            <a:t>155 Academia </a:t>
          </a:r>
          <a:r>
            <a:rPr lang="en-US" sz="1600" b="1" dirty="0" smtClean="0"/>
            <a:t>Members </a:t>
          </a:r>
          <a:endParaRPr lang="en-US" sz="1600" b="1" dirty="0"/>
        </a:p>
      </dgm:t>
    </dgm:pt>
    <dgm:pt modelId="{37E0659F-C347-4C84-B083-FE5232AD451B}" type="parTrans" cxnId="{F951790F-2EAF-4716-B885-DC585E17C40F}">
      <dgm:prSet/>
      <dgm:spPr/>
      <dgm:t>
        <a:bodyPr/>
        <a:lstStyle/>
        <a:p>
          <a:endParaRPr lang="en-US" sz="2400"/>
        </a:p>
      </dgm:t>
    </dgm:pt>
    <dgm:pt modelId="{B59639A4-AAE0-4ED8-AF08-9C391DBE7099}" type="sibTrans" cxnId="{F951790F-2EAF-4716-B885-DC585E17C40F}">
      <dgm:prSet/>
      <dgm:spPr/>
      <dgm:t>
        <a:bodyPr/>
        <a:lstStyle/>
        <a:p>
          <a:endParaRPr lang="en-US" sz="2400"/>
        </a:p>
      </dgm:t>
    </dgm:pt>
    <dgm:pt modelId="{2B790FA1-65FB-4E16-9BDA-571E643BB707}">
      <dgm:prSet custT="1"/>
      <dgm:spPr/>
      <dgm:t>
        <a:bodyPr/>
        <a:lstStyle/>
        <a:p>
          <a:pPr rtl="0"/>
          <a:r>
            <a:rPr lang="en-US" sz="1600" b="1" dirty="0" smtClean="0"/>
            <a:t>700 staff / 70 nationalities</a:t>
          </a:r>
          <a:endParaRPr lang="en-US" sz="1600" b="1" dirty="0"/>
        </a:p>
      </dgm:t>
    </dgm:pt>
    <dgm:pt modelId="{CB15FD02-9DEE-43F9-AE2B-2BDFCDCF756D}" type="parTrans" cxnId="{96CA358C-3A84-4D10-AD63-FB248EF064D9}">
      <dgm:prSet/>
      <dgm:spPr/>
      <dgm:t>
        <a:bodyPr/>
        <a:lstStyle/>
        <a:p>
          <a:endParaRPr lang="en-US" sz="2400"/>
        </a:p>
      </dgm:t>
    </dgm:pt>
    <dgm:pt modelId="{8275454D-FA67-4997-8981-1F47E1621410}" type="sibTrans" cxnId="{96CA358C-3A84-4D10-AD63-FB248EF064D9}">
      <dgm:prSet/>
      <dgm:spPr/>
      <dgm:t>
        <a:bodyPr/>
        <a:lstStyle/>
        <a:p>
          <a:endParaRPr lang="en-US" sz="2400"/>
        </a:p>
      </dgm:t>
    </dgm:pt>
    <dgm:pt modelId="{0E817666-9E5F-4D87-8D58-A559027EFC74}">
      <dgm:prSet custT="1"/>
      <dgm:spPr/>
      <dgm:t>
        <a:bodyPr/>
        <a:lstStyle/>
        <a:p>
          <a:pPr algn="r" rtl="0"/>
          <a:r>
            <a:rPr lang="en-US" sz="1600" b="1" dirty="0" smtClean="0"/>
            <a:t>536 Sector Members</a:t>
          </a:r>
        </a:p>
        <a:p>
          <a:pPr algn="r" rtl="0"/>
          <a:r>
            <a:rPr lang="en-US" sz="1600" b="1" dirty="0" smtClean="0"/>
            <a:t>and 191 Associates</a:t>
          </a:r>
          <a:endParaRPr lang="en-US" sz="1600" b="1" dirty="0"/>
        </a:p>
      </dgm:t>
    </dgm:pt>
    <dgm:pt modelId="{16AA4EF6-B780-4706-B364-07729F0CFD59}" type="parTrans" cxnId="{D5145DFA-2B2A-46FC-8CAD-D8C909A455CB}">
      <dgm:prSet/>
      <dgm:spPr/>
      <dgm:t>
        <a:bodyPr/>
        <a:lstStyle/>
        <a:p>
          <a:endParaRPr lang="en-US" sz="2400"/>
        </a:p>
      </dgm:t>
    </dgm:pt>
    <dgm:pt modelId="{E43A831A-01C0-43BB-85D4-66FCE69FC74B}" type="sibTrans" cxnId="{D5145DFA-2B2A-46FC-8CAD-D8C909A455CB}">
      <dgm:prSet/>
      <dgm:spPr/>
      <dgm:t>
        <a:bodyPr/>
        <a:lstStyle/>
        <a:p>
          <a:endParaRPr lang="en-US" sz="2400"/>
        </a:p>
      </dgm:t>
    </dgm:pt>
    <dgm:pt modelId="{19246E23-CB9A-4394-A02B-9F51E477B91F}" type="pres">
      <dgm:prSet presAssocID="{A634C502-8EAA-4B1C-BDF5-C09355C73A17}" presName="compositeShape" presStyleCnt="0">
        <dgm:presLayoutVars>
          <dgm:chMax val="7"/>
          <dgm:dir/>
          <dgm:resizeHandles val="exact"/>
        </dgm:presLayoutVars>
      </dgm:prSet>
      <dgm:spPr/>
      <dgm:t>
        <a:bodyPr/>
        <a:lstStyle/>
        <a:p>
          <a:endParaRPr lang="en-US"/>
        </a:p>
      </dgm:t>
    </dgm:pt>
    <dgm:pt modelId="{82635A53-490E-4B1D-BC73-894EB00AD6DF}" type="pres">
      <dgm:prSet presAssocID="{8BFCC30B-2CD4-45E2-BB99-5149CF147C71}" presName="circ1" presStyleLbl="vennNode1" presStyleIdx="0" presStyleCnt="4"/>
      <dgm:spPr/>
      <dgm:t>
        <a:bodyPr/>
        <a:lstStyle/>
        <a:p>
          <a:endParaRPr lang="en-US"/>
        </a:p>
      </dgm:t>
    </dgm:pt>
    <dgm:pt modelId="{5B0FC823-CC32-4C4C-AE2F-7F682E4149A8}" type="pres">
      <dgm:prSet presAssocID="{8BFCC30B-2CD4-45E2-BB99-5149CF147C71}" presName="circ1Tx" presStyleLbl="revTx" presStyleIdx="0" presStyleCnt="0">
        <dgm:presLayoutVars>
          <dgm:chMax val="0"/>
          <dgm:chPref val="0"/>
          <dgm:bulletEnabled val="1"/>
        </dgm:presLayoutVars>
      </dgm:prSet>
      <dgm:spPr/>
      <dgm:t>
        <a:bodyPr/>
        <a:lstStyle/>
        <a:p>
          <a:endParaRPr lang="en-US"/>
        </a:p>
      </dgm:t>
    </dgm:pt>
    <dgm:pt modelId="{B178E837-164A-4DC4-A5E0-D838FFC24181}" type="pres">
      <dgm:prSet presAssocID="{D9572F78-66E4-4D5A-A621-341BCE295215}" presName="circ2" presStyleLbl="vennNode1" presStyleIdx="1" presStyleCnt="4"/>
      <dgm:spPr/>
      <dgm:t>
        <a:bodyPr/>
        <a:lstStyle/>
        <a:p>
          <a:endParaRPr lang="en-US"/>
        </a:p>
      </dgm:t>
    </dgm:pt>
    <dgm:pt modelId="{22A481F8-9281-45B7-AFD3-82955D0D3338}" type="pres">
      <dgm:prSet presAssocID="{D9572F78-66E4-4D5A-A621-341BCE295215}" presName="circ2Tx" presStyleLbl="revTx" presStyleIdx="0" presStyleCnt="0">
        <dgm:presLayoutVars>
          <dgm:chMax val="0"/>
          <dgm:chPref val="0"/>
          <dgm:bulletEnabled val="1"/>
        </dgm:presLayoutVars>
      </dgm:prSet>
      <dgm:spPr/>
      <dgm:t>
        <a:bodyPr/>
        <a:lstStyle/>
        <a:p>
          <a:endParaRPr lang="en-US"/>
        </a:p>
      </dgm:t>
    </dgm:pt>
    <dgm:pt modelId="{782237C6-E42A-4C7A-86A9-B12116F30168}" type="pres">
      <dgm:prSet presAssocID="{2B790FA1-65FB-4E16-9BDA-571E643BB707}" presName="circ3" presStyleLbl="vennNode1" presStyleIdx="2" presStyleCnt="4"/>
      <dgm:spPr/>
      <dgm:t>
        <a:bodyPr/>
        <a:lstStyle/>
        <a:p>
          <a:endParaRPr lang="en-US"/>
        </a:p>
      </dgm:t>
    </dgm:pt>
    <dgm:pt modelId="{DE80C7D6-2C8C-43BD-8A3A-E3E04FB0D81D}" type="pres">
      <dgm:prSet presAssocID="{2B790FA1-65FB-4E16-9BDA-571E643BB707}" presName="circ3Tx" presStyleLbl="revTx" presStyleIdx="0" presStyleCnt="0">
        <dgm:presLayoutVars>
          <dgm:chMax val="0"/>
          <dgm:chPref val="0"/>
          <dgm:bulletEnabled val="1"/>
        </dgm:presLayoutVars>
      </dgm:prSet>
      <dgm:spPr/>
      <dgm:t>
        <a:bodyPr/>
        <a:lstStyle/>
        <a:p>
          <a:endParaRPr lang="en-US"/>
        </a:p>
      </dgm:t>
    </dgm:pt>
    <dgm:pt modelId="{D05D5690-5B3A-49D8-9B54-048EB08A7847}" type="pres">
      <dgm:prSet presAssocID="{0E817666-9E5F-4D87-8D58-A559027EFC74}" presName="circ4" presStyleLbl="vennNode1" presStyleIdx="3" presStyleCnt="4" custScaleX="101952"/>
      <dgm:spPr/>
      <dgm:t>
        <a:bodyPr/>
        <a:lstStyle/>
        <a:p>
          <a:endParaRPr lang="en-US"/>
        </a:p>
      </dgm:t>
    </dgm:pt>
    <dgm:pt modelId="{339063B6-E960-467B-A9D0-CF52923FFFDA}" type="pres">
      <dgm:prSet presAssocID="{0E817666-9E5F-4D87-8D58-A559027EFC74}" presName="circ4Tx" presStyleLbl="revTx" presStyleIdx="0" presStyleCnt="0">
        <dgm:presLayoutVars>
          <dgm:chMax val="0"/>
          <dgm:chPref val="0"/>
          <dgm:bulletEnabled val="1"/>
        </dgm:presLayoutVars>
      </dgm:prSet>
      <dgm:spPr/>
      <dgm:t>
        <a:bodyPr/>
        <a:lstStyle/>
        <a:p>
          <a:endParaRPr lang="en-US"/>
        </a:p>
      </dgm:t>
    </dgm:pt>
  </dgm:ptLst>
  <dgm:cxnLst>
    <dgm:cxn modelId="{F951790F-2EAF-4716-B885-DC585E17C40F}" srcId="{A634C502-8EAA-4B1C-BDF5-C09355C73A17}" destId="{D9572F78-66E4-4D5A-A621-341BCE295215}" srcOrd="1" destOrd="0" parTransId="{37E0659F-C347-4C84-B083-FE5232AD451B}" sibTransId="{B59639A4-AAE0-4ED8-AF08-9C391DBE7099}"/>
    <dgm:cxn modelId="{08BEFFC7-1A44-4A6A-9B33-85C1F1439700}" type="presOf" srcId="{0E817666-9E5F-4D87-8D58-A559027EFC74}" destId="{D05D5690-5B3A-49D8-9B54-048EB08A7847}" srcOrd="0" destOrd="0" presId="urn:microsoft.com/office/officeart/2005/8/layout/venn1"/>
    <dgm:cxn modelId="{96CA358C-3A84-4D10-AD63-FB248EF064D9}" srcId="{A634C502-8EAA-4B1C-BDF5-C09355C73A17}" destId="{2B790FA1-65FB-4E16-9BDA-571E643BB707}" srcOrd="2" destOrd="0" parTransId="{CB15FD02-9DEE-43F9-AE2B-2BDFCDCF756D}" sibTransId="{8275454D-FA67-4997-8981-1F47E1621410}"/>
    <dgm:cxn modelId="{46C11769-AFAF-4346-883E-AB179B404FF7}" srcId="{A634C502-8EAA-4B1C-BDF5-C09355C73A17}" destId="{8BFCC30B-2CD4-45E2-BB99-5149CF147C71}" srcOrd="0" destOrd="0" parTransId="{2EDA766A-FE68-4432-A998-54057E672E6D}" sibTransId="{2B812B30-FAF8-487E-BCAE-5E7C49A71375}"/>
    <dgm:cxn modelId="{DF3019BB-06E3-4577-9070-143879803371}" type="presOf" srcId="{D9572F78-66E4-4D5A-A621-341BCE295215}" destId="{B178E837-164A-4DC4-A5E0-D838FFC24181}" srcOrd="0" destOrd="0" presId="urn:microsoft.com/office/officeart/2005/8/layout/venn1"/>
    <dgm:cxn modelId="{44FC8F1A-ADF4-45F0-ABAA-4462E35C7CF1}" type="presOf" srcId="{A634C502-8EAA-4B1C-BDF5-C09355C73A17}" destId="{19246E23-CB9A-4394-A02B-9F51E477B91F}" srcOrd="0" destOrd="0" presId="urn:microsoft.com/office/officeart/2005/8/layout/venn1"/>
    <dgm:cxn modelId="{E28EB74D-D5BB-49C7-9DBA-EC835FC4CED6}" type="presOf" srcId="{2B790FA1-65FB-4E16-9BDA-571E643BB707}" destId="{DE80C7D6-2C8C-43BD-8A3A-E3E04FB0D81D}" srcOrd="1" destOrd="0" presId="urn:microsoft.com/office/officeart/2005/8/layout/venn1"/>
    <dgm:cxn modelId="{1569D784-807B-4904-9024-00E216696B2C}" type="presOf" srcId="{2B790FA1-65FB-4E16-9BDA-571E643BB707}" destId="{782237C6-E42A-4C7A-86A9-B12116F30168}" srcOrd="0" destOrd="0" presId="urn:microsoft.com/office/officeart/2005/8/layout/venn1"/>
    <dgm:cxn modelId="{D5145DFA-2B2A-46FC-8CAD-D8C909A455CB}" srcId="{A634C502-8EAA-4B1C-BDF5-C09355C73A17}" destId="{0E817666-9E5F-4D87-8D58-A559027EFC74}" srcOrd="3" destOrd="0" parTransId="{16AA4EF6-B780-4706-B364-07729F0CFD59}" sibTransId="{E43A831A-01C0-43BB-85D4-66FCE69FC74B}"/>
    <dgm:cxn modelId="{43A8CB14-3CA0-4CF8-9699-B9C78CC0C021}" type="presOf" srcId="{8BFCC30B-2CD4-45E2-BB99-5149CF147C71}" destId="{5B0FC823-CC32-4C4C-AE2F-7F682E4149A8}" srcOrd="1" destOrd="0" presId="urn:microsoft.com/office/officeart/2005/8/layout/venn1"/>
    <dgm:cxn modelId="{914988B7-500B-460F-8DCE-2613F6C30E09}" type="presOf" srcId="{0E817666-9E5F-4D87-8D58-A559027EFC74}" destId="{339063B6-E960-467B-A9D0-CF52923FFFDA}" srcOrd="1" destOrd="0" presId="urn:microsoft.com/office/officeart/2005/8/layout/venn1"/>
    <dgm:cxn modelId="{68D186B1-FFBD-4DF7-8A52-CDB43B80DCF3}" type="presOf" srcId="{D9572F78-66E4-4D5A-A621-341BCE295215}" destId="{22A481F8-9281-45B7-AFD3-82955D0D3338}" srcOrd="1" destOrd="0" presId="urn:microsoft.com/office/officeart/2005/8/layout/venn1"/>
    <dgm:cxn modelId="{A318A542-FDD6-4441-A0A7-91BA88FEC376}" type="presOf" srcId="{8BFCC30B-2CD4-45E2-BB99-5149CF147C71}" destId="{82635A53-490E-4B1D-BC73-894EB00AD6DF}" srcOrd="0" destOrd="0" presId="urn:microsoft.com/office/officeart/2005/8/layout/venn1"/>
    <dgm:cxn modelId="{4A11A0D0-BB03-498F-A31F-297BBC6AD9F6}" type="presParOf" srcId="{19246E23-CB9A-4394-A02B-9F51E477B91F}" destId="{82635A53-490E-4B1D-BC73-894EB00AD6DF}" srcOrd="0" destOrd="0" presId="urn:microsoft.com/office/officeart/2005/8/layout/venn1"/>
    <dgm:cxn modelId="{B5C062D2-2294-4E62-8273-50AE5F4D474D}" type="presParOf" srcId="{19246E23-CB9A-4394-A02B-9F51E477B91F}" destId="{5B0FC823-CC32-4C4C-AE2F-7F682E4149A8}" srcOrd="1" destOrd="0" presId="urn:microsoft.com/office/officeart/2005/8/layout/venn1"/>
    <dgm:cxn modelId="{E31670C7-EA63-4C6A-B7A5-B622674BC92B}" type="presParOf" srcId="{19246E23-CB9A-4394-A02B-9F51E477B91F}" destId="{B178E837-164A-4DC4-A5E0-D838FFC24181}" srcOrd="2" destOrd="0" presId="urn:microsoft.com/office/officeart/2005/8/layout/venn1"/>
    <dgm:cxn modelId="{08ED2802-54E9-4B39-921E-962F6D6AFB40}" type="presParOf" srcId="{19246E23-CB9A-4394-A02B-9F51E477B91F}" destId="{22A481F8-9281-45B7-AFD3-82955D0D3338}" srcOrd="3" destOrd="0" presId="urn:microsoft.com/office/officeart/2005/8/layout/venn1"/>
    <dgm:cxn modelId="{B9AD9B7F-D4BB-47D3-835A-6DEC2AED5C6C}" type="presParOf" srcId="{19246E23-CB9A-4394-A02B-9F51E477B91F}" destId="{782237C6-E42A-4C7A-86A9-B12116F30168}" srcOrd="4" destOrd="0" presId="urn:microsoft.com/office/officeart/2005/8/layout/venn1"/>
    <dgm:cxn modelId="{2D7BE7F3-D70E-4CED-9C0D-3EC5568147BC}" type="presParOf" srcId="{19246E23-CB9A-4394-A02B-9F51E477B91F}" destId="{DE80C7D6-2C8C-43BD-8A3A-E3E04FB0D81D}" srcOrd="5" destOrd="0" presId="urn:microsoft.com/office/officeart/2005/8/layout/venn1"/>
    <dgm:cxn modelId="{B9ACA33A-ABC4-42D4-A46C-372A5E754400}" type="presParOf" srcId="{19246E23-CB9A-4394-A02B-9F51E477B91F}" destId="{D05D5690-5B3A-49D8-9B54-048EB08A7847}" srcOrd="6" destOrd="0" presId="urn:microsoft.com/office/officeart/2005/8/layout/venn1"/>
    <dgm:cxn modelId="{DF9F9230-AD97-4EC9-9BD7-02F7D59D2EC5}" type="presParOf" srcId="{19246E23-CB9A-4394-A02B-9F51E477B91F}" destId="{339063B6-E960-467B-A9D0-CF52923FFFDA}"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CC0883-908B-4EF4-BB6E-F3FBB6B2859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D60023B-0697-4BD1-A55A-83C2C3B031AE}">
      <dgm:prSet custT="1"/>
      <dgm:spPr/>
      <dgm:t>
        <a:bodyPr/>
        <a:lstStyle/>
        <a:p>
          <a:pPr rtl="0"/>
          <a:r>
            <a:rPr lang="en-US" sz="1400" dirty="0" smtClean="0">
              <a:latin typeface="+mj-lt"/>
            </a:rPr>
            <a:t>United Nations specialized agency for information and communication technologies – ICTs</a:t>
          </a:r>
          <a:r>
            <a:rPr lang="en-US" sz="1300" dirty="0" smtClean="0">
              <a:latin typeface="+mj-lt"/>
            </a:rPr>
            <a:t>: </a:t>
          </a:r>
          <a:endParaRPr lang="en-US" sz="1300" dirty="0">
            <a:latin typeface="+mj-lt"/>
          </a:endParaRPr>
        </a:p>
      </dgm:t>
    </dgm:pt>
    <dgm:pt modelId="{BF7CD0EB-9EC2-4EDD-A225-09817671886B}" type="parTrans" cxnId="{297F93F7-460A-4790-9D83-9654CC4FEC1D}">
      <dgm:prSet/>
      <dgm:spPr/>
      <dgm:t>
        <a:bodyPr/>
        <a:lstStyle/>
        <a:p>
          <a:endParaRPr lang="en-US" sz="1200">
            <a:latin typeface="+mj-lt"/>
          </a:endParaRPr>
        </a:p>
      </dgm:t>
    </dgm:pt>
    <dgm:pt modelId="{FEF50E77-33A3-4DAA-B26F-F3B2322C88E1}" type="sibTrans" cxnId="{297F93F7-460A-4790-9D83-9654CC4FEC1D}">
      <dgm:prSet/>
      <dgm:spPr/>
      <dgm:t>
        <a:bodyPr/>
        <a:lstStyle/>
        <a:p>
          <a:endParaRPr lang="en-US" sz="1200">
            <a:latin typeface="+mj-lt"/>
          </a:endParaRPr>
        </a:p>
      </dgm:t>
    </dgm:pt>
    <dgm:pt modelId="{557285DB-C4DF-429C-BBF1-2A8719A3FF92}">
      <dgm:prSet custT="1"/>
      <dgm:spPr/>
      <dgm:t>
        <a:bodyPr/>
        <a:lstStyle/>
        <a:p>
          <a:pPr rtl="0"/>
          <a:r>
            <a:rPr lang="en-US" sz="1400" dirty="0" smtClean="0">
              <a:latin typeface="+mj-lt"/>
            </a:rPr>
            <a:t>allocate global radio spectrum and satellite orbits,</a:t>
          </a:r>
          <a:endParaRPr lang="en-US" sz="1400" dirty="0">
            <a:latin typeface="+mj-lt"/>
          </a:endParaRPr>
        </a:p>
      </dgm:t>
    </dgm:pt>
    <dgm:pt modelId="{F4CA011D-86DF-4F26-A6E7-37DC27A8DD56}" type="parTrans" cxnId="{069F3774-C8ED-4CEA-A888-447BF9268835}">
      <dgm:prSet/>
      <dgm:spPr/>
      <dgm:t>
        <a:bodyPr/>
        <a:lstStyle/>
        <a:p>
          <a:endParaRPr lang="en-US" sz="1200">
            <a:latin typeface="+mj-lt"/>
          </a:endParaRPr>
        </a:p>
      </dgm:t>
    </dgm:pt>
    <dgm:pt modelId="{52C5B066-743A-4199-B37C-07B37F2FF51B}" type="sibTrans" cxnId="{069F3774-C8ED-4CEA-A888-447BF9268835}">
      <dgm:prSet/>
      <dgm:spPr/>
      <dgm:t>
        <a:bodyPr/>
        <a:lstStyle/>
        <a:p>
          <a:endParaRPr lang="en-US" sz="1200">
            <a:latin typeface="+mj-lt"/>
          </a:endParaRPr>
        </a:p>
      </dgm:t>
    </dgm:pt>
    <dgm:pt modelId="{897CFC8A-53AA-4DAC-ADFF-B883FD5F0826}">
      <dgm:prSet custT="1"/>
      <dgm:spPr/>
      <dgm:t>
        <a:bodyPr/>
        <a:lstStyle/>
        <a:p>
          <a:pPr rtl="0"/>
          <a:r>
            <a:rPr lang="en-US" sz="1400" dirty="0" smtClean="0">
              <a:latin typeface="+mj-lt"/>
            </a:rPr>
            <a:t>develop the technical standards that ensure networks/technologies interconnect,</a:t>
          </a:r>
          <a:endParaRPr lang="en-US" sz="1400" dirty="0">
            <a:latin typeface="+mj-lt"/>
          </a:endParaRPr>
        </a:p>
      </dgm:t>
    </dgm:pt>
    <dgm:pt modelId="{9AB47F36-FC0C-4DA0-8FFC-0E98889AB511}" type="parTrans" cxnId="{FB0F0B54-4765-4CCC-B48B-571AB2FEB251}">
      <dgm:prSet/>
      <dgm:spPr/>
      <dgm:t>
        <a:bodyPr/>
        <a:lstStyle/>
        <a:p>
          <a:endParaRPr lang="en-US" sz="1200">
            <a:latin typeface="+mj-lt"/>
          </a:endParaRPr>
        </a:p>
      </dgm:t>
    </dgm:pt>
    <dgm:pt modelId="{9AC8C0FF-69EA-4699-A53F-1BD8F2D0589C}" type="sibTrans" cxnId="{FB0F0B54-4765-4CCC-B48B-571AB2FEB251}">
      <dgm:prSet/>
      <dgm:spPr/>
      <dgm:t>
        <a:bodyPr/>
        <a:lstStyle/>
        <a:p>
          <a:endParaRPr lang="en-US" sz="1200">
            <a:latin typeface="+mj-lt"/>
          </a:endParaRPr>
        </a:p>
      </dgm:t>
    </dgm:pt>
    <dgm:pt modelId="{9F4A3B46-48E3-487F-82D8-EFE0463488AC}">
      <dgm:prSet custT="1"/>
      <dgm:spPr/>
      <dgm:t>
        <a:bodyPr/>
        <a:lstStyle/>
        <a:p>
          <a:pPr rtl="0"/>
          <a:r>
            <a:rPr lang="en-US" sz="1400" dirty="0" smtClean="0">
              <a:latin typeface="+mj-lt"/>
            </a:rPr>
            <a:t>strive to improve access to ICTs to underserved communities worldwide.</a:t>
          </a:r>
          <a:endParaRPr lang="en-US" sz="1400" dirty="0">
            <a:latin typeface="+mj-lt"/>
          </a:endParaRPr>
        </a:p>
      </dgm:t>
    </dgm:pt>
    <dgm:pt modelId="{11CEE42C-4A6B-40DD-B6B1-EBE409589113}" type="parTrans" cxnId="{794878EA-87E4-4A34-B0E6-91EA5664E739}">
      <dgm:prSet/>
      <dgm:spPr/>
      <dgm:t>
        <a:bodyPr/>
        <a:lstStyle/>
        <a:p>
          <a:endParaRPr lang="en-US" sz="1200">
            <a:latin typeface="+mj-lt"/>
          </a:endParaRPr>
        </a:p>
      </dgm:t>
    </dgm:pt>
    <dgm:pt modelId="{8CCDF706-8598-4B69-8C07-54B2AFA1C9FC}" type="sibTrans" cxnId="{794878EA-87E4-4A34-B0E6-91EA5664E739}">
      <dgm:prSet/>
      <dgm:spPr/>
      <dgm:t>
        <a:bodyPr/>
        <a:lstStyle/>
        <a:p>
          <a:endParaRPr lang="en-US" sz="1200">
            <a:latin typeface="+mj-lt"/>
          </a:endParaRPr>
        </a:p>
      </dgm:t>
    </dgm:pt>
    <dgm:pt modelId="{D0EF07D3-4478-4F73-A7B9-6B84C8FC7B81}" type="pres">
      <dgm:prSet presAssocID="{BFCC0883-908B-4EF4-BB6E-F3FBB6B28590}" presName="matrix" presStyleCnt="0">
        <dgm:presLayoutVars>
          <dgm:chMax val="1"/>
          <dgm:dir/>
          <dgm:resizeHandles val="exact"/>
        </dgm:presLayoutVars>
      </dgm:prSet>
      <dgm:spPr/>
      <dgm:t>
        <a:bodyPr/>
        <a:lstStyle/>
        <a:p>
          <a:endParaRPr lang="en-US"/>
        </a:p>
      </dgm:t>
    </dgm:pt>
    <dgm:pt modelId="{C99C36B7-CB99-405B-822E-10D10C676CBA}" type="pres">
      <dgm:prSet presAssocID="{BFCC0883-908B-4EF4-BB6E-F3FBB6B28590}" presName="diamond" presStyleLbl="bgShp" presStyleIdx="0" presStyleCnt="1"/>
      <dgm:spPr/>
    </dgm:pt>
    <dgm:pt modelId="{6508F0D0-D3C0-4F2D-A95D-D034BDD990C2}" type="pres">
      <dgm:prSet presAssocID="{BFCC0883-908B-4EF4-BB6E-F3FBB6B28590}" presName="quad1" presStyleLbl="node1" presStyleIdx="0" presStyleCnt="4">
        <dgm:presLayoutVars>
          <dgm:chMax val="0"/>
          <dgm:chPref val="0"/>
          <dgm:bulletEnabled val="1"/>
        </dgm:presLayoutVars>
      </dgm:prSet>
      <dgm:spPr/>
      <dgm:t>
        <a:bodyPr/>
        <a:lstStyle/>
        <a:p>
          <a:endParaRPr lang="en-US"/>
        </a:p>
      </dgm:t>
    </dgm:pt>
    <dgm:pt modelId="{D1608164-EF25-4525-BDB2-AAE297DEE5D0}" type="pres">
      <dgm:prSet presAssocID="{BFCC0883-908B-4EF4-BB6E-F3FBB6B28590}" presName="quad2" presStyleLbl="node1" presStyleIdx="1" presStyleCnt="4">
        <dgm:presLayoutVars>
          <dgm:chMax val="0"/>
          <dgm:chPref val="0"/>
          <dgm:bulletEnabled val="1"/>
        </dgm:presLayoutVars>
      </dgm:prSet>
      <dgm:spPr/>
      <dgm:t>
        <a:bodyPr/>
        <a:lstStyle/>
        <a:p>
          <a:endParaRPr lang="en-US"/>
        </a:p>
      </dgm:t>
    </dgm:pt>
    <dgm:pt modelId="{74D3D271-92BD-437C-800D-49628E44B49D}" type="pres">
      <dgm:prSet presAssocID="{BFCC0883-908B-4EF4-BB6E-F3FBB6B28590}" presName="quad3" presStyleLbl="node1" presStyleIdx="2" presStyleCnt="4">
        <dgm:presLayoutVars>
          <dgm:chMax val="0"/>
          <dgm:chPref val="0"/>
          <dgm:bulletEnabled val="1"/>
        </dgm:presLayoutVars>
      </dgm:prSet>
      <dgm:spPr/>
      <dgm:t>
        <a:bodyPr/>
        <a:lstStyle/>
        <a:p>
          <a:endParaRPr lang="en-US"/>
        </a:p>
      </dgm:t>
    </dgm:pt>
    <dgm:pt modelId="{6C890CCD-DB28-48A0-A0F5-6D7824C2E869}" type="pres">
      <dgm:prSet presAssocID="{BFCC0883-908B-4EF4-BB6E-F3FBB6B28590}" presName="quad4" presStyleLbl="node1" presStyleIdx="3" presStyleCnt="4">
        <dgm:presLayoutVars>
          <dgm:chMax val="0"/>
          <dgm:chPref val="0"/>
          <dgm:bulletEnabled val="1"/>
        </dgm:presLayoutVars>
      </dgm:prSet>
      <dgm:spPr/>
      <dgm:t>
        <a:bodyPr/>
        <a:lstStyle/>
        <a:p>
          <a:endParaRPr lang="en-US"/>
        </a:p>
      </dgm:t>
    </dgm:pt>
  </dgm:ptLst>
  <dgm:cxnLst>
    <dgm:cxn modelId="{48172829-3132-4680-BD70-F6052D4D03C2}" type="presOf" srcId="{9F4A3B46-48E3-487F-82D8-EFE0463488AC}" destId="{6C890CCD-DB28-48A0-A0F5-6D7824C2E869}" srcOrd="0" destOrd="0" presId="urn:microsoft.com/office/officeart/2005/8/layout/matrix3"/>
    <dgm:cxn modelId="{FB0F0B54-4765-4CCC-B48B-571AB2FEB251}" srcId="{BFCC0883-908B-4EF4-BB6E-F3FBB6B28590}" destId="{897CFC8A-53AA-4DAC-ADFF-B883FD5F0826}" srcOrd="2" destOrd="0" parTransId="{9AB47F36-FC0C-4DA0-8FFC-0E98889AB511}" sibTransId="{9AC8C0FF-69EA-4699-A53F-1BD8F2D0589C}"/>
    <dgm:cxn modelId="{94BC5DB6-DD70-411D-A631-29B41576948A}" type="presOf" srcId="{897CFC8A-53AA-4DAC-ADFF-B883FD5F0826}" destId="{74D3D271-92BD-437C-800D-49628E44B49D}" srcOrd="0" destOrd="0" presId="urn:microsoft.com/office/officeart/2005/8/layout/matrix3"/>
    <dgm:cxn modelId="{069F3774-C8ED-4CEA-A888-447BF9268835}" srcId="{BFCC0883-908B-4EF4-BB6E-F3FBB6B28590}" destId="{557285DB-C4DF-429C-BBF1-2A8719A3FF92}" srcOrd="1" destOrd="0" parTransId="{F4CA011D-86DF-4F26-A6E7-37DC27A8DD56}" sibTransId="{52C5B066-743A-4199-B37C-07B37F2FF51B}"/>
    <dgm:cxn modelId="{69AD8B7A-2143-427A-8265-3480C696A01E}" type="presOf" srcId="{BFCC0883-908B-4EF4-BB6E-F3FBB6B28590}" destId="{D0EF07D3-4478-4F73-A7B9-6B84C8FC7B81}" srcOrd="0" destOrd="0" presId="urn:microsoft.com/office/officeart/2005/8/layout/matrix3"/>
    <dgm:cxn modelId="{14E156AB-7B2C-404F-B94C-34A78C578D30}" type="presOf" srcId="{557285DB-C4DF-429C-BBF1-2A8719A3FF92}" destId="{D1608164-EF25-4525-BDB2-AAE297DEE5D0}" srcOrd="0" destOrd="0" presId="urn:microsoft.com/office/officeart/2005/8/layout/matrix3"/>
    <dgm:cxn modelId="{08A966F0-BA1C-4801-8A56-302BB0E88172}" type="presOf" srcId="{5D60023B-0697-4BD1-A55A-83C2C3B031AE}" destId="{6508F0D0-D3C0-4F2D-A95D-D034BDD990C2}" srcOrd="0" destOrd="0" presId="urn:microsoft.com/office/officeart/2005/8/layout/matrix3"/>
    <dgm:cxn modelId="{794878EA-87E4-4A34-B0E6-91EA5664E739}" srcId="{BFCC0883-908B-4EF4-BB6E-F3FBB6B28590}" destId="{9F4A3B46-48E3-487F-82D8-EFE0463488AC}" srcOrd="3" destOrd="0" parTransId="{11CEE42C-4A6B-40DD-B6B1-EBE409589113}" sibTransId="{8CCDF706-8598-4B69-8C07-54B2AFA1C9FC}"/>
    <dgm:cxn modelId="{297F93F7-460A-4790-9D83-9654CC4FEC1D}" srcId="{BFCC0883-908B-4EF4-BB6E-F3FBB6B28590}" destId="{5D60023B-0697-4BD1-A55A-83C2C3B031AE}" srcOrd="0" destOrd="0" parTransId="{BF7CD0EB-9EC2-4EDD-A225-09817671886B}" sibTransId="{FEF50E77-33A3-4DAA-B26F-F3B2322C88E1}"/>
    <dgm:cxn modelId="{1906BE7B-2953-4756-9889-B575B475B20A}" type="presParOf" srcId="{D0EF07D3-4478-4F73-A7B9-6B84C8FC7B81}" destId="{C99C36B7-CB99-405B-822E-10D10C676CBA}" srcOrd="0" destOrd="0" presId="urn:microsoft.com/office/officeart/2005/8/layout/matrix3"/>
    <dgm:cxn modelId="{E24EA900-9B39-4540-8E64-C5366B4EE77D}" type="presParOf" srcId="{D0EF07D3-4478-4F73-A7B9-6B84C8FC7B81}" destId="{6508F0D0-D3C0-4F2D-A95D-D034BDD990C2}" srcOrd="1" destOrd="0" presId="urn:microsoft.com/office/officeart/2005/8/layout/matrix3"/>
    <dgm:cxn modelId="{3049705B-A39E-4316-A18E-4F45DDFDB143}" type="presParOf" srcId="{D0EF07D3-4478-4F73-A7B9-6B84C8FC7B81}" destId="{D1608164-EF25-4525-BDB2-AAE297DEE5D0}" srcOrd="2" destOrd="0" presId="urn:microsoft.com/office/officeart/2005/8/layout/matrix3"/>
    <dgm:cxn modelId="{17F03935-DDAA-4C46-881A-35AD5EC27C10}" type="presParOf" srcId="{D0EF07D3-4478-4F73-A7B9-6B84C8FC7B81}" destId="{74D3D271-92BD-437C-800D-49628E44B49D}" srcOrd="3" destOrd="0" presId="urn:microsoft.com/office/officeart/2005/8/layout/matrix3"/>
    <dgm:cxn modelId="{654229EC-368F-4B85-9067-174061445C81}" type="presParOf" srcId="{D0EF07D3-4478-4F73-A7B9-6B84C8FC7B81}" destId="{6C890CCD-DB28-48A0-A0F5-6D7824C2E869}" srcOrd="4" destOrd="0" presId="urn:microsoft.com/office/officeart/2005/8/layout/matrix3"/>
  </dgm:cxnLst>
  <dgm:bg/>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C77B5D8-05B0-40B7-B950-8E6A4DBDEABB}" type="doc">
      <dgm:prSet loTypeId="urn:microsoft.com/office/officeart/2005/8/layout/hChevron3" loCatId="process" qsTypeId="urn:microsoft.com/office/officeart/2005/8/quickstyle/simple1" qsCatId="simple" csTypeId="urn:microsoft.com/office/officeart/2005/8/colors/accent1_2" csCatId="accent1" phldr="1"/>
      <dgm:spPr/>
    </dgm:pt>
    <dgm:pt modelId="{5786FDEB-4732-4E33-A025-7021E0ECE212}">
      <dgm:prSet phldrT="[Text]"/>
      <dgm:spPr>
        <a:solidFill>
          <a:schemeClr val="tx2">
            <a:lumMod val="60000"/>
            <a:lumOff val="40000"/>
          </a:schemeClr>
        </a:solidFill>
      </dgm:spPr>
      <dgm:t>
        <a:bodyPr/>
        <a:lstStyle/>
        <a:p>
          <a:r>
            <a:rPr lang="en-US" dirty="0"/>
            <a:t>1970s</a:t>
          </a:r>
        </a:p>
      </dgm:t>
    </dgm:pt>
    <dgm:pt modelId="{D594E17E-CDE0-4C0D-8528-2F67BCB87693}" type="sibTrans" cxnId="{80CB2A01-F474-4D63-9480-8FE0689FBA96}">
      <dgm:prSet/>
      <dgm:spPr/>
      <dgm:t>
        <a:bodyPr/>
        <a:lstStyle/>
        <a:p>
          <a:endParaRPr lang="en-US"/>
        </a:p>
      </dgm:t>
    </dgm:pt>
    <dgm:pt modelId="{41E13E2F-6AAC-4C1E-BD42-94CBDB9D4DEE}" type="parTrans" cxnId="{80CB2A01-F474-4D63-9480-8FE0689FBA96}">
      <dgm:prSet/>
      <dgm:spPr/>
      <dgm:t>
        <a:bodyPr/>
        <a:lstStyle/>
        <a:p>
          <a:endParaRPr lang="en-US"/>
        </a:p>
      </dgm:t>
    </dgm:pt>
    <dgm:pt modelId="{CE14FF1D-8351-4C2B-80F7-02F9D68BCEDD}" type="pres">
      <dgm:prSet presAssocID="{6C77B5D8-05B0-40B7-B950-8E6A4DBDEABB}" presName="Name0" presStyleCnt="0">
        <dgm:presLayoutVars>
          <dgm:dir/>
          <dgm:resizeHandles val="exact"/>
        </dgm:presLayoutVars>
      </dgm:prSet>
      <dgm:spPr/>
    </dgm:pt>
    <dgm:pt modelId="{CB5E74D9-B334-4B8F-938B-DC266078018D}" type="pres">
      <dgm:prSet presAssocID="{5786FDEB-4732-4E33-A025-7021E0ECE212}" presName="parTxOnly" presStyleLbl="node1" presStyleIdx="0" presStyleCnt="1" custLinFactY="-100000" custLinFactNeighborX="211" custLinFactNeighborY="-129326">
        <dgm:presLayoutVars>
          <dgm:bulletEnabled val="1"/>
        </dgm:presLayoutVars>
      </dgm:prSet>
      <dgm:spPr/>
      <dgm:t>
        <a:bodyPr/>
        <a:lstStyle/>
        <a:p>
          <a:endParaRPr lang="en-US"/>
        </a:p>
      </dgm:t>
    </dgm:pt>
  </dgm:ptLst>
  <dgm:cxnLst>
    <dgm:cxn modelId="{80CB2A01-F474-4D63-9480-8FE0689FBA96}" srcId="{6C77B5D8-05B0-40B7-B950-8E6A4DBDEABB}" destId="{5786FDEB-4732-4E33-A025-7021E0ECE212}" srcOrd="0" destOrd="0" parTransId="{41E13E2F-6AAC-4C1E-BD42-94CBDB9D4DEE}" sibTransId="{D594E17E-CDE0-4C0D-8528-2F67BCB87693}"/>
    <dgm:cxn modelId="{D0B7613F-E8AF-4C00-9BD1-48FAFB8C81E8}" type="presOf" srcId="{5786FDEB-4732-4E33-A025-7021E0ECE212}" destId="{CB5E74D9-B334-4B8F-938B-DC266078018D}" srcOrd="0" destOrd="0" presId="urn:microsoft.com/office/officeart/2005/8/layout/hChevron3"/>
    <dgm:cxn modelId="{91FC4454-DA2A-4F7D-B35E-E9D66183A623}" type="presOf" srcId="{6C77B5D8-05B0-40B7-B950-8E6A4DBDEABB}" destId="{CE14FF1D-8351-4C2B-80F7-02F9D68BCEDD}" srcOrd="0" destOrd="0" presId="urn:microsoft.com/office/officeart/2005/8/layout/hChevron3"/>
    <dgm:cxn modelId="{A239F8E9-1D97-46C9-8951-76E62A91791C}" type="presParOf" srcId="{CE14FF1D-8351-4C2B-80F7-02F9D68BCEDD}" destId="{CB5E74D9-B334-4B8F-938B-DC266078018D}"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77B5D8-05B0-40B7-B950-8E6A4DBDEABB}" type="doc">
      <dgm:prSet loTypeId="urn:microsoft.com/office/officeart/2005/8/layout/hChevron3" loCatId="process" qsTypeId="urn:microsoft.com/office/officeart/2005/8/quickstyle/simple1" qsCatId="simple" csTypeId="urn:microsoft.com/office/officeart/2005/8/colors/accent1_2" csCatId="accent1" phldr="1"/>
      <dgm:spPr/>
    </dgm:pt>
    <dgm:pt modelId="{5786FDEB-4732-4E33-A025-7021E0ECE212}">
      <dgm:prSet phldrT="[Text]"/>
      <dgm:spPr>
        <a:solidFill>
          <a:schemeClr val="tx2">
            <a:lumMod val="60000"/>
            <a:lumOff val="40000"/>
          </a:schemeClr>
        </a:solidFill>
      </dgm:spPr>
      <dgm:t>
        <a:bodyPr/>
        <a:lstStyle/>
        <a:p>
          <a:r>
            <a:rPr lang="en-US" dirty="0"/>
            <a:t>1980s-1990s</a:t>
          </a:r>
        </a:p>
      </dgm:t>
    </dgm:pt>
    <dgm:pt modelId="{D594E17E-CDE0-4C0D-8528-2F67BCB87693}" type="sibTrans" cxnId="{80CB2A01-F474-4D63-9480-8FE0689FBA96}">
      <dgm:prSet/>
      <dgm:spPr/>
      <dgm:t>
        <a:bodyPr/>
        <a:lstStyle/>
        <a:p>
          <a:endParaRPr lang="en-US"/>
        </a:p>
      </dgm:t>
    </dgm:pt>
    <dgm:pt modelId="{41E13E2F-6AAC-4C1E-BD42-94CBDB9D4DEE}" type="parTrans" cxnId="{80CB2A01-F474-4D63-9480-8FE0689FBA96}">
      <dgm:prSet/>
      <dgm:spPr/>
      <dgm:t>
        <a:bodyPr/>
        <a:lstStyle/>
        <a:p>
          <a:endParaRPr lang="en-US"/>
        </a:p>
      </dgm:t>
    </dgm:pt>
    <dgm:pt modelId="{CE14FF1D-8351-4C2B-80F7-02F9D68BCEDD}" type="pres">
      <dgm:prSet presAssocID="{6C77B5D8-05B0-40B7-B950-8E6A4DBDEABB}" presName="Name0" presStyleCnt="0">
        <dgm:presLayoutVars>
          <dgm:dir/>
          <dgm:resizeHandles val="exact"/>
        </dgm:presLayoutVars>
      </dgm:prSet>
      <dgm:spPr/>
    </dgm:pt>
    <dgm:pt modelId="{CB5E74D9-B334-4B8F-938B-DC266078018D}" type="pres">
      <dgm:prSet presAssocID="{5786FDEB-4732-4E33-A025-7021E0ECE212}" presName="parTxOnly" presStyleLbl="node1" presStyleIdx="0" presStyleCnt="1" custLinFactY="-100000" custLinFactNeighborX="211" custLinFactNeighborY="-129326">
        <dgm:presLayoutVars>
          <dgm:bulletEnabled val="1"/>
        </dgm:presLayoutVars>
      </dgm:prSet>
      <dgm:spPr/>
      <dgm:t>
        <a:bodyPr/>
        <a:lstStyle/>
        <a:p>
          <a:endParaRPr lang="en-US"/>
        </a:p>
      </dgm:t>
    </dgm:pt>
  </dgm:ptLst>
  <dgm:cxnLst>
    <dgm:cxn modelId="{C7FC4159-9881-4D56-84C8-A2ECBD79FD93}" type="presOf" srcId="{5786FDEB-4732-4E33-A025-7021E0ECE212}" destId="{CB5E74D9-B334-4B8F-938B-DC266078018D}" srcOrd="0" destOrd="0" presId="urn:microsoft.com/office/officeart/2005/8/layout/hChevron3"/>
    <dgm:cxn modelId="{80CB2A01-F474-4D63-9480-8FE0689FBA96}" srcId="{6C77B5D8-05B0-40B7-B950-8E6A4DBDEABB}" destId="{5786FDEB-4732-4E33-A025-7021E0ECE212}" srcOrd="0" destOrd="0" parTransId="{41E13E2F-6AAC-4C1E-BD42-94CBDB9D4DEE}" sibTransId="{D594E17E-CDE0-4C0D-8528-2F67BCB87693}"/>
    <dgm:cxn modelId="{7493E016-5090-420F-BFF1-6CBC980D2D08}" type="presOf" srcId="{6C77B5D8-05B0-40B7-B950-8E6A4DBDEABB}" destId="{CE14FF1D-8351-4C2B-80F7-02F9D68BCEDD}" srcOrd="0" destOrd="0" presId="urn:microsoft.com/office/officeart/2005/8/layout/hChevron3"/>
    <dgm:cxn modelId="{1F68B4E5-43E2-4EA1-B1BC-FFA7C03EBFCC}" type="presParOf" srcId="{CE14FF1D-8351-4C2B-80F7-02F9D68BCEDD}" destId="{CB5E74D9-B334-4B8F-938B-DC266078018D}"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77B5D8-05B0-40B7-B950-8E6A4DBDEABB}" type="doc">
      <dgm:prSet loTypeId="urn:microsoft.com/office/officeart/2005/8/layout/hChevron3" loCatId="process" qsTypeId="urn:microsoft.com/office/officeart/2005/8/quickstyle/simple1" qsCatId="simple" csTypeId="urn:microsoft.com/office/officeart/2005/8/colors/accent1_2" csCatId="accent1" phldr="1"/>
      <dgm:spPr/>
    </dgm:pt>
    <dgm:pt modelId="{5786FDEB-4732-4E33-A025-7021E0ECE212}">
      <dgm:prSet phldrT="[Text]"/>
      <dgm:spPr>
        <a:solidFill>
          <a:schemeClr val="tx2">
            <a:lumMod val="60000"/>
            <a:lumOff val="40000"/>
          </a:schemeClr>
        </a:solidFill>
      </dgm:spPr>
      <dgm:t>
        <a:bodyPr/>
        <a:lstStyle/>
        <a:p>
          <a:r>
            <a:rPr lang="en-US" dirty="0"/>
            <a:t>2000s</a:t>
          </a:r>
        </a:p>
      </dgm:t>
    </dgm:pt>
    <dgm:pt modelId="{D594E17E-CDE0-4C0D-8528-2F67BCB87693}" type="sibTrans" cxnId="{80CB2A01-F474-4D63-9480-8FE0689FBA96}">
      <dgm:prSet/>
      <dgm:spPr/>
      <dgm:t>
        <a:bodyPr/>
        <a:lstStyle/>
        <a:p>
          <a:endParaRPr lang="en-US"/>
        </a:p>
      </dgm:t>
    </dgm:pt>
    <dgm:pt modelId="{41E13E2F-6AAC-4C1E-BD42-94CBDB9D4DEE}" type="parTrans" cxnId="{80CB2A01-F474-4D63-9480-8FE0689FBA96}">
      <dgm:prSet/>
      <dgm:spPr/>
      <dgm:t>
        <a:bodyPr/>
        <a:lstStyle/>
        <a:p>
          <a:endParaRPr lang="en-US"/>
        </a:p>
      </dgm:t>
    </dgm:pt>
    <dgm:pt modelId="{CE14FF1D-8351-4C2B-80F7-02F9D68BCEDD}" type="pres">
      <dgm:prSet presAssocID="{6C77B5D8-05B0-40B7-B950-8E6A4DBDEABB}" presName="Name0" presStyleCnt="0">
        <dgm:presLayoutVars>
          <dgm:dir/>
          <dgm:resizeHandles val="exact"/>
        </dgm:presLayoutVars>
      </dgm:prSet>
      <dgm:spPr/>
    </dgm:pt>
    <dgm:pt modelId="{CB5E74D9-B334-4B8F-938B-DC266078018D}" type="pres">
      <dgm:prSet presAssocID="{5786FDEB-4732-4E33-A025-7021E0ECE212}" presName="parTxOnly" presStyleLbl="node1" presStyleIdx="0" presStyleCnt="1" custLinFactY="-100000" custLinFactNeighborX="211" custLinFactNeighborY="-129326">
        <dgm:presLayoutVars>
          <dgm:bulletEnabled val="1"/>
        </dgm:presLayoutVars>
      </dgm:prSet>
      <dgm:spPr/>
      <dgm:t>
        <a:bodyPr/>
        <a:lstStyle/>
        <a:p>
          <a:endParaRPr lang="en-US"/>
        </a:p>
      </dgm:t>
    </dgm:pt>
  </dgm:ptLst>
  <dgm:cxnLst>
    <dgm:cxn modelId="{3D4AB791-4E55-4C52-AA8C-11CEC2C45154}" type="presOf" srcId="{6C77B5D8-05B0-40B7-B950-8E6A4DBDEABB}" destId="{CE14FF1D-8351-4C2B-80F7-02F9D68BCEDD}" srcOrd="0" destOrd="0" presId="urn:microsoft.com/office/officeart/2005/8/layout/hChevron3"/>
    <dgm:cxn modelId="{80CB2A01-F474-4D63-9480-8FE0689FBA96}" srcId="{6C77B5D8-05B0-40B7-B950-8E6A4DBDEABB}" destId="{5786FDEB-4732-4E33-A025-7021E0ECE212}" srcOrd="0" destOrd="0" parTransId="{41E13E2F-6AAC-4C1E-BD42-94CBDB9D4DEE}" sibTransId="{D594E17E-CDE0-4C0D-8528-2F67BCB87693}"/>
    <dgm:cxn modelId="{39F6D0AB-CC89-415B-9AA4-97A94F2F839B}" type="presOf" srcId="{5786FDEB-4732-4E33-A025-7021E0ECE212}" destId="{CB5E74D9-B334-4B8F-938B-DC266078018D}" srcOrd="0" destOrd="0" presId="urn:microsoft.com/office/officeart/2005/8/layout/hChevron3"/>
    <dgm:cxn modelId="{D6B786AA-E406-41F0-824F-CC3452F7A7AB}" type="presParOf" srcId="{CE14FF1D-8351-4C2B-80F7-02F9D68BCEDD}" destId="{CB5E74D9-B334-4B8F-938B-DC266078018D}"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77B5D8-05B0-40B7-B950-8E6A4DBDEABB}" type="doc">
      <dgm:prSet loTypeId="urn:microsoft.com/office/officeart/2005/8/layout/hChevron3" loCatId="process" qsTypeId="urn:microsoft.com/office/officeart/2005/8/quickstyle/simple1" qsCatId="simple" csTypeId="urn:microsoft.com/office/officeart/2005/8/colors/accent1_2" csCatId="accent1" phldr="1"/>
      <dgm:spPr/>
    </dgm:pt>
    <dgm:pt modelId="{5786FDEB-4732-4E33-A025-7021E0ECE212}">
      <dgm:prSet phldrT="[Text]"/>
      <dgm:spPr>
        <a:solidFill>
          <a:schemeClr val="tx2">
            <a:lumMod val="60000"/>
            <a:lumOff val="40000"/>
          </a:schemeClr>
        </a:solidFill>
      </dgm:spPr>
      <dgm:t>
        <a:bodyPr/>
        <a:lstStyle/>
        <a:p>
          <a:r>
            <a:rPr lang="en-US" dirty="0"/>
            <a:t>2010s</a:t>
          </a:r>
        </a:p>
      </dgm:t>
    </dgm:pt>
    <dgm:pt modelId="{D594E17E-CDE0-4C0D-8528-2F67BCB87693}" type="sibTrans" cxnId="{80CB2A01-F474-4D63-9480-8FE0689FBA96}">
      <dgm:prSet/>
      <dgm:spPr/>
      <dgm:t>
        <a:bodyPr/>
        <a:lstStyle/>
        <a:p>
          <a:endParaRPr lang="en-US"/>
        </a:p>
      </dgm:t>
    </dgm:pt>
    <dgm:pt modelId="{41E13E2F-6AAC-4C1E-BD42-94CBDB9D4DEE}" type="parTrans" cxnId="{80CB2A01-F474-4D63-9480-8FE0689FBA96}">
      <dgm:prSet/>
      <dgm:spPr/>
      <dgm:t>
        <a:bodyPr/>
        <a:lstStyle/>
        <a:p>
          <a:endParaRPr lang="en-US"/>
        </a:p>
      </dgm:t>
    </dgm:pt>
    <dgm:pt modelId="{CE14FF1D-8351-4C2B-80F7-02F9D68BCEDD}" type="pres">
      <dgm:prSet presAssocID="{6C77B5D8-05B0-40B7-B950-8E6A4DBDEABB}" presName="Name0" presStyleCnt="0">
        <dgm:presLayoutVars>
          <dgm:dir/>
          <dgm:resizeHandles val="exact"/>
        </dgm:presLayoutVars>
      </dgm:prSet>
      <dgm:spPr/>
    </dgm:pt>
    <dgm:pt modelId="{CB5E74D9-B334-4B8F-938B-DC266078018D}" type="pres">
      <dgm:prSet presAssocID="{5786FDEB-4732-4E33-A025-7021E0ECE212}" presName="parTxOnly" presStyleLbl="node1" presStyleIdx="0" presStyleCnt="1" custLinFactY="-100000" custLinFactNeighborX="211" custLinFactNeighborY="-129326">
        <dgm:presLayoutVars>
          <dgm:bulletEnabled val="1"/>
        </dgm:presLayoutVars>
      </dgm:prSet>
      <dgm:spPr/>
      <dgm:t>
        <a:bodyPr/>
        <a:lstStyle/>
        <a:p>
          <a:endParaRPr lang="en-US"/>
        </a:p>
      </dgm:t>
    </dgm:pt>
  </dgm:ptLst>
  <dgm:cxnLst>
    <dgm:cxn modelId="{80CB2A01-F474-4D63-9480-8FE0689FBA96}" srcId="{6C77B5D8-05B0-40B7-B950-8E6A4DBDEABB}" destId="{5786FDEB-4732-4E33-A025-7021E0ECE212}" srcOrd="0" destOrd="0" parTransId="{41E13E2F-6AAC-4C1E-BD42-94CBDB9D4DEE}" sibTransId="{D594E17E-CDE0-4C0D-8528-2F67BCB87693}"/>
    <dgm:cxn modelId="{2E7DA58B-1BAC-4511-8523-BF90F9652478}" type="presOf" srcId="{5786FDEB-4732-4E33-A025-7021E0ECE212}" destId="{CB5E74D9-B334-4B8F-938B-DC266078018D}" srcOrd="0" destOrd="0" presId="urn:microsoft.com/office/officeart/2005/8/layout/hChevron3"/>
    <dgm:cxn modelId="{E796979D-EC08-4570-830E-E25E61A406D1}" type="presOf" srcId="{6C77B5D8-05B0-40B7-B950-8E6A4DBDEABB}" destId="{CE14FF1D-8351-4C2B-80F7-02F9D68BCEDD}" srcOrd="0" destOrd="0" presId="urn:microsoft.com/office/officeart/2005/8/layout/hChevron3"/>
    <dgm:cxn modelId="{2E210B78-D322-4012-95FC-ABA6DA8AB585}" type="presParOf" srcId="{CE14FF1D-8351-4C2B-80F7-02F9D68BCEDD}" destId="{CB5E74D9-B334-4B8F-938B-DC266078018D}"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35A53-490E-4B1D-BC73-894EB00AD6DF}">
      <dsp:nvSpPr>
        <dsp:cNvPr id="0" name=""/>
        <dsp:cNvSpPr/>
      </dsp:nvSpPr>
      <dsp:spPr>
        <a:xfrm>
          <a:off x="1566557" y="53759"/>
          <a:ext cx="2795473" cy="279547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b="1" i="0" kern="1200" dirty="0" smtClean="0"/>
            <a:t>193 Member States</a:t>
          </a:r>
          <a:endParaRPr lang="en-US" sz="1600" b="1" i="0" kern="1200" dirty="0"/>
        </a:p>
      </dsp:txBody>
      <dsp:txXfrm>
        <a:off x="1889111" y="430072"/>
        <a:ext cx="2150364" cy="887025"/>
      </dsp:txXfrm>
    </dsp:sp>
    <dsp:sp modelId="{B178E837-164A-4DC4-A5E0-D838FFC24181}">
      <dsp:nvSpPr>
        <dsp:cNvPr id="0" name=""/>
        <dsp:cNvSpPr/>
      </dsp:nvSpPr>
      <dsp:spPr>
        <a:xfrm>
          <a:off x="2803016" y="1290218"/>
          <a:ext cx="2795473" cy="279547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b="1" kern="1200" smtClean="0"/>
            <a:t>155 Academia </a:t>
          </a:r>
          <a:r>
            <a:rPr lang="en-US" sz="1600" b="1" kern="1200" dirty="0" smtClean="0"/>
            <a:t>Members </a:t>
          </a:r>
          <a:endParaRPr lang="en-US" sz="1600" b="1" kern="1200" dirty="0"/>
        </a:p>
      </dsp:txBody>
      <dsp:txXfrm>
        <a:off x="4308271" y="1612773"/>
        <a:ext cx="1075182" cy="2150364"/>
      </dsp:txXfrm>
    </dsp:sp>
    <dsp:sp modelId="{782237C6-E42A-4C7A-86A9-B12116F30168}">
      <dsp:nvSpPr>
        <dsp:cNvPr id="0" name=""/>
        <dsp:cNvSpPr/>
      </dsp:nvSpPr>
      <dsp:spPr>
        <a:xfrm>
          <a:off x="1566557" y="2526677"/>
          <a:ext cx="2795473" cy="279547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b="1" kern="1200" dirty="0" smtClean="0"/>
            <a:t>700 staff / 70 nationalities</a:t>
          </a:r>
          <a:endParaRPr lang="en-US" sz="1600" b="1" kern="1200" dirty="0"/>
        </a:p>
      </dsp:txBody>
      <dsp:txXfrm>
        <a:off x="1889111" y="4058812"/>
        <a:ext cx="2150364" cy="887025"/>
      </dsp:txXfrm>
    </dsp:sp>
    <dsp:sp modelId="{D05D5690-5B3A-49D8-9B54-048EB08A7847}">
      <dsp:nvSpPr>
        <dsp:cNvPr id="0" name=""/>
        <dsp:cNvSpPr/>
      </dsp:nvSpPr>
      <dsp:spPr>
        <a:xfrm>
          <a:off x="302814" y="1290218"/>
          <a:ext cx="2850040" cy="279547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711200" rtl="0">
            <a:lnSpc>
              <a:spcPct val="90000"/>
            </a:lnSpc>
            <a:spcBef>
              <a:spcPct val="0"/>
            </a:spcBef>
            <a:spcAft>
              <a:spcPct val="35000"/>
            </a:spcAft>
          </a:pPr>
          <a:r>
            <a:rPr lang="en-US" sz="1600" b="1" kern="1200" dirty="0" smtClean="0"/>
            <a:t>536 Sector Members</a:t>
          </a:r>
        </a:p>
        <a:p>
          <a:pPr lvl="0" algn="r" defTabSz="711200" rtl="0">
            <a:lnSpc>
              <a:spcPct val="90000"/>
            </a:lnSpc>
            <a:spcBef>
              <a:spcPct val="0"/>
            </a:spcBef>
            <a:spcAft>
              <a:spcPct val="35000"/>
            </a:spcAft>
          </a:pPr>
          <a:r>
            <a:rPr lang="en-US" sz="1600" b="1" kern="1200" dirty="0" smtClean="0"/>
            <a:t>and 191 Associates</a:t>
          </a:r>
          <a:endParaRPr lang="en-US" sz="1600" b="1" kern="1200" dirty="0"/>
        </a:p>
      </dsp:txBody>
      <dsp:txXfrm>
        <a:off x="522048" y="1612773"/>
        <a:ext cx="1096169" cy="2150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C36B7-CB99-405B-822E-10D10C676CBA}">
      <dsp:nvSpPr>
        <dsp:cNvPr id="0" name=""/>
        <dsp:cNvSpPr/>
      </dsp:nvSpPr>
      <dsp:spPr>
        <a:xfrm>
          <a:off x="594087" y="0"/>
          <a:ext cx="4114800" cy="41148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08F0D0-D3C0-4F2D-A95D-D034BDD990C2}">
      <dsp:nvSpPr>
        <dsp:cNvPr id="0" name=""/>
        <dsp:cNvSpPr/>
      </dsp:nvSpPr>
      <dsp:spPr>
        <a:xfrm>
          <a:off x="984994" y="390906"/>
          <a:ext cx="1604772" cy="16047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latin typeface="+mj-lt"/>
            </a:rPr>
            <a:t>United Nations specialized agency for information and communication technologies – ICTs</a:t>
          </a:r>
          <a:r>
            <a:rPr lang="en-US" sz="1300" kern="1200" dirty="0" smtClean="0">
              <a:latin typeface="+mj-lt"/>
            </a:rPr>
            <a:t>: </a:t>
          </a:r>
          <a:endParaRPr lang="en-US" sz="1300" kern="1200" dirty="0">
            <a:latin typeface="+mj-lt"/>
          </a:endParaRPr>
        </a:p>
      </dsp:txBody>
      <dsp:txXfrm>
        <a:off x="1063333" y="469245"/>
        <a:ext cx="1448094" cy="1448094"/>
      </dsp:txXfrm>
    </dsp:sp>
    <dsp:sp modelId="{D1608164-EF25-4525-BDB2-AAE297DEE5D0}">
      <dsp:nvSpPr>
        <dsp:cNvPr id="0" name=""/>
        <dsp:cNvSpPr/>
      </dsp:nvSpPr>
      <dsp:spPr>
        <a:xfrm>
          <a:off x="2713210" y="390906"/>
          <a:ext cx="1604772" cy="16047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latin typeface="+mj-lt"/>
            </a:rPr>
            <a:t>allocate global radio spectrum and satellite orbits,</a:t>
          </a:r>
          <a:endParaRPr lang="en-US" sz="1400" kern="1200" dirty="0">
            <a:latin typeface="+mj-lt"/>
          </a:endParaRPr>
        </a:p>
      </dsp:txBody>
      <dsp:txXfrm>
        <a:off x="2791549" y="469245"/>
        <a:ext cx="1448094" cy="1448094"/>
      </dsp:txXfrm>
    </dsp:sp>
    <dsp:sp modelId="{74D3D271-92BD-437C-800D-49628E44B49D}">
      <dsp:nvSpPr>
        <dsp:cNvPr id="0" name=""/>
        <dsp:cNvSpPr/>
      </dsp:nvSpPr>
      <dsp:spPr>
        <a:xfrm>
          <a:off x="984994" y="2119122"/>
          <a:ext cx="1604772" cy="16047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latin typeface="+mj-lt"/>
            </a:rPr>
            <a:t>develop the technical standards that ensure networks/technologies interconnect,</a:t>
          </a:r>
          <a:endParaRPr lang="en-US" sz="1400" kern="1200" dirty="0">
            <a:latin typeface="+mj-lt"/>
          </a:endParaRPr>
        </a:p>
      </dsp:txBody>
      <dsp:txXfrm>
        <a:off x="1063333" y="2197461"/>
        <a:ext cx="1448094" cy="1448094"/>
      </dsp:txXfrm>
    </dsp:sp>
    <dsp:sp modelId="{6C890CCD-DB28-48A0-A0F5-6D7824C2E869}">
      <dsp:nvSpPr>
        <dsp:cNvPr id="0" name=""/>
        <dsp:cNvSpPr/>
      </dsp:nvSpPr>
      <dsp:spPr>
        <a:xfrm>
          <a:off x="2713210" y="2119122"/>
          <a:ext cx="1604772" cy="16047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latin typeface="+mj-lt"/>
            </a:rPr>
            <a:t>strive to improve access to ICTs to underserved communities worldwide.</a:t>
          </a:r>
          <a:endParaRPr lang="en-US" sz="1400" kern="1200" dirty="0">
            <a:latin typeface="+mj-lt"/>
          </a:endParaRPr>
        </a:p>
      </dsp:txBody>
      <dsp:txXfrm>
        <a:off x="2791549" y="2197461"/>
        <a:ext cx="1448094" cy="1448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E74D9-B334-4B8F-938B-DC266078018D}">
      <dsp:nvSpPr>
        <dsp:cNvPr id="0" name=""/>
        <dsp:cNvSpPr/>
      </dsp:nvSpPr>
      <dsp:spPr>
        <a:xfrm>
          <a:off x="8585" y="0"/>
          <a:ext cx="8783194" cy="299020"/>
        </a:xfrm>
        <a:prstGeom prst="homePlat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kern="1200" dirty="0"/>
            <a:t>1970s</a:t>
          </a:r>
        </a:p>
      </dsp:txBody>
      <dsp:txXfrm>
        <a:off x="8585" y="0"/>
        <a:ext cx="8708439" cy="299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E74D9-B334-4B8F-938B-DC266078018D}">
      <dsp:nvSpPr>
        <dsp:cNvPr id="0" name=""/>
        <dsp:cNvSpPr/>
      </dsp:nvSpPr>
      <dsp:spPr>
        <a:xfrm>
          <a:off x="8585" y="0"/>
          <a:ext cx="8783194" cy="299020"/>
        </a:xfrm>
        <a:prstGeom prst="homePlat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kern="1200" dirty="0"/>
            <a:t>1980s-1990s</a:t>
          </a:r>
        </a:p>
      </dsp:txBody>
      <dsp:txXfrm>
        <a:off x="8585" y="0"/>
        <a:ext cx="8708439" cy="299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E74D9-B334-4B8F-938B-DC266078018D}">
      <dsp:nvSpPr>
        <dsp:cNvPr id="0" name=""/>
        <dsp:cNvSpPr/>
      </dsp:nvSpPr>
      <dsp:spPr>
        <a:xfrm>
          <a:off x="8585" y="0"/>
          <a:ext cx="8783194" cy="299020"/>
        </a:xfrm>
        <a:prstGeom prst="homePlat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kern="1200" dirty="0"/>
            <a:t>2000s</a:t>
          </a:r>
        </a:p>
      </dsp:txBody>
      <dsp:txXfrm>
        <a:off x="8585" y="0"/>
        <a:ext cx="8708439" cy="299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E74D9-B334-4B8F-938B-DC266078018D}">
      <dsp:nvSpPr>
        <dsp:cNvPr id="0" name=""/>
        <dsp:cNvSpPr/>
      </dsp:nvSpPr>
      <dsp:spPr>
        <a:xfrm>
          <a:off x="8585" y="0"/>
          <a:ext cx="8783194" cy="299020"/>
        </a:xfrm>
        <a:prstGeom prst="homePlat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kern="1200" dirty="0"/>
            <a:t>2010s</a:t>
          </a:r>
        </a:p>
      </dsp:txBody>
      <dsp:txXfrm>
        <a:off x="8585" y="0"/>
        <a:ext cx="8708439" cy="2990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B4719-DC85-4A78-9B47-9DF351BA95AA}" type="datetimeFigureOut">
              <a:rPr lang="en-US" smtClean="0"/>
              <a:t>12-Apr-19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A6EBD-93BC-4580-A849-4E386A8EE1BB}" type="slidenum">
              <a:rPr lang="en-US" smtClean="0"/>
              <a:t>‹#›</a:t>
            </a:fld>
            <a:endParaRPr lang="en-US"/>
          </a:p>
        </p:txBody>
      </p:sp>
    </p:spTree>
    <p:extLst>
      <p:ext uri="{BB962C8B-B14F-4D97-AF65-F5344CB8AC3E}">
        <p14:creationId xmlns:p14="http://schemas.microsoft.com/office/powerpoint/2010/main" val="61161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tu.int/rec/R-REC-M.2083/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C2344-E76E-4611-A08F-7B6E65DE09D3}" type="slidenum">
              <a:rPr lang="en-US"/>
              <a:pPr/>
              <a:t>2</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0383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ITU estimates that, by the end of Q1 2016, 142 ITU Member States had deployed a total of 693 4G networks, with steady growth in 4G/LTE networks since 2011. In terms of networks, Europe accounts for nearly 40% of all 4G networks deployed, although roughly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many countries</a:t>
            </a:r>
            <a:r>
              <a:rPr lang="en-US" sz="1200" kern="1200" baseline="0" dirty="0" smtClean="0">
                <a:solidFill>
                  <a:schemeClr val="tx1"/>
                </a:solidFill>
                <a:effectLst/>
                <a:latin typeface="+mn-lt"/>
                <a:ea typeface="+mn-ea"/>
                <a:cs typeface="+mn-cs"/>
              </a:rPr>
              <a:t> as Asia</a:t>
            </a:r>
            <a:r>
              <a:rPr lang="en-US" sz="1200" kern="1200" dirty="0" smtClean="0">
                <a:solidFill>
                  <a:schemeClr val="tx1"/>
                </a:solidFill>
                <a:effectLst/>
                <a:latin typeface="+mn-lt"/>
                <a:ea typeface="+mn-ea"/>
                <a:cs typeface="+mn-cs"/>
              </a:rPr>
              <a:t> – but this percentage is falling all the time.</a:t>
            </a:r>
          </a:p>
          <a:p>
            <a:endParaRPr lang="en-US" sz="1200" kern="1200" dirty="0" smtClean="0">
              <a:solidFill>
                <a:schemeClr val="tx1"/>
              </a:solidFill>
              <a:effectLst/>
              <a:latin typeface="+mn-lt"/>
              <a:ea typeface="+mn-ea"/>
              <a:cs typeface="+mn-cs"/>
            </a:endParaRPr>
          </a:p>
          <a:p>
            <a:pPr marL="380990" indent="-380990">
              <a:buFont typeface="Arial" panose="020B0604020202020204" pitchFamily="34" charset="0"/>
              <a:buChar char="•"/>
            </a:pPr>
            <a:r>
              <a:rPr lang="en-US" sz="1200" dirty="0" smtClean="0"/>
              <a:t>Some unusual/unexpected countries – Benin, Cote d’Ivoire and Guinea-Bissau have deployed 4G. For example, Gabon Telecom has extended 3G and 4G coverage of its networks to 21 major towns in all nine provinces.</a:t>
            </a:r>
          </a:p>
          <a:p>
            <a:pPr marL="380990" indent="-380990">
              <a:buFont typeface="Arial" panose="020B0604020202020204" pitchFamily="34" charset="0"/>
              <a:buChar char="•"/>
            </a:pPr>
            <a:r>
              <a:rPr lang="en-US" sz="1200" dirty="0" smtClean="0"/>
              <a:t>Equally, there are some countries missing – Egypt, Viet Nam.</a:t>
            </a:r>
          </a:p>
          <a:p>
            <a:pPr marL="380990" indent="-380990">
              <a:buFont typeface="Arial" panose="020B0604020202020204" pitchFamily="34" charset="0"/>
              <a:buChar char="•"/>
            </a:pPr>
            <a:r>
              <a:rPr lang="en-US" sz="1200" dirty="0" smtClean="0"/>
              <a:t>In China, China Mobile was planning a city-by-city roll-out of </a:t>
            </a:r>
            <a:r>
              <a:rPr lang="en-US" sz="1200" dirty="0" err="1" smtClean="0"/>
              <a:t>VoLTE</a:t>
            </a:r>
            <a:r>
              <a:rPr lang="en-US" sz="1200" dirty="0" smtClean="0"/>
              <a:t> services in 145 cities by end 2015 – intending to go very fast.</a:t>
            </a:r>
          </a:p>
          <a:p>
            <a:endParaRPr lang="en-US" sz="1100" dirty="0" smtClean="0"/>
          </a:p>
          <a:p>
            <a:r>
              <a:rPr lang="en-US" sz="1200" dirty="0" smtClean="0"/>
              <a:t>But…. mainly in urban </a:t>
            </a:r>
            <a:r>
              <a:rPr lang="en-US" sz="1200" dirty="0" err="1" smtClean="0"/>
              <a:t>centres</a:t>
            </a:r>
            <a:r>
              <a:rPr lang="en-US" sz="1200" dirty="0" smtClean="0"/>
              <a:t> with pre-existing 3G services.</a:t>
            </a:r>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chemeClr val="bg1"/>
                </a:solidFill>
              </a:rPr>
              <a:t>At the global level, operators are tending to layer in additional connectivity where it exists already, rather than provide new connections</a:t>
            </a:r>
          </a:p>
          <a:p>
            <a:endParaRPr lang="en-US" sz="1200" dirty="0" smtClean="0"/>
          </a:p>
          <a:p>
            <a:endParaRPr lang="en-US" sz="1200" kern="1200" dirty="0" smtClean="0">
              <a:solidFill>
                <a:schemeClr val="tx1"/>
              </a:solidFill>
              <a:effectLst/>
              <a:latin typeface="+mn-lt"/>
              <a:ea typeface="+mn-ea"/>
              <a:cs typeface="+mn-cs"/>
            </a:endParaRPr>
          </a:p>
          <a:p>
            <a:endParaRPr lang="en-US" b="0" i="0" dirty="0"/>
          </a:p>
        </p:txBody>
      </p:sp>
      <p:sp>
        <p:nvSpPr>
          <p:cNvPr id="4" name="Slide Number Placeholder 3"/>
          <p:cNvSpPr>
            <a:spLocks noGrp="1"/>
          </p:cNvSpPr>
          <p:nvPr>
            <p:ph type="sldNum" sz="quarter" idx="10"/>
          </p:nvPr>
        </p:nvSpPr>
        <p:spPr/>
        <p:txBody>
          <a:bodyPr/>
          <a:lstStyle/>
          <a:p>
            <a:fld id="{3A433846-833F-49BD-BF5D-0C2CABCE4C45}" type="slidenum">
              <a:rPr lang="en-US" smtClean="0"/>
              <a:t>15</a:t>
            </a:fld>
            <a:endParaRPr lang="en-US"/>
          </a:p>
        </p:txBody>
      </p:sp>
    </p:spTree>
    <p:extLst>
      <p:ext uri="{BB962C8B-B14F-4D97-AF65-F5344CB8AC3E}">
        <p14:creationId xmlns:p14="http://schemas.microsoft.com/office/powerpoint/2010/main" val="3346532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Three main usage scenarios for IMT-2020 have been identified in </a:t>
            </a:r>
            <a:r>
              <a:rPr lang="en-US" sz="1200" kern="1200" dirty="0" smtClean="0">
                <a:solidFill>
                  <a:schemeClr val="tx1"/>
                </a:solidFill>
                <a:effectLst/>
                <a:latin typeface="+mn-lt"/>
                <a:ea typeface="+mn-ea"/>
                <a:cs typeface="+mn-cs"/>
              </a:rPr>
              <a:t>Recommendation ITU</a:t>
            </a:r>
            <a:r>
              <a:rPr lang="en-GB"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R </a:t>
            </a:r>
            <a:r>
              <a:rPr lang="en-US" sz="1200" u="none" strike="noStrike" kern="1200" dirty="0" smtClean="0">
                <a:solidFill>
                  <a:schemeClr val="tx1"/>
                </a:solidFill>
                <a:effectLst/>
                <a:latin typeface="+mn-lt"/>
                <a:ea typeface="+mn-ea"/>
                <a:cs typeface="+mn-cs"/>
                <a:hlinkClick r:id="rId3"/>
              </a:rPr>
              <a:t>M.2083</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“IMT Vision – Framework and overall objectives of the future development of IMT for 2020 and beyond,”</a:t>
            </a:r>
            <a:r>
              <a:rPr lang="en-US" sz="1200" kern="1200" dirty="0" smtClean="0">
                <a:solidFill>
                  <a:schemeClr val="tx1"/>
                </a:solidFill>
                <a:effectLst/>
                <a:latin typeface="+mn-lt"/>
                <a:ea typeface="+mn-ea"/>
                <a:cs typeface="+mn-cs"/>
              </a:rPr>
              <a:t> which are enhanced mobile broadband, ultra-reliable and low latency communications, and massive machine-type communications. Additional use cases are expected to emerge, which are currently not foreseen. For future IMT, flexibility will be necessary to adapt to new use cases that come with a widely varying range of requirements.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IMT-2020 will encompass a large number of different features. Depending on the circumstances and the different needs in different countries, future IMT systems should be designed in a highly modular manner so that not all features have to be implemented in all networks.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figure illustrates some examples of envisioned usage scenarios for IMT-2020.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CA6EBD-93BC-4580-A849-4E386A8EE1BB}" type="slidenum">
              <a:rPr lang="en-US" smtClean="0"/>
              <a:t>16</a:t>
            </a:fld>
            <a:endParaRPr lang="en-US"/>
          </a:p>
        </p:txBody>
      </p:sp>
    </p:spTree>
    <p:extLst>
      <p:ext uri="{BB962C8B-B14F-4D97-AF65-F5344CB8AC3E}">
        <p14:creationId xmlns:p14="http://schemas.microsoft.com/office/powerpoint/2010/main" val="547231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IMT-2020 systems will need to support low to high mobility applications and a wide range of data rates in accordance with user and service demands in multiple usage scenarios. IMT-2020 also needs to have capabilities for high quality multimedia applications within a wide range of services and platforms, providing a significant improvement in performance and quality of service. The key design principles of capabilities of IMT-2020 are flexibility and diversity to serve many different use cases and scenarios. </a:t>
            </a:r>
          </a:p>
          <a:p>
            <a:endParaRPr lang="en-US" dirty="0" smtClean="0">
              <a:solidFill>
                <a:schemeClr val="tx1"/>
              </a:solidFill>
            </a:endParaRPr>
          </a:p>
          <a:p>
            <a:r>
              <a:rPr lang="en-US" dirty="0" smtClean="0">
                <a:solidFill>
                  <a:schemeClr val="tx1"/>
                </a:solidFill>
              </a:rPr>
              <a:t>IMT is the enabler of new trends in communication devices – from the connected car and intelligent transport systems to augmented reality, holography, and wearable devices, and a key enabler to meet social needs in the areas of mobile education, connected health and emergency telecommunications. E-applications are transforming the way we do business and govern our countries, and smart cities are pointing the way to cleaner, safer, more comfortable lives in our urban conglomerates.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90CA6EBD-93BC-4580-A849-4E386A8EE1BB}" type="slidenum">
              <a:rPr lang="en-US" smtClean="0"/>
              <a:t>17</a:t>
            </a:fld>
            <a:endParaRPr lang="en-US"/>
          </a:p>
        </p:txBody>
      </p:sp>
    </p:spTree>
    <p:extLst>
      <p:ext uri="{BB962C8B-B14F-4D97-AF65-F5344CB8AC3E}">
        <p14:creationId xmlns:p14="http://schemas.microsoft.com/office/powerpoint/2010/main" val="1298836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Let me </a:t>
            </a:r>
            <a:r>
              <a:rPr lang="fr-FR" dirty="0" err="1" smtClean="0"/>
              <a:t>describe</a:t>
            </a:r>
            <a:r>
              <a:rPr lang="fr-FR" dirty="0" smtClean="0"/>
              <a:t> how the ITU </a:t>
            </a:r>
            <a:r>
              <a:rPr lang="fr-FR" dirty="0" err="1" smtClean="0"/>
              <a:t>is</a:t>
            </a:r>
            <a:r>
              <a:rPr lang="fr-FR" dirty="0" smtClean="0"/>
              <a:t> building consensus </a:t>
            </a:r>
            <a:r>
              <a:rPr lang="fr-FR" dirty="0" err="1" smtClean="0"/>
              <a:t>around</a:t>
            </a:r>
            <a:r>
              <a:rPr lang="fr-FR" dirty="0" smtClean="0"/>
              <a:t> the world</a:t>
            </a:r>
            <a:r>
              <a:rPr lang="fr-FR" baseline="0" dirty="0" smtClean="0"/>
              <a:t> to </a:t>
            </a:r>
            <a:r>
              <a:rPr lang="fr-FR" baseline="0" dirty="0" err="1" smtClean="0"/>
              <a:t>enable</a:t>
            </a:r>
            <a:r>
              <a:rPr lang="fr-FR" baseline="0" dirty="0" smtClean="0"/>
              <a:t> the </a:t>
            </a:r>
            <a:r>
              <a:rPr lang="fr-FR" baseline="0" dirty="0" err="1" smtClean="0"/>
              <a:t>development</a:t>
            </a:r>
            <a:r>
              <a:rPr lang="fr-FR" baseline="0" dirty="0" smtClean="0"/>
              <a:t> of radiocommunication services, </a:t>
            </a:r>
            <a:r>
              <a:rPr lang="fr-FR" baseline="0" dirty="0" err="1" smtClean="0"/>
              <a:t>including</a:t>
            </a:r>
            <a:r>
              <a:rPr lang="fr-FR" baseline="0" dirty="0" smtClean="0"/>
              <a:t> 5G.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To </a:t>
            </a:r>
            <a:r>
              <a:rPr lang="fr-FR" baseline="0" dirty="0" err="1" smtClean="0"/>
              <a:t>exist</a:t>
            </a:r>
            <a:r>
              <a:rPr lang="fr-FR" baseline="0" dirty="0" smtClean="0"/>
              <a:t>, 5G </a:t>
            </a:r>
            <a:r>
              <a:rPr lang="fr-FR" baseline="0" dirty="0" err="1" smtClean="0"/>
              <a:t>requires</a:t>
            </a:r>
            <a:r>
              <a:rPr lang="fr-FR" baseline="0" dirty="0" smtClean="0"/>
              <a:t> </a:t>
            </a:r>
            <a:r>
              <a:rPr lang="fr-FR" baseline="0" dirty="0" err="1" smtClean="0"/>
              <a:t>spectrum</a:t>
            </a:r>
            <a:r>
              <a:rPr lang="fr-FR" baseline="0" dirty="0" smtClean="0"/>
              <a:t> and standards. </a:t>
            </a:r>
            <a:r>
              <a:rPr lang="fr-FR" baseline="0" dirty="0" err="1" smtClean="0"/>
              <a:t>Both</a:t>
            </a:r>
            <a:r>
              <a:rPr lang="fr-FR" baseline="0" dirty="0" smtClean="0"/>
              <a:t> </a:t>
            </a:r>
            <a:r>
              <a:rPr lang="fr-FR" baseline="0" dirty="0" err="1" smtClean="0"/>
              <a:t>require</a:t>
            </a:r>
            <a:r>
              <a:rPr lang="fr-FR" baseline="0" dirty="0" smtClean="0"/>
              <a:t> global </a:t>
            </a:r>
            <a:r>
              <a:rPr lang="fr-FR" baseline="0" dirty="0" err="1" smtClean="0"/>
              <a:t>cooperation</a:t>
            </a:r>
            <a:r>
              <a:rPr lang="fr-FR" baseline="0" dirty="0" smtClean="0"/>
              <a:t>. </a:t>
            </a:r>
            <a:r>
              <a:rPr lang="fr-FR" baseline="0" dirty="0" err="1" smtClean="0"/>
              <a:t>Both</a:t>
            </a:r>
            <a:r>
              <a:rPr lang="fr-FR" baseline="0" dirty="0" smtClean="0"/>
              <a:t> </a:t>
            </a:r>
            <a:r>
              <a:rPr lang="fr-FR" baseline="0" dirty="0" err="1" smtClean="0"/>
              <a:t>need</a:t>
            </a:r>
            <a:r>
              <a:rPr lang="fr-FR" baseline="0" dirty="0" smtClean="0"/>
              <a:t> to </a:t>
            </a:r>
            <a:r>
              <a:rPr lang="fr-FR" baseline="0" dirty="0" err="1" smtClean="0"/>
              <a:t>be</a:t>
            </a:r>
            <a:r>
              <a:rPr lang="fr-FR" baseline="0" dirty="0" smtClean="0"/>
              <a:t> </a:t>
            </a:r>
            <a:r>
              <a:rPr lang="fr-FR" baseline="0" dirty="0" err="1" smtClean="0"/>
              <a:t>globally</a:t>
            </a:r>
            <a:r>
              <a:rPr lang="fr-FR" baseline="0" dirty="0" smtClean="0"/>
              <a:t> </a:t>
            </a:r>
            <a:r>
              <a:rPr lang="fr-FR" baseline="0" dirty="0" err="1" smtClean="0"/>
              <a:t>harmonised</a:t>
            </a:r>
            <a:r>
              <a:rPr lang="fr-FR"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a:spcBef>
                <a:spcPct val="0"/>
              </a:spcBef>
              <a:buClr>
                <a:srgbClr val="558ED5"/>
              </a:buClr>
              <a:buSzTx/>
              <a:buFontTx/>
              <a:buChar char="•"/>
            </a:pPr>
            <a:endParaRPr lang="en-US" altLang="en-US" sz="1200" dirty="0" smtClean="0">
              <a:solidFill>
                <a:srgbClr val="558ED5"/>
              </a:solidFill>
            </a:endParaRPr>
          </a:p>
          <a:p>
            <a:endParaRPr lang="fr-FR" dirty="0"/>
          </a:p>
        </p:txBody>
      </p:sp>
      <p:sp>
        <p:nvSpPr>
          <p:cNvPr id="4" name="Espace réservé du numéro de diapositive 3"/>
          <p:cNvSpPr>
            <a:spLocks noGrp="1"/>
          </p:cNvSpPr>
          <p:nvPr>
            <p:ph type="sldNum" sz="quarter" idx="10"/>
          </p:nvPr>
        </p:nvSpPr>
        <p:spPr/>
        <p:txBody>
          <a:bodyPr/>
          <a:lstStyle/>
          <a:p>
            <a:fld id="{A11594CC-92DE-4B83-9ACE-520B5B8811F3}" type="slidenum">
              <a:rPr lang="en-US" smtClean="0"/>
              <a:t>18</a:t>
            </a:fld>
            <a:endParaRPr lang="en-US"/>
          </a:p>
        </p:txBody>
      </p:sp>
    </p:spTree>
    <p:extLst>
      <p:ext uri="{BB962C8B-B14F-4D97-AF65-F5344CB8AC3E}">
        <p14:creationId xmlns:p14="http://schemas.microsoft.com/office/powerpoint/2010/main" val="3978679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process for developing the IMT-2020 radio interface specifications is shown in this figure and is similar to the process that was successfully applied in the development of the IMT-2000 and IMT-Advanced standards. It is important to stress that the development of the IMT standards is not carried out by ITU alone. It is a highly collaborative process with substantial input from and coordination with all involved national, regional and international standards development organizations and partnerships, as well as administrations</a:t>
            </a:r>
            <a:r>
              <a:rPr lang="en-US" sz="1200" kern="1200" baseline="0" dirty="0" smtClean="0">
                <a:solidFill>
                  <a:schemeClr val="tx1"/>
                </a:solidFill>
                <a:effectLst/>
                <a:latin typeface="+mn-lt"/>
                <a:ea typeface="+mn-ea"/>
                <a:cs typeface="+mn-cs"/>
              </a:rPr>
              <a:t>, equipment manufacturers, network operators and academia</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eaLnBrk="1" hangingPunct="1">
              <a:spcBef>
                <a:spcPct val="0"/>
              </a:spcBef>
            </a:pPr>
            <a:r>
              <a:rPr lang="en-US" sz="1200" kern="1200" dirty="0" smtClean="0">
                <a:solidFill>
                  <a:schemeClr val="tx1"/>
                </a:solidFill>
                <a:effectLst/>
                <a:latin typeface="+mn-lt"/>
                <a:ea typeface="+mn-ea"/>
                <a:cs typeface="+mn-cs"/>
              </a:rPr>
              <a:t>In essence, the process consists of developing a forward-looking perspective (the “Vision” Recommendation), developing the technical requirements to meet the vision objectives,  calling for submissions of proposals to meet those requirements, assessing the proposals against a set of evaluation criteria,  and harmonizing the proposals to agree on a common set of specifications and spectrum for global implementation of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pPr>
              <a:defRPr/>
            </a:pPr>
            <a:fld id="{CB309655-06BD-4D90-A9B0-69AE3349CC2A}" type="datetime1">
              <a:rPr lang="en-US" smtClean="0">
                <a:solidFill>
                  <a:prstClr val="black"/>
                </a:solidFill>
              </a:rPr>
              <a:pPr>
                <a:defRPr/>
              </a:pPr>
              <a:t>12-Apr-19</a:t>
            </a:fld>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A4499263-2589-4CE1-85F0-70B304291AD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79313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450850" indent="-450850">
              <a:lnSpc>
                <a:spcPct val="150000"/>
              </a:lnSpc>
              <a:buClr>
                <a:schemeClr val="tx1"/>
              </a:buClr>
              <a:buFont typeface="Wingdings" panose="05000000000000000000" pitchFamily="2" charset="2"/>
              <a:buChar char="Ø"/>
            </a:pPr>
            <a:r>
              <a:rPr lang="en-US" sz="1200" u="sng" dirty="0" smtClean="0"/>
              <a:t>Invitation</a:t>
            </a:r>
            <a:r>
              <a:rPr lang="en-US" sz="1200" dirty="0" smtClean="0"/>
              <a:t> to propose candidate radio interface technologies for IMT-2020 </a:t>
            </a:r>
            <a:r>
              <a:rPr lang="en-US" sz="1200" b="1" dirty="0" smtClean="0"/>
              <a:t>October 2017</a:t>
            </a:r>
          </a:p>
          <a:p>
            <a:pPr marL="450850" indent="-450850">
              <a:lnSpc>
                <a:spcPct val="150000"/>
              </a:lnSpc>
              <a:buClr>
                <a:schemeClr val="tx1"/>
              </a:buClr>
              <a:buFont typeface="Wingdings" panose="05000000000000000000" pitchFamily="2" charset="2"/>
              <a:buChar char="Ø"/>
            </a:pPr>
            <a:r>
              <a:rPr lang="en-US" sz="1200" u="sng" dirty="0" smtClean="0"/>
              <a:t>Guidelines</a:t>
            </a:r>
            <a:r>
              <a:rPr lang="en-US" sz="1200" dirty="0" smtClean="0"/>
              <a:t> for both the procedure (methodology) and the criteria (technical, spectrum and service) to be used in the evaluation process </a:t>
            </a:r>
            <a:r>
              <a:rPr lang="en-US" sz="1200" b="1" dirty="0" smtClean="0"/>
              <a:t>November 2017</a:t>
            </a:r>
            <a:endParaRPr lang="en-US" sz="1200" dirty="0" smtClean="0"/>
          </a:p>
          <a:p>
            <a:pPr marL="450850" indent="-450850">
              <a:lnSpc>
                <a:spcPct val="150000"/>
              </a:lnSpc>
              <a:buClr>
                <a:schemeClr val="tx1"/>
              </a:buClr>
              <a:buFont typeface="Wingdings" panose="05000000000000000000" pitchFamily="2" charset="2"/>
              <a:buChar char="Ø"/>
            </a:pPr>
            <a:r>
              <a:rPr lang="en-US" sz="1200" u="sng" dirty="0" smtClean="0"/>
              <a:t>Submission</a:t>
            </a:r>
            <a:r>
              <a:rPr lang="en-US" sz="1200" dirty="0" smtClean="0"/>
              <a:t> of proposals for candidate radio interface technologies for the terrestrial components of the radio interface(s) for IMT-2020 </a:t>
            </a:r>
            <a:r>
              <a:rPr lang="en-US" sz="1200" b="1" dirty="0" smtClean="0"/>
              <a:t>November 2017</a:t>
            </a:r>
          </a:p>
          <a:p>
            <a:pPr marL="450850" indent="-450850">
              <a:lnSpc>
                <a:spcPct val="150000"/>
              </a:lnSpc>
              <a:buClr>
                <a:schemeClr val="tx1"/>
              </a:buClr>
              <a:buFont typeface="Wingdings" panose="05000000000000000000" pitchFamily="2" charset="2"/>
              <a:buChar char="Ø"/>
            </a:pPr>
            <a:r>
              <a:rPr lang="en-GB" sz="1200" dirty="0" smtClean="0"/>
              <a:t>Independent evaluation groups started the </a:t>
            </a:r>
            <a:r>
              <a:rPr lang="en-GB" sz="1200" u="sng" dirty="0" smtClean="0"/>
              <a:t>assessment</a:t>
            </a:r>
            <a:r>
              <a:rPr lang="en-GB" sz="1200" dirty="0" smtClean="0"/>
              <a:t> of the IMT-2020 </a:t>
            </a:r>
            <a:r>
              <a:rPr lang="en-US" sz="1200" dirty="0" smtClean="0"/>
              <a:t>radio interface technologies in October 2017, 11 groups active in </a:t>
            </a:r>
            <a:r>
              <a:rPr lang="en-US" sz="1200" b="1" dirty="0" smtClean="0"/>
              <a:t>February 2018</a:t>
            </a:r>
            <a:endParaRPr lang="en-US" sz="1200" b="0" dirty="0"/>
          </a:p>
          <a:p>
            <a:pPr marL="450850" indent="-450850">
              <a:lnSpc>
                <a:spcPct val="150000"/>
              </a:lnSpc>
              <a:buClr>
                <a:schemeClr val="tx1"/>
              </a:buClr>
              <a:buFont typeface="Wingdings" panose="05000000000000000000" pitchFamily="2" charset="2"/>
              <a:buChar char="Ø"/>
            </a:pPr>
            <a:r>
              <a:rPr lang="en-US" sz="1200" kern="1200" dirty="0" smtClean="0">
                <a:solidFill>
                  <a:schemeClr val="tx1"/>
                </a:solidFill>
                <a:effectLst/>
                <a:latin typeface="+mn-lt"/>
                <a:ea typeface="+mn-ea"/>
                <a:cs typeface="+mn-cs"/>
              </a:rPr>
              <a:t>Deadline for submission of proposals : July 2018</a:t>
            </a:r>
          </a:p>
          <a:p>
            <a:pPr marL="450850" indent="-450850">
              <a:lnSpc>
                <a:spcPct val="150000"/>
              </a:lnSpc>
              <a:buClr>
                <a:schemeClr val="tx1"/>
              </a:buClr>
              <a:buFont typeface="Wingdings" panose="05000000000000000000" pitchFamily="2" charset="2"/>
              <a:buChar char="Ø"/>
            </a:pPr>
            <a:r>
              <a:rPr lang="en-US" sz="1200" kern="1200" dirty="0" smtClean="0">
                <a:solidFill>
                  <a:schemeClr val="tx1"/>
                </a:solidFill>
                <a:effectLst/>
                <a:latin typeface="+mn-lt"/>
                <a:ea typeface="+mn-ea"/>
                <a:cs typeface="+mn-cs"/>
              </a:rPr>
              <a:t>Deadline for evaluation</a:t>
            </a:r>
            <a:r>
              <a:rPr lang="en-US" sz="1200" kern="1200" baseline="0" dirty="0" smtClean="0">
                <a:solidFill>
                  <a:schemeClr val="tx1"/>
                </a:solidFill>
                <a:effectLst/>
                <a:latin typeface="+mn-lt"/>
                <a:ea typeface="+mn-ea"/>
                <a:cs typeface="+mn-cs"/>
              </a:rPr>
              <a:t> of proposals : December 2019</a:t>
            </a:r>
          </a:p>
          <a:p>
            <a:pPr marL="450850" indent="-450850">
              <a:lnSpc>
                <a:spcPct val="150000"/>
              </a:lnSpc>
              <a:buClr>
                <a:schemeClr val="tx1"/>
              </a:buClr>
              <a:buFont typeface="Wingdings" panose="05000000000000000000" pitchFamily="2" charset="2"/>
              <a:buChar char="Ø"/>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timeline shown above is the timeline agreed in close collaboration with the industry as a whole as a challenging but realistic development plan.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en-US" dirty="0" smtClean="0"/>
              <a:t>It is closely coordinated with the </a:t>
            </a:r>
            <a:r>
              <a:rPr lang="sv-SE" altLang="en-US" baseline="0" dirty="0" smtClean="0"/>
              <a:t>development of technical specifications in external standards development organizations/partnerships.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anticipate that between now and 2020 when the final specifications are approved there will be many 5G technologies and elements of IMT-2020 being developed and trialed, but large-scale deployments of IMT-2020 are not expected to commence before year 2020.</a:t>
            </a:r>
          </a:p>
          <a:p>
            <a:pPr marL="450850" indent="-450850">
              <a:lnSpc>
                <a:spcPct val="150000"/>
              </a:lnSpc>
              <a:buClr>
                <a:schemeClr val="tx1"/>
              </a:buClr>
              <a:buFont typeface="Wingdings" panose="05000000000000000000" pitchFamily="2" charset="2"/>
              <a:buChar char="Ø"/>
            </a:pPr>
            <a:endParaRPr lang="en-US" sz="1200" kern="1200" dirty="0" smtClean="0">
              <a:solidFill>
                <a:schemeClr val="tx1"/>
              </a:solidFill>
              <a:effectLst/>
              <a:latin typeface="+mn-lt"/>
              <a:ea typeface="+mn-ea"/>
              <a:cs typeface="+mn-cs"/>
            </a:endParaRPr>
          </a:p>
          <a:p>
            <a:pPr marL="450850" indent="-450850">
              <a:lnSpc>
                <a:spcPct val="150000"/>
              </a:lnSpc>
              <a:buClr>
                <a:schemeClr val="tx1"/>
              </a:buClr>
              <a:buFont typeface="Wingdings" panose="05000000000000000000" pitchFamily="2" charset="2"/>
              <a:buChar char="Ø"/>
            </a:pPr>
            <a:endParaRPr lang="en-US" sz="1200" b="1" dirty="0" smtClean="0"/>
          </a:p>
          <a:p>
            <a:pPr marL="450850" indent="-450850">
              <a:lnSpc>
                <a:spcPct val="150000"/>
              </a:lnSpc>
              <a:buClr>
                <a:schemeClr val="tx1"/>
              </a:buClr>
              <a:buFont typeface="Wingdings" panose="05000000000000000000" pitchFamily="2" charset="2"/>
              <a:buChar char="Ø"/>
            </a:pPr>
            <a:endParaRPr lang="en-US" sz="1200" b="1" dirty="0" smtClean="0"/>
          </a:p>
          <a:p>
            <a:pPr marL="450850" indent="-450850">
              <a:lnSpc>
                <a:spcPct val="150000"/>
              </a:lnSpc>
              <a:buClr>
                <a:schemeClr val="tx1"/>
              </a:buClr>
              <a:buFont typeface="Wingdings" panose="05000000000000000000" pitchFamily="2" charset="2"/>
              <a:buChar char="Ø"/>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process for developing the IMT-2020 radio interface specifications is shown in this figure and is similar to the process that was successfully applied in the development of the IMT-2000 and IMT-Advanced standards. It is important to stress that the development of the IMT standards is not carried out by ITU alone. It is a highly collaborative process with substantial input from and coordination with all involved national, regional and international standards development organizations and partnerships, as well as administrations</a:t>
            </a:r>
            <a:r>
              <a:rPr lang="en-US" sz="1200" kern="1200" baseline="0" dirty="0" smtClean="0">
                <a:solidFill>
                  <a:schemeClr val="tx1"/>
                </a:solidFill>
                <a:effectLst/>
                <a:latin typeface="+mn-lt"/>
                <a:ea typeface="+mn-ea"/>
                <a:cs typeface="+mn-cs"/>
              </a:rPr>
              <a:t>, equipment manufacturers, network operators and academia</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eaLnBrk="1" hangingPunct="1">
              <a:spcBef>
                <a:spcPct val="0"/>
              </a:spcBef>
            </a:pPr>
            <a:r>
              <a:rPr lang="en-US" sz="1200" kern="1200" dirty="0" smtClean="0">
                <a:solidFill>
                  <a:schemeClr val="tx1"/>
                </a:solidFill>
                <a:effectLst/>
                <a:latin typeface="+mn-lt"/>
                <a:ea typeface="+mn-ea"/>
                <a:cs typeface="+mn-cs"/>
              </a:rPr>
              <a:t>In essence, the process consists of developing a forward-looking perspective (the “Vision” Recommendation), developing the technical requirements to meet the vision objectives,  calling for submissions of proposals to meet those requirements, assessing the proposals against a set of evaluation criteria,  and harmonizing the proposals to agree on a common set of specifications and spectrum for global implementation of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pPr marL="450850" indent="-450850">
              <a:lnSpc>
                <a:spcPct val="150000"/>
              </a:lnSpc>
              <a:buClr>
                <a:schemeClr val="tx1"/>
              </a:buClr>
              <a:buFont typeface="Wingdings" panose="05000000000000000000" pitchFamily="2" charset="2"/>
              <a:buChar char="Ø"/>
            </a:pPr>
            <a:endParaRPr lang="en-US" sz="1200" b="1" dirty="0" smtClean="0"/>
          </a:p>
        </p:txBody>
      </p:sp>
      <p:sp>
        <p:nvSpPr>
          <p:cNvPr id="4" name="Date Placeholder 3"/>
          <p:cNvSpPr>
            <a:spLocks noGrp="1"/>
          </p:cNvSpPr>
          <p:nvPr>
            <p:ph type="dt" idx="10"/>
          </p:nvPr>
        </p:nvSpPr>
        <p:spPr/>
        <p:txBody>
          <a:bodyPr/>
          <a:lstStyle/>
          <a:p>
            <a:pPr>
              <a:defRPr/>
            </a:pPr>
            <a:fld id="{CB309655-06BD-4D90-A9B0-69AE3349CC2A}" type="datetime1">
              <a:rPr lang="en-US" smtClean="0">
                <a:solidFill>
                  <a:srgbClr val="000000"/>
                </a:solidFill>
              </a:rPr>
              <a:pPr>
                <a:defRPr/>
              </a:pPr>
              <a:t>12-Apr-19</a:t>
            </a:fld>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A4499263-2589-4CE1-85F0-70B304291ADA}"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3423084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sz="1200" b="1" kern="1200" dirty="0" smtClean="0">
                <a:solidFill>
                  <a:schemeClr val="tx1"/>
                </a:solidFill>
                <a:effectLst/>
                <a:latin typeface="+mn-lt"/>
                <a:ea typeface="+mn-ea"/>
                <a:cs typeface="+mn-cs"/>
              </a:rPr>
              <a:t>4.3	User experienced data rate</a:t>
            </a:r>
          </a:p>
          <a:p>
            <a:pPr hangingPunct="0"/>
            <a:r>
              <a:rPr lang="en-GB" sz="1200" kern="1200" dirty="0" smtClean="0">
                <a:solidFill>
                  <a:schemeClr val="tx1"/>
                </a:solidFill>
                <a:effectLst/>
                <a:latin typeface="+mn-lt"/>
                <a:ea typeface="+mn-ea"/>
                <a:cs typeface="+mn-cs"/>
              </a:rPr>
              <a:t>User experienced data rate is the 5% point of the </a:t>
            </a:r>
            <a:r>
              <a:rPr lang="en-US" sz="1200" kern="1200" dirty="0" smtClean="0">
                <a:solidFill>
                  <a:schemeClr val="tx1"/>
                </a:solidFill>
                <a:effectLst/>
                <a:latin typeface="+mn-lt"/>
                <a:ea typeface="+mn-ea"/>
                <a:cs typeface="+mn-cs"/>
              </a:rPr>
              <a:t>cumulative distribution function (CDF) of the user throughput</a:t>
            </a:r>
            <a:r>
              <a:rPr lang="en-GB" sz="1200" kern="1200" dirty="0" smtClean="0">
                <a:solidFill>
                  <a:schemeClr val="tx1"/>
                </a:solidFill>
                <a:effectLst/>
                <a:latin typeface="+mn-lt"/>
                <a:ea typeface="+mn-ea"/>
                <a:cs typeface="+mn-cs"/>
              </a:rPr>
              <a:t>. User throughput (during active time) is defined as the number of correctly received bits, i.e. the number of bits contained in the service data units (SDUs) delivered to Layer 3, over a certain period of time. </a:t>
            </a:r>
          </a:p>
          <a:p>
            <a:pPr hangingPunct="0"/>
            <a:r>
              <a:rPr lang="en-GB" sz="1200" kern="1200" dirty="0" smtClean="0">
                <a:solidFill>
                  <a:schemeClr val="tx1"/>
                </a:solidFill>
                <a:effectLst/>
                <a:latin typeface="+mn-lt"/>
                <a:ea typeface="+mn-ea"/>
                <a:cs typeface="+mn-cs"/>
              </a:rPr>
              <a:t>In case of one frequency band and one layer of transmission reception points (</a:t>
            </a:r>
            <a:r>
              <a:rPr lang="en-GB" sz="1200" kern="1200" dirty="0" err="1" smtClean="0">
                <a:solidFill>
                  <a:schemeClr val="tx1"/>
                </a:solidFill>
                <a:effectLst/>
                <a:latin typeface="+mn-lt"/>
                <a:ea typeface="+mn-ea"/>
                <a:cs typeface="+mn-cs"/>
              </a:rPr>
              <a:t>TRxP</a:t>
            </a:r>
            <a:r>
              <a:rPr lang="en-GB" sz="1200" kern="1200" dirty="0" smtClean="0">
                <a:solidFill>
                  <a:schemeClr val="tx1"/>
                </a:solidFill>
                <a:effectLst/>
                <a:latin typeface="+mn-lt"/>
                <a:ea typeface="+mn-ea"/>
                <a:cs typeface="+mn-cs"/>
              </a:rPr>
              <a:t>), the user experienced data rate could be derived from the 5</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percentile user spectral efficiency through equation (3). Let W denote the channel bandwidth and </a:t>
            </a:r>
            <a:r>
              <a:rPr lang="en-GB" sz="1200" kern="1200" dirty="0" err="1" smtClean="0">
                <a:solidFill>
                  <a:schemeClr val="tx1"/>
                </a:solidFill>
                <a:effectLst/>
                <a:latin typeface="+mn-lt"/>
                <a:ea typeface="+mn-ea"/>
                <a:cs typeface="+mn-cs"/>
              </a:rPr>
              <a:t>SE</a:t>
            </a:r>
            <a:r>
              <a:rPr lang="en-GB" sz="1200" kern="1200" baseline="-25000" dirty="0" err="1" smtClean="0">
                <a:solidFill>
                  <a:schemeClr val="tx1"/>
                </a:solidFill>
                <a:effectLst/>
                <a:latin typeface="+mn-lt"/>
                <a:ea typeface="+mn-ea"/>
                <a:cs typeface="+mn-cs"/>
              </a:rPr>
              <a:t>user</a:t>
            </a:r>
            <a:r>
              <a:rPr lang="en-GB" sz="1200" kern="1200" dirty="0" smtClean="0">
                <a:solidFill>
                  <a:schemeClr val="tx1"/>
                </a:solidFill>
                <a:effectLst/>
                <a:latin typeface="+mn-lt"/>
                <a:ea typeface="+mn-ea"/>
                <a:cs typeface="+mn-cs"/>
              </a:rPr>
              <a:t> denote the 5</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percentile user spectral efficiency. Then the user experienced data rate, </a:t>
            </a:r>
            <a:r>
              <a:rPr lang="en-GB" sz="1200" kern="1200" dirty="0" err="1" smtClean="0">
                <a:solidFill>
                  <a:schemeClr val="tx1"/>
                </a:solidFill>
                <a:effectLst/>
                <a:latin typeface="+mn-lt"/>
                <a:ea typeface="+mn-ea"/>
                <a:cs typeface="+mn-cs"/>
              </a:rPr>
              <a:t>R</a:t>
            </a:r>
            <a:r>
              <a:rPr lang="en-GB" sz="1200" kern="1200" baseline="-25000" dirty="0" err="1" smtClean="0">
                <a:solidFill>
                  <a:schemeClr val="tx1"/>
                </a:solidFill>
                <a:effectLst/>
                <a:latin typeface="+mn-lt"/>
                <a:ea typeface="+mn-ea"/>
                <a:cs typeface="+mn-cs"/>
              </a:rPr>
              <a:t>user</a:t>
            </a:r>
            <a:r>
              <a:rPr lang="en-GB" sz="1200" kern="1200" dirty="0" smtClean="0">
                <a:solidFill>
                  <a:schemeClr val="tx1"/>
                </a:solidFill>
                <a:effectLst/>
                <a:latin typeface="+mn-lt"/>
                <a:ea typeface="+mn-ea"/>
                <a:cs typeface="+mn-cs"/>
              </a:rPr>
              <a:t> is given by:</a:t>
            </a:r>
          </a:p>
          <a:p>
            <a:pPr hangingPunct="0"/>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a:t>
            </a:r>
            <a:r>
              <a:rPr lang="en-GB" sz="1200" kern="1200" baseline="-25000" dirty="0" err="1" smtClean="0">
                <a:solidFill>
                  <a:schemeClr val="tx1"/>
                </a:solidFill>
                <a:effectLst/>
                <a:latin typeface="+mn-lt"/>
                <a:ea typeface="+mn-ea"/>
                <a:cs typeface="+mn-cs"/>
              </a:rPr>
              <a:t>user</a:t>
            </a:r>
            <a:r>
              <a:rPr lang="en-GB" sz="1200" kern="1200" dirty="0" smtClean="0">
                <a:solidFill>
                  <a:schemeClr val="tx1"/>
                </a:solidFill>
                <a:effectLst/>
                <a:latin typeface="+mn-lt"/>
                <a:ea typeface="+mn-ea"/>
                <a:cs typeface="+mn-cs"/>
              </a:rPr>
              <a:t> = W × </a:t>
            </a:r>
            <a:r>
              <a:rPr lang="en-GB" sz="1200" kern="1200" dirty="0" err="1" smtClean="0">
                <a:solidFill>
                  <a:schemeClr val="tx1"/>
                </a:solidFill>
                <a:effectLst/>
                <a:latin typeface="+mn-lt"/>
                <a:ea typeface="+mn-ea"/>
                <a:cs typeface="+mn-cs"/>
              </a:rPr>
              <a:t>SE</a:t>
            </a:r>
            <a:r>
              <a:rPr lang="en-GB" sz="1200" kern="1200" baseline="-25000" dirty="0" err="1" smtClean="0">
                <a:solidFill>
                  <a:schemeClr val="tx1"/>
                </a:solidFill>
                <a:effectLst/>
                <a:latin typeface="+mn-lt"/>
                <a:ea typeface="+mn-ea"/>
                <a:cs typeface="+mn-cs"/>
              </a:rPr>
              <a:t>user</a:t>
            </a:r>
            <a:r>
              <a:rPr lang="en-GB" sz="1200" kern="1200" dirty="0" smtClean="0">
                <a:solidFill>
                  <a:schemeClr val="tx1"/>
                </a:solidFill>
                <a:effectLst/>
                <a:latin typeface="+mn-lt"/>
                <a:ea typeface="+mn-ea"/>
                <a:cs typeface="+mn-cs"/>
              </a:rPr>
              <a:t> 	(3)</a:t>
            </a:r>
          </a:p>
          <a:p>
            <a:pPr hangingPunct="0"/>
            <a:r>
              <a:rPr lang="en-GB" sz="1200" kern="1200" dirty="0" smtClean="0">
                <a:solidFill>
                  <a:schemeClr val="tx1"/>
                </a:solidFill>
                <a:effectLst/>
                <a:latin typeface="+mn-lt"/>
                <a:ea typeface="+mn-ea"/>
                <a:cs typeface="+mn-cs"/>
              </a:rPr>
              <a:t>In case bandwidth is aggregated across multiple bands (one or more </a:t>
            </a:r>
            <a:r>
              <a:rPr lang="en-GB" sz="1200" kern="1200" dirty="0" err="1" smtClean="0">
                <a:solidFill>
                  <a:schemeClr val="tx1"/>
                </a:solidFill>
                <a:effectLst/>
                <a:latin typeface="+mn-lt"/>
                <a:ea typeface="+mn-ea"/>
                <a:cs typeface="+mn-cs"/>
              </a:rPr>
              <a:t>TRxP</a:t>
            </a:r>
            <a:r>
              <a:rPr lang="en-GB" sz="1200" kern="1200" dirty="0" smtClean="0">
                <a:solidFill>
                  <a:schemeClr val="tx1"/>
                </a:solidFill>
                <a:effectLst/>
                <a:latin typeface="+mn-lt"/>
                <a:ea typeface="+mn-ea"/>
                <a:cs typeface="+mn-cs"/>
              </a:rPr>
              <a:t> layers), the user experienced data rate will be summed over the bands.</a:t>
            </a:r>
          </a:p>
          <a:p>
            <a:pPr hangingPunct="0"/>
            <a:r>
              <a:rPr lang="en-GB" sz="1200" kern="1200" dirty="0" smtClean="0">
                <a:solidFill>
                  <a:schemeClr val="tx1"/>
                </a:solidFill>
                <a:effectLst/>
                <a:latin typeface="+mn-lt"/>
                <a:ea typeface="+mn-ea"/>
                <a:cs typeface="+mn-cs"/>
              </a:rPr>
              <a:t>This requirement is defined for the purpose of evaluation in the related </a:t>
            </a:r>
            <a:r>
              <a:rPr lang="en-GB" sz="1200" kern="1200" dirty="0" err="1" smtClean="0">
                <a:solidFill>
                  <a:schemeClr val="tx1"/>
                </a:solidFill>
                <a:effectLst/>
                <a:latin typeface="+mn-lt"/>
                <a:ea typeface="+mn-ea"/>
                <a:cs typeface="+mn-cs"/>
              </a:rPr>
              <a:t>eMBB</a:t>
            </a:r>
            <a:r>
              <a:rPr lang="en-GB" sz="1200" kern="1200" dirty="0" smtClean="0">
                <a:solidFill>
                  <a:schemeClr val="tx1"/>
                </a:solidFill>
                <a:effectLst/>
                <a:latin typeface="+mn-lt"/>
                <a:ea typeface="+mn-ea"/>
                <a:cs typeface="+mn-cs"/>
              </a:rPr>
              <a:t> test environment.</a:t>
            </a:r>
          </a:p>
          <a:p>
            <a:pPr hangingPunct="0"/>
            <a:r>
              <a:rPr lang="en-GB" sz="1200" kern="1200" dirty="0" smtClean="0">
                <a:solidFill>
                  <a:schemeClr val="tx1"/>
                </a:solidFill>
                <a:effectLst/>
                <a:latin typeface="+mn-lt"/>
                <a:ea typeface="+mn-ea"/>
                <a:cs typeface="+mn-cs"/>
              </a:rPr>
              <a:t>The target values for the user experienced data rate </a:t>
            </a:r>
            <a:r>
              <a:rPr lang="en-US" sz="1200" kern="1200" dirty="0" smtClean="0">
                <a:solidFill>
                  <a:schemeClr val="tx1"/>
                </a:solidFill>
                <a:effectLst/>
                <a:latin typeface="+mn-lt"/>
                <a:ea typeface="+mn-ea"/>
                <a:cs typeface="+mn-cs"/>
              </a:rPr>
              <a:t>are as follows in the </a:t>
            </a:r>
            <a:r>
              <a:rPr lang="en-GB" sz="1200" kern="1200" dirty="0" smtClean="0">
                <a:solidFill>
                  <a:schemeClr val="tx1"/>
                </a:solidFill>
                <a:effectLst/>
                <a:latin typeface="+mn-lt"/>
                <a:ea typeface="+mn-ea"/>
                <a:cs typeface="+mn-cs"/>
              </a:rPr>
              <a:t>Dense Urban – </a:t>
            </a:r>
            <a:r>
              <a:rPr lang="en-GB" sz="1200" kern="1200" dirty="0" err="1" smtClean="0">
                <a:solidFill>
                  <a:schemeClr val="tx1"/>
                </a:solidFill>
                <a:effectLst/>
                <a:latin typeface="+mn-lt"/>
                <a:ea typeface="+mn-ea"/>
                <a:cs typeface="+mn-cs"/>
              </a:rPr>
              <a:t>eMBB</a:t>
            </a:r>
            <a:r>
              <a:rPr lang="en-GB" sz="1200" kern="1200" dirty="0" smtClean="0">
                <a:solidFill>
                  <a:schemeClr val="tx1"/>
                </a:solidFill>
                <a:effectLst/>
                <a:latin typeface="+mn-lt"/>
                <a:ea typeface="+mn-ea"/>
                <a:cs typeface="+mn-cs"/>
              </a:rPr>
              <a:t> test environment</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Downlink </a:t>
            </a:r>
            <a:r>
              <a:rPr lang="en-GB" sz="1200" kern="1200" dirty="0" smtClean="0">
                <a:solidFill>
                  <a:schemeClr val="tx1"/>
                </a:solidFill>
                <a:effectLst/>
                <a:latin typeface="+mn-lt"/>
                <a:ea typeface="+mn-ea"/>
                <a:cs typeface="+mn-cs"/>
              </a:rPr>
              <a:t>user experienced data rate </a:t>
            </a:r>
            <a:r>
              <a:rPr lang="en-US" sz="1200" kern="1200" dirty="0" smtClean="0">
                <a:solidFill>
                  <a:schemeClr val="tx1"/>
                </a:solidFill>
                <a:effectLst/>
                <a:latin typeface="+mn-lt"/>
                <a:ea typeface="+mn-ea"/>
                <a:cs typeface="+mn-cs"/>
              </a:rPr>
              <a:t>is 100 Mbit/s. </a:t>
            </a:r>
            <a:endParaRPr lang="en-GB"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Uplink </a:t>
            </a:r>
            <a:r>
              <a:rPr lang="en-GB" sz="1200" kern="1200" dirty="0" smtClean="0">
                <a:solidFill>
                  <a:schemeClr val="tx1"/>
                </a:solidFill>
                <a:effectLst/>
                <a:latin typeface="+mn-lt"/>
                <a:ea typeface="+mn-ea"/>
                <a:cs typeface="+mn-cs"/>
              </a:rPr>
              <a:t>user experienced data rate </a:t>
            </a:r>
            <a:r>
              <a:rPr lang="en-US" sz="1200" kern="1200" dirty="0" smtClean="0">
                <a:solidFill>
                  <a:schemeClr val="tx1"/>
                </a:solidFill>
                <a:effectLst/>
                <a:latin typeface="+mn-lt"/>
                <a:ea typeface="+mn-ea"/>
                <a:cs typeface="+mn-cs"/>
              </a:rPr>
              <a:t>is 50 Mbit/s. </a:t>
            </a:r>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These values are defined assuming supportable bandwidth as described in report ITU-R M.[IMT-2020.EVAL] for each test environment</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However, the bandwidth assumption does not form part of the requirement. The conditions for evaluation are described in Report ITU-R M.[IMT-2020.EVAL].</a:t>
            </a:r>
          </a:p>
          <a:p>
            <a:endParaRPr lang="en-US" dirty="0" smtClean="0"/>
          </a:p>
          <a:p>
            <a:pPr hangingPunct="0"/>
            <a:r>
              <a:rPr lang="en-GB" sz="1200" b="1" kern="1200" dirty="0" smtClean="0">
                <a:solidFill>
                  <a:schemeClr val="tx1"/>
                </a:solidFill>
                <a:effectLst/>
                <a:latin typeface="+mn-lt"/>
                <a:ea typeface="+mn-ea"/>
                <a:cs typeface="+mn-cs"/>
              </a:rPr>
              <a:t>4.7.1	User plane latency</a:t>
            </a:r>
          </a:p>
          <a:p>
            <a:pPr hangingPunct="0"/>
            <a:r>
              <a:rPr lang="en-GB" sz="1200" kern="1200" dirty="0" smtClean="0">
                <a:solidFill>
                  <a:schemeClr val="tx1"/>
                </a:solidFill>
                <a:effectLst/>
                <a:latin typeface="+mn-lt"/>
                <a:ea typeface="+mn-ea"/>
                <a:cs typeface="+mn-cs"/>
              </a:rPr>
              <a:t>User plane latency is the contribution of the radio network to the time from when the source sends a packet to when the destination receives it (in </a:t>
            </a:r>
            <a:r>
              <a:rPr lang="en-GB" sz="1200" kern="1200" dirty="0" err="1" smtClean="0">
                <a:solidFill>
                  <a:schemeClr val="tx1"/>
                </a:solidFill>
                <a:effectLst/>
                <a:latin typeface="+mn-lt"/>
                <a:ea typeface="+mn-ea"/>
                <a:cs typeface="+mn-cs"/>
              </a:rPr>
              <a:t>ms</a:t>
            </a:r>
            <a:r>
              <a:rPr lang="en-GB" sz="1200" kern="1200" dirty="0" smtClean="0">
                <a:solidFill>
                  <a:schemeClr val="tx1"/>
                </a:solidFill>
                <a:effectLst/>
                <a:latin typeface="+mn-lt"/>
                <a:ea typeface="+mn-ea"/>
                <a:cs typeface="+mn-cs"/>
              </a:rPr>
              <a:t>). It is defined as the one-way time it takes to successfully deliver an application layer packet/message from the radio protocol layer 2/3 SDU ingress point to the radio protocol layer 2/3 SDU egress point of the radio interface in either uplink or downlink in the network for a given service in unloaded conditions, assuming the mobile station is in the active state. </a:t>
            </a:r>
          </a:p>
          <a:p>
            <a:pPr hangingPunct="0"/>
            <a:r>
              <a:rPr lang="en-GB" sz="1200" kern="1200" dirty="0" smtClean="0">
                <a:solidFill>
                  <a:schemeClr val="tx1"/>
                </a:solidFill>
                <a:effectLst/>
                <a:latin typeface="+mn-lt"/>
                <a:ea typeface="+mn-ea"/>
                <a:cs typeface="+mn-cs"/>
              </a:rPr>
              <a:t>This requirement is defined for the purpose of evaluation in the </a:t>
            </a:r>
            <a:r>
              <a:rPr lang="en-GB" sz="1200" kern="1200" dirty="0" err="1" smtClean="0">
                <a:solidFill>
                  <a:schemeClr val="tx1"/>
                </a:solidFill>
                <a:effectLst/>
                <a:latin typeface="+mn-lt"/>
                <a:ea typeface="+mn-ea"/>
                <a:cs typeface="+mn-cs"/>
              </a:rPr>
              <a:t>eMBB</a:t>
            </a:r>
            <a:r>
              <a:rPr lang="en-GB" sz="1200" kern="1200" dirty="0" smtClean="0">
                <a:solidFill>
                  <a:schemeClr val="tx1"/>
                </a:solidFill>
                <a:effectLst/>
                <a:latin typeface="+mn-lt"/>
                <a:ea typeface="+mn-ea"/>
                <a:cs typeface="+mn-cs"/>
              </a:rPr>
              <a:t> and URLLC usage scenarios.</a:t>
            </a:r>
          </a:p>
          <a:p>
            <a:pPr hangingPunct="0"/>
            <a:r>
              <a:rPr lang="en-GB" sz="1200" kern="1200" dirty="0" smtClean="0">
                <a:solidFill>
                  <a:schemeClr val="tx1"/>
                </a:solidFill>
                <a:effectLst/>
                <a:latin typeface="+mn-lt"/>
                <a:ea typeface="+mn-ea"/>
                <a:cs typeface="+mn-cs"/>
              </a:rPr>
              <a:t>The minimum requirements for user plane latency are</a:t>
            </a:r>
          </a:p>
          <a:p>
            <a:pPr hangingPunct="0"/>
            <a:r>
              <a:rPr lang="en-US" sz="1200" kern="1200" dirty="0" smtClean="0">
                <a:solidFill>
                  <a:schemeClr val="tx1"/>
                </a:solidFill>
                <a:effectLst/>
                <a:latin typeface="+mn-lt"/>
                <a:ea typeface="+mn-ea"/>
                <a:cs typeface="+mn-cs"/>
              </a:rPr>
              <a:t>–	4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for </a:t>
            </a:r>
            <a:r>
              <a:rPr lang="en-US" sz="1200" kern="1200" dirty="0" err="1" smtClean="0">
                <a:solidFill>
                  <a:schemeClr val="tx1"/>
                </a:solidFill>
                <a:effectLst/>
                <a:latin typeface="+mn-lt"/>
                <a:ea typeface="+mn-ea"/>
                <a:cs typeface="+mn-cs"/>
              </a:rPr>
              <a:t>eMBB</a:t>
            </a:r>
            <a:endParaRPr lang="en-GB"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for URLLC </a:t>
            </a:r>
            <a:endParaRPr lang="en-GB"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assuming unloaded conditions (i.e., a single user) for small IP packets (e.g., 0 byte payload + IP header), for both downlink and uplink.</a:t>
            </a:r>
          </a:p>
          <a:p>
            <a:endParaRPr lang="en-US" dirty="0" smtClean="0"/>
          </a:p>
          <a:p>
            <a:endParaRPr lang="en-US" dirty="0" smtClean="0"/>
          </a:p>
          <a:p>
            <a:pPr hangingPunct="0"/>
            <a:r>
              <a:rPr lang="en-GB" sz="1200" b="1" kern="1200" dirty="0" smtClean="0">
                <a:solidFill>
                  <a:schemeClr val="tx1"/>
                </a:solidFill>
                <a:effectLst/>
                <a:latin typeface="+mn-lt"/>
                <a:ea typeface="+mn-ea"/>
                <a:cs typeface="+mn-cs"/>
              </a:rPr>
              <a:t>4.8	Connection density</a:t>
            </a:r>
          </a:p>
          <a:p>
            <a:pPr hangingPunct="0"/>
            <a:r>
              <a:rPr lang="en-GB" sz="1200" kern="1200" dirty="0" smtClean="0">
                <a:solidFill>
                  <a:schemeClr val="tx1"/>
                </a:solidFill>
                <a:effectLst/>
                <a:latin typeface="+mn-lt"/>
                <a:ea typeface="+mn-ea"/>
                <a:cs typeface="+mn-cs"/>
              </a:rPr>
              <a:t>Connection density is the total number of devices fulfilling a specific quality of service (</a:t>
            </a:r>
            <a:r>
              <a:rPr lang="en-GB" sz="1200" kern="1200" dirty="0" err="1" smtClean="0">
                <a:solidFill>
                  <a:schemeClr val="tx1"/>
                </a:solidFill>
                <a:effectLst/>
                <a:latin typeface="+mn-lt"/>
                <a:ea typeface="+mn-ea"/>
                <a:cs typeface="+mn-cs"/>
              </a:rPr>
              <a:t>QoS</a:t>
            </a:r>
            <a:r>
              <a:rPr lang="en-GB" sz="1200" kern="1200" dirty="0" smtClean="0">
                <a:solidFill>
                  <a:schemeClr val="tx1"/>
                </a:solidFill>
                <a:effectLst/>
                <a:latin typeface="+mn-lt"/>
                <a:ea typeface="+mn-ea"/>
                <a:cs typeface="+mn-cs"/>
              </a:rPr>
              <a:t>) per unit area (per km</a:t>
            </a:r>
            <a:r>
              <a:rPr lang="en-GB" sz="1200" kern="1200" baseline="30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a:t>
            </a:r>
          </a:p>
          <a:p>
            <a:pPr hangingPunct="0"/>
            <a:r>
              <a:rPr lang="en-US" sz="1200" kern="1200" dirty="0" smtClean="0">
                <a:solidFill>
                  <a:schemeClr val="tx1"/>
                </a:solidFill>
                <a:effectLst/>
                <a:latin typeface="+mn-lt"/>
                <a:ea typeface="+mn-ea"/>
                <a:cs typeface="+mn-cs"/>
              </a:rPr>
              <a:t>Connection </a:t>
            </a:r>
            <a:r>
              <a:rPr lang="en-GB" sz="1200" kern="1200" dirty="0" smtClean="0">
                <a:solidFill>
                  <a:schemeClr val="tx1"/>
                </a:solidFill>
                <a:effectLst/>
                <a:latin typeface="+mn-lt"/>
                <a:ea typeface="+mn-ea"/>
                <a:cs typeface="+mn-cs"/>
              </a:rPr>
              <a:t>density </a:t>
            </a:r>
            <a:r>
              <a:rPr lang="en-US" sz="1200" kern="1200" dirty="0" smtClean="0">
                <a:solidFill>
                  <a:schemeClr val="tx1"/>
                </a:solidFill>
                <a:effectLst/>
                <a:latin typeface="+mn-lt"/>
                <a:ea typeface="+mn-ea"/>
                <a:cs typeface="+mn-cs"/>
              </a:rPr>
              <a:t>should be achieved </a:t>
            </a:r>
            <a:r>
              <a:rPr lang="en-GB" sz="1200" kern="1200" dirty="0" smtClean="0">
                <a:solidFill>
                  <a:schemeClr val="tx1"/>
                </a:solidFill>
                <a:effectLst/>
                <a:latin typeface="+mn-lt"/>
                <a:ea typeface="+mn-ea"/>
                <a:cs typeface="+mn-cs"/>
              </a:rPr>
              <a:t>for a limited bandwidth and number of </a:t>
            </a:r>
            <a:r>
              <a:rPr lang="en-GB" sz="1200" kern="1200" dirty="0" err="1" smtClean="0">
                <a:solidFill>
                  <a:schemeClr val="tx1"/>
                </a:solidFill>
                <a:effectLst/>
                <a:latin typeface="+mn-lt"/>
                <a:ea typeface="+mn-ea"/>
                <a:cs typeface="+mn-cs"/>
              </a:rPr>
              <a:t>TRxPs</a:t>
            </a:r>
            <a:r>
              <a:rPr lang="en-GB" sz="1200" kern="1200" dirty="0" smtClean="0">
                <a:solidFill>
                  <a:schemeClr val="tx1"/>
                </a:solidFill>
                <a:effectLst/>
                <a:latin typeface="+mn-lt"/>
                <a:ea typeface="+mn-ea"/>
                <a:cs typeface="+mn-cs"/>
              </a:rPr>
              <a:t>. The target </a:t>
            </a:r>
            <a:r>
              <a:rPr lang="en-GB" sz="1200" kern="1200" dirty="0" err="1" smtClean="0">
                <a:solidFill>
                  <a:schemeClr val="tx1"/>
                </a:solidFill>
                <a:effectLst/>
                <a:latin typeface="+mn-lt"/>
                <a:ea typeface="+mn-ea"/>
                <a:cs typeface="+mn-cs"/>
              </a:rPr>
              <a:t>QoS</a:t>
            </a:r>
            <a:r>
              <a:rPr lang="en-GB" sz="1200" kern="1200" dirty="0" smtClean="0">
                <a:solidFill>
                  <a:schemeClr val="tx1"/>
                </a:solidFill>
                <a:effectLst/>
                <a:latin typeface="+mn-lt"/>
                <a:ea typeface="+mn-ea"/>
                <a:cs typeface="+mn-cs"/>
              </a:rPr>
              <a:t> is to support delivery of a message of a certain size within a certain time and with a certain success probability, as specified in Report ITU-R M.[IMT-2020.EVAL].</a:t>
            </a:r>
          </a:p>
          <a:p>
            <a:pPr hangingPunct="0"/>
            <a:r>
              <a:rPr lang="en-GB" sz="1200" kern="1200" dirty="0" smtClean="0">
                <a:solidFill>
                  <a:schemeClr val="tx1"/>
                </a:solidFill>
                <a:effectLst/>
                <a:latin typeface="+mn-lt"/>
                <a:ea typeface="+mn-ea"/>
                <a:cs typeface="+mn-cs"/>
              </a:rPr>
              <a:t>This requirement is defined for the purpose of evaluation in the </a:t>
            </a:r>
            <a:r>
              <a:rPr lang="en-GB" sz="1200" kern="1200" dirty="0" err="1" smtClean="0">
                <a:solidFill>
                  <a:schemeClr val="tx1"/>
                </a:solidFill>
                <a:effectLst/>
                <a:latin typeface="+mn-lt"/>
                <a:ea typeface="+mn-ea"/>
                <a:cs typeface="+mn-cs"/>
              </a:rPr>
              <a:t>mMTC</a:t>
            </a:r>
            <a:r>
              <a:rPr lang="en-GB" sz="1200" kern="1200" dirty="0" smtClean="0">
                <a:solidFill>
                  <a:schemeClr val="tx1"/>
                </a:solidFill>
                <a:effectLst/>
                <a:latin typeface="+mn-lt"/>
                <a:ea typeface="+mn-ea"/>
                <a:cs typeface="+mn-cs"/>
              </a:rPr>
              <a:t> usage scenario.</a:t>
            </a:r>
          </a:p>
          <a:p>
            <a:pPr hangingPunct="0"/>
            <a:r>
              <a:rPr lang="en-GB" sz="1200" kern="1200" dirty="0" smtClean="0">
                <a:solidFill>
                  <a:schemeClr val="tx1"/>
                </a:solidFill>
                <a:effectLst/>
                <a:latin typeface="+mn-lt"/>
                <a:ea typeface="+mn-ea"/>
                <a:cs typeface="+mn-cs"/>
              </a:rPr>
              <a:t>The minimum requirement for connection density is 1 000 000 devices per km</a:t>
            </a:r>
            <a:r>
              <a:rPr lang="en-GB" sz="1200" kern="1200" baseline="30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0CA6EBD-93BC-4580-A849-4E386A8EE1BB}" type="slidenum">
              <a:rPr lang="en-US" smtClean="0"/>
              <a:t>21</a:t>
            </a:fld>
            <a:endParaRPr lang="en-US"/>
          </a:p>
        </p:txBody>
      </p:sp>
    </p:spTree>
    <p:extLst>
      <p:ext uri="{BB962C8B-B14F-4D97-AF65-F5344CB8AC3E}">
        <p14:creationId xmlns:p14="http://schemas.microsoft.com/office/powerpoint/2010/main" val="1989314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ITU-R WP 5D is</a:t>
            </a:r>
            <a:r>
              <a:rPr lang="en-US" baseline="0" dirty="0" smtClean="0"/>
              <a:t> required to provide the relevant information for IMT to TG 5/1 and relevant ITU-R working parties in Study Groups 4, 5, 6 and 7 are to provide the information for the existing services, while the working parties of ITU-R Study Group 3 are to provide the </a:t>
            </a:r>
            <a:r>
              <a:rPr lang="en-US" baseline="0" dirty="0" err="1" smtClean="0"/>
              <a:t>radiowave</a:t>
            </a:r>
            <a:r>
              <a:rPr lang="en-US" baseline="0" dirty="0" smtClean="0"/>
              <a:t> propagation models.</a:t>
            </a:r>
          </a:p>
          <a:p>
            <a:r>
              <a:rPr lang="en-US" baseline="0" dirty="0" smtClean="0"/>
              <a:t>TG 5/1 has already held one meeting on 23 – 24 May 2016 and plans to hold five more meetings during the course of 2017 and 2018 in order to complete its tasks in time for the CPM process.</a:t>
            </a:r>
          </a:p>
          <a:p>
            <a:r>
              <a:rPr lang="en-US" baseline="0" dirty="0" smtClean="0"/>
              <a:t>While the sharing studies would indicate the possibilities for sharing between IMT applications and the existing services, and the conditions under which such sharing would be possible, the draft CPM text would provide the draft international radio regulatory solutions should an allocation to the mobile service be made and/or an identification for IMT in a particular frequency band.</a:t>
            </a:r>
          </a:p>
          <a:p>
            <a:endParaRPr lang="en-US" baseline="0" dirty="0" smtClean="0"/>
          </a:p>
          <a:p>
            <a:endParaRPr lang="en-US" baseline="0" dirty="0" smtClean="0"/>
          </a:p>
          <a:p>
            <a:r>
              <a:rPr lang="en-US" dirty="0" smtClean="0"/>
              <a:t>Amongst other WRC-19 agenda items</a:t>
            </a:r>
            <a:r>
              <a:rPr lang="en-US" baseline="0" dirty="0" smtClean="0"/>
              <a:t> </a:t>
            </a:r>
            <a:r>
              <a:rPr lang="en-US" dirty="0" smtClean="0"/>
              <a:t>contained in Res. 809 (WRC-15),</a:t>
            </a:r>
            <a:r>
              <a:rPr lang="en-US" baseline="0" dirty="0" smtClean="0"/>
              <a:t> AI 1.13 (Res 238 (WRC-15)) is the agenda item under which additional spectrum for IMT should be identified.  Under this agenda item the ITU should make provision for future spectrum requirements of IMT-2020 in the frequency range 24.25 – 86 GHz, taking into account:</a:t>
            </a:r>
          </a:p>
          <a:p>
            <a:endParaRPr lang="en-US" baseline="0" dirty="0" smtClean="0"/>
          </a:p>
          <a:p>
            <a:r>
              <a:rPr lang="en-US" baseline="0" dirty="0" smtClean="0"/>
              <a:t>–	technical and operational characteristics of terrestrial IMT systems that would operate in this frequency range, including the evolution of IMT through advances in technology and spectrally efficient techniques;</a:t>
            </a:r>
          </a:p>
          <a:p>
            <a:r>
              <a:rPr lang="en-US" baseline="0" dirty="0" smtClean="0"/>
              <a:t>–	the deployment scenarios envisaged for IMT-2020 systems and the related requirements of high data traffic such as in dense urban areas and/or in peak times;</a:t>
            </a:r>
          </a:p>
          <a:p>
            <a:r>
              <a:rPr lang="en-US" baseline="0" dirty="0" smtClean="0"/>
              <a:t>–	the needs of developing countries;</a:t>
            </a:r>
          </a:p>
          <a:p>
            <a:r>
              <a:rPr lang="en-US" baseline="0" dirty="0" smtClean="0"/>
              <a:t>–	the time-frame in which spectrum would be needed;</a:t>
            </a:r>
          </a:p>
          <a:p>
            <a:endParaRPr lang="en-US" baseline="0" dirty="0" smtClean="0"/>
          </a:p>
          <a:p>
            <a:r>
              <a:rPr lang="en-US" baseline="0" dirty="0" smtClean="0"/>
              <a:t>And to conduct and complete in time for WRC 19 the appropriate sharing and compatibility studies, taking into account the protection of services to which the band is allocated on a primary basis, including primary services in adjacent band.</a:t>
            </a:r>
          </a:p>
          <a:p>
            <a:endParaRPr lang="en-US" baseline="0" dirty="0" smtClean="0"/>
          </a:p>
          <a:p>
            <a:r>
              <a:rPr lang="en-US" baseline="0" dirty="0" smtClean="0"/>
              <a:t>In Dec 2015 CPM19-1 decided that Task Group 5/1 should be established and tasked to perform the preparatory work on AI 1.13. It also defined terms of reference of the group and invited ITU-R SG 5 to establish this group as one of its sub-ordinate groups (CA/226).</a:t>
            </a:r>
          </a:p>
          <a:p>
            <a:r>
              <a:rPr lang="en-US" baseline="0" dirty="0" smtClean="0"/>
              <a:t>At its meeting in May 2016, ITU-R SG 5 agreed to establish TG 5/1, approved the </a:t>
            </a:r>
            <a:r>
              <a:rPr lang="en-US" baseline="0" dirty="0" err="1" smtClean="0"/>
              <a:t>ToR</a:t>
            </a:r>
            <a:r>
              <a:rPr lang="en-US" baseline="0" dirty="0" smtClean="0"/>
              <a:t> and elected </a:t>
            </a:r>
            <a:r>
              <a:rPr lang="en-US" baseline="0" dirty="0" err="1" smtClean="0"/>
              <a:t>Ms</a:t>
            </a:r>
            <a:r>
              <a:rPr lang="en-US" baseline="0" dirty="0" smtClean="0"/>
              <a:t> Cindy Cook (Canada) as Chairman of the task group.</a:t>
            </a:r>
            <a:endParaRPr lang="en-GB" dirty="0" smtClean="0"/>
          </a:p>
          <a:p>
            <a:endParaRPr lang="en-GB" dirty="0"/>
          </a:p>
        </p:txBody>
      </p:sp>
      <p:sp>
        <p:nvSpPr>
          <p:cNvPr id="4" name="Slide Number Placeholder 3"/>
          <p:cNvSpPr>
            <a:spLocks noGrp="1"/>
          </p:cNvSpPr>
          <p:nvPr>
            <p:ph type="sldNum" sz="quarter" idx="10"/>
          </p:nvPr>
        </p:nvSpPr>
        <p:spPr/>
        <p:txBody>
          <a:bodyPr/>
          <a:lstStyle/>
          <a:p>
            <a:fld id="{90CA6EBD-93BC-4580-A849-4E386A8EE1BB}" type="slidenum">
              <a:rPr lang="en-US" smtClean="0"/>
              <a:t>22</a:t>
            </a:fld>
            <a:endParaRPr lang="en-US"/>
          </a:p>
        </p:txBody>
      </p:sp>
    </p:spTree>
    <p:extLst>
      <p:ext uri="{BB962C8B-B14F-4D97-AF65-F5344CB8AC3E}">
        <p14:creationId xmlns:p14="http://schemas.microsoft.com/office/powerpoint/2010/main" val="3146285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CA6EBD-93BC-4580-A849-4E386A8EE1BB}" type="slidenum">
              <a:rPr lang="en-US" smtClean="0"/>
              <a:t>23</a:t>
            </a:fld>
            <a:endParaRPr lang="en-US"/>
          </a:p>
        </p:txBody>
      </p:sp>
    </p:spTree>
    <p:extLst>
      <p:ext uri="{BB962C8B-B14F-4D97-AF65-F5344CB8AC3E}">
        <p14:creationId xmlns:p14="http://schemas.microsoft.com/office/powerpoint/2010/main" val="4230244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t>27</a:t>
            </a:fld>
            <a:endParaRPr lang="en-US"/>
          </a:p>
        </p:txBody>
      </p:sp>
    </p:spTree>
    <p:extLst>
      <p:ext uri="{BB962C8B-B14F-4D97-AF65-F5344CB8AC3E}">
        <p14:creationId xmlns:p14="http://schemas.microsoft.com/office/powerpoint/2010/main" val="135840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04430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WRC-15 harmonized existing and identified new frequency bands for IMT operation.</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Studies are underway for WRC-19 to identify additional frequency bands for 5G IMT operation.</a:t>
            </a:r>
          </a:p>
          <a:p>
            <a:r>
              <a:rPr lang="en-US" sz="1200" kern="1200" dirty="0" smtClean="0">
                <a:solidFill>
                  <a:schemeClr val="tx1"/>
                </a:solidFill>
                <a:effectLst/>
                <a:latin typeface="+mn-lt"/>
                <a:ea typeface="+mn-ea"/>
                <a:cs typeface="+mn-cs"/>
              </a:rPr>
              <a:t>As can be seen, the different bands span from around 24 GHz up to 86 GHz. While some of those bands are already allocated for the operation of mobile services in the Radio Regulations, others would require a mobile service allocation in addition to an identification for operation of IMT systems.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focus of the ITU-R studies should be to identify a limited subset of these bands that are recommended to be identified globally for use by IMT.</a:t>
            </a:r>
            <a:endParaRPr lang="en-US"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90CA6EBD-93BC-4580-A849-4E386A8EE1BB}" type="slidenum">
              <a:rPr lang="en-US" smtClean="0"/>
              <a:t>28</a:t>
            </a:fld>
            <a:endParaRPr lang="en-US"/>
          </a:p>
        </p:txBody>
      </p:sp>
    </p:spTree>
    <p:extLst>
      <p:ext uri="{BB962C8B-B14F-4D97-AF65-F5344CB8AC3E}">
        <p14:creationId xmlns:p14="http://schemas.microsoft.com/office/powerpoint/2010/main" val="2430709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WRC-15 harmonized existing and identified new frequency bands for IMT operation.</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Studies are underway for WRC-19 to identify additional frequency bands for 5G IMT operation.</a:t>
            </a:r>
          </a:p>
          <a:p>
            <a:r>
              <a:rPr lang="en-US" sz="1200" kern="1200" dirty="0" smtClean="0">
                <a:solidFill>
                  <a:schemeClr val="tx1"/>
                </a:solidFill>
                <a:effectLst/>
                <a:latin typeface="+mn-lt"/>
                <a:ea typeface="+mn-ea"/>
                <a:cs typeface="+mn-cs"/>
              </a:rPr>
              <a:t>As can be seen, the different bands span from around 24 GHz up to 86 GHz. While some of those bands are already allocated for the operation of mobile services in the Radio Regulations, others would require a mobile service allocation in addition to an identification for operation of IMT systems.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focus of the ITU-R studies should be to identify a limited subset of these bands that are recommended to be identified globally for use by IMT.</a:t>
            </a:r>
            <a:endParaRPr lang="en-US"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90CA6EBD-93BC-4580-A849-4E386A8EE1BB}" type="slidenum">
              <a:rPr lang="en-US" smtClean="0"/>
              <a:t>31</a:t>
            </a:fld>
            <a:endParaRPr lang="en-US"/>
          </a:p>
        </p:txBody>
      </p:sp>
    </p:spTree>
    <p:extLst>
      <p:ext uri="{BB962C8B-B14F-4D97-AF65-F5344CB8AC3E}">
        <p14:creationId xmlns:p14="http://schemas.microsoft.com/office/powerpoint/2010/main" val="2061269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It will undoubtedly happen, and quite rapidly once it starts – </a:t>
            </a:r>
            <a:r>
              <a:rPr lang="en-US" sz="1200" b="1" dirty="0" smtClean="0"/>
              <a:t>still large uncertainties surrounding ‘which’ set of 5G technologies, in ‘which’ countries</a:t>
            </a:r>
            <a:r>
              <a:rPr lang="en-US" sz="1200" dirty="0" smtClean="0"/>
              <a:t>…</a:t>
            </a:r>
          </a:p>
          <a:p>
            <a:endParaRPr lang="en-US" b="1" i="1" dirty="0"/>
          </a:p>
        </p:txBody>
      </p:sp>
      <p:sp>
        <p:nvSpPr>
          <p:cNvPr id="4" name="Slide Number Placeholder 3"/>
          <p:cNvSpPr>
            <a:spLocks noGrp="1"/>
          </p:cNvSpPr>
          <p:nvPr>
            <p:ph type="sldNum" sz="quarter" idx="10"/>
          </p:nvPr>
        </p:nvSpPr>
        <p:spPr/>
        <p:txBody>
          <a:bodyPr/>
          <a:lstStyle/>
          <a:p>
            <a:fld id="{3A433846-833F-49BD-BF5D-0C2CABCE4C45}" type="slidenum">
              <a:rPr lang="en-US" smtClean="0"/>
              <a:t>32</a:t>
            </a:fld>
            <a:endParaRPr lang="en-US"/>
          </a:p>
        </p:txBody>
      </p:sp>
    </p:spTree>
    <p:extLst>
      <p:ext uri="{BB962C8B-B14F-4D97-AF65-F5344CB8AC3E}">
        <p14:creationId xmlns:p14="http://schemas.microsoft.com/office/powerpoint/2010/main" val="1238940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t>34</a:t>
            </a:fld>
            <a:endParaRPr lang="en-US"/>
          </a:p>
        </p:txBody>
      </p:sp>
    </p:spTree>
    <p:extLst>
      <p:ext uri="{BB962C8B-B14F-4D97-AF65-F5344CB8AC3E}">
        <p14:creationId xmlns:p14="http://schemas.microsoft.com/office/powerpoint/2010/main" val="276634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4229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26988" y="744538"/>
            <a:ext cx="6615112"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xfrm>
            <a:off x="666750" y="4716463"/>
            <a:ext cx="5335588" cy="4467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600" dirty="0" smtClean="0"/>
          </a:p>
        </p:txBody>
      </p:sp>
      <p:sp>
        <p:nvSpPr>
          <p:cNvPr id="11268" name="Slide Number Placeholder 3"/>
          <p:cNvSpPr>
            <a:spLocks noGrp="1"/>
          </p:cNvSpPr>
          <p:nvPr>
            <p:ph type="sldNum" sz="quarter" idx="5"/>
          </p:nvPr>
        </p:nvSpPr>
        <p:spPr bwMode="auto">
          <a:xfrm>
            <a:off x="3778250" y="9429750"/>
            <a:ext cx="2889250" cy="496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9B7A76F-F10B-4931-997B-7A1EEEB460C8}" type="slidenum">
              <a:rPr lang="en-US" altLang="en-US">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54963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AA71A-3021-45D5-AFD3-164085A43F5F}"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7303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AA71A-3021-45D5-AFD3-164085A43F5F}"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69822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AA71A-3021-45D5-AFD3-164085A43F5F}"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268539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6AA71A-3021-45D5-AFD3-164085A43F5F}"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27158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CA6EBD-93BC-4580-A849-4E386A8EE1BB}" type="slidenum">
              <a:rPr lang="en-US" smtClean="0"/>
              <a:t>11</a:t>
            </a:fld>
            <a:endParaRPr lang="en-US"/>
          </a:p>
        </p:txBody>
      </p:sp>
    </p:spTree>
    <p:extLst>
      <p:ext uri="{BB962C8B-B14F-4D97-AF65-F5344CB8AC3E}">
        <p14:creationId xmlns:p14="http://schemas.microsoft.com/office/powerpoint/2010/main" val="2483804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C22A1-9E88-4A07-AA70-A6768F43662D}" type="datetimeFigureOut">
              <a:rPr lang="en-US" smtClean="0"/>
              <a:t>12-Apr-19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6BE1-8C2E-4904-BB26-6CFB84CE438B}"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0"/>
            <a:ext cx="841321" cy="841321"/>
          </a:xfrm>
          <a:prstGeom prst="rect">
            <a:avLst/>
          </a:prstGeom>
        </p:spPr>
      </p:pic>
    </p:spTree>
    <p:extLst>
      <p:ext uri="{BB962C8B-B14F-4D97-AF65-F5344CB8AC3E}">
        <p14:creationId xmlns:p14="http://schemas.microsoft.com/office/powerpoint/2010/main" val="32599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C22A1-9E88-4A07-AA70-A6768F43662D}" type="datetimeFigureOut">
              <a:rPr lang="en-US" smtClean="0"/>
              <a:t>12-Apr-19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6BE1-8C2E-4904-BB26-6CFB84CE438B}" type="slidenum">
              <a:rPr lang="en-US" smtClean="0"/>
              <a:t>‹#›</a:t>
            </a:fld>
            <a:endParaRPr lang="en-US"/>
          </a:p>
        </p:txBody>
      </p:sp>
    </p:spTree>
    <p:extLst>
      <p:ext uri="{BB962C8B-B14F-4D97-AF65-F5344CB8AC3E}">
        <p14:creationId xmlns:p14="http://schemas.microsoft.com/office/powerpoint/2010/main" val="324867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C22A1-9E88-4A07-AA70-A6768F43662D}" type="datetimeFigureOut">
              <a:rPr lang="en-US" smtClean="0"/>
              <a:t>12-Apr-19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6BE1-8C2E-4904-BB26-6CFB84CE438B}" type="slidenum">
              <a:rPr lang="en-US" smtClean="0"/>
              <a:t>‹#›</a:t>
            </a:fld>
            <a:endParaRPr lang="en-US"/>
          </a:p>
        </p:txBody>
      </p:sp>
    </p:spTree>
    <p:extLst>
      <p:ext uri="{BB962C8B-B14F-4D97-AF65-F5344CB8AC3E}">
        <p14:creationId xmlns:p14="http://schemas.microsoft.com/office/powerpoint/2010/main" val="4018718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Only Gray Back">
    <p:bg>
      <p:bgPr>
        <a:solidFill>
          <a:schemeClr val="bg2"/>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482603" y="6347054"/>
            <a:ext cx="249767" cy="244251"/>
          </a:xfrm>
        </p:spPr>
        <p:txBody>
          <a:bodyPr/>
          <a:lstStyle>
            <a:lvl1pPr algn="l">
              <a:defRPr/>
            </a:lvl1pPr>
          </a:lstStyle>
          <a:p>
            <a:fld id="{5BD36294-2849-48A8-8531-5354CF3095D2}"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126434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69" y="1800000"/>
            <a:ext cx="11135787"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524935" y="239721"/>
            <a:ext cx="9992784" cy="1085371"/>
          </a:xfrm>
        </p:spPr>
        <p:txBody>
          <a:bodyPr/>
          <a:lstStyle/>
          <a:p>
            <a:r>
              <a:rPr lang="en-US" dirty="0" smtClean="0"/>
              <a:t>Click to edit Master title style</a:t>
            </a:r>
            <a:endParaRPr lang="en-US" dirty="0"/>
          </a:p>
        </p:txBody>
      </p:sp>
      <p:sp>
        <p:nvSpPr>
          <p:cNvPr id="5" name="Rectangle 5"/>
          <p:cNvSpPr>
            <a:spLocks noGrp="1" noChangeArrowheads="1"/>
          </p:cNvSpPr>
          <p:nvPr>
            <p:ph type="sldNum" sz="quarter" idx="10"/>
          </p:nvPr>
        </p:nvSpPr>
        <p:spPr>
          <a:xfrm>
            <a:off x="482603" y="6347054"/>
            <a:ext cx="249767" cy="244251"/>
          </a:xfrm>
          <a:ln/>
        </p:spPr>
        <p:txBody>
          <a:bodyPr/>
          <a:lstStyle>
            <a:lvl1pPr>
              <a:defRPr sz="900"/>
            </a:lvl1pPr>
          </a:lstStyle>
          <a:p>
            <a:pPr>
              <a:defRPr/>
            </a:pPr>
            <a:fld id="{48C7B29F-550E-4D7C-8450-001DD816381C}" type="slidenum">
              <a:rPr lang="en-US" smtClean="0"/>
              <a:pPr>
                <a:defRPr/>
              </a:pPr>
              <a:t>‹#›</a:t>
            </a:fld>
            <a:endParaRPr lang="en-US"/>
          </a:p>
        </p:txBody>
      </p:sp>
      <p:pic>
        <p:nvPicPr>
          <p:cNvPr id="2" name="Picture 1"/>
          <p:cNvPicPr>
            <a:picLocks noChangeAspect="1"/>
          </p:cNvPicPr>
          <p:nvPr userDrawn="1"/>
        </p:nvPicPr>
        <p:blipFill>
          <a:blip r:embed="rId2"/>
          <a:stretch>
            <a:fillRect/>
          </a:stretch>
        </p:blipFill>
        <p:spPr>
          <a:xfrm>
            <a:off x="0" y="0"/>
            <a:ext cx="841321" cy="841321"/>
          </a:xfrm>
          <a:prstGeom prst="rect">
            <a:avLst/>
          </a:prstGeom>
        </p:spPr>
      </p:pic>
    </p:spTree>
    <p:extLst>
      <p:ext uri="{BB962C8B-B14F-4D97-AF65-F5344CB8AC3E}">
        <p14:creationId xmlns:p14="http://schemas.microsoft.com/office/powerpoint/2010/main" val="28483116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569808" y="762000"/>
            <a:ext cx="11002941" cy="4221480"/>
          </a:xfrm>
        </p:spPr>
        <p:txBody>
          <a:bodyPr lIns="0" tIns="0" rIns="0" bIns="0"/>
          <a:lstStyle>
            <a:lvl1pPr>
              <a:defRPr sz="1800" b="0" i="0">
                <a:solidFill>
                  <a:srgbClr val="548ED4"/>
                </a:solidFill>
                <a:latin typeface="Calibri"/>
                <a:cs typeface="Calibri"/>
              </a:defRPr>
            </a:lvl1pPr>
          </a:lstStyle>
          <a:p>
            <a:endParaRPr dirty="0"/>
          </a:p>
        </p:txBody>
      </p:sp>
      <p:sp>
        <p:nvSpPr>
          <p:cNvPr id="4" name="Holder 4"/>
          <p:cNvSpPr>
            <a:spLocks noGrp="1"/>
          </p:cNvSpPr>
          <p:nvPr>
            <p:ph type="ftr" sz="quarter" idx="5"/>
          </p:nvPr>
        </p:nvSpPr>
        <p:spPr>
          <a:xfrm>
            <a:off x="3362962" y="6313868"/>
            <a:ext cx="5466927" cy="215444"/>
          </a:xfrm>
        </p:spPr>
        <p:txBody>
          <a:bodyPr lIns="0" tIns="0" rIns="0" bIns="0"/>
          <a:lstStyle>
            <a:lvl1pPr>
              <a:defRPr sz="1400" b="0" i="0" baseline="0">
                <a:solidFill>
                  <a:srgbClr val="548ED4"/>
                </a:solidFill>
                <a:latin typeface="Calibri"/>
                <a:cs typeface="Calibri"/>
              </a:defRPr>
            </a:lvl1pPr>
          </a:lstStyle>
          <a:p>
            <a:pPr marL="12700"/>
            <a:r>
              <a:rPr lang="en-US" spc="-10" smtClean="0"/>
              <a:t>RRS-15-Américas; El Salvador, 27-31 Julio2015</a:t>
            </a:r>
            <a:endParaRPr lang="en-US" spc="-10" dirty="0"/>
          </a:p>
        </p:txBody>
      </p:sp>
      <p:sp>
        <p:nvSpPr>
          <p:cNvPr id="6" name="Holder 6"/>
          <p:cNvSpPr>
            <a:spLocks noGrp="1"/>
          </p:cNvSpPr>
          <p:nvPr>
            <p:ph type="sldNum" sz="quarter" idx="7"/>
          </p:nvPr>
        </p:nvSpPr>
        <p:spPr>
          <a:xfrm>
            <a:off x="11572750" y="6704966"/>
            <a:ext cx="517652" cy="153034"/>
          </a:xfrm>
        </p:spPr>
        <p:txBody>
          <a:bodyPr lIns="0" tIns="0" rIns="0" bIns="0"/>
          <a:lstStyle>
            <a:lvl1pPr>
              <a:defRPr sz="1000" b="0" i="0">
                <a:solidFill>
                  <a:srgbClr val="EDEBE0"/>
                </a:solidFill>
                <a:latin typeface="Calibri"/>
                <a:cs typeface="Calibri"/>
              </a:defRPr>
            </a:lvl1pPr>
          </a:lstStyle>
          <a:p>
            <a:pPr marL="25400"/>
            <a:fld id="{81D60167-4931-47E6-BA6A-407CBD079E47}" type="slidenum">
              <a:rPr lang="en-GB" smtClean="0"/>
              <a:pPr marL="25400"/>
              <a:t>‹#›</a:t>
            </a:fld>
            <a:endParaRPr lang="en-GB" dirty="0"/>
          </a:p>
        </p:txBody>
      </p:sp>
    </p:spTree>
    <p:extLst>
      <p:ext uri="{BB962C8B-B14F-4D97-AF65-F5344CB8AC3E}">
        <p14:creationId xmlns:p14="http://schemas.microsoft.com/office/powerpoint/2010/main" val="4110118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569808" y="762000"/>
            <a:ext cx="11002941" cy="4221480"/>
          </a:xfrm>
        </p:spPr>
        <p:txBody>
          <a:bodyPr lIns="0" tIns="0" rIns="0" bIns="0"/>
          <a:lstStyle>
            <a:lvl1pPr>
              <a:defRPr sz="1800" b="0" i="0">
                <a:solidFill>
                  <a:srgbClr val="548ED4"/>
                </a:solidFill>
                <a:latin typeface="Calibri"/>
                <a:cs typeface="Calibri"/>
              </a:defRPr>
            </a:lvl1pPr>
          </a:lstStyle>
          <a:p>
            <a:endParaRPr dirty="0"/>
          </a:p>
        </p:txBody>
      </p:sp>
      <p:sp>
        <p:nvSpPr>
          <p:cNvPr id="4" name="Holder 4"/>
          <p:cNvSpPr>
            <a:spLocks noGrp="1"/>
          </p:cNvSpPr>
          <p:nvPr>
            <p:ph type="ftr" sz="quarter" idx="5"/>
          </p:nvPr>
        </p:nvSpPr>
        <p:spPr>
          <a:xfrm>
            <a:off x="3362962" y="6313868"/>
            <a:ext cx="5466927" cy="215444"/>
          </a:xfrm>
        </p:spPr>
        <p:txBody>
          <a:bodyPr lIns="0" tIns="0" rIns="0" bIns="0"/>
          <a:lstStyle>
            <a:lvl1pPr>
              <a:defRPr sz="1400" b="0" i="0" baseline="0">
                <a:solidFill>
                  <a:srgbClr val="548ED4"/>
                </a:solidFill>
                <a:latin typeface="Calibri"/>
                <a:cs typeface="Calibri"/>
              </a:defRPr>
            </a:lvl1pPr>
          </a:lstStyle>
          <a:p>
            <a:pPr marL="12700"/>
            <a:r>
              <a:rPr lang="en-US" spc="-10" smtClean="0"/>
              <a:t>RRS-15-Américas; El Salvador, 27-31 Julio2015</a:t>
            </a:r>
            <a:endParaRPr lang="en-US" spc="-10" dirty="0"/>
          </a:p>
        </p:txBody>
      </p:sp>
      <p:sp>
        <p:nvSpPr>
          <p:cNvPr id="6" name="Holder 6"/>
          <p:cNvSpPr>
            <a:spLocks noGrp="1"/>
          </p:cNvSpPr>
          <p:nvPr>
            <p:ph type="sldNum" sz="quarter" idx="7"/>
          </p:nvPr>
        </p:nvSpPr>
        <p:spPr>
          <a:xfrm>
            <a:off x="11572750" y="6704966"/>
            <a:ext cx="517652" cy="153034"/>
          </a:xfrm>
        </p:spPr>
        <p:txBody>
          <a:bodyPr lIns="0" tIns="0" rIns="0" bIns="0"/>
          <a:lstStyle>
            <a:lvl1pPr>
              <a:defRPr sz="1000" b="0" i="0">
                <a:solidFill>
                  <a:srgbClr val="EDEBE0"/>
                </a:solidFill>
                <a:latin typeface="Calibri"/>
                <a:cs typeface="Calibri"/>
              </a:defRPr>
            </a:lvl1pPr>
          </a:lstStyle>
          <a:p>
            <a:pPr marL="25400"/>
            <a:fld id="{81D60167-4931-47E6-BA6A-407CBD079E47}" type="slidenum">
              <a:rPr lang="en-GB" smtClean="0"/>
              <a:pPr marL="25400"/>
              <a:t>‹#›</a:t>
            </a:fld>
            <a:endParaRPr lang="en-GB" dirty="0"/>
          </a:p>
        </p:txBody>
      </p:sp>
      <p:pic>
        <p:nvPicPr>
          <p:cNvPr id="5" name="Picture 4"/>
          <p:cNvPicPr>
            <a:picLocks noChangeAspect="1"/>
          </p:cNvPicPr>
          <p:nvPr userDrawn="1"/>
        </p:nvPicPr>
        <p:blipFill>
          <a:blip r:embed="rId2"/>
          <a:stretch>
            <a:fillRect/>
          </a:stretch>
        </p:blipFill>
        <p:spPr>
          <a:xfrm>
            <a:off x="0" y="0"/>
            <a:ext cx="841321" cy="841321"/>
          </a:xfrm>
          <a:prstGeom prst="rect">
            <a:avLst/>
          </a:prstGeom>
        </p:spPr>
      </p:pic>
    </p:spTree>
    <p:extLst>
      <p:ext uri="{BB962C8B-B14F-4D97-AF65-F5344CB8AC3E}">
        <p14:creationId xmlns:p14="http://schemas.microsoft.com/office/powerpoint/2010/main" val="20208266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12.04.2019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12" name="Line 68"/>
          <p:cNvSpPr>
            <a:spLocks noChangeShapeType="1"/>
          </p:cNvSpPr>
          <p:nvPr userDrawn="1"/>
        </p:nvSpPr>
        <p:spPr bwMode="auto">
          <a:xfrm flipH="1">
            <a:off x="527051" y="6691313"/>
            <a:ext cx="11040533" cy="0"/>
          </a:xfrm>
          <a:prstGeom prst="line">
            <a:avLst/>
          </a:prstGeom>
          <a:noFill/>
          <a:ln w="22225"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3" name="Rectangle 43"/>
          <p:cNvSpPr txBox="1">
            <a:spLocks noChangeArrowheads="1"/>
          </p:cNvSpPr>
          <p:nvPr userDrawn="1"/>
        </p:nvSpPr>
        <p:spPr bwMode="auto">
          <a:xfrm>
            <a:off x="11295674" y="6548439"/>
            <a:ext cx="341760"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9"/>
          <p:cNvSpPr>
            <a:spLocks noChangeArrowheads="1"/>
          </p:cNvSpPr>
          <p:nvPr userDrawn="1"/>
        </p:nvSpPr>
        <p:spPr bwMode="auto">
          <a:xfrm>
            <a:off x="528225" y="6569076"/>
            <a:ext cx="955711"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Tx/>
              <a:buFontTx/>
              <a:buNone/>
            </a:pPr>
            <a:r>
              <a:rPr lang="en-US" sz="1000" dirty="0" smtClean="0">
                <a:solidFill>
                  <a:srgbClr val="0E438A"/>
                </a:solidFill>
                <a:latin typeface="Zurich BT" charset="0"/>
              </a:rPr>
              <a:t>January 2018</a:t>
            </a:r>
            <a:endParaRPr lang="en-US" sz="1000" dirty="0">
              <a:solidFill>
                <a:srgbClr val="0E438A"/>
              </a:solidFill>
              <a:latin typeface="Zurich BT" charset="0"/>
            </a:endParaRPr>
          </a:p>
        </p:txBody>
      </p:sp>
      <p:pic>
        <p:nvPicPr>
          <p:cNvPr id="2" name="Picture 1"/>
          <p:cNvPicPr>
            <a:picLocks noChangeAspect="1"/>
          </p:cNvPicPr>
          <p:nvPr userDrawn="1"/>
        </p:nvPicPr>
        <p:blipFill>
          <a:blip r:embed="rId2"/>
          <a:stretch>
            <a:fillRect/>
          </a:stretch>
        </p:blipFill>
        <p:spPr>
          <a:xfrm>
            <a:off x="0" y="0"/>
            <a:ext cx="841321" cy="841321"/>
          </a:xfrm>
          <a:prstGeom prst="rect">
            <a:avLst/>
          </a:prstGeom>
        </p:spPr>
      </p:pic>
    </p:spTree>
    <p:extLst>
      <p:ext uri="{BB962C8B-B14F-4D97-AF65-F5344CB8AC3E}">
        <p14:creationId xmlns:p14="http://schemas.microsoft.com/office/powerpoint/2010/main" val="24653858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AC22A1-9E88-4A07-AA70-A6768F43662D}" type="datetimeFigureOut">
              <a:rPr lang="en-US" smtClean="0"/>
              <a:t>12-Apr-19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6BE1-8C2E-4904-BB26-6CFB84CE438B}"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0"/>
            <a:ext cx="841321" cy="841321"/>
          </a:xfrm>
          <a:prstGeom prst="rect">
            <a:avLst/>
          </a:prstGeom>
        </p:spPr>
      </p:pic>
    </p:spTree>
    <p:extLst>
      <p:ext uri="{BB962C8B-B14F-4D97-AF65-F5344CB8AC3E}">
        <p14:creationId xmlns:p14="http://schemas.microsoft.com/office/powerpoint/2010/main" val="145273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838199" y="6356350"/>
            <a:ext cx="3889917" cy="365125"/>
          </a:xfrm>
        </p:spPr>
        <p:txBody>
          <a:bodyPr/>
          <a:lstStyle>
            <a:lvl1pPr>
              <a:defRPr lang="fr-FR" sz="1300" smtClean="0"/>
            </a:lvl1pPr>
          </a:lstStyle>
          <a:p>
            <a:r>
              <a:rPr lang="fr-FR" b="1" dirty="0" smtClean="0"/>
              <a:t>ETSI Workshop on Future Radio Technologies</a:t>
            </a:r>
          </a:p>
          <a:p>
            <a:r>
              <a:rPr lang="fr-FR" b="1" dirty="0" smtClean="0"/>
              <a:t>27-28 </a:t>
            </a:r>
            <a:r>
              <a:rPr lang="fr-FR" b="1" dirty="0" err="1" smtClean="0"/>
              <a:t>January</a:t>
            </a:r>
            <a:r>
              <a:rPr lang="fr-FR" b="1" dirty="0" smtClean="0"/>
              <a:t> 2016</a:t>
            </a:r>
            <a:r>
              <a:rPr lang="fr-FR" dirty="0" smtClean="0"/>
              <a:t> </a:t>
            </a:r>
            <a:r>
              <a:rPr lang="fr-FR" b="1" dirty="0" smtClean="0"/>
              <a:t>Sophia-Antipolis, France</a:t>
            </a:r>
            <a:endParaRPr lang="fr-FR"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6BE1-8C2E-4904-BB26-6CFB84CE438B}" type="slidenum">
              <a:rPr lang="en-US" smtClean="0"/>
              <a:t>‹#›</a:t>
            </a:fld>
            <a:endParaRPr lang="en-US"/>
          </a:p>
        </p:txBody>
      </p:sp>
    </p:spTree>
    <p:extLst>
      <p:ext uri="{BB962C8B-B14F-4D97-AF65-F5344CB8AC3E}">
        <p14:creationId xmlns:p14="http://schemas.microsoft.com/office/powerpoint/2010/main" val="122209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AC22A1-9E88-4A07-AA70-A6768F43662D}" type="datetimeFigureOut">
              <a:rPr lang="en-US" smtClean="0"/>
              <a:t>12-Apr-19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6BE1-8C2E-4904-BB26-6CFB84CE438B}" type="slidenum">
              <a:rPr lang="en-US" smtClean="0"/>
              <a:t>‹#›</a:t>
            </a:fld>
            <a:endParaRPr lang="en-US"/>
          </a:p>
        </p:txBody>
      </p:sp>
    </p:spTree>
    <p:extLst>
      <p:ext uri="{BB962C8B-B14F-4D97-AF65-F5344CB8AC3E}">
        <p14:creationId xmlns:p14="http://schemas.microsoft.com/office/powerpoint/2010/main" val="171368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C22A1-9E88-4A07-AA70-A6768F43662D}" type="datetimeFigureOut">
              <a:rPr lang="en-US" smtClean="0"/>
              <a:t>12-Apr-19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26BE1-8C2E-4904-BB26-6CFB84CE438B}" type="slidenum">
              <a:rPr lang="en-US" smtClean="0"/>
              <a:t>‹#›</a:t>
            </a:fld>
            <a:endParaRPr lang="en-US"/>
          </a:p>
        </p:txBody>
      </p:sp>
    </p:spTree>
    <p:extLst>
      <p:ext uri="{BB962C8B-B14F-4D97-AF65-F5344CB8AC3E}">
        <p14:creationId xmlns:p14="http://schemas.microsoft.com/office/powerpoint/2010/main" val="215577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C22A1-9E88-4A07-AA70-A6768F43662D}" type="datetimeFigureOut">
              <a:rPr lang="en-US" smtClean="0"/>
              <a:t>12-Apr-19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26BE1-8C2E-4904-BB26-6CFB84CE438B}"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841321" cy="841321"/>
          </a:xfrm>
          <a:prstGeom prst="rect">
            <a:avLst/>
          </a:prstGeom>
        </p:spPr>
      </p:pic>
    </p:spTree>
    <p:extLst>
      <p:ext uri="{BB962C8B-B14F-4D97-AF65-F5344CB8AC3E}">
        <p14:creationId xmlns:p14="http://schemas.microsoft.com/office/powerpoint/2010/main" val="137341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C22A1-9E88-4A07-AA70-A6768F43662D}" type="datetimeFigureOut">
              <a:rPr lang="en-US" smtClean="0"/>
              <a:t>12-Apr-19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26BE1-8C2E-4904-BB26-6CFB84CE438B}" type="slidenum">
              <a:rPr lang="en-US" smtClean="0"/>
              <a:t>‹#›</a:t>
            </a:fld>
            <a:endParaRPr lang="en-US"/>
          </a:p>
        </p:txBody>
      </p:sp>
    </p:spTree>
    <p:extLst>
      <p:ext uri="{BB962C8B-B14F-4D97-AF65-F5344CB8AC3E}">
        <p14:creationId xmlns:p14="http://schemas.microsoft.com/office/powerpoint/2010/main" val="16053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C22A1-9E88-4A07-AA70-A6768F43662D}" type="datetimeFigureOut">
              <a:rPr lang="en-US" smtClean="0"/>
              <a:t>12-Apr-19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6BE1-8C2E-4904-BB26-6CFB84CE438B}" type="slidenum">
              <a:rPr lang="en-US" smtClean="0"/>
              <a:t>‹#›</a:t>
            </a:fld>
            <a:endParaRPr lang="en-US"/>
          </a:p>
        </p:txBody>
      </p:sp>
    </p:spTree>
    <p:extLst>
      <p:ext uri="{BB962C8B-B14F-4D97-AF65-F5344CB8AC3E}">
        <p14:creationId xmlns:p14="http://schemas.microsoft.com/office/powerpoint/2010/main" val="390190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C22A1-9E88-4A07-AA70-A6768F43662D}" type="datetimeFigureOut">
              <a:rPr lang="en-US" smtClean="0"/>
              <a:t>12-Apr-19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6BE1-8C2E-4904-BB26-6CFB84CE438B}" type="slidenum">
              <a:rPr lang="en-US" smtClean="0"/>
              <a:t>‹#›</a:t>
            </a:fld>
            <a:endParaRPr lang="en-US"/>
          </a:p>
        </p:txBody>
      </p:sp>
    </p:spTree>
    <p:extLst>
      <p:ext uri="{BB962C8B-B14F-4D97-AF65-F5344CB8AC3E}">
        <p14:creationId xmlns:p14="http://schemas.microsoft.com/office/powerpoint/2010/main" val="366238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C22A1-9E88-4A07-AA70-A6768F43662D}" type="datetimeFigureOut">
              <a:rPr lang="en-US" smtClean="0"/>
              <a:t>12-Apr-19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26BE1-8C2E-4904-BB26-6CFB84CE438B}" type="slidenum">
              <a:rPr lang="en-US" smtClean="0"/>
              <a:t>‹#›</a:t>
            </a:fld>
            <a:endParaRPr lang="en-US"/>
          </a:p>
        </p:txBody>
      </p:sp>
    </p:spTree>
    <p:extLst>
      <p:ext uri="{BB962C8B-B14F-4D97-AF65-F5344CB8AC3E}">
        <p14:creationId xmlns:p14="http://schemas.microsoft.com/office/powerpoint/2010/main" val="413043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dhakarreddymr.wordpress.com/2011/06/01/difference-between-1g-2g-2-5g-3g-pre-4g-and-4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hyperlink" Target="http://www.itu.int/" TargetMode="External"/><Relationship Id="rId4" Type="http://schemas.openxmlformats.org/officeDocument/2006/relationships/diagramData" Target="../diagrams/data1.xml"/><Relationship Id="rId9" Type="http://schemas.openxmlformats.org/officeDocument/2006/relationships/image" Target="../media/image4.jpeg"/><Relationship Id="rId14" Type="http://schemas.openxmlformats.org/officeDocument/2006/relationships/diagramColors" Target="../diagrams/colors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www.itu.int/md/R15-SG05-C-0040/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tu.int/dms_pub/itu-r/oth/0c/0a/R0C0A00000C0014PDFE.pdf" TargetMode="External"/><Relationship Id="rId2" Type="http://schemas.openxmlformats.org/officeDocument/2006/relationships/hyperlink" Target="http://www.itu.int/dms_pub/itu-r/oth/0c/0a/R0C0A00000C0006PDFE.pdf" TargetMode="External"/><Relationship Id="rId1" Type="http://schemas.openxmlformats.org/officeDocument/2006/relationships/slideLayout" Target="../slideLayouts/slideLayout16.xml"/><Relationship Id="rId5" Type="http://schemas.openxmlformats.org/officeDocument/2006/relationships/hyperlink" Target="http://www.itu.int/dms_pub/itu-r/oth/0c/0a/R0C0A00000C0025PDFE.pdf" TargetMode="External"/><Relationship Id="rId4" Type="http://schemas.openxmlformats.org/officeDocument/2006/relationships/hyperlink" Target="http://www.itu.int/dms_pub/itu-r/oth/0c/0a/R0C0A00000C0015PDF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A732D6B-85B2-4291-881C-FD8D3E758029}" type="slidenum">
              <a:rPr lang="en-US" smtClean="0"/>
              <a:pPr/>
              <a:t>1</a:t>
            </a:fld>
            <a:endParaRPr lang="en-US" dirty="0"/>
          </a:p>
        </p:txBody>
      </p:sp>
      <p:sp>
        <p:nvSpPr>
          <p:cNvPr id="17" name="TextBox 16"/>
          <p:cNvSpPr txBox="1"/>
          <p:nvPr/>
        </p:nvSpPr>
        <p:spPr>
          <a:xfrm>
            <a:off x="4281445" y="3638454"/>
            <a:ext cx="3744416" cy="1138773"/>
          </a:xfrm>
          <a:prstGeom prst="rect">
            <a:avLst/>
          </a:prstGeom>
          <a:gradFill>
            <a:gsLst>
              <a:gs pos="0">
                <a:schemeClr val="accent5">
                  <a:lumMod val="20000"/>
                  <a:lumOff val="80000"/>
                </a:schemeClr>
              </a:gs>
              <a:gs pos="66000">
                <a:schemeClr val="accent1">
                  <a:lumMod val="20000"/>
                  <a:lumOff val="80000"/>
                </a:schemeClr>
              </a:gs>
              <a:gs pos="13000">
                <a:schemeClr val="bg1"/>
              </a:gs>
              <a:gs pos="97000">
                <a:srgbClr val="FFFFFF"/>
              </a:gs>
              <a:gs pos="96000">
                <a:schemeClr val="bg2"/>
              </a:gs>
              <a:gs pos="100000">
                <a:schemeClr val="bg2"/>
              </a:gs>
              <a:gs pos="93000">
                <a:schemeClr val="accent1">
                  <a:lumMod val="40000"/>
                  <a:lumOff val="60000"/>
                </a:schemeClr>
              </a:gs>
              <a:gs pos="100000">
                <a:srgbClr val="EAEAEA"/>
              </a:gs>
            </a:gsLst>
            <a:lin ang="5400000" scaled="0"/>
          </a:gradFill>
          <a:ln>
            <a:solidFill>
              <a:schemeClr val="tx2">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scene3d>
              <a:camera prst="perspectiveLeft"/>
              <a:lightRig rig="threePt" dir="t"/>
            </a:scene3d>
            <a:sp3d extrusionH="57150">
              <a:bevelT w="57150" h="38100" prst="artDeco"/>
            </a:sp3d>
          </a:bodyPr>
          <a:lstStyle/>
          <a:p>
            <a:pPr algn="ctr"/>
            <a:r>
              <a:rPr lang="en-US" sz="2800" dirty="0">
                <a:solidFill>
                  <a:schemeClr val="tx2">
                    <a:lumMod val="75000"/>
                  </a:schemeClr>
                </a:solidFill>
              </a:rPr>
              <a:t>Joaquin RESTREPO</a:t>
            </a:r>
          </a:p>
          <a:p>
            <a:pPr algn="ctr"/>
            <a:r>
              <a:rPr lang="en-US" sz="2000" dirty="0">
                <a:solidFill>
                  <a:schemeClr val="tx2">
                    <a:lumMod val="75000"/>
                  </a:schemeClr>
                </a:solidFill>
              </a:rPr>
              <a:t>Head OPS Division</a:t>
            </a:r>
          </a:p>
          <a:p>
            <a:pPr algn="ctr"/>
            <a:r>
              <a:rPr lang="en-US" sz="2000" dirty="0" err="1">
                <a:solidFill>
                  <a:schemeClr val="tx2">
                    <a:lumMod val="75000"/>
                  </a:schemeClr>
                </a:solidFill>
              </a:rPr>
              <a:t>Radiocommunication</a:t>
            </a:r>
            <a:r>
              <a:rPr lang="en-US" sz="2000" dirty="0">
                <a:solidFill>
                  <a:schemeClr val="tx2">
                    <a:lumMod val="75000"/>
                  </a:schemeClr>
                </a:solidFill>
              </a:rPr>
              <a:t> Bureau</a:t>
            </a:r>
          </a:p>
        </p:txBody>
      </p:sp>
      <p:sp>
        <p:nvSpPr>
          <p:cNvPr id="18" name="Rectangle 17"/>
          <p:cNvSpPr/>
          <p:nvPr/>
        </p:nvSpPr>
        <p:spPr>
          <a:xfrm>
            <a:off x="1868789" y="5769473"/>
            <a:ext cx="7957298" cy="769441"/>
          </a:xfrm>
          <a:prstGeom prst="rect">
            <a:avLst/>
          </a:prstGeom>
        </p:spPr>
        <p:txBody>
          <a:bodyPr wrap="square">
            <a:spAutoFit/>
          </a:bodyPr>
          <a:lstStyle/>
          <a:p>
            <a:pPr algn="ctr"/>
            <a:r>
              <a:rPr lang="en-GB" sz="2400" b="1" kern="1400" spc="-50" dirty="0">
                <a:solidFill>
                  <a:srgbClr val="2E74B5"/>
                </a:solidFill>
                <a:latin typeface="Calibri Light" panose="020F0302020204030204" pitchFamily="34" charset="0"/>
                <a:ea typeface="SimSun" panose="02010600030101010101" pitchFamily="2" charset="-122"/>
                <a:cs typeface="Times New Roman" panose="02020603050405020304" pitchFamily="18" charset="0"/>
              </a:rPr>
              <a:t>ITU – PITA Pacific Radio Communication Workshop 2019 (PRW-19)</a:t>
            </a:r>
            <a:endParaRPr lang="en-GB" sz="2400" b="1" kern="1400" spc="-50" dirty="0">
              <a:latin typeface="Calibri Light" panose="020F0302020204030204" pitchFamily="34" charset="0"/>
              <a:ea typeface="SimSun" panose="02010600030101010101" pitchFamily="2" charset="-122"/>
              <a:cs typeface="Times New Roman" panose="02020603050405020304" pitchFamily="18" charset="0"/>
            </a:endParaRPr>
          </a:p>
          <a:p>
            <a:pPr algn="ctr" hangingPunct="0">
              <a:spcAft>
                <a:spcPts val="600"/>
              </a:spcAft>
              <a:tabLst>
                <a:tab pos="2637155" algn="ctr"/>
                <a:tab pos="5274310" algn="r"/>
              </a:tabLst>
            </a:pPr>
            <a:r>
              <a:rPr lang="en-US" sz="2000" b="1" kern="1400" spc="-50" dirty="0">
                <a:solidFill>
                  <a:srgbClr val="2E74B5"/>
                </a:solidFill>
                <a:latin typeface="Calibri Light" panose="020F0302020204030204" pitchFamily="34" charset="0"/>
                <a:ea typeface="SimSun" panose="02010600030101010101" pitchFamily="2" charset="-122"/>
                <a:cs typeface="Times New Roman" panose="02020603050405020304" pitchFamily="18" charset="0"/>
              </a:rPr>
              <a:t>Coral Coast, Fiji</a:t>
            </a:r>
            <a:r>
              <a:rPr lang="en-GB" sz="2000" b="1" kern="1400" spc="-50" dirty="0">
                <a:solidFill>
                  <a:srgbClr val="2E74B5"/>
                </a:solidFill>
                <a:latin typeface="Calibri Light" panose="020F0302020204030204" pitchFamily="34" charset="0"/>
                <a:ea typeface="SimSun" panose="02010600030101010101" pitchFamily="2" charset="-122"/>
                <a:cs typeface="Times New Roman" panose="02020603050405020304" pitchFamily="18" charset="0"/>
              </a:rPr>
              <a:t>, 11 – 12 April 2019</a:t>
            </a:r>
          </a:p>
        </p:txBody>
      </p:sp>
      <p:pic>
        <p:nvPicPr>
          <p:cNvPr id="19" name="Picture 18"/>
          <p:cNvPicPr>
            <a:picLocks noChangeAspect="1"/>
          </p:cNvPicPr>
          <p:nvPr/>
        </p:nvPicPr>
        <p:blipFill>
          <a:blip r:embed="rId2"/>
          <a:stretch>
            <a:fillRect/>
          </a:stretch>
        </p:blipFill>
        <p:spPr>
          <a:xfrm>
            <a:off x="9826088" y="169647"/>
            <a:ext cx="658425" cy="762066"/>
          </a:xfrm>
          <a:prstGeom prst="rect">
            <a:avLst/>
          </a:prstGeom>
        </p:spPr>
      </p:pic>
      <p:sp>
        <p:nvSpPr>
          <p:cNvPr id="7" name="Title 5"/>
          <p:cNvSpPr txBox="1">
            <a:spLocks/>
          </p:cNvSpPr>
          <p:nvPr/>
        </p:nvSpPr>
        <p:spPr>
          <a:xfrm>
            <a:off x="1056290" y="1646032"/>
            <a:ext cx="10155345" cy="1332000"/>
          </a:xfrm>
          <a:prstGeom prst="rect">
            <a:avLst/>
          </a:prstGeom>
          <a:gradFill flip="none" rotWithShape="1">
            <a:gsLst>
              <a:gs pos="0">
                <a:schemeClr val="accent5">
                  <a:lumMod val="17000"/>
                  <a:lumOff val="83000"/>
                </a:schemeClr>
              </a:gs>
              <a:gs pos="97000">
                <a:schemeClr val="accent1">
                  <a:lumMod val="20000"/>
                  <a:lumOff val="80000"/>
                </a:schemeClr>
              </a:gs>
              <a:gs pos="83000">
                <a:schemeClr val="bg1"/>
              </a:gs>
              <a:gs pos="33000">
                <a:srgbClr val="FFFFFF"/>
              </a:gs>
              <a:gs pos="100000">
                <a:schemeClr val="bg2"/>
              </a:gs>
              <a:gs pos="2000">
                <a:schemeClr val="accent5">
                  <a:lumMod val="40000"/>
                  <a:lumOff val="60000"/>
                </a:schemeClr>
              </a:gs>
              <a:gs pos="37000">
                <a:schemeClr val="accent1">
                  <a:lumMod val="20000"/>
                  <a:lumOff val="80000"/>
                </a:schemeClr>
              </a:gs>
              <a:gs pos="80000">
                <a:schemeClr val="tx2">
                  <a:lumMod val="20000"/>
                  <a:lumOff val="80000"/>
                </a:schemeClr>
              </a:gs>
            </a:gsLst>
            <a:lin ang="2700000" scaled="1"/>
            <a:tileRect/>
          </a:gradFill>
          <a:ln>
            <a:solidFill>
              <a:schemeClr val="tx2">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lnSpc>
                <a:spcPct val="90000"/>
              </a:lnSpc>
              <a:spcBef>
                <a:spcPts val="0"/>
              </a:spcBef>
            </a:pPr>
            <a:r>
              <a:rPr lang="en-US" sz="5000" b="1" i="1" dirty="0">
                <a:solidFill>
                  <a:srgbClr val="FF0000"/>
                </a:solidFill>
                <a:latin typeface="Times"/>
                <a:ea typeface="+mn-ea"/>
                <a:cs typeface="Times"/>
              </a:rPr>
              <a:t>IMT evolution: </a:t>
            </a:r>
            <a:r>
              <a:rPr lang="en-US" sz="5000" b="1" i="1" dirty="0" smtClean="0">
                <a:solidFill>
                  <a:srgbClr val="FF0000"/>
                </a:solidFill>
                <a:latin typeface="Times"/>
                <a:ea typeface="+mn-ea"/>
                <a:cs typeface="Times"/>
              </a:rPr>
              <a:t>Toward  5G </a:t>
            </a:r>
            <a:r>
              <a:rPr lang="en-US" sz="5000" b="1" i="1" dirty="0">
                <a:solidFill>
                  <a:srgbClr val="FF0000"/>
                </a:solidFill>
                <a:latin typeface="Times"/>
                <a:ea typeface="+mn-ea"/>
                <a:cs typeface="Times"/>
              </a:rPr>
              <a:t>Systems</a:t>
            </a:r>
          </a:p>
        </p:txBody>
      </p:sp>
    </p:spTree>
    <p:extLst>
      <p:ext uri="{BB962C8B-B14F-4D97-AF65-F5344CB8AC3E}">
        <p14:creationId xmlns:p14="http://schemas.microsoft.com/office/powerpoint/2010/main" val="39234720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12534070" y="5979858"/>
            <a:ext cx="270030" cy="216024"/>
          </a:xfrm>
        </p:spPr>
        <p:txBody>
          <a:bodyPr/>
          <a:lstStyle/>
          <a:p>
            <a:pPr>
              <a:buClr>
                <a:prstClr val="black"/>
              </a:buClr>
            </a:pPr>
            <a:fld id="{CEFC07E8-B785-4A02-97B7-5C35E85D378C}" type="slidenum">
              <a:rPr lang="en-US" smtClean="0"/>
              <a:pPr>
                <a:buClr>
                  <a:prstClr val="black"/>
                </a:buClr>
              </a:pPr>
              <a:t>10</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972" y="1493898"/>
            <a:ext cx="6247311" cy="456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5"/>
          <p:cNvSpPr txBox="1">
            <a:spLocks noChangeArrowheads="1"/>
          </p:cNvSpPr>
          <p:nvPr/>
        </p:nvSpPr>
        <p:spPr bwMode="auto">
          <a:xfrm>
            <a:off x="1902510" y="6408446"/>
            <a:ext cx="6213637" cy="181012"/>
          </a:xfrm>
          <a:prstGeom prst="rect">
            <a:avLst/>
          </a:prstGeom>
          <a:noFill/>
          <a:ln w="9525">
            <a:noFill/>
            <a:miter lim="800000"/>
            <a:headEnd/>
            <a:tailEnd/>
          </a:ln>
          <a:effectLst/>
          <a:extLst/>
        </p:spPr>
        <p:txBody>
          <a:bodyPr vert="horz" wrap="square" lIns="68580" tIns="34290" rIns="68580" bIns="34290" numCol="1" anchor="t" anchorCtr="0" compatLnSpc="1">
            <a:prstTxWarp prst="textNoShape">
              <a:avLst/>
            </a:prstTxWarp>
          </a:bodyPr>
          <a:lstStyle>
            <a:lvl1pPr marL="342900" indent="-342900">
              <a:lnSpc>
                <a:spcPct val="90000"/>
              </a:lnSpc>
              <a:spcBef>
                <a:spcPct val="10000"/>
              </a:spcBef>
              <a:buClr>
                <a:srgbClr val="0E438A"/>
              </a:buClr>
              <a:buSzPct val="110000"/>
              <a:buFont typeface="Wingdings" pitchFamily="2" charset="2"/>
              <a:buChar char="§"/>
              <a:tabLst>
                <a:tab pos="363538" algn="l"/>
              </a:tabLst>
              <a:defRPr sz="2800">
                <a:solidFill>
                  <a:schemeClr val="tx1"/>
                </a:solidFill>
                <a:latin typeface="Arial" pitchFamily="34" charset="0"/>
                <a:cs typeface="Arial" pitchFamily="34" charset="0"/>
              </a:defRPr>
            </a:lvl1pPr>
            <a:lvl2pPr marL="742950" indent="-285750">
              <a:spcBef>
                <a:spcPct val="20000"/>
              </a:spcBef>
              <a:buClr>
                <a:srgbClr val="0099CC"/>
              </a:buClr>
              <a:buFont typeface="Wingdings" pitchFamily="2" charset="2"/>
              <a:buChar char="Ø"/>
              <a:defRPr sz="2800">
                <a:solidFill>
                  <a:srgbClr val="5C5C5C"/>
                </a:solidFill>
                <a:latin typeface="+mn-lt"/>
              </a:defRPr>
            </a:lvl2pPr>
            <a:lvl3pPr marL="1143000" indent="-228600">
              <a:spcBef>
                <a:spcPct val="20000"/>
              </a:spcBef>
              <a:buClr>
                <a:srgbClr val="0099CC"/>
              </a:buClr>
              <a:buFont typeface="Wingdings" pitchFamily="2" charset="2"/>
              <a:buChar char="§"/>
              <a:defRPr>
                <a:solidFill>
                  <a:srgbClr val="5C5C5C"/>
                </a:solidFill>
                <a:latin typeface="+mn-lt"/>
              </a:defRPr>
            </a:lvl3pPr>
            <a:lvl4pPr marL="1600200" indent="-228600">
              <a:spcBef>
                <a:spcPct val="20000"/>
              </a:spcBef>
              <a:buFont typeface="Verdana" pitchFamily="34" charset="0"/>
              <a:buChar char="–"/>
              <a:defRPr sz="2000">
                <a:solidFill>
                  <a:srgbClr val="5C5C5C"/>
                </a:solidFill>
                <a:latin typeface="+mn-lt"/>
              </a:defRPr>
            </a:lvl4pPr>
            <a:lvl5pPr marL="2057400" indent="-228600">
              <a:spcBef>
                <a:spcPct val="20000"/>
              </a:spcBef>
              <a:buFont typeface="Verdana" pitchFamily="34" charset="0"/>
              <a:buChar char="–"/>
              <a:defRPr sz="2000">
                <a:solidFill>
                  <a:srgbClr val="5C5C5C"/>
                </a:solidFill>
                <a:latin typeface="+mn-lt"/>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eaLnBrk="0" fontAlgn="base" hangingPunct="0">
              <a:spcAft>
                <a:spcPct val="0"/>
              </a:spcAft>
              <a:buNone/>
            </a:pPr>
            <a:endParaRPr lang="en-US" sz="900" dirty="0">
              <a:solidFill>
                <a:prstClr val="black"/>
              </a:solidFill>
            </a:endParaRPr>
          </a:p>
          <a:p>
            <a:pPr marL="0" indent="0" eaLnBrk="0" fontAlgn="base" hangingPunct="0">
              <a:spcAft>
                <a:spcPct val="0"/>
              </a:spcAft>
              <a:buNone/>
            </a:pPr>
            <a:r>
              <a:rPr lang="en-US" sz="750" i="1" dirty="0">
                <a:solidFill>
                  <a:prstClr val="black"/>
                </a:solidFill>
              </a:rPr>
              <a:t>Figure taken from: </a:t>
            </a:r>
            <a:r>
              <a:rPr lang="en-US" sz="750" i="1" dirty="0">
                <a:solidFill>
                  <a:prstClr val="black"/>
                </a:solidFill>
                <a:hlinkClick r:id="rId3"/>
              </a:rPr>
              <a:t>http://sudhakarreddymr.wordpress.com/2011/06/01/difference-between-1g-2g-2-5g-3g-pre-4g-and-4g/</a:t>
            </a:r>
            <a:r>
              <a:rPr lang="en-US" sz="750" i="1" dirty="0">
                <a:solidFill>
                  <a:prstClr val="black"/>
                </a:solidFill>
              </a:rPr>
              <a:t>   </a:t>
            </a:r>
            <a:endParaRPr lang="en-US" sz="2400" dirty="0">
              <a:solidFill>
                <a:prstClr val="black"/>
              </a:solidFill>
            </a:endParaRPr>
          </a:p>
          <a:p>
            <a:pPr marL="0" indent="0" eaLnBrk="0" fontAlgn="base" hangingPunct="0">
              <a:spcAft>
                <a:spcPct val="0"/>
              </a:spcAft>
              <a:buNone/>
            </a:pPr>
            <a:endParaRPr lang="es-ES_tradnl" sz="2400" b="1" dirty="0">
              <a:solidFill>
                <a:srgbClr val="6585CF">
                  <a:lumMod val="75000"/>
                </a:srgbClr>
              </a:solidFill>
            </a:endParaRPr>
          </a:p>
          <a:p>
            <a:pPr marL="0" indent="0" eaLnBrk="0" fontAlgn="base" hangingPunct="0">
              <a:spcAft>
                <a:spcPct val="0"/>
              </a:spcAft>
              <a:buNone/>
            </a:pPr>
            <a:endParaRPr lang="en-US" sz="750" dirty="0">
              <a:solidFill>
                <a:prstClr val="black"/>
              </a:solidFill>
            </a:endParaRPr>
          </a:p>
          <a:p>
            <a:pPr marL="0" indent="0" eaLnBrk="0" fontAlgn="base" hangingPunct="0">
              <a:spcAft>
                <a:spcPct val="0"/>
              </a:spcAft>
              <a:buNone/>
            </a:pPr>
            <a:endParaRPr lang="en-GB" sz="1800" dirty="0">
              <a:solidFill>
                <a:prstClr val="black"/>
              </a:solidFill>
            </a:endParaRPr>
          </a:p>
          <a:p>
            <a:pPr eaLnBrk="0" fontAlgn="base" hangingPunct="0">
              <a:spcAft>
                <a:spcPct val="0"/>
              </a:spcAft>
            </a:pPr>
            <a:endParaRPr lang="en-US" sz="1800" dirty="0">
              <a:solidFill>
                <a:prstClr val="black"/>
              </a:solidFill>
            </a:endParaRPr>
          </a:p>
        </p:txBody>
      </p:sp>
      <p:sp>
        <p:nvSpPr>
          <p:cNvPr id="2" name="TextBox 1"/>
          <p:cNvSpPr txBox="1"/>
          <p:nvPr/>
        </p:nvSpPr>
        <p:spPr>
          <a:xfrm>
            <a:off x="1863971" y="182889"/>
            <a:ext cx="6903474" cy="1477328"/>
          </a:xfrm>
          <a:prstGeom prst="rect">
            <a:avLst/>
          </a:prstGeom>
          <a:noFill/>
        </p:spPr>
        <p:txBody>
          <a:bodyPr wrap="square" rtlCol="0">
            <a:spAutoFit/>
          </a:bodyPr>
          <a:lstStyle/>
          <a:p>
            <a:pPr eaLnBrk="0" fontAlgn="base" hangingPunct="0">
              <a:spcBef>
                <a:spcPct val="0"/>
              </a:spcBef>
              <a:spcAft>
                <a:spcPct val="0"/>
              </a:spcAft>
              <a:buClr>
                <a:prstClr val="black"/>
              </a:buClr>
              <a:buFont typeface="Arial" pitchFamily="34" charset="0"/>
              <a:buNone/>
            </a:pPr>
            <a:r>
              <a:rPr lang="en-US" b="1" dirty="0">
                <a:solidFill>
                  <a:srgbClr val="003399"/>
                </a:solidFill>
              </a:rPr>
              <a:t>1G </a:t>
            </a:r>
            <a:r>
              <a:rPr lang="en-US" b="1" dirty="0">
                <a:solidFill>
                  <a:srgbClr val="003399"/>
                </a:solidFill>
                <a:sym typeface="Wingdings" panose="05000000000000000000" pitchFamily="2" charset="2"/>
              </a:rPr>
              <a:t> 2G : </a:t>
            </a:r>
            <a:r>
              <a:rPr lang="en-US" dirty="0">
                <a:solidFill>
                  <a:srgbClr val="003399"/>
                </a:solidFill>
                <a:sym typeface="Wingdings" panose="05000000000000000000" pitchFamily="2" charset="2"/>
              </a:rPr>
              <a:t>Analog to Digital</a:t>
            </a:r>
          </a:p>
          <a:p>
            <a:pPr eaLnBrk="0" fontAlgn="base" hangingPunct="0">
              <a:spcBef>
                <a:spcPct val="0"/>
              </a:spcBef>
              <a:spcAft>
                <a:spcPct val="0"/>
              </a:spcAft>
              <a:buClr>
                <a:prstClr val="black"/>
              </a:buClr>
              <a:buFont typeface="Arial" pitchFamily="34" charset="0"/>
              <a:buNone/>
            </a:pPr>
            <a:r>
              <a:rPr lang="en-US" b="1" dirty="0">
                <a:solidFill>
                  <a:srgbClr val="003399"/>
                </a:solidFill>
              </a:rPr>
              <a:t>2G </a:t>
            </a:r>
            <a:r>
              <a:rPr lang="en-US" b="1" dirty="0">
                <a:solidFill>
                  <a:srgbClr val="003399"/>
                </a:solidFill>
                <a:sym typeface="Wingdings" panose="05000000000000000000" pitchFamily="2" charset="2"/>
              </a:rPr>
              <a:t> 3G : </a:t>
            </a:r>
            <a:r>
              <a:rPr lang="en-US" dirty="0">
                <a:solidFill>
                  <a:srgbClr val="003399"/>
                </a:solidFill>
                <a:sym typeface="Wingdings" panose="05000000000000000000" pitchFamily="2" charset="2"/>
              </a:rPr>
              <a:t>Narrowband to Broadband </a:t>
            </a:r>
          </a:p>
          <a:p>
            <a:pPr eaLnBrk="0" fontAlgn="base" hangingPunct="0">
              <a:spcBef>
                <a:spcPct val="0"/>
              </a:spcBef>
              <a:spcAft>
                <a:spcPct val="0"/>
              </a:spcAft>
              <a:buClr>
                <a:prstClr val="black"/>
              </a:buClr>
              <a:buFont typeface="Arial" pitchFamily="34" charset="0"/>
              <a:buNone/>
            </a:pPr>
            <a:r>
              <a:rPr lang="en-US" b="1" dirty="0">
                <a:solidFill>
                  <a:srgbClr val="003399"/>
                </a:solidFill>
              </a:rPr>
              <a:t>3G </a:t>
            </a:r>
            <a:r>
              <a:rPr lang="en-US" b="1" dirty="0">
                <a:solidFill>
                  <a:srgbClr val="003399"/>
                </a:solidFill>
                <a:sym typeface="Wingdings" panose="05000000000000000000" pitchFamily="2" charset="2"/>
              </a:rPr>
              <a:t> 4G : </a:t>
            </a:r>
            <a:r>
              <a:rPr lang="en-US" dirty="0">
                <a:solidFill>
                  <a:srgbClr val="003399"/>
                </a:solidFill>
                <a:sym typeface="Wingdings" panose="05000000000000000000" pitchFamily="2" charset="2"/>
              </a:rPr>
              <a:t>Broadband evolution (Multimedia) </a:t>
            </a:r>
          </a:p>
          <a:p>
            <a:pPr eaLnBrk="0" fontAlgn="base" hangingPunct="0">
              <a:spcBef>
                <a:spcPct val="0"/>
              </a:spcBef>
              <a:spcAft>
                <a:spcPct val="0"/>
              </a:spcAft>
              <a:buClr>
                <a:prstClr val="black"/>
              </a:buClr>
            </a:pPr>
            <a:r>
              <a:rPr lang="en-US" b="1" dirty="0">
                <a:solidFill>
                  <a:srgbClr val="003399"/>
                </a:solidFill>
              </a:rPr>
              <a:t>4G </a:t>
            </a:r>
            <a:r>
              <a:rPr lang="en-US" b="1" dirty="0">
                <a:solidFill>
                  <a:srgbClr val="003399"/>
                </a:solidFill>
                <a:sym typeface="Wingdings" panose="05000000000000000000" pitchFamily="2" charset="2"/>
              </a:rPr>
              <a:t> 5G : High </a:t>
            </a:r>
            <a:r>
              <a:rPr lang="en-US" b="1" dirty="0" smtClean="0">
                <a:solidFill>
                  <a:srgbClr val="003399"/>
                </a:solidFill>
                <a:sym typeface="Wingdings" panose="05000000000000000000" pitchFamily="2" charset="2"/>
              </a:rPr>
              <a:t>Broadband </a:t>
            </a:r>
            <a:r>
              <a:rPr lang="en-US" dirty="0">
                <a:solidFill>
                  <a:srgbClr val="003399"/>
                </a:solidFill>
                <a:sym typeface="Wingdings" panose="05000000000000000000" pitchFamily="2" charset="2"/>
              </a:rPr>
              <a:t>to connect</a:t>
            </a:r>
            <a:r>
              <a:rPr lang="en-US" b="1" dirty="0">
                <a:solidFill>
                  <a:srgbClr val="003399"/>
                </a:solidFill>
                <a:sym typeface="Wingdings" panose="05000000000000000000" pitchFamily="2" charset="2"/>
              </a:rPr>
              <a:t> </a:t>
            </a:r>
            <a:r>
              <a:rPr lang="en-US" b="1" dirty="0">
                <a:solidFill>
                  <a:srgbClr val="FF0000"/>
                </a:solidFill>
                <a:sym typeface="Wingdings" panose="05000000000000000000" pitchFamily="2" charset="2"/>
              </a:rPr>
              <a:t>People</a:t>
            </a:r>
            <a:r>
              <a:rPr lang="en-US" dirty="0">
                <a:solidFill>
                  <a:srgbClr val="FF0000"/>
                </a:solidFill>
                <a:sym typeface="Wingdings" panose="05000000000000000000" pitchFamily="2" charset="2"/>
              </a:rPr>
              <a:t> </a:t>
            </a:r>
            <a:r>
              <a:rPr lang="en-US" dirty="0">
                <a:solidFill>
                  <a:srgbClr val="003399"/>
                </a:solidFill>
                <a:sym typeface="Wingdings" panose="05000000000000000000" pitchFamily="2" charset="2"/>
              </a:rPr>
              <a:t>and </a:t>
            </a:r>
            <a:r>
              <a:rPr lang="en-US" b="1" dirty="0">
                <a:solidFill>
                  <a:srgbClr val="FF0000"/>
                </a:solidFill>
                <a:sym typeface="Wingdings" panose="05000000000000000000" pitchFamily="2" charset="2"/>
              </a:rPr>
              <a:t>machines</a:t>
            </a:r>
          </a:p>
          <a:p>
            <a:pPr eaLnBrk="0" fontAlgn="base" hangingPunct="0">
              <a:spcBef>
                <a:spcPct val="0"/>
              </a:spcBef>
              <a:spcAft>
                <a:spcPct val="0"/>
              </a:spcAft>
              <a:buClr>
                <a:prstClr val="black"/>
              </a:buClr>
              <a:buFont typeface="Arial" pitchFamily="34" charset="0"/>
              <a:buNone/>
            </a:pPr>
            <a:endParaRPr lang="en-US" dirty="0">
              <a:solidFill>
                <a:srgbClr val="003399"/>
              </a:solidFill>
            </a:endParaRPr>
          </a:p>
        </p:txBody>
      </p:sp>
      <p:sp>
        <p:nvSpPr>
          <p:cNvPr id="4" name="Rectangle 3"/>
          <p:cNvSpPr/>
          <p:nvPr/>
        </p:nvSpPr>
        <p:spPr>
          <a:xfrm>
            <a:off x="7225145" y="1413164"/>
            <a:ext cx="966436" cy="4782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305800" y="3759418"/>
            <a:ext cx="1984584" cy="369332"/>
          </a:xfrm>
          <a:prstGeom prst="rect">
            <a:avLst/>
          </a:prstGeom>
          <a:noFill/>
          <a:ln w="28575">
            <a:solidFill>
              <a:schemeClr val="accent4">
                <a:lumMod val="75000"/>
              </a:schemeClr>
            </a:solidFill>
          </a:ln>
        </p:spPr>
        <p:txBody>
          <a:bodyPr wrap="square" rtlCol="0">
            <a:spAutoFit/>
          </a:bodyPr>
          <a:lstStyle/>
          <a:p>
            <a:pPr eaLnBrk="0" fontAlgn="base" hangingPunct="0">
              <a:spcBef>
                <a:spcPct val="0"/>
              </a:spcBef>
              <a:spcAft>
                <a:spcPct val="0"/>
              </a:spcAft>
              <a:buClr>
                <a:prstClr val="black"/>
              </a:buClr>
              <a:buFont typeface="Arial" pitchFamily="34" charset="0"/>
              <a:buNone/>
            </a:pPr>
            <a:r>
              <a:rPr lang="en-US" b="1" dirty="0">
                <a:solidFill>
                  <a:srgbClr val="003399"/>
                </a:solidFill>
              </a:rPr>
              <a:t>2G</a:t>
            </a:r>
            <a:r>
              <a:rPr lang="en-US" b="1" dirty="0">
                <a:solidFill>
                  <a:srgbClr val="003399"/>
                </a:solidFill>
                <a:sym typeface="Wingdings" panose="05000000000000000000" pitchFamily="2" charset="2"/>
              </a:rPr>
              <a:t>3G </a:t>
            </a:r>
            <a:r>
              <a:rPr lang="en-US" dirty="0">
                <a:solidFill>
                  <a:srgbClr val="003399"/>
                </a:solidFill>
                <a:sym typeface="Wingdings" panose="05000000000000000000" pitchFamily="2" charset="2"/>
              </a:rPr>
              <a:t>Transition</a:t>
            </a:r>
            <a:endParaRPr lang="en-US" dirty="0">
              <a:solidFill>
                <a:srgbClr val="003399"/>
              </a:solidFill>
            </a:endParaRPr>
          </a:p>
        </p:txBody>
      </p:sp>
      <p:sp>
        <p:nvSpPr>
          <p:cNvPr id="9" name="TextBox 8"/>
          <p:cNvSpPr txBox="1"/>
          <p:nvPr/>
        </p:nvSpPr>
        <p:spPr>
          <a:xfrm>
            <a:off x="7305800" y="4785451"/>
            <a:ext cx="1984584" cy="369332"/>
          </a:xfrm>
          <a:prstGeom prst="rect">
            <a:avLst/>
          </a:prstGeom>
          <a:noFill/>
          <a:ln w="28575">
            <a:solidFill>
              <a:schemeClr val="accent4">
                <a:lumMod val="75000"/>
              </a:schemeClr>
            </a:solidFill>
          </a:ln>
        </p:spPr>
        <p:txBody>
          <a:bodyPr wrap="square" rtlCol="0">
            <a:spAutoFit/>
          </a:bodyPr>
          <a:lstStyle/>
          <a:p>
            <a:pPr eaLnBrk="0" fontAlgn="base" hangingPunct="0">
              <a:spcBef>
                <a:spcPct val="0"/>
              </a:spcBef>
              <a:spcAft>
                <a:spcPct val="0"/>
              </a:spcAft>
              <a:buClr>
                <a:prstClr val="black"/>
              </a:buClr>
              <a:buFont typeface="Arial" pitchFamily="34" charset="0"/>
              <a:buNone/>
            </a:pPr>
            <a:r>
              <a:rPr lang="en-US" b="1" dirty="0">
                <a:solidFill>
                  <a:srgbClr val="003399"/>
                </a:solidFill>
              </a:rPr>
              <a:t>3G</a:t>
            </a:r>
            <a:r>
              <a:rPr lang="en-US" b="1" dirty="0">
                <a:solidFill>
                  <a:srgbClr val="003399"/>
                </a:solidFill>
                <a:sym typeface="Wingdings" panose="05000000000000000000" pitchFamily="2" charset="2"/>
              </a:rPr>
              <a:t>4G </a:t>
            </a:r>
            <a:r>
              <a:rPr lang="en-US" dirty="0">
                <a:solidFill>
                  <a:srgbClr val="003399"/>
                </a:solidFill>
                <a:sym typeface="Wingdings" panose="05000000000000000000" pitchFamily="2" charset="2"/>
              </a:rPr>
              <a:t>Transition</a:t>
            </a:r>
            <a:endParaRPr lang="en-US" dirty="0">
              <a:solidFill>
                <a:srgbClr val="003399"/>
              </a:solidFill>
            </a:endParaRPr>
          </a:p>
        </p:txBody>
      </p:sp>
      <p:sp>
        <p:nvSpPr>
          <p:cNvPr id="10" name="TextBox 9"/>
          <p:cNvSpPr txBox="1"/>
          <p:nvPr/>
        </p:nvSpPr>
        <p:spPr>
          <a:xfrm>
            <a:off x="7305800" y="5810287"/>
            <a:ext cx="2085706" cy="369332"/>
          </a:xfrm>
          <a:prstGeom prst="rect">
            <a:avLst/>
          </a:prstGeom>
          <a:noFill/>
          <a:ln w="28575">
            <a:solidFill>
              <a:schemeClr val="accent4">
                <a:lumMod val="75000"/>
              </a:schemeClr>
            </a:solidFill>
          </a:ln>
        </p:spPr>
        <p:txBody>
          <a:bodyPr wrap="square" rtlCol="0">
            <a:spAutoFit/>
          </a:bodyPr>
          <a:lstStyle/>
          <a:p>
            <a:pPr eaLnBrk="0" fontAlgn="base" hangingPunct="0">
              <a:spcBef>
                <a:spcPct val="0"/>
              </a:spcBef>
              <a:spcAft>
                <a:spcPct val="0"/>
              </a:spcAft>
              <a:buClr>
                <a:prstClr val="black"/>
              </a:buClr>
              <a:buFont typeface="Arial" pitchFamily="34" charset="0"/>
              <a:buNone/>
            </a:pPr>
            <a:r>
              <a:rPr lang="en-US" b="1" dirty="0">
                <a:solidFill>
                  <a:srgbClr val="003399"/>
                </a:solidFill>
              </a:rPr>
              <a:t>4G</a:t>
            </a:r>
            <a:r>
              <a:rPr lang="en-US" b="1" dirty="0">
                <a:solidFill>
                  <a:srgbClr val="003399"/>
                </a:solidFill>
                <a:sym typeface="Wingdings" panose="05000000000000000000" pitchFamily="2" charset="2"/>
              </a:rPr>
              <a:t>5G </a:t>
            </a:r>
            <a:r>
              <a:rPr lang="en-US" dirty="0" smtClean="0">
                <a:solidFill>
                  <a:srgbClr val="003399"/>
                </a:solidFill>
                <a:sym typeface="Wingdings" panose="05000000000000000000" pitchFamily="2" charset="2"/>
              </a:rPr>
              <a:t>Revolution</a:t>
            </a:r>
            <a:endParaRPr lang="en-US" dirty="0">
              <a:solidFill>
                <a:srgbClr val="003399"/>
              </a:solidFill>
            </a:endParaRPr>
          </a:p>
        </p:txBody>
      </p:sp>
    </p:spTree>
    <p:extLst>
      <p:ext uri="{BB962C8B-B14F-4D97-AF65-F5344CB8AC3E}">
        <p14:creationId xmlns:p14="http://schemas.microsoft.com/office/powerpoint/2010/main" val="272557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444217" y="5510496"/>
            <a:ext cx="8835617" cy="432047"/>
          </a:xfrm>
          <a:prstGeom prst="rect">
            <a:avLst/>
          </a:prstGeom>
          <a:solidFill>
            <a:srgbClr val="3399FF"/>
          </a:solid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eaLnBrk="0" fontAlgn="base" hangingPunct="0">
              <a:spcBef>
                <a:spcPct val="0"/>
              </a:spcBef>
              <a:spcAft>
                <a:spcPct val="0"/>
              </a:spcAft>
              <a:buClr>
                <a:prstClr val="black"/>
              </a:buClr>
              <a:buFont typeface="Arial" pitchFamily="34" charset="0"/>
              <a:buNone/>
            </a:pPr>
            <a:r>
              <a:rPr lang="en-US" sz="2400" dirty="0">
                <a:solidFill>
                  <a:schemeClr val="bg1"/>
                </a:solidFill>
              </a:rPr>
              <a:t>IMT encompasses both IMT-2000 &amp; IMT-Advanced, …and IMT-2020</a:t>
            </a:r>
          </a:p>
        </p:txBody>
      </p:sp>
      <p:sp>
        <p:nvSpPr>
          <p:cNvPr id="7171" name="Text Box 5"/>
          <p:cNvSpPr txBox="1">
            <a:spLocks noChangeArrowheads="1"/>
          </p:cNvSpPr>
          <p:nvPr/>
        </p:nvSpPr>
        <p:spPr bwMode="auto">
          <a:xfrm>
            <a:off x="1444217" y="1145112"/>
            <a:ext cx="8340436" cy="4374486"/>
          </a:xfrm>
          <a:prstGeom prst="rect">
            <a:avLst/>
          </a:prstGeom>
          <a:noFill/>
          <a:ln w="9525">
            <a:noFill/>
            <a:miter lim="800000"/>
            <a:headEnd/>
            <a:tailEnd/>
          </a:ln>
          <a:effectLst/>
          <a:extLst/>
        </p:spPr>
        <p:txBody>
          <a:bodyPr vert="horz" wrap="square" lIns="68580" tIns="34290" rIns="68580" bIns="34290" numCol="1" anchor="t" anchorCtr="0" compatLnSpc="1">
            <a:prstTxWarp prst="textNoShape">
              <a:avLst/>
            </a:prstTxWarp>
          </a:bodyPr>
          <a:lstStyle>
            <a:lvl1pPr marL="342900" indent="-342900">
              <a:lnSpc>
                <a:spcPct val="90000"/>
              </a:lnSpc>
              <a:spcBef>
                <a:spcPct val="10000"/>
              </a:spcBef>
              <a:buClr>
                <a:srgbClr val="0E438A"/>
              </a:buClr>
              <a:buSzPct val="110000"/>
              <a:buFont typeface="Wingdings" pitchFamily="2" charset="2"/>
              <a:buChar char="§"/>
              <a:tabLst>
                <a:tab pos="363538" algn="l"/>
              </a:tabLst>
              <a:defRPr sz="2800">
                <a:solidFill>
                  <a:schemeClr val="tx1"/>
                </a:solidFill>
                <a:latin typeface="Arial" pitchFamily="34" charset="0"/>
                <a:cs typeface="Arial" pitchFamily="34" charset="0"/>
              </a:defRPr>
            </a:lvl1pPr>
            <a:lvl2pPr marL="742950" indent="-285750">
              <a:spcBef>
                <a:spcPct val="20000"/>
              </a:spcBef>
              <a:buClr>
                <a:srgbClr val="0099CC"/>
              </a:buClr>
              <a:buFont typeface="Wingdings" pitchFamily="2" charset="2"/>
              <a:buChar char="Ø"/>
              <a:defRPr sz="2800">
                <a:solidFill>
                  <a:srgbClr val="5C5C5C"/>
                </a:solidFill>
                <a:latin typeface="+mn-lt"/>
              </a:defRPr>
            </a:lvl2pPr>
            <a:lvl3pPr marL="1143000" indent="-228600">
              <a:spcBef>
                <a:spcPct val="20000"/>
              </a:spcBef>
              <a:buClr>
                <a:srgbClr val="0099CC"/>
              </a:buClr>
              <a:buFont typeface="Wingdings" pitchFamily="2" charset="2"/>
              <a:buChar char="§"/>
              <a:defRPr>
                <a:solidFill>
                  <a:srgbClr val="5C5C5C"/>
                </a:solidFill>
                <a:latin typeface="+mn-lt"/>
              </a:defRPr>
            </a:lvl3pPr>
            <a:lvl4pPr marL="1600200" indent="-228600">
              <a:spcBef>
                <a:spcPct val="20000"/>
              </a:spcBef>
              <a:buFont typeface="Verdana" pitchFamily="34" charset="0"/>
              <a:buChar char="–"/>
              <a:defRPr sz="2000">
                <a:solidFill>
                  <a:srgbClr val="5C5C5C"/>
                </a:solidFill>
                <a:latin typeface="+mn-lt"/>
              </a:defRPr>
            </a:lvl4pPr>
            <a:lvl5pPr marL="2057400" indent="-228600">
              <a:spcBef>
                <a:spcPct val="20000"/>
              </a:spcBef>
              <a:buFont typeface="Verdana" pitchFamily="34" charset="0"/>
              <a:buChar char="–"/>
              <a:defRPr sz="2000">
                <a:solidFill>
                  <a:srgbClr val="5C5C5C"/>
                </a:solidFill>
                <a:latin typeface="+mn-lt"/>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eaLnBrk="0" fontAlgn="base" hangingPunct="0">
              <a:spcAft>
                <a:spcPct val="0"/>
              </a:spcAft>
              <a:buNone/>
            </a:pPr>
            <a:endParaRPr lang="en-US" sz="600" i="1" dirty="0">
              <a:solidFill>
                <a:prstClr val="black"/>
              </a:solidFill>
            </a:endParaRPr>
          </a:p>
          <a:p>
            <a:pPr marL="0" indent="0" eaLnBrk="0" fontAlgn="base" hangingPunct="0">
              <a:spcAft>
                <a:spcPct val="0"/>
              </a:spcAft>
              <a:buNone/>
            </a:pPr>
            <a:r>
              <a:rPr lang="en-US" sz="2000" i="1" dirty="0">
                <a:solidFill>
                  <a:prstClr val="black"/>
                </a:solidFill>
              </a:rPr>
              <a:t>From: Recommendation  ITU-R  </a:t>
            </a:r>
            <a:r>
              <a:rPr lang="en-US" sz="2000" i="1" dirty="0" smtClean="0">
                <a:solidFill>
                  <a:prstClr val="black"/>
                </a:solidFill>
              </a:rPr>
              <a:t>M.1224* </a:t>
            </a:r>
          </a:p>
          <a:p>
            <a:pPr marL="0" indent="0" eaLnBrk="0" fontAlgn="base" hangingPunct="0">
              <a:spcAft>
                <a:spcPct val="0"/>
              </a:spcAft>
              <a:buNone/>
            </a:pPr>
            <a:endParaRPr lang="en-US" sz="900" dirty="0">
              <a:solidFill>
                <a:prstClr val="black"/>
              </a:solidFill>
            </a:endParaRPr>
          </a:p>
          <a:p>
            <a:pPr marL="0" indent="0" algn="just" eaLnBrk="0" fontAlgn="base" hangingPunct="0">
              <a:spcAft>
                <a:spcPct val="0"/>
              </a:spcAft>
              <a:buNone/>
            </a:pPr>
            <a:r>
              <a:rPr lang="en-US" sz="2100" dirty="0">
                <a:solidFill>
                  <a:prstClr val="black"/>
                </a:solidFill>
              </a:rPr>
              <a:t>International Mobile Telecommunications (IMT) systems are mobile systems that provide access to a wide range of telecommunication services including advanced mobile services, supported by mobile and fixed networks, which are increasingly packet-based</a:t>
            </a:r>
          </a:p>
          <a:p>
            <a:pPr marL="0" indent="0" algn="just" eaLnBrk="0" fontAlgn="base" hangingPunct="0">
              <a:spcAft>
                <a:spcPct val="0"/>
              </a:spcAft>
              <a:buNone/>
            </a:pPr>
            <a:endParaRPr lang="en-US" sz="2100" dirty="0">
              <a:solidFill>
                <a:prstClr val="black"/>
              </a:solidFill>
            </a:endParaRPr>
          </a:p>
          <a:p>
            <a:pPr marL="0" indent="0" algn="just" eaLnBrk="0" fontAlgn="base" hangingPunct="0">
              <a:spcAft>
                <a:spcPct val="0"/>
              </a:spcAft>
              <a:buNone/>
            </a:pPr>
            <a:endParaRPr lang="en-US" sz="900" dirty="0">
              <a:solidFill>
                <a:prstClr val="black"/>
              </a:solidFill>
            </a:endParaRPr>
          </a:p>
          <a:p>
            <a:pPr marL="0" indent="0" algn="just" eaLnBrk="0" fontAlgn="base" hangingPunct="0">
              <a:spcAft>
                <a:spcPct val="0"/>
              </a:spcAft>
              <a:buNone/>
            </a:pPr>
            <a:r>
              <a:rPr lang="en-US" sz="2100" dirty="0">
                <a:solidFill>
                  <a:prstClr val="black"/>
                </a:solidFill>
              </a:rPr>
              <a:t>IMT systems support low to high mobility applications and a wide range of data rates in accordance with user and service demands in multiple user environments. IMT also has capabilities for high quality multimedia applications within a wide range of services and platforms, providing a significant improvement in performance and quality of service</a:t>
            </a:r>
            <a:r>
              <a:rPr lang="en-US" sz="1800" dirty="0">
                <a:solidFill>
                  <a:prstClr val="black"/>
                </a:solidFill>
              </a:rPr>
              <a:t>. </a:t>
            </a:r>
          </a:p>
          <a:p>
            <a:pPr marL="0" indent="0" algn="just" eaLnBrk="0" fontAlgn="base" hangingPunct="0">
              <a:spcAft>
                <a:spcPct val="0"/>
              </a:spcAft>
              <a:buNone/>
            </a:pPr>
            <a:endParaRPr lang="en-US" sz="600" dirty="0">
              <a:solidFill>
                <a:prstClr val="black"/>
              </a:solidFill>
            </a:endParaRPr>
          </a:p>
          <a:p>
            <a:pPr marL="0" indent="0" algn="just" eaLnBrk="0" fontAlgn="base" hangingPunct="0">
              <a:spcAft>
                <a:spcPct val="0"/>
              </a:spcAft>
              <a:buNone/>
            </a:pPr>
            <a:r>
              <a:rPr lang="en-US" sz="1800" dirty="0">
                <a:solidFill>
                  <a:prstClr val="white"/>
                </a:solidFill>
              </a:rPr>
              <a:t>*</a:t>
            </a:r>
            <a:endParaRPr lang="es-ES_tradnl" sz="2400" b="1" dirty="0">
              <a:solidFill>
                <a:srgbClr val="6585CF">
                  <a:lumMod val="75000"/>
                </a:srgbClr>
              </a:solidFill>
            </a:endParaRPr>
          </a:p>
          <a:p>
            <a:pPr marL="0" indent="0" eaLnBrk="0" fontAlgn="base" hangingPunct="0">
              <a:spcAft>
                <a:spcPct val="0"/>
              </a:spcAft>
              <a:buNone/>
            </a:pPr>
            <a:r>
              <a:rPr lang="en-US" sz="1800" dirty="0">
                <a:solidFill>
                  <a:prstClr val="black"/>
                </a:solidFill>
              </a:rPr>
              <a:t>,</a:t>
            </a:r>
          </a:p>
        </p:txBody>
      </p:sp>
      <p:sp>
        <p:nvSpPr>
          <p:cNvPr id="6" name="TextBox 5"/>
          <p:cNvSpPr txBox="1">
            <a:spLocks noChangeArrowheads="1"/>
          </p:cNvSpPr>
          <p:nvPr/>
        </p:nvSpPr>
        <p:spPr bwMode="auto">
          <a:xfrm>
            <a:off x="3048764" y="938190"/>
            <a:ext cx="5886654" cy="438582"/>
          </a:xfrm>
          <a:prstGeom prst="rect">
            <a:avLst/>
          </a:prstGeom>
          <a:noFill/>
          <a:ln w="9525">
            <a:noFill/>
            <a:miter lim="800000"/>
            <a:headEnd/>
            <a:tailEnd/>
          </a:ln>
          <a:effectLst/>
          <a:extLst/>
        </p:spPr>
        <p:txBody>
          <a:bodyPr vert="horz" wrap="square" lIns="68580" tIns="34290" rIns="68580" bIns="34290" numCol="1" anchor="ctr" anchorCtr="0" compatLnSpc="1">
            <a:prstTxWarp prst="textNoShape">
              <a:avLst/>
            </a:prstTxWarp>
            <a:spAutoFit/>
          </a:bodyPr>
          <a:lstStyle>
            <a:lvl1pPr algn="ctr">
              <a:defRPr sz="3600" b="1">
                <a:solidFill>
                  <a:srgbClr val="1B5BA2"/>
                </a:solidFill>
                <a:latin typeface="+mj-lt"/>
                <a:ea typeface="+mj-ea"/>
                <a:cs typeface="+mj-cs"/>
              </a:defRPr>
            </a:lvl1pPr>
            <a:lvl2pPr algn="ctr">
              <a:defRPr sz="3600" b="1">
                <a:solidFill>
                  <a:srgbClr val="1B5BA2"/>
                </a:solidFill>
              </a:defRPr>
            </a:lvl2pPr>
            <a:lvl3pPr algn="ctr">
              <a:defRPr sz="3600" b="1">
                <a:solidFill>
                  <a:srgbClr val="1B5BA2"/>
                </a:solidFill>
              </a:defRPr>
            </a:lvl3pPr>
            <a:lvl4pPr algn="ctr">
              <a:defRPr sz="3600" b="1">
                <a:solidFill>
                  <a:srgbClr val="1B5BA2"/>
                </a:solidFill>
              </a:defRPr>
            </a:lvl4pPr>
            <a:lvl5pPr algn="ctr">
              <a:defRPr sz="3600" b="1">
                <a:solidFill>
                  <a:srgbClr val="1B5BA2"/>
                </a:solidFill>
              </a:defRPr>
            </a:lvl5pPr>
            <a:lvl6pPr marL="457200" algn="ctr" eaLnBrk="0" fontAlgn="base" hangingPunct="0">
              <a:spcBef>
                <a:spcPct val="0"/>
              </a:spcBef>
              <a:spcAft>
                <a:spcPct val="0"/>
              </a:spcAft>
              <a:defRPr sz="3600" b="1">
                <a:solidFill>
                  <a:srgbClr val="1B5BA2"/>
                </a:solidFill>
              </a:defRPr>
            </a:lvl6pPr>
            <a:lvl7pPr marL="914400" algn="ctr" eaLnBrk="0" fontAlgn="base" hangingPunct="0">
              <a:spcBef>
                <a:spcPct val="0"/>
              </a:spcBef>
              <a:spcAft>
                <a:spcPct val="0"/>
              </a:spcAft>
              <a:defRPr sz="3600" b="1">
                <a:solidFill>
                  <a:srgbClr val="1B5BA2"/>
                </a:solidFill>
              </a:defRPr>
            </a:lvl7pPr>
            <a:lvl8pPr marL="1371600" algn="ctr" eaLnBrk="0" fontAlgn="base" hangingPunct="0">
              <a:spcBef>
                <a:spcPct val="0"/>
              </a:spcBef>
              <a:spcAft>
                <a:spcPct val="0"/>
              </a:spcAft>
              <a:defRPr sz="3600" b="1">
                <a:solidFill>
                  <a:srgbClr val="1B5BA2"/>
                </a:solidFill>
              </a:defRPr>
            </a:lvl8pPr>
            <a:lvl9pPr marL="1828800" algn="ctr" eaLnBrk="0" fontAlgn="base" hangingPunct="0">
              <a:spcBef>
                <a:spcPct val="0"/>
              </a:spcBef>
              <a:spcAft>
                <a:spcPct val="0"/>
              </a:spcAft>
              <a:defRPr sz="3600" b="1">
                <a:solidFill>
                  <a:srgbClr val="1B5BA2"/>
                </a:solidFill>
              </a:defRPr>
            </a:lvl9pPr>
          </a:lstStyle>
          <a:p>
            <a:pPr eaLnBrk="0" fontAlgn="base" hangingPunct="0">
              <a:spcBef>
                <a:spcPct val="0"/>
              </a:spcBef>
              <a:spcAft>
                <a:spcPct val="0"/>
              </a:spcAft>
              <a:buClr>
                <a:prstClr val="black"/>
              </a:buClr>
              <a:buFont typeface="Arial" pitchFamily="34" charset="0"/>
              <a:buNone/>
            </a:pPr>
            <a:r>
              <a:rPr lang="en-US" sz="2400" dirty="0">
                <a:solidFill>
                  <a:prstClr val="white"/>
                </a:solidFill>
              </a:rPr>
              <a:t>IMT Concept*</a:t>
            </a:r>
          </a:p>
        </p:txBody>
      </p:sp>
      <p:sp>
        <p:nvSpPr>
          <p:cNvPr id="7" name="TextBox 6"/>
          <p:cNvSpPr txBox="1">
            <a:spLocks noChangeArrowheads="1"/>
          </p:cNvSpPr>
          <p:nvPr/>
        </p:nvSpPr>
        <p:spPr bwMode="auto">
          <a:xfrm>
            <a:off x="1821873" y="296788"/>
            <a:ext cx="7848872" cy="584775"/>
          </a:xfrm>
          <a:prstGeom prst="rect">
            <a:avLst/>
          </a:prstGeom>
          <a:noFill/>
          <a:ln w="9525">
            <a:noFill/>
            <a:miter lim="800000"/>
            <a:headEnd/>
            <a:tailEnd/>
          </a:ln>
          <a:effectLst/>
          <a:extLst/>
        </p:spPr>
        <p:txBody>
          <a:bodyPr vert="horz" wrap="square" lIns="91440" tIns="45720" rIns="91440" bIns="45720" numCol="1" anchor="ctr" anchorCtr="0" compatLnSpc="1">
            <a:prstTxWarp prst="textNoShape">
              <a:avLst/>
            </a:prstTxWarp>
            <a:spAutoFit/>
          </a:bodyPr>
          <a:lstStyle>
            <a:lvl1pPr algn="ctr">
              <a:defRPr sz="3600" b="1">
                <a:solidFill>
                  <a:srgbClr val="1B5BA2"/>
                </a:solidFill>
                <a:latin typeface="+mj-lt"/>
                <a:ea typeface="+mj-ea"/>
                <a:cs typeface="+mj-cs"/>
              </a:defRPr>
            </a:lvl1pPr>
            <a:lvl2pPr algn="ctr">
              <a:defRPr sz="3600" b="1">
                <a:solidFill>
                  <a:srgbClr val="1B5BA2"/>
                </a:solidFill>
              </a:defRPr>
            </a:lvl2pPr>
            <a:lvl3pPr algn="ctr">
              <a:defRPr sz="3600" b="1">
                <a:solidFill>
                  <a:srgbClr val="1B5BA2"/>
                </a:solidFill>
              </a:defRPr>
            </a:lvl3pPr>
            <a:lvl4pPr algn="ctr">
              <a:defRPr sz="3600" b="1">
                <a:solidFill>
                  <a:srgbClr val="1B5BA2"/>
                </a:solidFill>
              </a:defRPr>
            </a:lvl4pPr>
            <a:lvl5pPr algn="ctr">
              <a:defRPr sz="3600" b="1">
                <a:solidFill>
                  <a:srgbClr val="1B5BA2"/>
                </a:solidFill>
              </a:defRPr>
            </a:lvl5pPr>
            <a:lvl6pPr marL="457200" algn="ctr" eaLnBrk="0" fontAlgn="base" hangingPunct="0">
              <a:spcBef>
                <a:spcPct val="0"/>
              </a:spcBef>
              <a:spcAft>
                <a:spcPct val="0"/>
              </a:spcAft>
              <a:defRPr sz="3600" b="1">
                <a:solidFill>
                  <a:srgbClr val="1B5BA2"/>
                </a:solidFill>
              </a:defRPr>
            </a:lvl6pPr>
            <a:lvl7pPr marL="914400" algn="ctr" eaLnBrk="0" fontAlgn="base" hangingPunct="0">
              <a:spcBef>
                <a:spcPct val="0"/>
              </a:spcBef>
              <a:spcAft>
                <a:spcPct val="0"/>
              </a:spcAft>
              <a:defRPr sz="3600" b="1">
                <a:solidFill>
                  <a:srgbClr val="1B5BA2"/>
                </a:solidFill>
              </a:defRPr>
            </a:lvl7pPr>
            <a:lvl8pPr marL="1371600" algn="ctr" eaLnBrk="0" fontAlgn="base" hangingPunct="0">
              <a:spcBef>
                <a:spcPct val="0"/>
              </a:spcBef>
              <a:spcAft>
                <a:spcPct val="0"/>
              </a:spcAft>
              <a:defRPr sz="3600" b="1">
                <a:solidFill>
                  <a:srgbClr val="1B5BA2"/>
                </a:solidFill>
              </a:defRPr>
            </a:lvl8pPr>
            <a:lvl9pPr marL="1828800" algn="ctr" eaLnBrk="0" fontAlgn="base" hangingPunct="0">
              <a:spcBef>
                <a:spcPct val="0"/>
              </a:spcBef>
              <a:spcAft>
                <a:spcPct val="0"/>
              </a:spcAft>
              <a:defRPr sz="3600" b="1">
                <a:solidFill>
                  <a:srgbClr val="1B5BA2"/>
                </a:solidFill>
              </a:defRPr>
            </a:lvl9pPr>
          </a:lstStyle>
          <a:p>
            <a:pPr eaLnBrk="0" fontAlgn="base" hangingPunct="0">
              <a:spcBef>
                <a:spcPct val="0"/>
              </a:spcBef>
              <a:spcAft>
                <a:spcPct val="0"/>
              </a:spcAft>
              <a:buClr>
                <a:prstClr val="black"/>
              </a:buClr>
              <a:buFont typeface="Arial" pitchFamily="34" charset="0"/>
              <a:buNone/>
            </a:pPr>
            <a:r>
              <a:rPr lang="en-US" sz="3200" dirty="0">
                <a:solidFill>
                  <a:schemeClr val="accent5"/>
                </a:solidFill>
              </a:rPr>
              <a:t>IMT Definition</a:t>
            </a:r>
          </a:p>
        </p:txBody>
      </p:sp>
      <p:sp>
        <p:nvSpPr>
          <p:cNvPr id="3" name="TextBox 2"/>
          <p:cNvSpPr txBox="1"/>
          <p:nvPr/>
        </p:nvSpPr>
        <p:spPr>
          <a:xfrm>
            <a:off x="1821873" y="6227379"/>
            <a:ext cx="7300332" cy="369332"/>
          </a:xfrm>
          <a:prstGeom prst="rect">
            <a:avLst/>
          </a:prstGeom>
          <a:noFill/>
        </p:spPr>
        <p:txBody>
          <a:bodyPr wrap="none" rtlCol="0">
            <a:spAutoFit/>
          </a:bodyPr>
          <a:lstStyle/>
          <a:p>
            <a:r>
              <a:rPr lang="en-US" dirty="0" smtClean="0"/>
              <a:t>* 1</a:t>
            </a:r>
            <a:r>
              <a:rPr lang="en-US" baseline="30000" dirty="0" smtClean="0"/>
              <a:t>st</a:t>
            </a:r>
            <a:r>
              <a:rPr lang="en-US" dirty="0" smtClean="0"/>
              <a:t> release ITU-R M.1224-0 (02-97); current version ITU-R M.1224-1 (03-12)</a:t>
            </a:r>
            <a:endParaRPr lang="en-GB" dirty="0"/>
          </a:p>
        </p:txBody>
      </p:sp>
    </p:spTree>
    <p:extLst>
      <p:ext uri="{BB962C8B-B14F-4D97-AF65-F5344CB8AC3E}">
        <p14:creationId xmlns:p14="http://schemas.microsoft.com/office/powerpoint/2010/main" val="139764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1559496" y="734144"/>
            <a:ext cx="8856984" cy="5791200"/>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nSpc>
                <a:spcPct val="90000"/>
              </a:lnSpc>
              <a:spcBef>
                <a:spcPct val="10000"/>
              </a:spcBef>
              <a:buClr>
                <a:srgbClr val="0E438A"/>
              </a:buClr>
              <a:buSzPct val="110000"/>
              <a:buFont typeface="Wingdings" pitchFamily="2" charset="2"/>
              <a:buChar char="§"/>
              <a:tabLst>
                <a:tab pos="363538" algn="l"/>
              </a:tabLst>
              <a:defRPr sz="2800">
                <a:solidFill>
                  <a:schemeClr val="tx1"/>
                </a:solidFill>
                <a:latin typeface="Arial" pitchFamily="34" charset="0"/>
                <a:cs typeface="Arial" pitchFamily="34" charset="0"/>
              </a:defRPr>
            </a:lvl1pPr>
            <a:lvl2pPr marL="742950" indent="-285750">
              <a:spcBef>
                <a:spcPct val="20000"/>
              </a:spcBef>
              <a:buClr>
                <a:srgbClr val="0099CC"/>
              </a:buClr>
              <a:buFont typeface="Wingdings" pitchFamily="2" charset="2"/>
              <a:buChar char="Ø"/>
              <a:defRPr sz="2800">
                <a:solidFill>
                  <a:srgbClr val="5C5C5C"/>
                </a:solidFill>
                <a:latin typeface="+mn-lt"/>
              </a:defRPr>
            </a:lvl2pPr>
            <a:lvl3pPr marL="1143000" indent="-228600">
              <a:spcBef>
                <a:spcPct val="20000"/>
              </a:spcBef>
              <a:buClr>
                <a:srgbClr val="0099CC"/>
              </a:buClr>
              <a:buFont typeface="Wingdings" pitchFamily="2" charset="2"/>
              <a:buChar char="§"/>
              <a:defRPr>
                <a:solidFill>
                  <a:srgbClr val="5C5C5C"/>
                </a:solidFill>
                <a:latin typeface="+mn-lt"/>
              </a:defRPr>
            </a:lvl3pPr>
            <a:lvl4pPr marL="1600200" indent="-228600">
              <a:spcBef>
                <a:spcPct val="20000"/>
              </a:spcBef>
              <a:buFont typeface="Verdana" pitchFamily="34" charset="0"/>
              <a:buChar char="–"/>
              <a:defRPr sz="2000">
                <a:solidFill>
                  <a:srgbClr val="5C5C5C"/>
                </a:solidFill>
                <a:latin typeface="+mn-lt"/>
              </a:defRPr>
            </a:lvl4pPr>
            <a:lvl5pPr marL="2057400" indent="-228600">
              <a:spcBef>
                <a:spcPct val="20000"/>
              </a:spcBef>
              <a:buFont typeface="Verdana" pitchFamily="34" charset="0"/>
              <a:buChar char="–"/>
              <a:defRPr sz="2000">
                <a:solidFill>
                  <a:srgbClr val="5C5C5C"/>
                </a:solidFill>
                <a:latin typeface="+mn-lt"/>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eaLnBrk="0" fontAlgn="base" hangingPunct="0">
              <a:spcAft>
                <a:spcPct val="0"/>
              </a:spcAft>
              <a:buNone/>
            </a:pPr>
            <a:r>
              <a:rPr lang="en-US" sz="2000" i="1" dirty="0">
                <a:solidFill>
                  <a:prstClr val="black"/>
                </a:solidFill>
              </a:rPr>
              <a:t>From: Recommendation  ITU-R  </a:t>
            </a:r>
            <a:r>
              <a:rPr lang="en-US" sz="2000" i="1" dirty="0" smtClean="0">
                <a:solidFill>
                  <a:prstClr val="black"/>
                </a:solidFill>
              </a:rPr>
              <a:t>M.1224</a:t>
            </a:r>
            <a:endParaRPr lang="en-US" sz="2000" i="1" dirty="0">
              <a:solidFill>
                <a:prstClr val="black"/>
              </a:solidFill>
            </a:endParaRPr>
          </a:p>
          <a:p>
            <a:pPr marL="0" indent="0" eaLnBrk="0" fontAlgn="base" hangingPunct="0">
              <a:spcAft>
                <a:spcPct val="0"/>
              </a:spcAft>
              <a:buNone/>
            </a:pPr>
            <a:endParaRPr lang="en-US" sz="1200" dirty="0">
              <a:solidFill>
                <a:prstClr val="black"/>
              </a:solidFill>
            </a:endParaRPr>
          </a:p>
          <a:p>
            <a:pPr marL="514350" indent="-514350" algn="just" eaLnBrk="0" fontAlgn="base" hangingPunct="0">
              <a:spcAft>
                <a:spcPct val="0"/>
              </a:spcAft>
              <a:buFont typeface="+mj-lt"/>
              <a:buAutoNum type="arabicPeriod"/>
            </a:pPr>
            <a:r>
              <a:rPr lang="en-US" sz="2400" dirty="0">
                <a:solidFill>
                  <a:prstClr val="black"/>
                </a:solidFill>
              </a:rPr>
              <a:t>A high degree of commonality of functionality worldwide while retaining the flexibility to support a wide range of services and applications in a cost efficient manner; </a:t>
            </a:r>
          </a:p>
          <a:p>
            <a:pPr marL="514350" indent="-514350" algn="just" eaLnBrk="0" fontAlgn="base" hangingPunct="0">
              <a:spcAft>
                <a:spcPct val="0"/>
              </a:spcAft>
              <a:buFont typeface="+mj-lt"/>
              <a:buAutoNum type="arabicPeriod"/>
            </a:pPr>
            <a:r>
              <a:rPr lang="en-US" sz="2400" dirty="0">
                <a:solidFill>
                  <a:prstClr val="black"/>
                </a:solidFill>
              </a:rPr>
              <a:t>Compatibility of services within IMT and with fixed networks;</a:t>
            </a:r>
          </a:p>
          <a:p>
            <a:pPr marL="514350" indent="-514350" algn="just" eaLnBrk="0" fontAlgn="base" hangingPunct="0">
              <a:spcAft>
                <a:spcPct val="0"/>
              </a:spcAft>
              <a:buFont typeface="+mj-lt"/>
              <a:buAutoNum type="arabicPeriod"/>
            </a:pPr>
            <a:r>
              <a:rPr lang="en-US" sz="2400" dirty="0">
                <a:solidFill>
                  <a:prstClr val="black"/>
                </a:solidFill>
              </a:rPr>
              <a:t>Capability of interworking with other radio access systems; </a:t>
            </a:r>
          </a:p>
          <a:p>
            <a:pPr marL="514350" indent="-514350" algn="just" eaLnBrk="0" fontAlgn="base" hangingPunct="0">
              <a:spcAft>
                <a:spcPct val="0"/>
              </a:spcAft>
              <a:buFont typeface="+mj-lt"/>
              <a:buAutoNum type="arabicPeriod"/>
            </a:pPr>
            <a:r>
              <a:rPr lang="en-US" sz="2400" dirty="0">
                <a:solidFill>
                  <a:prstClr val="black"/>
                </a:solidFill>
              </a:rPr>
              <a:t>High quality mobile services; </a:t>
            </a:r>
          </a:p>
          <a:p>
            <a:pPr marL="514350" indent="-514350" algn="just" eaLnBrk="0" fontAlgn="base" hangingPunct="0">
              <a:spcAft>
                <a:spcPct val="0"/>
              </a:spcAft>
              <a:buFont typeface="+mj-lt"/>
              <a:buAutoNum type="arabicPeriod"/>
            </a:pPr>
            <a:r>
              <a:rPr lang="en-US" sz="2400" dirty="0">
                <a:solidFill>
                  <a:prstClr val="black"/>
                </a:solidFill>
              </a:rPr>
              <a:t>User equipment suitable for worldwide use; </a:t>
            </a:r>
          </a:p>
          <a:p>
            <a:pPr marL="514350" indent="-514350" algn="just" eaLnBrk="0" fontAlgn="base" hangingPunct="0">
              <a:spcAft>
                <a:spcPct val="0"/>
              </a:spcAft>
              <a:buFont typeface="+mj-lt"/>
              <a:buAutoNum type="arabicPeriod"/>
            </a:pPr>
            <a:r>
              <a:rPr lang="en-US" sz="2400" dirty="0">
                <a:solidFill>
                  <a:prstClr val="black"/>
                </a:solidFill>
              </a:rPr>
              <a:t>User-friendly applications, services and equipment; </a:t>
            </a:r>
          </a:p>
          <a:p>
            <a:pPr marL="514350" indent="-514350" algn="just" eaLnBrk="0" fontAlgn="base" hangingPunct="0">
              <a:spcAft>
                <a:spcPct val="0"/>
              </a:spcAft>
              <a:buFont typeface="+mj-lt"/>
              <a:buAutoNum type="arabicPeriod"/>
            </a:pPr>
            <a:r>
              <a:rPr lang="en-US" sz="2400" dirty="0">
                <a:solidFill>
                  <a:prstClr val="black"/>
                </a:solidFill>
              </a:rPr>
              <a:t>Worldwide roaming capability;</a:t>
            </a:r>
          </a:p>
          <a:p>
            <a:pPr marL="514350" indent="-514350" algn="just" eaLnBrk="0" fontAlgn="base" hangingPunct="0">
              <a:spcAft>
                <a:spcPct val="0"/>
              </a:spcAft>
              <a:buFont typeface="+mj-lt"/>
              <a:buAutoNum type="arabicPeriod"/>
            </a:pPr>
            <a:r>
              <a:rPr lang="en-US" sz="2400" dirty="0">
                <a:solidFill>
                  <a:prstClr val="black"/>
                </a:solidFill>
              </a:rPr>
              <a:t>Enhanced peak data rates to support advanced services and applications.</a:t>
            </a:r>
          </a:p>
          <a:p>
            <a:pPr marL="0" indent="0" algn="just" eaLnBrk="0" fontAlgn="base" hangingPunct="0">
              <a:spcAft>
                <a:spcPct val="0"/>
              </a:spcAft>
              <a:buNone/>
            </a:pPr>
            <a:r>
              <a:rPr lang="en-US" sz="2400" dirty="0">
                <a:solidFill>
                  <a:prstClr val="black"/>
                </a:solidFill>
              </a:rPr>
              <a:t>These features enable IMT to address evolving user needs and the capabilities of IMT systems </a:t>
            </a:r>
            <a:r>
              <a:rPr lang="en-US" sz="2400" u="sng" dirty="0">
                <a:solidFill>
                  <a:prstClr val="black"/>
                </a:solidFill>
              </a:rPr>
              <a:t>are being continuously enhanced</a:t>
            </a:r>
            <a:r>
              <a:rPr lang="en-US" sz="2400" dirty="0">
                <a:solidFill>
                  <a:prstClr val="black"/>
                </a:solidFill>
              </a:rPr>
              <a:t> in line with user trends and technology developments</a:t>
            </a:r>
            <a:endParaRPr lang="es-ES_tradnl" sz="2400" b="1" dirty="0">
              <a:solidFill>
                <a:srgbClr val="6585CF">
                  <a:lumMod val="75000"/>
                </a:srgbClr>
              </a:solidFill>
            </a:endParaRPr>
          </a:p>
          <a:p>
            <a:pPr marL="0" indent="0" eaLnBrk="0" fontAlgn="base" hangingPunct="0">
              <a:spcAft>
                <a:spcPct val="0"/>
              </a:spcAft>
              <a:buNone/>
            </a:pPr>
            <a:endParaRPr lang="en-US" sz="1000" dirty="0">
              <a:solidFill>
                <a:prstClr val="black"/>
              </a:solidFill>
            </a:endParaRPr>
          </a:p>
          <a:p>
            <a:pPr marL="0" indent="0" eaLnBrk="0" fontAlgn="base" hangingPunct="0">
              <a:spcAft>
                <a:spcPct val="0"/>
              </a:spcAft>
              <a:buNone/>
            </a:pPr>
            <a:endParaRPr lang="en-GB" sz="2400" dirty="0">
              <a:solidFill>
                <a:prstClr val="black"/>
              </a:solidFill>
            </a:endParaRPr>
          </a:p>
          <a:p>
            <a:pPr eaLnBrk="0" fontAlgn="base" hangingPunct="0">
              <a:spcAft>
                <a:spcPct val="0"/>
              </a:spcAft>
            </a:pPr>
            <a:endParaRPr lang="en-US" sz="2400" dirty="0">
              <a:solidFill>
                <a:prstClr val="black"/>
              </a:solidFill>
            </a:endParaRPr>
          </a:p>
        </p:txBody>
      </p:sp>
      <p:sp>
        <p:nvSpPr>
          <p:cNvPr id="7" name="Slide Number Placeholder 6"/>
          <p:cNvSpPr>
            <a:spLocks noGrp="1"/>
          </p:cNvSpPr>
          <p:nvPr>
            <p:ph type="sldNum" sz="quarter" idx="12"/>
          </p:nvPr>
        </p:nvSpPr>
        <p:spPr>
          <a:xfrm>
            <a:off x="10200456" y="6525344"/>
            <a:ext cx="360040" cy="288032"/>
          </a:xfrm>
        </p:spPr>
        <p:txBody>
          <a:bodyPr/>
          <a:lstStyle/>
          <a:p>
            <a:pPr>
              <a:buClr>
                <a:prstClr val="black"/>
              </a:buClr>
            </a:pPr>
            <a:fld id="{CEFC07E8-B785-4A02-97B7-5C35E85D378C}" type="slidenum">
              <a:rPr lang="en-US" smtClean="0"/>
              <a:pPr>
                <a:buClr>
                  <a:prstClr val="black"/>
                </a:buClr>
              </a:pPr>
              <a:t>12</a:t>
            </a:fld>
            <a:endParaRPr lang="en-US" dirty="0"/>
          </a:p>
        </p:txBody>
      </p:sp>
      <p:sp>
        <p:nvSpPr>
          <p:cNvPr id="6" name="TextBox 5"/>
          <p:cNvSpPr txBox="1">
            <a:spLocks noChangeArrowheads="1"/>
          </p:cNvSpPr>
          <p:nvPr/>
        </p:nvSpPr>
        <p:spPr bwMode="auto">
          <a:xfrm>
            <a:off x="2063552" y="103341"/>
            <a:ext cx="7848872" cy="584775"/>
          </a:xfrm>
          <a:prstGeom prst="rect">
            <a:avLst/>
          </a:prstGeom>
          <a:noFill/>
          <a:ln w="9525">
            <a:noFill/>
            <a:miter lim="800000"/>
            <a:headEnd/>
            <a:tailEnd/>
          </a:ln>
          <a:effectLst/>
          <a:extLst/>
        </p:spPr>
        <p:txBody>
          <a:bodyPr vert="horz" wrap="square" lIns="91440" tIns="45720" rIns="91440" bIns="45720" numCol="1" anchor="ctr" anchorCtr="0" compatLnSpc="1">
            <a:prstTxWarp prst="textNoShape">
              <a:avLst/>
            </a:prstTxWarp>
            <a:spAutoFit/>
          </a:bodyPr>
          <a:lstStyle>
            <a:lvl1pPr algn="ctr">
              <a:defRPr sz="3600" b="1">
                <a:solidFill>
                  <a:srgbClr val="1B5BA2"/>
                </a:solidFill>
                <a:latin typeface="+mj-lt"/>
                <a:ea typeface="+mj-ea"/>
                <a:cs typeface="+mj-cs"/>
              </a:defRPr>
            </a:lvl1pPr>
            <a:lvl2pPr algn="ctr">
              <a:defRPr sz="3600" b="1">
                <a:solidFill>
                  <a:srgbClr val="1B5BA2"/>
                </a:solidFill>
              </a:defRPr>
            </a:lvl2pPr>
            <a:lvl3pPr algn="ctr">
              <a:defRPr sz="3600" b="1">
                <a:solidFill>
                  <a:srgbClr val="1B5BA2"/>
                </a:solidFill>
              </a:defRPr>
            </a:lvl3pPr>
            <a:lvl4pPr algn="ctr">
              <a:defRPr sz="3600" b="1">
                <a:solidFill>
                  <a:srgbClr val="1B5BA2"/>
                </a:solidFill>
              </a:defRPr>
            </a:lvl4pPr>
            <a:lvl5pPr algn="ctr">
              <a:defRPr sz="3600" b="1">
                <a:solidFill>
                  <a:srgbClr val="1B5BA2"/>
                </a:solidFill>
              </a:defRPr>
            </a:lvl5pPr>
            <a:lvl6pPr marL="457200" algn="ctr" eaLnBrk="0" fontAlgn="base" hangingPunct="0">
              <a:spcBef>
                <a:spcPct val="0"/>
              </a:spcBef>
              <a:spcAft>
                <a:spcPct val="0"/>
              </a:spcAft>
              <a:defRPr sz="3600" b="1">
                <a:solidFill>
                  <a:srgbClr val="1B5BA2"/>
                </a:solidFill>
              </a:defRPr>
            </a:lvl6pPr>
            <a:lvl7pPr marL="914400" algn="ctr" eaLnBrk="0" fontAlgn="base" hangingPunct="0">
              <a:spcBef>
                <a:spcPct val="0"/>
              </a:spcBef>
              <a:spcAft>
                <a:spcPct val="0"/>
              </a:spcAft>
              <a:defRPr sz="3600" b="1">
                <a:solidFill>
                  <a:srgbClr val="1B5BA2"/>
                </a:solidFill>
              </a:defRPr>
            </a:lvl7pPr>
            <a:lvl8pPr marL="1371600" algn="ctr" eaLnBrk="0" fontAlgn="base" hangingPunct="0">
              <a:spcBef>
                <a:spcPct val="0"/>
              </a:spcBef>
              <a:spcAft>
                <a:spcPct val="0"/>
              </a:spcAft>
              <a:defRPr sz="3600" b="1">
                <a:solidFill>
                  <a:srgbClr val="1B5BA2"/>
                </a:solidFill>
              </a:defRPr>
            </a:lvl8pPr>
            <a:lvl9pPr marL="1828800" algn="ctr" eaLnBrk="0" fontAlgn="base" hangingPunct="0">
              <a:spcBef>
                <a:spcPct val="0"/>
              </a:spcBef>
              <a:spcAft>
                <a:spcPct val="0"/>
              </a:spcAft>
              <a:defRPr sz="3600" b="1">
                <a:solidFill>
                  <a:srgbClr val="1B5BA2"/>
                </a:solidFill>
              </a:defRPr>
            </a:lvl9pPr>
          </a:lstStyle>
          <a:p>
            <a:pPr eaLnBrk="0" fontAlgn="base" hangingPunct="0">
              <a:spcBef>
                <a:spcPct val="0"/>
              </a:spcBef>
              <a:spcAft>
                <a:spcPct val="0"/>
              </a:spcAft>
              <a:buClr>
                <a:prstClr val="black"/>
              </a:buClr>
              <a:buFont typeface="Arial" pitchFamily="34" charset="0"/>
              <a:buNone/>
            </a:pPr>
            <a:r>
              <a:rPr lang="en-US" sz="3200" dirty="0">
                <a:solidFill>
                  <a:schemeClr val="accent5"/>
                </a:solidFill>
              </a:rPr>
              <a:t>IMT Key Features</a:t>
            </a:r>
          </a:p>
        </p:txBody>
      </p:sp>
    </p:spTree>
    <p:extLst>
      <p:ext uri="{BB962C8B-B14F-4D97-AF65-F5344CB8AC3E}">
        <p14:creationId xmlns:p14="http://schemas.microsoft.com/office/powerpoint/2010/main" val="144642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1559496" y="736602"/>
            <a:ext cx="8856984" cy="5832648"/>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nSpc>
                <a:spcPct val="90000"/>
              </a:lnSpc>
              <a:spcBef>
                <a:spcPct val="10000"/>
              </a:spcBef>
              <a:buClr>
                <a:srgbClr val="0E438A"/>
              </a:buClr>
              <a:buSzPct val="110000"/>
              <a:buFont typeface="Wingdings" pitchFamily="2" charset="2"/>
              <a:buChar char="§"/>
              <a:tabLst>
                <a:tab pos="363538" algn="l"/>
              </a:tabLst>
              <a:defRPr sz="2800">
                <a:solidFill>
                  <a:schemeClr val="tx1"/>
                </a:solidFill>
                <a:latin typeface="Arial" pitchFamily="34" charset="0"/>
                <a:cs typeface="Arial" pitchFamily="34" charset="0"/>
              </a:defRPr>
            </a:lvl1pPr>
            <a:lvl2pPr marL="742950" indent="-285750">
              <a:spcBef>
                <a:spcPct val="20000"/>
              </a:spcBef>
              <a:buClr>
                <a:srgbClr val="0099CC"/>
              </a:buClr>
              <a:buFont typeface="Wingdings" pitchFamily="2" charset="2"/>
              <a:buChar char="Ø"/>
              <a:defRPr sz="2800">
                <a:solidFill>
                  <a:srgbClr val="5C5C5C"/>
                </a:solidFill>
                <a:latin typeface="+mn-lt"/>
              </a:defRPr>
            </a:lvl2pPr>
            <a:lvl3pPr marL="1143000" indent="-228600">
              <a:spcBef>
                <a:spcPct val="20000"/>
              </a:spcBef>
              <a:buClr>
                <a:srgbClr val="0099CC"/>
              </a:buClr>
              <a:buFont typeface="Wingdings" pitchFamily="2" charset="2"/>
              <a:buChar char="§"/>
              <a:defRPr>
                <a:solidFill>
                  <a:srgbClr val="5C5C5C"/>
                </a:solidFill>
                <a:latin typeface="+mn-lt"/>
              </a:defRPr>
            </a:lvl3pPr>
            <a:lvl4pPr marL="1600200" indent="-228600">
              <a:spcBef>
                <a:spcPct val="20000"/>
              </a:spcBef>
              <a:buFont typeface="Verdana" pitchFamily="34" charset="0"/>
              <a:buChar char="–"/>
              <a:defRPr sz="2000">
                <a:solidFill>
                  <a:srgbClr val="5C5C5C"/>
                </a:solidFill>
                <a:latin typeface="+mn-lt"/>
              </a:defRPr>
            </a:lvl4pPr>
            <a:lvl5pPr marL="2057400" indent="-228600">
              <a:spcBef>
                <a:spcPct val="20000"/>
              </a:spcBef>
              <a:buFont typeface="Verdana" pitchFamily="34" charset="0"/>
              <a:buChar char="–"/>
              <a:defRPr sz="2000">
                <a:solidFill>
                  <a:srgbClr val="5C5C5C"/>
                </a:solidFill>
                <a:latin typeface="+mn-lt"/>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eaLnBrk="0" fontAlgn="base" hangingPunct="0">
              <a:spcAft>
                <a:spcPct val="0"/>
              </a:spcAft>
              <a:buNone/>
            </a:pPr>
            <a:r>
              <a:rPr lang="en-US" sz="2000" i="1" dirty="0">
                <a:solidFill>
                  <a:prstClr val="black"/>
                </a:solidFill>
              </a:rPr>
              <a:t>From: Recommendation: ITU-R  </a:t>
            </a:r>
            <a:r>
              <a:rPr lang="en-US" sz="2000" i="1" dirty="0" smtClean="0">
                <a:solidFill>
                  <a:prstClr val="black"/>
                </a:solidFill>
              </a:rPr>
              <a:t>M.1822-0 </a:t>
            </a:r>
            <a:r>
              <a:rPr lang="en-US" sz="2000" i="1" dirty="0">
                <a:solidFill>
                  <a:prstClr val="black"/>
                </a:solidFill>
              </a:rPr>
              <a:t>(10/2007) </a:t>
            </a:r>
          </a:p>
          <a:p>
            <a:pPr marL="0" indent="0" eaLnBrk="0" fontAlgn="base" hangingPunct="0">
              <a:spcAft>
                <a:spcPct val="0"/>
              </a:spcAft>
              <a:buNone/>
            </a:pPr>
            <a:endParaRPr lang="en-US" sz="1200" dirty="0">
              <a:solidFill>
                <a:prstClr val="black"/>
              </a:solidFill>
            </a:endParaRPr>
          </a:p>
          <a:p>
            <a:pPr marL="534988" indent="-534988" eaLnBrk="0" fontAlgn="base" hangingPunct="0">
              <a:spcAft>
                <a:spcPct val="0"/>
              </a:spcAft>
              <a:buFont typeface="+mj-lt"/>
              <a:buAutoNum type="arabicPeriod"/>
              <a:tabLst>
                <a:tab pos="357188" algn="l"/>
              </a:tabLst>
            </a:pPr>
            <a:r>
              <a:rPr lang="en-US" sz="2400" dirty="0">
                <a:solidFill>
                  <a:prstClr val="black"/>
                </a:solidFill>
              </a:rPr>
              <a:t>Seamless connectivity</a:t>
            </a:r>
          </a:p>
          <a:p>
            <a:pPr marL="534988" indent="-534988" eaLnBrk="0" fontAlgn="base" hangingPunct="0">
              <a:spcAft>
                <a:spcPct val="0"/>
              </a:spcAft>
              <a:buFont typeface="+mj-lt"/>
              <a:buAutoNum type="arabicPeriod"/>
              <a:tabLst>
                <a:tab pos="357188" algn="l"/>
              </a:tabLst>
            </a:pPr>
            <a:r>
              <a:rPr lang="en-US" sz="2400" dirty="0">
                <a:solidFill>
                  <a:prstClr val="black"/>
                </a:solidFill>
              </a:rPr>
              <a:t>Mobility management</a:t>
            </a:r>
          </a:p>
          <a:p>
            <a:pPr marL="534988" indent="-534988" eaLnBrk="0" fontAlgn="base" hangingPunct="0">
              <a:spcAft>
                <a:spcPct val="0"/>
              </a:spcAft>
              <a:buFont typeface="+mj-lt"/>
              <a:buAutoNum type="arabicPeriod"/>
              <a:tabLst>
                <a:tab pos="357188" algn="l"/>
              </a:tabLst>
            </a:pPr>
            <a:r>
              <a:rPr lang="en-US" sz="2400" dirty="0">
                <a:solidFill>
                  <a:prstClr val="black"/>
                </a:solidFill>
              </a:rPr>
              <a:t>Interoperability</a:t>
            </a:r>
          </a:p>
          <a:p>
            <a:pPr marL="534988" indent="-534988" eaLnBrk="0" fontAlgn="base" hangingPunct="0">
              <a:spcAft>
                <a:spcPct val="0"/>
              </a:spcAft>
              <a:buFont typeface="+mj-lt"/>
              <a:buAutoNum type="arabicPeriod"/>
              <a:tabLst>
                <a:tab pos="357188" algn="l"/>
              </a:tabLst>
            </a:pPr>
            <a:r>
              <a:rPr lang="en-US" sz="2400" dirty="0">
                <a:solidFill>
                  <a:prstClr val="black"/>
                </a:solidFill>
              </a:rPr>
              <a:t>Constant connection</a:t>
            </a:r>
          </a:p>
          <a:p>
            <a:pPr marL="534988" indent="-534988" eaLnBrk="0" fontAlgn="base" hangingPunct="0">
              <a:spcAft>
                <a:spcPct val="0"/>
              </a:spcAft>
              <a:buFont typeface="+mj-lt"/>
              <a:buAutoNum type="arabicPeriod"/>
              <a:tabLst>
                <a:tab pos="357188" algn="l"/>
              </a:tabLst>
            </a:pPr>
            <a:r>
              <a:rPr lang="en-US" sz="2400" dirty="0">
                <a:solidFill>
                  <a:prstClr val="black"/>
                </a:solidFill>
              </a:rPr>
              <a:t>Application scalability</a:t>
            </a:r>
          </a:p>
          <a:p>
            <a:pPr marL="534988" indent="-534988" eaLnBrk="0" fontAlgn="base" hangingPunct="0">
              <a:spcAft>
                <a:spcPct val="0"/>
              </a:spcAft>
              <a:buFont typeface="+mj-lt"/>
              <a:buAutoNum type="arabicPeriod"/>
              <a:tabLst>
                <a:tab pos="357188" algn="l"/>
              </a:tabLst>
            </a:pPr>
            <a:r>
              <a:rPr lang="en-US" sz="2400" dirty="0">
                <a:solidFill>
                  <a:prstClr val="black"/>
                </a:solidFill>
              </a:rPr>
              <a:t>Security</a:t>
            </a:r>
          </a:p>
          <a:p>
            <a:pPr marL="534988" indent="-534988" eaLnBrk="0" fontAlgn="base" hangingPunct="0">
              <a:spcAft>
                <a:spcPct val="0"/>
              </a:spcAft>
              <a:buFont typeface="+mj-lt"/>
              <a:buAutoNum type="arabicPeriod"/>
              <a:tabLst>
                <a:tab pos="357188" algn="l"/>
              </a:tabLst>
            </a:pPr>
            <a:r>
              <a:rPr lang="en-US" sz="2400" dirty="0">
                <a:solidFill>
                  <a:prstClr val="black"/>
                </a:solidFill>
              </a:rPr>
              <a:t>Prioritization</a:t>
            </a:r>
          </a:p>
          <a:p>
            <a:pPr marL="534988" indent="-534988" eaLnBrk="0" fontAlgn="base" hangingPunct="0">
              <a:spcAft>
                <a:spcPct val="0"/>
              </a:spcAft>
              <a:buFont typeface="+mj-lt"/>
              <a:buAutoNum type="arabicPeriod"/>
              <a:tabLst>
                <a:tab pos="357188" algn="l"/>
              </a:tabLst>
            </a:pPr>
            <a:r>
              <a:rPr lang="en-US" sz="2400" dirty="0">
                <a:solidFill>
                  <a:prstClr val="black"/>
                </a:solidFill>
              </a:rPr>
              <a:t>Location</a:t>
            </a:r>
          </a:p>
          <a:p>
            <a:pPr marL="534988" indent="-534988" eaLnBrk="0" fontAlgn="base" hangingPunct="0">
              <a:spcAft>
                <a:spcPct val="0"/>
              </a:spcAft>
              <a:buFont typeface="+mj-lt"/>
              <a:buAutoNum type="arabicPeriod"/>
              <a:tabLst>
                <a:tab pos="357188" algn="l"/>
              </a:tabLst>
            </a:pPr>
            <a:r>
              <a:rPr lang="en-US" sz="2400" dirty="0">
                <a:solidFill>
                  <a:prstClr val="black"/>
                </a:solidFill>
              </a:rPr>
              <a:t>Broadcast/multicast</a:t>
            </a:r>
          </a:p>
          <a:p>
            <a:pPr marL="534988" indent="-534988" eaLnBrk="0" fontAlgn="base" hangingPunct="0">
              <a:spcAft>
                <a:spcPct val="0"/>
              </a:spcAft>
              <a:buFont typeface="+mj-lt"/>
              <a:buAutoNum type="arabicPeriod"/>
              <a:tabLst>
                <a:tab pos="357188" algn="l"/>
              </a:tabLst>
            </a:pPr>
            <a:r>
              <a:rPr lang="en-US" sz="2400" dirty="0">
                <a:solidFill>
                  <a:prstClr val="black"/>
                </a:solidFill>
              </a:rPr>
              <a:t>Presence</a:t>
            </a:r>
          </a:p>
          <a:p>
            <a:pPr marL="534988" indent="-534988" eaLnBrk="0" fontAlgn="base" hangingPunct="0">
              <a:spcAft>
                <a:spcPct val="0"/>
              </a:spcAft>
              <a:buFont typeface="+mj-lt"/>
              <a:buAutoNum type="arabicPeriod"/>
              <a:tabLst>
                <a:tab pos="357188" algn="l"/>
              </a:tabLst>
            </a:pPr>
            <a:r>
              <a:rPr lang="en-US" sz="2400" dirty="0">
                <a:solidFill>
                  <a:prstClr val="black"/>
                </a:solidFill>
              </a:rPr>
              <a:t>Usability</a:t>
            </a:r>
          </a:p>
          <a:p>
            <a:pPr marL="534988" indent="-534988" eaLnBrk="0" fontAlgn="base" hangingPunct="0">
              <a:spcAft>
                <a:spcPct val="0"/>
              </a:spcAft>
              <a:buFont typeface="+mj-lt"/>
              <a:buAutoNum type="arabicPeriod"/>
              <a:tabLst>
                <a:tab pos="357188" algn="l"/>
              </a:tabLst>
            </a:pPr>
            <a:r>
              <a:rPr lang="en-US" sz="2400" dirty="0">
                <a:solidFill>
                  <a:prstClr val="black"/>
                </a:solidFill>
              </a:rPr>
              <a:t>Voice recognition</a:t>
            </a:r>
          </a:p>
          <a:p>
            <a:pPr marL="534988" indent="-534988" eaLnBrk="0" fontAlgn="base" hangingPunct="0">
              <a:spcAft>
                <a:spcPct val="0"/>
              </a:spcAft>
              <a:buFont typeface="+mj-lt"/>
              <a:buAutoNum type="arabicPeriod"/>
              <a:tabLst>
                <a:tab pos="357188" algn="l"/>
              </a:tabLst>
            </a:pPr>
            <a:r>
              <a:rPr lang="en-US" sz="2400" dirty="0">
                <a:solidFill>
                  <a:prstClr val="black"/>
                </a:solidFill>
              </a:rPr>
              <a:t>User-friendly human-to-machine interface</a:t>
            </a:r>
          </a:p>
          <a:p>
            <a:pPr marL="534988" indent="-534988" eaLnBrk="0" fontAlgn="base" hangingPunct="0">
              <a:spcAft>
                <a:spcPct val="0"/>
              </a:spcAft>
              <a:buFont typeface="+mj-lt"/>
              <a:buAutoNum type="arabicPeriod"/>
              <a:tabLst>
                <a:tab pos="357188" algn="l"/>
              </a:tabLst>
            </a:pPr>
            <a:r>
              <a:rPr lang="en-US" sz="2400" dirty="0">
                <a:solidFill>
                  <a:prstClr val="black"/>
                </a:solidFill>
              </a:rPr>
              <a:t>Support for a wide range of services</a:t>
            </a:r>
          </a:p>
          <a:p>
            <a:pPr marL="534988" indent="-534988" eaLnBrk="0" fontAlgn="base" hangingPunct="0">
              <a:spcAft>
                <a:spcPct val="0"/>
              </a:spcAft>
              <a:buNone/>
              <a:tabLst>
                <a:tab pos="357188" algn="l"/>
              </a:tabLst>
            </a:pPr>
            <a:endParaRPr lang="en-US" sz="1800" dirty="0">
              <a:solidFill>
                <a:prstClr val="black"/>
              </a:solidFill>
            </a:endParaRPr>
          </a:p>
          <a:p>
            <a:pPr marL="0" indent="0" eaLnBrk="0" fontAlgn="base" hangingPunct="0">
              <a:spcAft>
                <a:spcPct val="0"/>
              </a:spcAft>
              <a:buNone/>
            </a:pPr>
            <a:endParaRPr lang="es-ES_tradnl" sz="3200" b="1" dirty="0">
              <a:solidFill>
                <a:srgbClr val="6585CF">
                  <a:lumMod val="75000"/>
                </a:srgbClr>
              </a:solidFill>
            </a:endParaRPr>
          </a:p>
          <a:p>
            <a:pPr marL="0" indent="0" eaLnBrk="0" fontAlgn="base" hangingPunct="0">
              <a:spcAft>
                <a:spcPct val="0"/>
              </a:spcAft>
              <a:buNone/>
            </a:pPr>
            <a:endParaRPr lang="en-US" sz="1000" dirty="0">
              <a:solidFill>
                <a:prstClr val="black"/>
              </a:solidFill>
            </a:endParaRPr>
          </a:p>
          <a:p>
            <a:pPr marL="0" indent="0" eaLnBrk="0" fontAlgn="base" hangingPunct="0">
              <a:spcAft>
                <a:spcPct val="0"/>
              </a:spcAft>
              <a:buNone/>
            </a:pPr>
            <a:endParaRPr lang="en-GB" sz="2400" dirty="0">
              <a:solidFill>
                <a:prstClr val="black"/>
              </a:solidFill>
            </a:endParaRPr>
          </a:p>
          <a:p>
            <a:pPr eaLnBrk="0" fontAlgn="base" hangingPunct="0">
              <a:spcAft>
                <a:spcPct val="0"/>
              </a:spcAft>
            </a:pPr>
            <a:endParaRPr lang="en-US" sz="2400" dirty="0">
              <a:solidFill>
                <a:prstClr val="black"/>
              </a:solidFill>
            </a:endParaRPr>
          </a:p>
        </p:txBody>
      </p:sp>
      <p:sp>
        <p:nvSpPr>
          <p:cNvPr id="7" name="Slide Number Placeholder 6"/>
          <p:cNvSpPr>
            <a:spLocks noGrp="1"/>
          </p:cNvSpPr>
          <p:nvPr>
            <p:ph type="sldNum" sz="quarter" idx="12"/>
          </p:nvPr>
        </p:nvSpPr>
        <p:spPr>
          <a:xfrm>
            <a:off x="10200456" y="6525344"/>
            <a:ext cx="360040" cy="288032"/>
          </a:xfrm>
        </p:spPr>
        <p:txBody>
          <a:bodyPr/>
          <a:lstStyle/>
          <a:p>
            <a:pPr>
              <a:buClr>
                <a:prstClr val="black"/>
              </a:buClr>
            </a:pPr>
            <a:fld id="{CEFC07E8-B785-4A02-97B7-5C35E85D378C}" type="slidenum">
              <a:rPr lang="en-US" smtClean="0"/>
              <a:pPr>
                <a:buClr>
                  <a:prstClr val="black"/>
                </a:buClr>
              </a:pPr>
              <a:t>13</a:t>
            </a:fld>
            <a:endParaRPr lang="en-US" dirty="0"/>
          </a:p>
        </p:txBody>
      </p:sp>
      <p:sp>
        <p:nvSpPr>
          <p:cNvPr id="6" name="TextBox 5"/>
          <p:cNvSpPr txBox="1">
            <a:spLocks noChangeArrowheads="1"/>
          </p:cNvSpPr>
          <p:nvPr/>
        </p:nvSpPr>
        <p:spPr bwMode="auto">
          <a:xfrm>
            <a:off x="2063552" y="151830"/>
            <a:ext cx="7848872" cy="584775"/>
          </a:xfrm>
          <a:prstGeom prst="rect">
            <a:avLst/>
          </a:prstGeom>
          <a:noFill/>
          <a:ln w="9525">
            <a:noFill/>
            <a:miter lim="800000"/>
            <a:headEnd/>
            <a:tailEnd/>
          </a:ln>
          <a:effectLst/>
          <a:extLst/>
        </p:spPr>
        <p:txBody>
          <a:bodyPr vert="horz" wrap="square" lIns="91440" tIns="45720" rIns="91440" bIns="45720" numCol="1" anchor="ctr" anchorCtr="0" compatLnSpc="1">
            <a:prstTxWarp prst="textNoShape">
              <a:avLst/>
            </a:prstTxWarp>
            <a:spAutoFit/>
          </a:bodyPr>
          <a:lstStyle>
            <a:lvl1pPr algn="ctr">
              <a:defRPr sz="3600" b="1">
                <a:solidFill>
                  <a:srgbClr val="1B5BA2"/>
                </a:solidFill>
                <a:latin typeface="+mj-lt"/>
                <a:ea typeface="+mj-ea"/>
                <a:cs typeface="+mj-cs"/>
              </a:defRPr>
            </a:lvl1pPr>
            <a:lvl2pPr algn="ctr">
              <a:defRPr sz="3600" b="1">
                <a:solidFill>
                  <a:srgbClr val="1B5BA2"/>
                </a:solidFill>
              </a:defRPr>
            </a:lvl2pPr>
            <a:lvl3pPr algn="ctr">
              <a:defRPr sz="3600" b="1">
                <a:solidFill>
                  <a:srgbClr val="1B5BA2"/>
                </a:solidFill>
              </a:defRPr>
            </a:lvl3pPr>
            <a:lvl4pPr algn="ctr">
              <a:defRPr sz="3600" b="1">
                <a:solidFill>
                  <a:srgbClr val="1B5BA2"/>
                </a:solidFill>
              </a:defRPr>
            </a:lvl4pPr>
            <a:lvl5pPr algn="ctr">
              <a:defRPr sz="3600" b="1">
                <a:solidFill>
                  <a:srgbClr val="1B5BA2"/>
                </a:solidFill>
              </a:defRPr>
            </a:lvl5pPr>
            <a:lvl6pPr marL="457200" algn="ctr" eaLnBrk="0" fontAlgn="base" hangingPunct="0">
              <a:spcBef>
                <a:spcPct val="0"/>
              </a:spcBef>
              <a:spcAft>
                <a:spcPct val="0"/>
              </a:spcAft>
              <a:defRPr sz="3600" b="1">
                <a:solidFill>
                  <a:srgbClr val="1B5BA2"/>
                </a:solidFill>
              </a:defRPr>
            </a:lvl6pPr>
            <a:lvl7pPr marL="914400" algn="ctr" eaLnBrk="0" fontAlgn="base" hangingPunct="0">
              <a:spcBef>
                <a:spcPct val="0"/>
              </a:spcBef>
              <a:spcAft>
                <a:spcPct val="0"/>
              </a:spcAft>
              <a:defRPr sz="3600" b="1">
                <a:solidFill>
                  <a:srgbClr val="1B5BA2"/>
                </a:solidFill>
              </a:defRPr>
            </a:lvl7pPr>
            <a:lvl8pPr marL="1371600" algn="ctr" eaLnBrk="0" fontAlgn="base" hangingPunct="0">
              <a:spcBef>
                <a:spcPct val="0"/>
              </a:spcBef>
              <a:spcAft>
                <a:spcPct val="0"/>
              </a:spcAft>
              <a:defRPr sz="3600" b="1">
                <a:solidFill>
                  <a:srgbClr val="1B5BA2"/>
                </a:solidFill>
              </a:defRPr>
            </a:lvl8pPr>
            <a:lvl9pPr marL="1828800" algn="ctr" eaLnBrk="0" fontAlgn="base" hangingPunct="0">
              <a:spcBef>
                <a:spcPct val="0"/>
              </a:spcBef>
              <a:spcAft>
                <a:spcPct val="0"/>
              </a:spcAft>
              <a:defRPr sz="3600" b="1">
                <a:solidFill>
                  <a:srgbClr val="1B5BA2"/>
                </a:solidFill>
              </a:defRPr>
            </a:lvl9pPr>
          </a:lstStyle>
          <a:p>
            <a:pPr eaLnBrk="0" fontAlgn="base" hangingPunct="0">
              <a:spcBef>
                <a:spcPct val="0"/>
              </a:spcBef>
              <a:spcAft>
                <a:spcPct val="0"/>
              </a:spcAft>
              <a:buClr>
                <a:prstClr val="black"/>
              </a:buClr>
              <a:buFont typeface="Arial" pitchFamily="34" charset="0"/>
              <a:buNone/>
            </a:pPr>
            <a:r>
              <a:rPr lang="en-US" sz="3200" dirty="0">
                <a:solidFill>
                  <a:schemeClr val="accent5"/>
                </a:solidFill>
              </a:rPr>
              <a:t>IMT Requirements </a:t>
            </a:r>
          </a:p>
        </p:txBody>
      </p:sp>
    </p:spTree>
    <p:extLst>
      <p:ext uri="{BB962C8B-B14F-4D97-AF65-F5344CB8AC3E}">
        <p14:creationId xmlns:p14="http://schemas.microsoft.com/office/powerpoint/2010/main" val="250984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9174342" y="5751258"/>
            <a:ext cx="270030" cy="216024"/>
          </a:xfrm>
        </p:spPr>
        <p:txBody>
          <a:bodyPr/>
          <a:lstStyle/>
          <a:p>
            <a:pPr>
              <a:buClr>
                <a:prstClr val="black"/>
              </a:buClr>
            </a:pPr>
            <a:fld id="{CEFC07E8-B785-4A02-97B7-5C35E85D378C}" type="slidenum">
              <a:rPr lang="en-US" smtClean="0"/>
              <a:pPr>
                <a:buClr>
                  <a:prstClr val="black"/>
                </a:buClr>
              </a:pPr>
              <a:t>14</a:t>
            </a:fld>
            <a:endParaRPr lang="en-US" dirty="0"/>
          </a:p>
        </p:txBody>
      </p:sp>
      <p:sp>
        <p:nvSpPr>
          <p:cNvPr id="2" name="TextBox 1"/>
          <p:cNvSpPr txBox="1"/>
          <p:nvPr/>
        </p:nvSpPr>
        <p:spPr>
          <a:xfrm>
            <a:off x="1363643" y="698531"/>
            <a:ext cx="8603673" cy="5909310"/>
          </a:xfrm>
          <a:prstGeom prst="rect">
            <a:avLst/>
          </a:prstGeom>
          <a:noFill/>
        </p:spPr>
        <p:txBody>
          <a:bodyPr wrap="square" rtlCol="0">
            <a:spAutoFit/>
          </a:bodyPr>
          <a:lstStyle/>
          <a:p>
            <a:pPr algn="just" eaLnBrk="0" fontAlgn="base" hangingPunct="0">
              <a:spcBef>
                <a:spcPct val="0"/>
              </a:spcBef>
              <a:spcAft>
                <a:spcPct val="0"/>
              </a:spcAft>
              <a:buClr>
                <a:prstClr val="black"/>
              </a:buClr>
              <a:buFont typeface="Arial" pitchFamily="34" charset="0"/>
              <a:buNone/>
            </a:pPr>
            <a:r>
              <a:rPr lang="en-US" b="1" dirty="0">
                <a:solidFill>
                  <a:srgbClr val="FF0000"/>
                </a:solidFill>
              </a:rPr>
              <a:t>- IMT</a:t>
            </a:r>
            <a:r>
              <a:rPr lang="en-US" b="1" dirty="0">
                <a:solidFill>
                  <a:srgbClr val="003399"/>
                </a:solidFill>
              </a:rPr>
              <a:t>: </a:t>
            </a:r>
            <a:r>
              <a:rPr lang="en-US" dirty="0">
                <a:solidFill>
                  <a:srgbClr val="003399"/>
                </a:solidFill>
              </a:rPr>
              <a:t>Devised within ITU through the work of </a:t>
            </a:r>
            <a:r>
              <a:rPr lang="en-US" i="1" dirty="0">
                <a:solidFill>
                  <a:srgbClr val="003399"/>
                </a:solidFill>
              </a:rPr>
              <a:t>ITU Study Groups </a:t>
            </a:r>
            <a:r>
              <a:rPr lang="en-US" dirty="0">
                <a:solidFill>
                  <a:srgbClr val="003399"/>
                </a:solidFill>
              </a:rPr>
              <a:t>(worldwide participation, amongst all stakeholders: Regional Organizations, Regulators, operators, manufactures, universities and R&amp;D Centers,, etc.) </a:t>
            </a:r>
          </a:p>
          <a:p>
            <a:pPr algn="just" eaLnBrk="0" fontAlgn="base" hangingPunct="0">
              <a:spcBef>
                <a:spcPct val="0"/>
              </a:spcBef>
              <a:spcAft>
                <a:spcPct val="0"/>
              </a:spcAft>
              <a:buClr>
                <a:prstClr val="black"/>
              </a:buClr>
              <a:buFont typeface="Arial" pitchFamily="34" charset="0"/>
              <a:buNone/>
            </a:pPr>
            <a:r>
              <a:rPr lang="en-US" u="sng" dirty="0">
                <a:solidFill>
                  <a:srgbClr val="003399"/>
                </a:solidFill>
              </a:rPr>
              <a:t>Unique set </a:t>
            </a:r>
            <a:r>
              <a:rPr lang="en-US" dirty="0">
                <a:solidFill>
                  <a:srgbClr val="003399"/>
                </a:solidFill>
              </a:rPr>
              <a:t>of Definitions and Specifications (through ITU-R publications) </a:t>
            </a:r>
          </a:p>
          <a:p>
            <a:pPr algn="just" eaLnBrk="0" fontAlgn="base" hangingPunct="0">
              <a:spcBef>
                <a:spcPct val="0"/>
              </a:spcBef>
              <a:spcAft>
                <a:spcPct val="0"/>
              </a:spcAft>
              <a:buClr>
                <a:prstClr val="black"/>
              </a:buClr>
              <a:buFont typeface="Arial" pitchFamily="34" charset="0"/>
              <a:buNone/>
            </a:pPr>
            <a:r>
              <a:rPr lang="en-US" b="1" dirty="0" smtClean="0">
                <a:solidFill>
                  <a:srgbClr val="003399"/>
                </a:solidFill>
              </a:rPr>
              <a:t>IMT encompasses all its versions: </a:t>
            </a:r>
            <a:r>
              <a:rPr lang="en-US" dirty="0" smtClean="0">
                <a:solidFill>
                  <a:srgbClr val="003399"/>
                </a:solidFill>
              </a:rPr>
              <a:t>IMT2000, IMT-Advanced, IMT 2020</a:t>
            </a:r>
            <a:endParaRPr lang="en-US" dirty="0">
              <a:solidFill>
                <a:srgbClr val="003399"/>
              </a:solidFill>
            </a:endParaRPr>
          </a:p>
          <a:p>
            <a:pPr algn="just" eaLnBrk="0" fontAlgn="base" hangingPunct="0">
              <a:spcBef>
                <a:spcPct val="0"/>
              </a:spcBef>
              <a:spcAft>
                <a:spcPct val="0"/>
              </a:spcAft>
              <a:buClr>
                <a:prstClr val="black"/>
              </a:buClr>
              <a:buFont typeface="Arial" pitchFamily="34" charset="0"/>
              <a:buNone/>
            </a:pPr>
            <a:endParaRPr lang="en-US" dirty="0">
              <a:solidFill>
                <a:srgbClr val="003399"/>
              </a:solidFill>
            </a:endParaRPr>
          </a:p>
          <a:p>
            <a:pPr algn="just" eaLnBrk="0" fontAlgn="base" hangingPunct="0">
              <a:spcBef>
                <a:spcPct val="0"/>
              </a:spcBef>
              <a:spcAft>
                <a:spcPct val="0"/>
              </a:spcAft>
              <a:buClr>
                <a:prstClr val="black"/>
              </a:buClr>
              <a:buFont typeface="Arial" pitchFamily="34" charset="0"/>
              <a:buNone/>
            </a:pPr>
            <a:r>
              <a:rPr lang="en-US" dirty="0">
                <a:solidFill>
                  <a:srgbClr val="003399"/>
                </a:solidFill>
              </a:rPr>
              <a:t>- </a:t>
            </a:r>
            <a:r>
              <a:rPr lang="en-US" b="1" dirty="0" err="1">
                <a:solidFill>
                  <a:srgbClr val="FF0000"/>
                </a:solidFill>
              </a:rPr>
              <a:t>xG</a:t>
            </a:r>
            <a:r>
              <a:rPr lang="en-US" b="1" dirty="0">
                <a:solidFill>
                  <a:srgbClr val="003399"/>
                </a:solidFill>
              </a:rPr>
              <a:t>: </a:t>
            </a:r>
            <a:r>
              <a:rPr lang="en-US" dirty="0">
                <a:solidFill>
                  <a:srgbClr val="003399"/>
                </a:solidFill>
              </a:rPr>
              <a:t>Devised by operators and mobile community. </a:t>
            </a:r>
          </a:p>
          <a:p>
            <a:pPr algn="just" eaLnBrk="0" fontAlgn="base" hangingPunct="0">
              <a:spcBef>
                <a:spcPct val="0"/>
              </a:spcBef>
              <a:spcAft>
                <a:spcPct val="0"/>
              </a:spcAft>
              <a:buClr>
                <a:prstClr val="black"/>
              </a:buClr>
              <a:buFont typeface="Arial" pitchFamily="34" charset="0"/>
              <a:buNone/>
            </a:pPr>
            <a:endParaRPr lang="en-US" dirty="0">
              <a:solidFill>
                <a:srgbClr val="003399"/>
              </a:solidFill>
            </a:endParaRPr>
          </a:p>
          <a:p>
            <a:pPr algn="just" eaLnBrk="0" fontAlgn="base" hangingPunct="0">
              <a:spcBef>
                <a:spcPct val="0"/>
              </a:spcBef>
              <a:spcAft>
                <a:spcPct val="0"/>
              </a:spcAft>
              <a:buClr>
                <a:prstClr val="black"/>
              </a:buClr>
              <a:buFont typeface="Arial" pitchFamily="34" charset="0"/>
              <a:buNone/>
            </a:pPr>
            <a:r>
              <a:rPr lang="en-US" dirty="0">
                <a:solidFill>
                  <a:srgbClr val="003399"/>
                </a:solidFill>
              </a:rPr>
              <a:t>There is </a:t>
            </a:r>
            <a:r>
              <a:rPr lang="en-US" u="sng" dirty="0">
                <a:solidFill>
                  <a:srgbClr val="003399"/>
                </a:solidFill>
              </a:rPr>
              <a:t>no unique set </a:t>
            </a:r>
            <a:r>
              <a:rPr lang="en-US" dirty="0">
                <a:solidFill>
                  <a:srgbClr val="003399"/>
                </a:solidFill>
              </a:rPr>
              <a:t>of definitions and specifications.</a:t>
            </a:r>
          </a:p>
          <a:p>
            <a:pPr algn="just" eaLnBrk="0" fontAlgn="base" hangingPunct="0">
              <a:spcBef>
                <a:spcPct val="0"/>
              </a:spcBef>
              <a:spcAft>
                <a:spcPct val="0"/>
              </a:spcAft>
              <a:buClr>
                <a:prstClr val="black"/>
              </a:buClr>
              <a:buFont typeface="Arial" pitchFamily="34" charset="0"/>
              <a:buNone/>
            </a:pPr>
            <a:r>
              <a:rPr lang="en-US" b="1" dirty="0">
                <a:solidFill>
                  <a:srgbClr val="003399"/>
                </a:solidFill>
              </a:rPr>
              <a:t>________________________________________________</a:t>
            </a:r>
          </a:p>
          <a:p>
            <a:pPr algn="just" eaLnBrk="0" fontAlgn="base" hangingPunct="0">
              <a:spcBef>
                <a:spcPct val="0"/>
              </a:spcBef>
              <a:spcAft>
                <a:spcPct val="0"/>
              </a:spcAft>
              <a:buClr>
                <a:prstClr val="black"/>
              </a:buClr>
              <a:buFont typeface="Arial" pitchFamily="34" charset="0"/>
              <a:buNone/>
            </a:pPr>
            <a:endParaRPr lang="en-US" b="1" dirty="0">
              <a:solidFill>
                <a:srgbClr val="003399"/>
              </a:solidFill>
            </a:endParaRPr>
          </a:p>
          <a:p>
            <a:pPr algn="just" eaLnBrk="0" fontAlgn="base" hangingPunct="0">
              <a:spcBef>
                <a:spcPct val="0"/>
              </a:spcBef>
              <a:spcAft>
                <a:spcPct val="0"/>
              </a:spcAft>
              <a:buClr>
                <a:prstClr val="black"/>
              </a:buClr>
              <a:buFont typeface="Arial" pitchFamily="34" charset="0"/>
              <a:buNone/>
            </a:pPr>
            <a:r>
              <a:rPr lang="en-US" b="1" dirty="0">
                <a:solidFill>
                  <a:srgbClr val="FF0000"/>
                </a:solidFill>
              </a:rPr>
              <a:t>- IMT-2000 and 3G: </a:t>
            </a:r>
            <a:r>
              <a:rPr lang="en-US" dirty="0">
                <a:solidFill>
                  <a:srgbClr val="003399"/>
                </a:solidFill>
              </a:rPr>
              <a:t>there was </a:t>
            </a:r>
            <a:r>
              <a:rPr lang="en-US" u="sng" dirty="0">
                <a:solidFill>
                  <a:srgbClr val="003399"/>
                </a:solidFill>
              </a:rPr>
              <a:t>consensus</a:t>
            </a:r>
            <a:r>
              <a:rPr lang="en-US" dirty="0">
                <a:solidFill>
                  <a:srgbClr val="003399"/>
                </a:solidFill>
              </a:rPr>
              <a:t> about </a:t>
            </a:r>
            <a:r>
              <a:rPr lang="en-US" u="sng" dirty="0">
                <a:solidFill>
                  <a:srgbClr val="003399"/>
                </a:solidFill>
              </a:rPr>
              <a:t>matching both these concepts</a:t>
            </a:r>
            <a:r>
              <a:rPr lang="en-US" dirty="0">
                <a:solidFill>
                  <a:srgbClr val="003399"/>
                </a:solidFill>
              </a:rPr>
              <a:t> and associated specifications.</a:t>
            </a:r>
          </a:p>
          <a:p>
            <a:pPr algn="just" eaLnBrk="0" fontAlgn="base" hangingPunct="0">
              <a:spcBef>
                <a:spcPct val="0"/>
              </a:spcBef>
              <a:spcAft>
                <a:spcPct val="0"/>
              </a:spcAft>
              <a:buClr>
                <a:prstClr val="black"/>
              </a:buClr>
              <a:buFont typeface="Arial" pitchFamily="34" charset="0"/>
              <a:buNone/>
            </a:pPr>
            <a:r>
              <a:rPr lang="en-US" b="1" dirty="0">
                <a:solidFill>
                  <a:srgbClr val="FF0000"/>
                </a:solidFill>
              </a:rPr>
              <a:t>- IMT-Advanced and 4G</a:t>
            </a:r>
            <a:r>
              <a:rPr lang="en-US" b="1" dirty="0">
                <a:solidFill>
                  <a:srgbClr val="003399"/>
                </a:solidFill>
              </a:rPr>
              <a:t>: </a:t>
            </a:r>
            <a:r>
              <a:rPr lang="en-US" u="sng" dirty="0">
                <a:solidFill>
                  <a:srgbClr val="003399"/>
                </a:solidFill>
              </a:rPr>
              <a:t>no consensus </a:t>
            </a:r>
            <a:r>
              <a:rPr lang="en-US" dirty="0" smtClean="0">
                <a:solidFill>
                  <a:srgbClr val="003399"/>
                </a:solidFill>
              </a:rPr>
              <a:t>was reached</a:t>
            </a:r>
            <a:r>
              <a:rPr lang="en-US" dirty="0">
                <a:solidFill>
                  <a:srgbClr val="003399"/>
                </a:solidFill>
              </a:rPr>
              <a:t>:</a:t>
            </a:r>
          </a:p>
          <a:p>
            <a:pPr marL="257175" indent="-257175" algn="just" eaLnBrk="0" fontAlgn="base" hangingPunct="0">
              <a:spcBef>
                <a:spcPct val="0"/>
              </a:spcBef>
              <a:spcAft>
                <a:spcPct val="0"/>
              </a:spcAft>
              <a:buClr>
                <a:prstClr val="black"/>
              </a:buClr>
              <a:buFont typeface="Arial" pitchFamily="34" charset="0"/>
              <a:buChar char="•"/>
            </a:pPr>
            <a:r>
              <a:rPr lang="en-US" dirty="0">
                <a:solidFill>
                  <a:srgbClr val="003399"/>
                </a:solidFill>
              </a:rPr>
              <a:t>Some Regulators </a:t>
            </a:r>
            <a:r>
              <a:rPr lang="en-US" dirty="0" smtClean="0">
                <a:solidFill>
                  <a:srgbClr val="003399"/>
                </a:solidFill>
              </a:rPr>
              <a:t>demanded </a:t>
            </a:r>
            <a:r>
              <a:rPr lang="en-US" dirty="0">
                <a:solidFill>
                  <a:srgbClr val="003399"/>
                </a:solidFill>
              </a:rPr>
              <a:t>that a 4G brand must comply with </a:t>
            </a:r>
          </a:p>
          <a:p>
            <a:pPr algn="just" eaLnBrk="0" fontAlgn="base" hangingPunct="0">
              <a:spcBef>
                <a:spcPct val="0"/>
              </a:spcBef>
              <a:spcAft>
                <a:spcPct val="0"/>
              </a:spcAft>
              <a:buClr>
                <a:prstClr val="black"/>
              </a:buClr>
              <a:buFont typeface="Arial" pitchFamily="34" charset="0"/>
              <a:buNone/>
            </a:pPr>
            <a:r>
              <a:rPr lang="en-US" dirty="0">
                <a:solidFill>
                  <a:srgbClr val="003399"/>
                </a:solidFill>
              </a:rPr>
              <a:t>    IMT-Advanced specifications.</a:t>
            </a:r>
          </a:p>
          <a:p>
            <a:pPr marL="257175" indent="-257175" algn="just" eaLnBrk="0" fontAlgn="base" hangingPunct="0">
              <a:spcBef>
                <a:spcPct val="0"/>
              </a:spcBef>
              <a:spcAft>
                <a:spcPct val="0"/>
              </a:spcAft>
              <a:buClr>
                <a:prstClr val="black"/>
              </a:buClr>
              <a:buFont typeface="Arial" pitchFamily="34" charset="0"/>
              <a:buChar char="•"/>
            </a:pPr>
            <a:r>
              <a:rPr lang="en-US" dirty="0">
                <a:solidFill>
                  <a:srgbClr val="003399"/>
                </a:solidFill>
              </a:rPr>
              <a:t>Other Regulators </a:t>
            </a:r>
            <a:r>
              <a:rPr lang="en-US" dirty="0" smtClean="0">
                <a:solidFill>
                  <a:srgbClr val="003399"/>
                </a:solidFill>
              </a:rPr>
              <a:t>recognized </a:t>
            </a:r>
            <a:r>
              <a:rPr lang="en-US" dirty="0">
                <a:solidFill>
                  <a:srgbClr val="003399"/>
                </a:solidFill>
              </a:rPr>
              <a:t>4G as those technologies providing an enhanced performance in comparison to IMT-2000 Specifications.</a:t>
            </a:r>
          </a:p>
          <a:p>
            <a:pPr algn="ctr" eaLnBrk="0" fontAlgn="base" hangingPunct="0">
              <a:spcBef>
                <a:spcPct val="0"/>
              </a:spcBef>
              <a:spcAft>
                <a:spcPct val="0"/>
              </a:spcAft>
              <a:buClr>
                <a:prstClr val="black"/>
              </a:buClr>
            </a:pPr>
            <a:r>
              <a:rPr lang="en-US" b="1" dirty="0">
                <a:solidFill>
                  <a:srgbClr val="003399"/>
                </a:solidFill>
              </a:rPr>
              <a:t>___________________________________</a:t>
            </a:r>
          </a:p>
          <a:p>
            <a:pPr algn="ctr" eaLnBrk="0" fontAlgn="base" hangingPunct="0">
              <a:spcBef>
                <a:spcPct val="0"/>
              </a:spcBef>
              <a:spcAft>
                <a:spcPct val="0"/>
              </a:spcAft>
              <a:buClr>
                <a:prstClr val="black"/>
              </a:buClr>
              <a:buFont typeface="Arial" pitchFamily="34" charset="0"/>
              <a:buNone/>
            </a:pPr>
            <a:endParaRPr lang="en-US" b="1" dirty="0">
              <a:solidFill>
                <a:srgbClr val="FF0000"/>
              </a:solidFill>
            </a:endParaRPr>
          </a:p>
          <a:p>
            <a:pPr algn="ctr" eaLnBrk="0" fontAlgn="base" hangingPunct="0">
              <a:spcBef>
                <a:spcPct val="0"/>
              </a:spcBef>
              <a:spcAft>
                <a:spcPct val="0"/>
              </a:spcAft>
              <a:buClr>
                <a:prstClr val="black"/>
              </a:buClr>
              <a:buFont typeface="Arial" pitchFamily="34" charset="0"/>
              <a:buNone/>
            </a:pPr>
            <a:r>
              <a:rPr lang="en-US" b="1" dirty="0">
                <a:solidFill>
                  <a:srgbClr val="FF0000"/>
                </a:solidFill>
              </a:rPr>
              <a:t>IMT-2020 and 5G: </a:t>
            </a:r>
            <a:r>
              <a:rPr lang="en-US" dirty="0" smtClean="0">
                <a:solidFill>
                  <a:srgbClr val="003399"/>
                </a:solidFill>
              </a:rPr>
              <a:t>consensus achieved</a:t>
            </a:r>
            <a:endParaRPr lang="en-US" dirty="0">
              <a:solidFill>
                <a:srgbClr val="003399"/>
              </a:solidFill>
            </a:endParaRPr>
          </a:p>
        </p:txBody>
      </p:sp>
      <p:sp>
        <p:nvSpPr>
          <p:cNvPr id="5" name="TextBox 4"/>
          <p:cNvSpPr txBox="1">
            <a:spLocks noChangeArrowheads="1"/>
          </p:cNvSpPr>
          <p:nvPr/>
        </p:nvSpPr>
        <p:spPr bwMode="auto">
          <a:xfrm>
            <a:off x="1741043" y="113756"/>
            <a:ext cx="7848872" cy="584775"/>
          </a:xfrm>
          <a:prstGeom prst="rect">
            <a:avLst/>
          </a:prstGeom>
          <a:noFill/>
          <a:ln w="9525">
            <a:noFill/>
            <a:miter lim="800000"/>
            <a:headEnd/>
            <a:tailEnd/>
          </a:ln>
          <a:effectLst/>
          <a:extLst/>
        </p:spPr>
        <p:txBody>
          <a:bodyPr vert="horz" wrap="square" lIns="91440" tIns="45720" rIns="91440" bIns="45720" numCol="1" anchor="ctr" anchorCtr="0" compatLnSpc="1">
            <a:prstTxWarp prst="textNoShape">
              <a:avLst/>
            </a:prstTxWarp>
            <a:spAutoFit/>
          </a:bodyPr>
          <a:lstStyle>
            <a:lvl1pPr algn="ctr">
              <a:defRPr sz="3600" b="1">
                <a:solidFill>
                  <a:srgbClr val="1B5BA2"/>
                </a:solidFill>
                <a:latin typeface="+mj-lt"/>
                <a:ea typeface="+mj-ea"/>
                <a:cs typeface="+mj-cs"/>
              </a:defRPr>
            </a:lvl1pPr>
            <a:lvl2pPr algn="ctr">
              <a:defRPr sz="3600" b="1">
                <a:solidFill>
                  <a:srgbClr val="1B5BA2"/>
                </a:solidFill>
              </a:defRPr>
            </a:lvl2pPr>
            <a:lvl3pPr algn="ctr">
              <a:defRPr sz="3600" b="1">
                <a:solidFill>
                  <a:srgbClr val="1B5BA2"/>
                </a:solidFill>
              </a:defRPr>
            </a:lvl3pPr>
            <a:lvl4pPr algn="ctr">
              <a:defRPr sz="3600" b="1">
                <a:solidFill>
                  <a:srgbClr val="1B5BA2"/>
                </a:solidFill>
              </a:defRPr>
            </a:lvl4pPr>
            <a:lvl5pPr algn="ctr">
              <a:defRPr sz="3600" b="1">
                <a:solidFill>
                  <a:srgbClr val="1B5BA2"/>
                </a:solidFill>
              </a:defRPr>
            </a:lvl5pPr>
            <a:lvl6pPr marL="457200" algn="ctr" eaLnBrk="0" fontAlgn="base" hangingPunct="0">
              <a:spcBef>
                <a:spcPct val="0"/>
              </a:spcBef>
              <a:spcAft>
                <a:spcPct val="0"/>
              </a:spcAft>
              <a:defRPr sz="3600" b="1">
                <a:solidFill>
                  <a:srgbClr val="1B5BA2"/>
                </a:solidFill>
              </a:defRPr>
            </a:lvl6pPr>
            <a:lvl7pPr marL="914400" algn="ctr" eaLnBrk="0" fontAlgn="base" hangingPunct="0">
              <a:spcBef>
                <a:spcPct val="0"/>
              </a:spcBef>
              <a:spcAft>
                <a:spcPct val="0"/>
              </a:spcAft>
              <a:defRPr sz="3600" b="1">
                <a:solidFill>
                  <a:srgbClr val="1B5BA2"/>
                </a:solidFill>
              </a:defRPr>
            </a:lvl7pPr>
            <a:lvl8pPr marL="1371600" algn="ctr" eaLnBrk="0" fontAlgn="base" hangingPunct="0">
              <a:spcBef>
                <a:spcPct val="0"/>
              </a:spcBef>
              <a:spcAft>
                <a:spcPct val="0"/>
              </a:spcAft>
              <a:defRPr sz="3600" b="1">
                <a:solidFill>
                  <a:srgbClr val="1B5BA2"/>
                </a:solidFill>
              </a:defRPr>
            </a:lvl8pPr>
            <a:lvl9pPr marL="1828800" algn="ctr" eaLnBrk="0" fontAlgn="base" hangingPunct="0">
              <a:spcBef>
                <a:spcPct val="0"/>
              </a:spcBef>
              <a:spcAft>
                <a:spcPct val="0"/>
              </a:spcAft>
              <a:defRPr sz="3600" b="1">
                <a:solidFill>
                  <a:srgbClr val="1B5BA2"/>
                </a:solidFill>
              </a:defRPr>
            </a:lvl9pPr>
          </a:lstStyle>
          <a:p>
            <a:pPr eaLnBrk="0" fontAlgn="base" hangingPunct="0">
              <a:spcBef>
                <a:spcPct val="0"/>
              </a:spcBef>
              <a:spcAft>
                <a:spcPct val="0"/>
              </a:spcAft>
              <a:buClr>
                <a:prstClr val="black"/>
              </a:buClr>
              <a:buFont typeface="Arial" pitchFamily="34" charset="0"/>
              <a:buNone/>
            </a:pPr>
            <a:r>
              <a:rPr lang="en-US" sz="3200" dirty="0">
                <a:solidFill>
                  <a:schemeClr val="accent5"/>
                </a:solidFill>
              </a:rPr>
              <a:t>IMT and Mobile Labels</a:t>
            </a:r>
          </a:p>
        </p:txBody>
      </p:sp>
    </p:spTree>
    <p:extLst>
      <p:ext uri="{BB962C8B-B14F-4D97-AF65-F5344CB8AC3E}">
        <p14:creationId xmlns:p14="http://schemas.microsoft.com/office/powerpoint/2010/main" val="74432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981203" y="766849"/>
            <a:ext cx="8525435" cy="85725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a:solidFill>
                  <a:schemeClr val="bg1"/>
                </a:solidFill>
              </a:rPr>
              <a:t>4G Roll-outs at the global level</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194" y="2148764"/>
            <a:ext cx="3786964" cy="3258597"/>
          </a:xfrm>
          <a:prstGeom prst="rect">
            <a:avLst/>
          </a:prstGeom>
          <a:noFill/>
          <a:ln>
            <a:noFill/>
          </a:ln>
        </p:spPr>
      </p:pic>
      <p:sp>
        <p:nvSpPr>
          <p:cNvPr id="5" name="TextBox 4"/>
          <p:cNvSpPr txBox="1"/>
          <p:nvPr/>
        </p:nvSpPr>
        <p:spPr>
          <a:xfrm>
            <a:off x="1981201" y="5407361"/>
            <a:ext cx="5993476" cy="461665"/>
          </a:xfrm>
          <a:prstGeom prst="rect">
            <a:avLst/>
          </a:prstGeom>
          <a:noFill/>
        </p:spPr>
        <p:txBody>
          <a:bodyPr wrap="square" rtlCol="0">
            <a:spAutoFit/>
          </a:bodyPr>
          <a:lstStyle/>
          <a:p>
            <a:r>
              <a:rPr lang="en-US" sz="2400" b="1" dirty="0">
                <a:solidFill>
                  <a:schemeClr val="bg1"/>
                </a:solidFill>
              </a:rPr>
              <a:t>Source: ITU, GSMA.</a:t>
            </a:r>
          </a:p>
        </p:txBody>
      </p:sp>
      <p:graphicFrame>
        <p:nvGraphicFramePr>
          <p:cNvPr id="6" name="Table 5"/>
          <p:cNvGraphicFramePr>
            <a:graphicFrameLocks noGrp="1"/>
          </p:cNvGraphicFramePr>
          <p:nvPr>
            <p:extLst>
              <p:ext uri="{D42A27DB-BD31-4B8C-83A1-F6EECF244321}">
                <p14:modId xmlns:p14="http://schemas.microsoft.com/office/powerpoint/2010/main" val="4277205194"/>
              </p:ext>
            </p:extLst>
          </p:nvPr>
        </p:nvGraphicFramePr>
        <p:xfrm>
          <a:off x="5626546" y="2250172"/>
          <a:ext cx="5362020" cy="2750406"/>
        </p:xfrm>
        <a:graphic>
          <a:graphicData uri="http://schemas.openxmlformats.org/drawingml/2006/table">
            <a:tbl>
              <a:tblPr firstRow="1" firstCol="1" bandRow="1">
                <a:tableStyleId>{5C22544A-7EE6-4342-B048-85BDC9FD1C3A}</a:tableStyleId>
              </a:tblPr>
              <a:tblGrid>
                <a:gridCol w="247059">
                  <a:extLst>
                    <a:ext uri="{9D8B030D-6E8A-4147-A177-3AD203B41FA5}">
                      <a16:colId xmlns:a16="http://schemas.microsoft.com/office/drawing/2014/main" val="20000"/>
                    </a:ext>
                  </a:extLst>
                </a:gridCol>
                <a:gridCol w="929227">
                  <a:extLst>
                    <a:ext uri="{9D8B030D-6E8A-4147-A177-3AD203B41FA5}">
                      <a16:colId xmlns:a16="http://schemas.microsoft.com/office/drawing/2014/main" val="20001"/>
                    </a:ext>
                  </a:extLst>
                </a:gridCol>
                <a:gridCol w="526092">
                  <a:extLst>
                    <a:ext uri="{9D8B030D-6E8A-4147-A177-3AD203B41FA5}">
                      <a16:colId xmlns:a16="http://schemas.microsoft.com/office/drawing/2014/main" val="20002"/>
                    </a:ext>
                  </a:extLst>
                </a:gridCol>
                <a:gridCol w="550563">
                  <a:extLst>
                    <a:ext uri="{9D8B030D-6E8A-4147-A177-3AD203B41FA5}">
                      <a16:colId xmlns:a16="http://schemas.microsoft.com/office/drawing/2014/main" val="20003"/>
                    </a:ext>
                  </a:extLst>
                </a:gridCol>
                <a:gridCol w="672908">
                  <a:extLst>
                    <a:ext uri="{9D8B030D-6E8A-4147-A177-3AD203B41FA5}">
                      <a16:colId xmlns:a16="http://schemas.microsoft.com/office/drawing/2014/main" val="20004"/>
                    </a:ext>
                  </a:extLst>
                </a:gridCol>
                <a:gridCol w="672914">
                  <a:extLst>
                    <a:ext uri="{9D8B030D-6E8A-4147-A177-3AD203B41FA5}">
                      <a16:colId xmlns:a16="http://schemas.microsoft.com/office/drawing/2014/main" val="20005"/>
                    </a:ext>
                  </a:extLst>
                </a:gridCol>
                <a:gridCol w="746318">
                  <a:extLst>
                    <a:ext uri="{9D8B030D-6E8A-4147-A177-3AD203B41FA5}">
                      <a16:colId xmlns:a16="http://schemas.microsoft.com/office/drawing/2014/main" val="20006"/>
                    </a:ext>
                  </a:extLst>
                </a:gridCol>
                <a:gridCol w="1016939">
                  <a:extLst>
                    <a:ext uri="{9D8B030D-6E8A-4147-A177-3AD203B41FA5}">
                      <a16:colId xmlns:a16="http://schemas.microsoft.com/office/drawing/2014/main" val="20007"/>
                    </a:ext>
                  </a:extLst>
                </a:gridCol>
              </a:tblGrid>
              <a:tr h="1051560">
                <a:tc>
                  <a:txBody>
                    <a:bodyPr/>
                    <a:lstStyle/>
                    <a:p>
                      <a:pPr algn="ctr">
                        <a:lnSpc>
                          <a:spcPct val="115000"/>
                        </a:lnSpc>
                        <a:spcAft>
                          <a:spcPts val="0"/>
                        </a:spcAft>
                      </a:pPr>
                      <a:r>
                        <a:rPr lang="en-US" sz="1400" dirty="0">
                          <a:effectLst/>
                        </a:rPr>
                        <a:t> </a:t>
                      </a:r>
                      <a:endParaRPr lang="en-US" sz="1400" dirty="0">
                        <a:effectLst/>
                        <a:latin typeface="Calibri"/>
                        <a:ea typeface="SimSun"/>
                        <a:cs typeface="Arial"/>
                      </a:endParaRPr>
                    </a:p>
                  </a:txBody>
                  <a:tcPr marL="68580" marR="68580" marT="0" marB="0"/>
                </a:tc>
                <a:tc>
                  <a:txBody>
                    <a:bodyPr/>
                    <a:lstStyle/>
                    <a:p>
                      <a:pPr algn="ctr">
                        <a:lnSpc>
                          <a:spcPct val="115000"/>
                        </a:lnSpc>
                        <a:spcAft>
                          <a:spcPts val="0"/>
                        </a:spcAft>
                      </a:pPr>
                      <a:r>
                        <a:rPr lang="en-US" sz="1200" dirty="0">
                          <a:effectLst/>
                        </a:rPr>
                        <a:t> </a:t>
                      </a:r>
                      <a:r>
                        <a:rPr lang="en-US" sz="1200" dirty="0" smtClean="0">
                          <a:effectLst/>
                        </a:rPr>
                        <a:t>Region</a:t>
                      </a:r>
                    </a:p>
                    <a:p>
                      <a:pPr algn="ctr">
                        <a:lnSpc>
                          <a:spcPct val="115000"/>
                        </a:lnSpc>
                        <a:spcAft>
                          <a:spcPts val="0"/>
                        </a:spcAft>
                      </a:pPr>
                      <a:endParaRPr lang="en-US" sz="1200" dirty="0" smtClean="0">
                        <a:effectLst/>
                        <a:latin typeface="Calibri"/>
                        <a:ea typeface="SimSun"/>
                        <a:cs typeface="Arial"/>
                      </a:endParaRPr>
                    </a:p>
                    <a:p>
                      <a:pPr algn="ctr">
                        <a:lnSpc>
                          <a:spcPct val="115000"/>
                        </a:lnSpc>
                        <a:spcAft>
                          <a:spcPts val="0"/>
                        </a:spcAft>
                      </a:pPr>
                      <a:endParaRPr lang="en-US" sz="1200" dirty="0">
                        <a:effectLst/>
                        <a:latin typeface="Calibri"/>
                        <a:ea typeface="SimSun"/>
                        <a:cs typeface="Arial"/>
                      </a:endParaRPr>
                    </a:p>
                  </a:txBody>
                  <a:tcPr marL="68580" marR="68580" marT="0" marB="0" anchor="b"/>
                </a:tc>
                <a:tc>
                  <a:txBody>
                    <a:bodyPr/>
                    <a:lstStyle/>
                    <a:p>
                      <a:pPr algn="ctr">
                        <a:lnSpc>
                          <a:spcPct val="115000"/>
                        </a:lnSpc>
                        <a:spcAft>
                          <a:spcPts val="0"/>
                        </a:spcAft>
                      </a:pPr>
                      <a:r>
                        <a:rPr lang="en-US" sz="1200" dirty="0" smtClean="0">
                          <a:effectLst/>
                        </a:rPr>
                        <a:t>No countries</a:t>
                      </a:r>
                    </a:p>
                    <a:p>
                      <a:pPr algn="ctr">
                        <a:lnSpc>
                          <a:spcPct val="115000"/>
                        </a:lnSpc>
                        <a:spcAft>
                          <a:spcPts val="0"/>
                        </a:spcAft>
                      </a:pPr>
                      <a:endParaRPr lang="en-US" sz="1200" dirty="0">
                        <a:effectLst/>
                        <a:latin typeface="Calibri"/>
                        <a:ea typeface="SimSun"/>
                        <a:cs typeface="Arial"/>
                      </a:endParaRPr>
                    </a:p>
                  </a:txBody>
                  <a:tcPr marL="68580" marR="68580" marT="0" marB="0" anchor="b"/>
                </a:tc>
                <a:tc>
                  <a:txBody>
                    <a:bodyPr/>
                    <a:lstStyle/>
                    <a:p>
                      <a:pPr algn="ctr">
                        <a:lnSpc>
                          <a:spcPct val="115000"/>
                        </a:lnSpc>
                        <a:spcBef>
                          <a:spcPts val="300"/>
                        </a:spcBef>
                        <a:spcAft>
                          <a:spcPts val="0"/>
                        </a:spcAft>
                      </a:pPr>
                      <a:endParaRPr lang="en-US" sz="300" dirty="0" smtClean="0">
                        <a:effectLst/>
                      </a:endParaRPr>
                    </a:p>
                    <a:p>
                      <a:pPr algn="ctr">
                        <a:lnSpc>
                          <a:spcPct val="115000"/>
                        </a:lnSpc>
                        <a:spcBef>
                          <a:spcPts val="300"/>
                        </a:spcBef>
                        <a:spcAft>
                          <a:spcPts val="0"/>
                        </a:spcAft>
                      </a:pPr>
                      <a:r>
                        <a:rPr lang="en-US" sz="1200" dirty="0" smtClean="0">
                          <a:effectLst/>
                        </a:rPr>
                        <a:t>Total </a:t>
                      </a:r>
                      <a:r>
                        <a:rPr lang="en-US" sz="1200" dirty="0">
                          <a:effectLst/>
                        </a:rPr>
                        <a:t># Countries</a:t>
                      </a:r>
                      <a:endParaRPr lang="en-US" sz="1200" dirty="0">
                        <a:effectLst/>
                        <a:latin typeface="Calibri"/>
                        <a:ea typeface="SimSun"/>
                        <a:cs typeface="Arial"/>
                      </a:endParaRPr>
                    </a:p>
                  </a:txBody>
                  <a:tcPr marL="68580" marR="68580" marT="0" marB="0"/>
                </a:tc>
                <a:tc>
                  <a:txBody>
                    <a:bodyPr/>
                    <a:lstStyle/>
                    <a:p>
                      <a:pPr algn="ctr">
                        <a:lnSpc>
                          <a:spcPct val="115000"/>
                        </a:lnSpc>
                        <a:spcBef>
                          <a:spcPts val="300"/>
                        </a:spcBef>
                        <a:spcAft>
                          <a:spcPts val="0"/>
                        </a:spcAft>
                      </a:pPr>
                      <a:endParaRPr lang="en-US" sz="1200" dirty="0" smtClean="0">
                        <a:effectLst/>
                      </a:endParaRPr>
                    </a:p>
                    <a:p>
                      <a:pPr algn="ctr">
                        <a:lnSpc>
                          <a:spcPct val="115000"/>
                        </a:lnSpc>
                        <a:spcBef>
                          <a:spcPts val="300"/>
                        </a:spcBef>
                        <a:spcAft>
                          <a:spcPts val="0"/>
                        </a:spcAft>
                      </a:pPr>
                      <a:r>
                        <a:rPr lang="en-US" sz="1200" dirty="0" smtClean="0">
                          <a:effectLst/>
                        </a:rPr>
                        <a:t>% </a:t>
                      </a:r>
                      <a:r>
                        <a:rPr lang="en-US" sz="1200" dirty="0">
                          <a:effectLst/>
                        </a:rPr>
                        <a:t>region</a:t>
                      </a:r>
                      <a:endParaRPr lang="en-US" sz="1200" dirty="0">
                        <a:effectLst/>
                        <a:latin typeface="Calibri"/>
                        <a:ea typeface="SimSun"/>
                        <a:cs typeface="Arial"/>
                      </a:endParaRPr>
                    </a:p>
                  </a:txBody>
                  <a:tcPr marL="68580" marR="68580" marT="0" marB="0"/>
                </a:tc>
                <a:tc>
                  <a:txBody>
                    <a:bodyPr/>
                    <a:lstStyle/>
                    <a:p>
                      <a:pPr algn="ctr">
                        <a:lnSpc>
                          <a:spcPct val="115000"/>
                        </a:lnSpc>
                        <a:spcAft>
                          <a:spcPts val="0"/>
                        </a:spcAft>
                      </a:pPr>
                      <a:r>
                        <a:rPr lang="en-US" sz="1200" dirty="0" smtClean="0">
                          <a:effectLst/>
                        </a:rPr>
                        <a:t>No.</a:t>
                      </a:r>
                    </a:p>
                    <a:p>
                      <a:pPr algn="ctr">
                        <a:lnSpc>
                          <a:spcPct val="115000"/>
                        </a:lnSpc>
                        <a:spcAft>
                          <a:spcPts val="0"/>
                        </a:spcAft>
                      </a:pPr>
                      <a:r>
                        <a:rPr lang="en-US" sz="1200" dirty="0" smtClean="0">
                          <a:effectLst/>
                        </a:rPr>
                        <a:t>Net-works</a:t>
                      </a:r>
                    </a:p>
                    <a:p>
                      <a:pPr algn="ctr">
                        <a:lnSpc>
                          <a:spcPct val="115000"/>
                        </a:lnSpc>
                        <a:spcAft>
                          <a:spcPts val="0"/>
                        </a:spcAft>
                      </a:pPr>
                      <a:endParaRPr lang="en-US" sz="1200" dirty="0">
                        <a:effectLst/>
                        <a:latin typeface="Calibri"/>
                        <a:ea typeface="SimSun"/>
                        <a:cs typeface="Arial"/>
                      </a:endParaRPr>
                    </a:p>
                  </a:txBody>
                  <a:tcPr marL="68580" marR="68580" marT="0" marB="0" anchor="b"/>
                </a:tc>
                <a:tc>
                  <a:txBody>
                    <a:bodyPr/>
                    <a:lstStyle/>
                    <a:p>
                      <a:pPr algn="ctr">
                        <a:lnSpc>
                          <a:spcPct val="115000"/>
                        </a:lnSpc>
                        <a:spcAft>
                          <a:spcPts val="0"/>
                        </a:spcAft>
                      </a:pPr>
                      <a:r>
                        <a:rPr lang="en-US" sz="1200" dirty="0">
                          <a:effectLst/>
                        </a:rPr>
                        <a:t>%Total </a:t>
                      </a:r>
                      <a:endParaRPr lang="en-US" sz="1200" dirty="0" smtClean="0">
                        <a:effectLst/>
                      </a:endParaRPr>
                    </a:p>
                    <a:p>
                      <a:pPr algn="ctr">
                        <a:lnSpc>
                          <a:spcPct val="115000"/>
                        </a:lnSpc>
                        <a:spcAft>
                          <a:spcPts val="0"/>
                        </a:spcAft>
                      </a:pPr>
                      <a:r>
                        <a:rPr lang="en-US" sz="1200" dirty="0" smtClean="0">
                          <a:effectLst/>
                        </a:rPr>
                        <a:t>4G NWs</a:t>
                      </a:r>
                    </a:p>
                    <a:p>
                      <a:pPr algn="ctr">
                        <a:lnSpc>
                          <a:spcPct val="115000"/>
                        </a:lnSpc>
                        <a:spcAft>
                          <a:spcPts val="0"/>
                        </a:spcAft>
                      </a:pPr>
                      <a:endParaRPr lang="en-US" sz="1200" dirty="0" smtClean="0">
                        <a:effectLst/>
                        <a:latin typeface="Calibri"/>
                        <a:ea typeface="SimSun"/>
                        <a:cs typeface="Arial"/>
                      </a:endParaRPr>
                    </a:p>
                    <a:p>
                      <a:pPr algn="ctr">
                        <a:lnSpc>
                          <a:spcPct val="115000"/>
                        </a:lnSpc>
                        <a:spcAft>
                          <a:spcPts val="0"/>
                        </a:spcAft>
                      </a:pPr>
                      <a:endParaRPr lang="en-US" sz="500" dirty="0">
                        <a:effectLst/>
                        <a:latin typeface="Calibri"/>
                        <a:ea typeface="SimSun"/>
                        <a:cs typeface="Arial"/>
                      </a:endParaRPr>
                    </a:p>
                  </a:txBody>
                  <a:tcPr marL="68580" marR="68580" marT="0" marB="0" anchor="b"/>
                </a:tc>
                <a:tc>
                  <a:txBody>
                    <a:bodyPr/>
                    <a:lstStyle/>
                    <a:p>
                      <a:pPr algn="ctr">
                        <a:lnSpc>
                          <a:spcPct val="115000"/>
                        </a:lnSpc>
                        <a:spcAft>
                          <a:spcPts val="0"/>
                        </a:spcAft>
                      </a:pPr>
                      <a:r>
                        <a:rPr lang="en-US" sz="1200" dirty="0">
                          <a:effectLst/>
                        </a:rPr>
                        <a:t>Average </a:t>
                      </a:r>
                      <a:r>
                        <a:rPr lang="en-US" sz="1200" dirty="0" smtClean="0">
                          <a:effectLst/>
                        </a:rPr>
                        <a:t>No. networks/ country</a:t>
                      </a:r>
                    </a:p>
                    <a:p>
                      <a:pPr algn="ctr">
                        <a:lnSpc>
                          <a:spcPct val="115000"/>
                        </a:lnSpc>
                        <a:spcAft>
                          <a:spcPts val="0"/>
                        </a:spcAft>
                      </a:pPr>
                      <a:endParaRPr lang="en-US" sz="1200" dirty="0">
                        <a:effectLst/>
                        <a:latin typeface="Calibri"/>
                        <a:ea typeface="SimSun"/>
                        <a:cs typeface="Arial"/>
                      </a:endParaRPr>
                    </a:p>
                  </a:txBody>
                  <a:tcPr marL="68580" marR="68580" marT="0" marB="0" anchor="b"/>
                </a:tc>
                <a:extLst>
                  <a:ext uri="{0D108BD9-81ED-4DB2-BD59-A6C34878D82A}">
                    <a16:rowId xmlns:a16="http://schemas.microsoft.com/office/drawing/2014/main" val="10000"/>
                  </a:ext>
                </a:extLst>
              </a:tr>
              <a:tr h="283141">
                <a:tc>
                  <a:txBody>
                    <a:bodyPr/>
                    <a:lstStyle/>
                    <a:p>
                      <a:pPr>
                        <a:lnSpc>
                          <a:spcPct val="115000"/>
                        </a:lnSpc>
                        <a:spcBef>
                          <a:spcPts val="300"/>
                        </a:spcBef>
                        <a:spcAft>
                          <a:spcPts val="0"/>
                        </a:spcAft>
                      </a:pPr>
                      <a:r>
                        <a:rPr lang="en-US" sz="1400">
                          <a:effectLst/>
                        </a:rPr>
                        <a:t>1</a:t>
                      </a:r>
                      <a:endParaRPr lang="en-US" sz="1400">
                        <a:effectLst/>
                        <a:latin typeface="Calibri"/>
                        <a:ea typeface="SimSun"/>
                        <a:cs typeface="Arial"/>
                      </a:endParaRPr>
                    </a:p>
                  </a:txBody>
                  <a:tcPr marL="68580" marR="68580" marT="0" marB="0"/>
                </a:tc>
                <a:tc>
                  <a:txBody>
                    <a:bodyPr/>
                    <a:lstStyle/>
                    <a:p>
                      <a:pPr algn="ctr">
                        <a:lnSpc>
                          <a:spcPct val="115000"/>
                        </a:lnSpc>
                        <a:spcAft>
                          <a:spcPts val="0"/>
                        </a:spcAft>
                      </a:pPr>
                      <a:r>
                        <a:rPr lang="en-US" sz="1400" dirty="0">
                          <a:effectLst/>
                        </a:rPr>
                        <a:t>Africa</a:t>
                      </a:r>
                      <a:endParaRPr lang="en-US" sz="14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US" sz="1400" dirty="0">
                          <a:effectLst/>
                        </a:rPr>
                        <a:t>27</a:t>
                      </a:r>
                      <a:endParaRPr lang="en-US" sz="1400" dirty="0">
                        <a:effectLst/>
                        <a:latin typeface="Calibri"/>
                        <a:ea typeface="SimSun"/>
                        <a:cs typeface="Arial"/>
                      </a:endParaRPr>
                    </a:p>
                  </a:txBody>
                  <a:tcPr marL="68580" marR="68580" marT="0" marB="0" anchor="ctr"/>
                </a:tc>
                <a:tc>
                  <a:txBody>
                    <a:bodyPr/>
                    <a:lstStyle/>
                    <a:p>
                      <a:pPr algn="ctr">
                        <a:lnSpc>
                          <a:spcPct val="115000"/>
                        </a:lnSpc>
                        <a:spcBef>
                          <a:spcPts val="300"/>
                        </a:spcBef>
                        <a:spcAft>
                          <a:spcPts val="0"/>
                        </a:spcAft>
                      </a:pPr>
                      <a:r>
                        <a:rPr lang="en-US" sz="1400">
                          <a:effectLst/>
                        </a:rPr>
                        <a:t>52</a:t>
                      </a:r>
                      <a:endParaRPr lang="en-US" sz="1400">
                        <a:effectLst/>
                        <a:latin typeface="Calibri"/>
                        <a:ea typeface="SimSun"/>
                        <a:cs typeface="Arial"/>
                      </a:endParaRPr>
                    </a:p>
                  </a:txBody>
                  <a:tcPr marL="68580" marR="68580" marT="0" marB="0"/>
                </a:tc>
                <a:tc>
                  <a:txBody>
                    <a:bodyPr/>
                    <a:lstStyle/>
                    <a:p>
                      <a:pPr algn="ctr">
                        <a:lnSpc>
                          <a:spcPct val="115000"/>
                        </a:lnSpc>
                        <a:spcBef>
                          <a:spcPts val="300"/>
                        </a:spcBef>
                        <a:spcAft>
                          <a:spcPts val="0"/>
                        </a:spcAft>
                      </a:pPr>
                      <a:r>
                        <a:rPr lang="en-US" sz="1400" dirty="0" smtClean="0">
                          <a:effectLst/>
                        </a:rPr>
                        <a:t>52</a:t>
                      </a:r>
                      <a:endParaRPr lang="en-US" sz="1400" dirty="0">
                        <a:effectLst/>
                        <a:latin typeface="Calibri"/>
                        <a:ea typeface="SimSun"/>
                        <a:cs typeface="Arial"/>
                      </a:endParaRPr>
                    </a:p>
                  </a:txBody>
                  <a:tcPr marL="68580" marR="68580" marT="0" marB="0"/>
                </a:tc>
                <a:tc>
                  <a:txBody>
                    <a:bodyPr/>
                    <a:lstStyle/>
                    <a:p>
                      <a:pPr algn="ctr">
                        <a:lnSpc>
                          <a:spcPct val="115000"/>
                        </a:lnSpc>
                        <a:spcAft>
                          <a:spcPts val="0"/>
                        </a:spcAft>
                      </a:pPr>
                      <a:r>
                        <a:rPr lang="en-US" sz="1400" dirty="0">
                          <a:effectLst/>
                        </a:rPr>
                        <a:t>68</a:t>
                      </a:r>
                      <a:endParaRPr lang="en-US" sz="14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US" sz="1400">
                          <a:effectLst/>
                        </a:rPr>
                        <a:t>9.8%</a:t>
                      </a:r>
                      <a:endParaRPr lang="en-US" sz="14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1400" dirty="0" smtClean="0">
                          <a:effectLst/>
                        </a:rPr>
                        <a:t>2.5</a:t>
                      </a:r>
                      <a:endParaRPr lang="en-US" sz="1400" dirty="0">
                        <a:effectLst/>
                        <a:latin typeface="Calibri"/>
                        <a:ea typeface="SimSun"/>
                        <a:cs typeface="Arial"/>
                      </a:endParaRPr>
                    </a:p>
                  </a:txBody>
                  <a:tcPr marL="68580" marR="68580" marT="0" marB="0" anchor="ctr"/>
                </a:tc>
                <a:extLst>
                  <a:ext uri="{0D108BD9-81ED-4DB2-BD59-A6C34878D82A}">
                    <a16:rowId xmlns:a16="http://schemas.microsoft.com/office/drawing/2014/main" val="10001"/>
                  </a:ext>
                </a:extLst>
              </a:tr>
              <a:tr h="283141">
                <a:tc>
                  <a:txBody>
                    <a:bodyPr/>
                    <a:lstStyle/>
                    <a:p>
                      <a:pPr>
                        <a:lnSpc>
                          <a:spcPct val="115000"/>
                        </a:lnSpc>
                        <a:spcBef>
                          <a:spcPts val="300"/>
                        </a:spcBef>
                        <a:spcAft>
                          <a:spcPts val="0"/>
                        </a:spcAft>
                      </a:pPr>
                      <a:r>
                        <a:rPr lang="en-US" sz="1400">
                          <a:effectLst/>
                        </a:rPr>
                        <a:t>2</a:t>
                      </a:r>
                      <a:endParaRPr lang="en-US" sz="1400">
                        <a:effectLst/>
                        <a:latin typeface="Calibri"/>
                        <a:ea typeface="SimSun"/>
                        <a:cs typeface="Arial"/>
                      </a:endParaRPr>
                    </a:p>
                  </a:txBody>
                  <a:tcPr marL="68580" marR="68580" marT="0" marB="0"/>
                </a:tc>
                <a:tc>
                  <a:txBody>
                    <a:bodyPr/>
                    <a:lstStyle/>
                    <a:p>
                      <a:pPr algn="ctr">
                        <a:lnSpc>
                          <a:spcPct val="115000"/>
                        </a:lnSpc>
                        <a:spcAft>
                          <a:spcPts val="0"/>
                        </a:spcAft>
                      </a:pPr>
                      <a:r>
                        <a:rPr lang="en-US" sz="1400" dirty="0">
                          <a:effectLst/>
                        </a:rPr>
                        <a:t>Americas</a:t>
                      </a:r>
                      <a:endParaRPr lang="en-US" sz="1400" dirty="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dirty="0">
                          <a:effectLst/>
                        </a:rPr>
                        <a:t>25</a:t>
                      </a:r>
                      <a:endParaRPr lang="en-US" sz="1400" dirty="0">
                        <a:effectLst/>
                        <a:latin typeface="Calibri"/>
                        <a:ea typeface="SimSun"/>
                        <a:cs typeface="Arial"/>
                      </a:endParaRPr>
                    </a:p>
                  </a:txBody>
                  <a:tcPr marL="68580" marR="68580" marT="0" marB="0" anchor="b"/>
                </a:tc>
                <a:tc>
                  <a:txBody>
                    <a:bodyPr/>
                    <a:lstStyle/>
                    <a:p>
                      <a:pPr algn="ctr">
                        <a:lnSpc>
                          <a:spcPct val="115000"/>
                        </a:lnSpc>
                        <a:spcBef>
                          <a:spcPts val="300"/>
                        </a:spcBef>
                        <a:spcAft>
                          <a:spcPts val="0"/>
                        </a:spcAft>
                      </a:pPr>
                      <a:r>
                        <a:rPr lang="en-US" sz="1400">
                          <a:effectLst/>
                        </a:rPr>
                        <a:t>37</a:t>
                      </a:r>
                      <a:endParaRPr lang="en-US" sz="1400">
                        <a:effectLst/>
                        <a:latin typeface="Calibri"/>
                        <a:ea typeface="SimSun"/>
                        <a:cs typeface="Arial"/>
                      </a:endParaRPr>
                    </a:p>
                  </a:txBody>
                  <a:tcPr marL="68580" marR="68580" marT="0" marB="0"/>
                </a:tc>
                <a:tc>
                  <a:txBody>
                    <a:bodyPr/>
                    <a:lstStyle/>
                    <a:p>
                      <a:pPr algn="ctr">
                        <a:lnSpc>
                          <a:spcPct val="115000"/>
                        </a:lnSpc>
                        <a:spcBef>
                          <a:spcPts val="300"/>
                        </a:spcBef>
                        <a:spcAft>
                          <a:spcPts val="0"/>
                        </a:spcAft>
                      </a:pPr>
                      <a:r>
                        <a:rPr lang="en-US" sz="1400" dirty="0" smtClean="0">
                          <a:effectLst/>
                        </a:rPr>
                        <a:t>67.6</a:t>
                      </a:r>
                      <a:endParaRPr lang="en-US" sz="1400" dirty="0">
                        <a:effectLst/>
                        <a:latin typeface="Calibri"/>
                        <a:ea typeface="SimSun"/>
                        <a:cs typeface="Arial"/>
                      </a:endParaRPr>
                    </a:p>
                  </a:txBody>
                  <a:tcPr marL="68580" marR="68580" marT="0" marB="0"/>
                </a:tc>
                <a:tc>
                  <a:txBody>
                    <a:bodyPr/>
                    <a:lstStyle/>
                    <a:p>
                      <a:pPr algn="ctr">
                        <a:lnSpc>
                          <a:spcPct val="115000"/>
                        </a:lnSpc>
                        <a:spcAft>
                          <a:spcPts val="0"/>
                        </a:spcAft>
                      </a:pPr>
                      <a:r>
                        <a:rPr lang="en-US" sz="1400" dirty="0">
                          <a:effectLst/>
                        </a:rPr>
                        <a:t>129</a:t>
                      </a:r>
                      <a:endParaRPr lang="en-US" sz="1400" dirty="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a:effectLst/>
                        </a:rPr>
                        <a:t>18.6%</a:t>
                      </a:r>
                      <a:endParaRPr lang="en-US" sz="140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dirty="0" smtClean="0">
                          <a:effectLst/>
                        </a:rPr>
                        <a:t>5.2</a:t>
                      </a:r>
                      <a:endParaRPr lang="en-US" sz="1400" dirty="0">
                        <a:effectLst/>
                        <a:latin typeface="Calibri"/>
                        <a:ea typeface="SimSun"/>
                        <a:cs typeface="Arial"/>
                      </a:endParaRPr>
                    </a:p>
                  </a:txBody>
                  <a:tcPr marL="68580" marR="68580" marT="0" marB="0" anchor="b"/>
                </a:tc>
                <a:extLst>
                  <a:ext uri="{0D108BD9-81ED-4DB2-BD59-A6C34878D82A}">
                    <a16:rowId xmlns:a16="http://schemas.microsoft.com/office/drawing/2014/main" val="10002"/>
                  </a:ext>
                </a:extLst>
              </a:tr>
              <a:tr h="283141">
                <a:tc>
                  <a:txBody>
                    <a:bodyPr/>
                    <a:lstStyle/>
                    <a:p>
                      <a:pPr>
                        <a:lnSpc>
                          <a:spcPct val="115000"/>
                        </a:lnSpc>
                        <a:spcBef>
                          <a:spcPts val="300"/>
                        </a:spcBef>
                        <a:spcAft>
                          <a:spcPts val="0"/>
                        </a:spcAft>
                      </a:pPr>
                      <a:r>
                        <a:rPr lang="en-US" sz="1400">
                          <a:effectLst/>
                        </a:rPr>
                        <a:t>3</a:t>
                      </a:r>
                      <a:endParaRPr lang="en-US" sz="1400">
                        <a:effectLst/>
                        <a:latin typeface="Calibri"/>
                        <a:ea typeface="SimSun"/>
                        <a:cs typeface="Arial"/>
                      </a:endParaRPr>
                    </a:p>
                  </a:txBody>
                  <a:tcPr marL="68580" marR="68580" marT="0" marB="0"/>
                </a:tc>
                <a:tc>
                  <a:txBody>
                    <a:bodyPr/>
                    <a:lstStyle/>
                    <a:p>
                      <a:pPr algn="ctr">
                        <a:lnSpc>
                          <a:spcPct val="115000"/>
                        </a:lnSpc>
                        <a:spcAft>
                          <a:spcPts val="0"/>
                        </a:spcAft>
                      </a:pPr>
                      <a:r>
                        <a:rPr lang="en-US" sz="1400" dirty="0">
                          <a:effectLst/>
                        </a:rPr>
                        <a:t>Asia</a:t>
                      </a:r>
                      <a:endParaRPr lang="en-US" sz="1400" dirty="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dirty="0">
                          <a:effectLst/>
                        </a:rPr>
                        <a:t>39</a:t>
                      </a:r>
                      <a:endParaRPr lang="en-US" sz="1400" dirty="0">
                        <a:effectLst/>
                        <a:latin typeface="Calibri"/>
                        <a:ea typeface="SimSun"/>
                        <a:cs typeface="Arial"/>
                      </a:endParaRPr>
                    </a:p>
                  </a:txBody>
                  <a:tcPr marL="68580" marR="68580" marT="0" marB="0" anchor="b"/>
                </a:tc>
                <a:tc>
                  <a:txBody>
                    <a:bodyPr/>
                    <a:lstStyle/>
                    <a:p>
                      <a:pPr algn="ctr">
                        <a:lnSpc>
                          <a:spcPct val="115000"/>
                        </a:lnSpc>
                        <a:spcBef>
                          <a:spcPts val="300"/>
                        </a:spcBef>
                        <a:spcAft>
                          <a:spcPts val="0"/>
                        </a:spcAft>
                      </a:pPr>
                      <a:r>
                        <a:rPr lang="en-US" sz="1400">
                          <a:effectLst/>
                        </a:rPr>
                        <a:t>45</a:t>
                      </a:r>
                      <a:endParaRPr lang="en-US" sz="1400">
                        <a:effectLst/>
                        <a:latin typeface="Calibri"/>
                        <a:ea typeface="SimSun"/>
                        <a:cs typeface="Arial"/>
                      </a:endParaRPr>
                    </a:p>
                  </a:txBody>
                  <a:tcPr marL="68580" marR="68580" marT="0" marB="0"/>
                </a:tc>
                <a:tc>
                  <a:txBody>
                    <a:bodyPr/>
                    <a:lstStyle/>
                    <a:p>
                      <a:pPr algn="ctr">
                        <a:lnSpc>
                          <a:spcPct val="115000"/>
                        </a:lnSpc>
                        <a:spcBef>
                          <a:spcPts val="300"/>
                        </a:spcBef>
                        <a:spcAft>
                          <a:spcPts val="0"/>
                        </a:spcAft>
                      </a:pPr>
                      <a:r>
                        <a:rPr lang="en-US" sz="1400" dirty="0" smtClean="0">
                          <a:effectLst/>
                        </a:rPr>
                        <a:t>79.6</a:t>
                      </a:r>
                      <a:endParaRPr lang="en-US" sz="1400" dirty="0">
                        <a:effectLst/>
                        <a:latin typeface="Calibri"/>
                        <a:ea typeface="SimSun"/>
                        <a:cs typeface="Arial"/>
                      </a:endParaRPr>
                    </a:p>
                  </a:txBody>
                  <a:tcPr marL="68580" marR="68580" marT="0" marB="0"/>
                </a:tc>
                <a:tc>
                  <a:txBody>
                    <a:bodyPr/>
                    <a:lstStyle/>
                    <a:p>
                      <a:pPr algn="ctr">
                        <a:lnSpc>
                          <a:spcPct val="115000"/>
                        </a:lnSpc>
                        <a:spcAft>
                          <a:spcPts val="0"/>
                        </a:spcAft>
                      </a:pPr>
                      <a:r>
                        <a:rPr lang="en-US" sz="1400" dirty="0">
                          <a:effectLst/>
                        </a:rPr>
                        <a:t>188</a:t>
                      </a:r>
                      <a:endParaRPr lang="en-US" sz="1400" dirty="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a:effectLst/>
                        </a:rPr>
                        <a:t>27.1%</a:t>
                      </a:r>
                      <a:endParaRPr lang="en-US" sz="140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dirty="0" smtClean="0">
                          <a:effectLst/>
                        </a:rPr>
                        <a:t>4.8</a:t>
                      </a:r>
                      <a:endParaRPr lang="en-US" sz="1400" dirty="0">
                        <a:effectLst/>
                        <a:latin typeface="Calibri"/>
                        <a:ea typeface="SimSun"/>
                        <a:cs typeface="Arial"/>
                      </a:endParaRPr>
                    </a:p>
                  </a:txBody>
                  <a:tcPr marL="68580" marR="68580" marT="0" marB="0" anchor="b"/>
                </a:tc>
                <a:extLst>
                  <a:ext uri="{0D108BD9-81ED-4DB2-BD59-A6C34878D82A}">
                    <a16:rowId xmlns:a16="http://schemas.microsoft.com/office/drawing/2014/main" val="10003"/>
                  </a:ext>
                </a:extLst>
              </a:tr>
              <a:tr h="283141">
                <a:tc>
                  <a:txBody>
                    <a:bodyPr/>
                    <a:lstStyle/>
                    <a:p>
                      <a:pPr>
                        <a:lnSpc>
                          <a:spcPct val="115000"/>
                        </a:lnSpc>
                        <a:spcBef>
                          <a:spcPts val="300"/>
                        </a:spcBef>
                        <a:spcAft>
                          <a:spcPts val="0"/>
                        </a:spcAft>
                      </a:pPr>
                      <a:r>
                        <a:rPr lang="en-US" sz="1400">
                          <a:effectLst/>
                        </a:rPr>
                        <a:t>4</a:t>
                      </a:r>
                      <a:endParaRPr lang="en-US" sz="1400">
                        <a:effectLst/>
                        <a:latin typeface="Calibri"/>
                        <a:ea typeface="SimSun"/>
                        <a:cs typeface="Arial"/>
                      </a:endParaRPr>
                    </a:p>
                  </a:txBody>
                  <a:tcPr marL="68580" marR="68580" marT="0" marB="0"/>
                </a:tc>
                <a:tc>
                  <a:txBody>
                    <a:bodyPr/>
                    <a:lstStyle/>
                    <a:p>
                      <a:pPr algn="ctr">
                        <a:lnSpc>
                          <a:spcPct val="115000"/>
                        </a:lnSpc>
                        <a:spcAft>
                          <a:spcPts val="0"/>
                        </a:spcAft>
                      </a:pPr>
                      <a:r>
                        <a:rPr lang="en-US" sz="1400">
                          <a:effectLst/>
                        </a:rPr>
                        <a:t>Europe</a:t>
                      </a:r>
                      <a:endParaRPr lang="en-US" sz="140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dirty="0">
                          <a:effectLst/>
                        </a:rPr>
                        <a:t>43</a:t>
                      </a:r>
                      <a:endParaRPr lang="en-US" sz="1400" dirty="0">
                        <a:effectLst/>
                        <a:latin typeface="Calibri"/>
                        <a:ea typeface="SimSun"/>
                        <a:cs typeface="Arial"/>
                      </a:endParaRPr>
                    </a:p>
                  </a:txBody>
                  <a:tcPr marL="68580" marR="68580" marT="0" marB="0" anchor="b"/>
                </a:tc>
                <a:tc>
                  <a:txBody>
                    <a:bodyPr/>
                    <a:lstStyle/>
                    <a:p>
                      <a:pPr algn="ctr">
                        <a:lnSpc>
                          <a:spcPct val="115000"/>
                        </a:lnSpc>
                        <a:spcBef>
                          <a:spcPts val="300"/>
                        </a:spcBef>
                        <a:spcAft>
                          <a:spcPts val="0"/>
                        </a:spcAft>
                      </a:pPr>
                      <a:r>
                        <a:rPr lang="en-US" sz="1400" dirty="0">
                          <a:effectLst/>
                        </a:rPr>
                        <a:t>49</a:t>
                      </a:r>
                      <a:endParaRPr lang="en-US" sz="1400" dirty="0">
                        <a:effectLst/>
                        <a:latin typeface="Calibri"/>
                        <a:ea typeface="SimSun"/>
                        <a:cs typeface="Arial"/>
                      </a:endParaRPr>
                    </a:p>
                  </a:txBody>
                  <a:tcPr marL="68580" marR="68580" marT="0" marB="0"/>
                </a:tc>
                <a:tc>
                  <a:txBody>
                    <a:bodyPr/>
                    <a:lstStyle/>
                    <a:p>
                      <a:pPr algn="ctr">
                        <a:lnSpc>
                          <a:spcPct val="115000"/>
                        </a:lnSpc>
                        <a:spcBef>
                          <a:spcPts val="300"/>
                        </a:spcBef>
                        <a:spcAft>
                          <a:spcPts val="0"/>
                        </a:spcAft>
                      </a:pPr>
                      <a:r>
                        <a:rPr lang="en-US" sz="1400" dirty="0" smtClean="0">
                          <a:effectLst/>
                        </a:rPr>
                        <a:t>95.6</a:t>
                      </a:r>
                      <a:endParaRPr lang="en-US" sz="1400" dirty="0">
                        <a:effectLst/>
                        <a:latin typeface="Calibri"/>
                        <a:ea typeface="SimSun"/>
                        <a:cs typeface="Arial"/>
                      </a:endParaRPr>
                    </a:p>
                  </a:txBody>
                  <a:tcPr marL="68580" marR="68580" marT="0" marB="0"/>
                </a:tc>
                <a:tc>
                  <a:txBody>
                    <a:bodyPr/>
                    <a:lstStyle/>
                    <a:p>
                      <a:pPr algn="ctr">
                        <a:lnSpc>
                          <a:spcPct val="115000"/>
                        </a:lnSpc>
                        <a:spcAft>
                          <a:spcPts val="0"/>
                        </a:spcAft>
                      </a:pPr>
                      <a:r>
                        <a:rPr lang="en-US" sz="1400" dirty="0">
                          <a:effectLst/>
                        </a:rPr>
                        <a:t>276</a:t>
                      </a:r>
                      <a:endParaRPr lang="en-US" sz="1400" dirty="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a:effectLst/>
                        </a:rPr>
                        <a:t>39.8%</a:t>
                      </a:r>
                      <a:endParaRPr lang="en-US" sz="140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dirty="0" smtClean="0">
                          <a:effectLst/>
                        </a:rPr>
                        <a:t>6.4</a:t>
                      </a:r>
                      <a:endParaRPr lang="en-US" sz="1400" dirty="0">
                        <a:effectLst/>
                        <a:latin typeface="Calibri"/>
                        <a:ea typeface="SimSun"/>
                        <a:cs typeface="Arial"/>
                      </a:endParaRPr>
                    </a:p>
                  </a:txBody>
                  <a:tcPr marL="68580" marR="68580" marT="0" marB="0" anchor="b"/>
                </a:tc>
                <a:extLst>
                  <a:ext uri="{0D108BD9-81ED-4DB2-BD59-A6C34878D82A}">
                    <a16:rowId xmlns:a16="http://schemas.microsoft.com/office/drawing/2014/main" val="10004"/>
                  </a:ext>
                </a:extLst>
              </a:tr>
              <a:tr h="283141">
                <a:tc>
                  <a:txBody>
                    <a:bodyPr/>
                    <a:lstStyle/>
                    <a:p>
                      <a:pPr>
                        <a:lnSpc>
                          <a:spcPct val="115000"/>
                        </a:lnSpc>
                        <a:spcBef>
                          <a:spcPts val="300"/>
                        </a:spcBef>
                        <a:spcAft>
                          <a:spcPts val="0"/>
                        </a:spcAft>
                      </a:pPr>
                      <a:r>
                        <a:rPr lang="en-US" sz="1400">
                          <a:effectLst/>
                        </a:rPr>
                        <a:t>5</a:t>
                      </a:r>
                      <a:endParaRPr lang="en-US" sz="1400">
                        <a:effectLst/>
                        <a:latin typeface="Calibri"/>
                        <a:ea typeface="SimSun"/>
                        <a:cs typeface="Arial"/>
                      </a:endParaRPr>
                    </a:p>
                  </a:txBody>
                  <a:tcPr marL="68580" marR="68580" marT="0" marB="0"/>
                </a:tc>
                <a:tc>
                  <a:txBody>
                    <a:bodyPr/>
                    <a:lstStyle/>
                    <a:p>
                      <a:pPr algn="ctr">
                        <a:lnSpc>
                          <a:spcPct val="115000"/>
                        </a:lnSpc>
                        <a:spcAft>
                          <a:spcPts val="0"/>
                        </a:spcAft>
                      </a:pPr>
                      <a:r>
                        <a:rPr lang="en-US" sz="1400">
                          <a:effectLst/>
                        </a:rPr>
                        <a:t>Oceania</a:t>
                      </a:r>
                      <a:endParaRPr lang="en-US" sz="140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dirty="0">
                          <a:effectLst/>
                        </a:rPr>
                        <a:t>8</a:t>
                      </a:r>
                      <a:endParaRPr lang="en-US" sz="1400" dirty="0">
                        <a:effectLst/>
                        <a:latin typeface="Calibri"/>
                        <a:ea typeface="SimSun"/>
                        <a:cs typeface="Arial"/>
                      </a:endParaRPr>
                    </a:p>
                  </a:txBody>
                  <a:tcPr marL="68580" marR="68580" marT="0" marB="0" anchor="b"/>
                </a:tc>
                <a:tc>
                  <a:txBody>
                    <a:bodyPr/>
                    <a:lstStyle/>
                    <a:p>
                      <a:pPr algn="ctr">
                        <a:lnSpc>
                          <a:spcPct val="115000"/>
                        </a:lnSpc>
                        <a:spcBef>
                          <a:spcPts val="300"/>
                        </a:spcBef>
                        <a:spcAft>
                          <a:spcPts val="0"/>
                        </a:spcAft>
                      </a:pPr>
                      <a:r>
                        <a:rPr lang="en-US" sz="1400" dirty="0">
                          <a:effectLst/>
                        </a:rPr>
                        <a:t>15</a:t>
                      </a:r>
                      <a:endParaRPr lang="en-US" sz="1400" dirty="0">
                        <a:effectLst/>
                        <a:latin typeface="Calibri"/>
                        <a:ea typeface="SimSun"/>
                        <a:cs typeface="Arial"/>
                      </a:endParaRPr>
                    </a:p>
                  </a:txBody>
                  <a:tcPr marL="68580" marR="68580" marT="0" marB="0"/>
                </a:tc>
                <a:tc>
                  <a:txBody>
                    <a:bodyPr/>
                    <a:lstStyle/>
                    <a:p>
                      <a:pPr algn="ctr">
                        <a:lnSpc>
                          <a:spcPct val="115000"/>
                        </a:lnSpc>
                        <a:spcBef>
                          <a:spcPts val="300"/>
                        </a:spcBef>
                        <a:spcAft>
                          <a:spcPts val="0"/>
                        </a:spcAft>
                      </a:pPr>
                      <a:r>
                        <a:rPr lang="en-US" sz="1400" dirty="0" smtClean="0">
                          <a:effectLst/>
                        </a:rPr>
                        <a:t>53.3</a:t>
                      </a:r>
                      <a:endParaRPr lang="en-US" sz="1400" dirty="0">
                        <a:effectLst/>
                        <a:latin typeface="Calibri"/>
                        <a:ea typeface="SimSun"/>
                        <a:cs typeface="Arial"/>
                      </a:endParaRPr>
                    </a:p>
                  </a:txBody>
                  <a:tcPr marL="68580" marR="68580" marT="0" marB="0"/>
                </a:tc>
                <a:tc>
                  <a:txBody>
                    <a:bodyPr/>
                    <a:lstStyle/>
                    <a:p>
                      <a:pPr algn="ctr">
                        <a:lnSpc>
                          <a:spcPct val="115000"/>
                        </a:lnSpc>
                        <a:spcAft>
                          <a:spcPts val="0"/>
                        </a:spcAft>
                      </a:pPr>
                      <a:r>
                        <a:rPr lang="en-US" sz="1400" dirty="0">
                          <a:effectLst/>
                        </a:rPr>
                        <a:t>32</a:t>
                      </a:r>
                      <a:endParaRPr lang="en-US" sz="1400" dirty="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dirty="0">
                          <a:effectLst/>
                        </a:rPr>
                        <a:t>4.6%</a:t>
                      </a:r>
                      <a:endParaRPr lang="en-US" sz="1400" dirty="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dirty="0" smtClean="0">
                          <a:effectLst/>
                        </a:rPr>
                        <a:t>4.0</a:t>
                      </a:r>
                      <a:endParaRPr lang="en-US" sz="1400" dirty="0">
                        <a:effectLst/>
                        <a:latin typeface="Calibri"/>
                        <a:ea typeface="SimSun"/>
                        <a:cs typeface="Arial"/>
                      </a:endParaRPr>
                    </a:p>
                  </a:txBody>
                  <a:tcPr marL="68580" marR="68580" marT="0" marB="0" anchor="b"/>
                </a:tc>
                <a:extLst>
                  <a:ext uri="{0D108BD9-81ED-4DB2-BD59-A6C34878D82A}">
                    <a16:rowId xmlns:a16="http://schemas.microsoft.com/office/drawing/2014/main" val="10005"/>
                  </a:ext>
                </a:extLst>
              </a:tr>
              <a:tr h="283141">
                <a:tc>
                  <a:txBody>
                    <a:bodyPr/>
                    <a:lstStyle/>
                    <a:p>
                      <a:pPr>
                        <a:lnSpc>
                          <a:spcPct val="115000"/>
                        </a:lnSpc>
                        <a:spcBef>
                          <a:spcPts val="300"/>
                        </a:spcBef>
                        <a:spcAft>
                          <a:spcPts val="0"/>
                        </a:spcAft>
                      </a:pPr>
                      <a:r>
                        <a:rPr lang="en-US" sz="1400">
                          <a:effectLst/>
                        </a:rPr>
                        <a:t> </a:t>
                      </a:r>
                      <a:endParaRPr lang="en-US" sz="1400">
                        <a:effectLst/>
                        <a:latin typeface="Calibri"/>
                        <a:ea typeface="SimSun"/>
                        <a:cs typeface="Arial"/>
                      </a:endParaRPr>
                    </a:p>
                  </a:txBody>
                  <a:tcPr marL="68580" marR="68580" marT="0" marB="0"/>
                </a:tc>
                <a:tc>
                  <a:txBody>
                    <a:bodyPr/>
                    <a:lstStyle/>
                    <a:p>
                      <a:pPr algn="ctr">
                        <a:lnSpc>
                          <a:spcPct val="115000"/>
                        </a:lnSpc>
                        <a:spcAft>
                          <a:spcPts val="0"/>
                        </a:spcAft>
                      </a:pPr>
                      <a:r>
                        <a:rPr lang="en-US" sz="1400">
                          <a:effectLst/>
                        </a:rPr>
                        <a:t>Total</a:t>
                      </a:r>
                      <a:endParaRPr lang="en-US" sz="140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dirty="0">
                          <a:effectLst/>
                        </a:rPr>
                        <a:t>142</a:t>
                      </a:r>
                      <a:endParaRPr lang="en-US" sz="1400" dirty="0">
                        <a:effectLst/>
                        <a:latin typeface="Calibri"/>
                        <a:ea typeface="SimSun"/>
                        <a:cs typeface="Arial"/>
                      </a:endParaRPr>
                    </a:p>
                  </a:txBody>
                  <a:tcPr marL="68580" marR="68580" marT="0" marB="0" anchor="b"/>
                </a:tc>
                <a:tc>
                  <a:txBody>
                    <a:bodyPr/>
                    <a:lstStyle/>
                    <a:p>
                      <a:pPr algn="ctr">
                        <a:lnSpc>
                          <a:spcPct val="115000"/>
                        </a:lnSpc>
                        <a:spcBef>
                          <a:spcPts val="300"/>
                        </a:spcBef>
                        <a:spcAft>
                          <a:spcPts val="0"/>
                        </a:spcAft>
                      </a:pPr>
                      <a:r>
                        <a:rPr lang="en-US" sz="1400">
                          <a:effectLst/>
                        </a:rPr>
                        <a:t>198</a:t>
                      </a:r>
                      <a:endParaRPr lang="en-US" sz="1400">
                        <a:effectLst/>
                        <a:latin typeface="Calibri"/>
                        <a:ea typeface="SimSun"/>
                        <a:cs typeface="Arial"/>
                      </a:endParaRPr>
                    </a:p>
                  </a:txBody>
                  <a:tcPr marL="68580" marR="68580" marT="0" marB="0"/>
                </a:tc>
                <a:tc>
                  <a:txBody>
                    <a:bodyPr/>
                    <a:lstStyle/>
                    <a:p>
                      <a:pPr algn="ctr">
                        <a:lnSpc>
                          <a:spcPct val="115000"/>
                        </a:lnSpc>
                        <a:spcBef>
                          <a:spcPts val="300"/>
                        </a:spcBef>
                        <a:spcAft>
                          <a:spcPts val="0"/>
                        </a:spcAft>
                      </a:pPr>
                      <a:r>
                        <a:rPr lang="en-US" sz="1400">
                          <a:effectLst/>
                        </a:rPr>
                        <a:t> </a:t>
                      </a:r>
                      <a:endParaRPr lang="en-US" sz="1400">
                        <a:effectLst/>
                        <a:latin typeface="Calibri"/>
                        <a:ea typeface="SimSun"/>
                        <a:cs typeface="Arial"/>
                      </a:endParaRPr>
                    </a:p>
                  </a:txBody>
                  <a:tcPr marL="68580" marR="68580" marT="0" marB="0"/>
                </a:tc>
                <a:tc>
                  <a:txBody>
                    <a:bodyPr/>
                    <a:lstStyle/>
                    <a:p>
                      <a:pPr algn="ctr">
                        <a:lnSpc>
                          <a:spcPct val="115000"/>
                        </a:lnSpc>
                        <a:spcAft>
                          <a:spcPts val="0"/>
                        </a:spcAft>
                      </a:pPr>
                      <a:r>
                        <a:rPr lang="en-US" sz="1400" dirty="0">
                          <a:effectLst/>
                        </a:rPr>
                        <a:t>693</a:t>
                      </a:r>
                      <a:endParaRPr lang="en-US" sz="1400" dirty="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dirty="0">
                          <a:effectLst/>
                        </a:rPr>
                        <a:t> </a:t>
                      </a:r>
                      <a:endParaRPr lang="en-US" sz="1400" dirty="0">
                        <a:effectLst/>
                        <a:latin typeface="Calibri"/>
                        <a:ea typeface="SimSun"/>
                        <a:cs typeface="Arial"/>
                      </a:endParaRPr>
                    </a:p>
                  </a:txBody>
                  <a:tcPr marL="68580" marR="68580" marT="0" marB="0" anchor="b"/>
                </a:tc>
                <a:tc>
                  <a:txBody>
                    <a:bodyPr/>
                    <a:lstStyle/>
                    <a:p>
                      <a:pPr algn="ctr">
                        <a:lnSpc>
                          <a:spcPct val="115000"/>
                        </a:lnSpc>
                        <a:spcAft>
                          <a:spcPts val="0"/>
                        </a:spcAft>
                      </a:pPr>
                      <a:r>
                        <a:rPr lang="en-US" sz="1400" dirty="0">
                          <a:effectLst/>
                        </a:rPr>
                        <a:t> </a:t>
                      </a:r>
                      <a:endParaRPr lang="en-US" sz="1400" dirty="0">
                        <a:effectLst/>
                        <a:latin typeface="Calibri"/>
                        <a:ea typeface="SimSun"/>
                        <a:cs typeface="Arial"/>
                      </a:endParaRPr>
                    </a:p>
                  </a:txBody>
                  <a:tcPr marL="68580" marR="68580" marT="0" marB="0" anchor="b"/>
                </a:tc>
                <a:extLst>
                  <a:ext uri="{0D108BD9-81ED-4DB2-BD59-A6C34878D82A}">
                    <a16:rowId xmlns:a16="http://schemas.microsoft.com/office/drawing/2014/main" val="10006"/>
                  </a:ext>
                </a:extLst>
              </a:tr>
            </a:tbl>
          </a:graphicData>
        </a:graphic>
      </p:graphicFrame>
      <p:sp>
        <p:nvSpPr>
          <p:cNvPr id="7" name="Title 1"/>
          <p:cNvSpPr txBox="1">
            <a:spLocks/>
          </p:cNvSpPr>
          <p:nvPr/>
        </p:nvSpPr>
        <p:spPr>
          <a:xfrm>
            <a:off x="1330036" y="169990"/>
            <a:ext cx="8271164" cy="698951"/>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00"/>
              </a:lnSpc>
            </a:pPr>
            <a:r>
              <a:rPr lang="en-US" altLang="en-US" sz="3200" b="1" dirty="0">
                <a:solidFill>
                  <a:schemeClr val="accent5"/>
                </a:solidFill>
              </a:rPr>
              <a:t>Towards 5G: 4G Roll-outs at the Global level</a:t>
            </a:r>
          </a:p>
        </p:txBody>
      </p:sp>
      <p:sp>
        <p:nvSpPr>
          <p:cNvPr id="2" name="TextBox 1"/>
          <p:cNvSpPr txBox="1"/>
          <p:nvPr/>
        </p:nvSpPr>
        <p:spPr>
          <a:xfrm>
            <a:off x="6096000" y="5049570"/>
            <a:ext cx="3906078" cy="300082"/>
          </a:xfrm>
          <a:prstGeom prst="rect">
            <a:avLst/>
          </a:prstGeom>
          <a:noFill/>
        </p:spPr>
        <p:txBody>
          <a:bodyPr wrap="square" rtlCol="0">
            <a:spAutoFit/>
          </a:bodyPr>
          <a:lstStyle/>
          <a:p>
            <a:pPr algn="ctr"/>
            <a:r>
              <a:rPr lang="en-US" sz="1350" b="1" dirty="0"/>
              <a:t>4G roll-outs by region (Source: ITU)</a:t>
            </a:r>
            <a:endParaRPr lang="en-GB" sz="1350" b="1" dirty="0"/>
          </a:p>
        </p:txBody>
      </p:sp>
    </p:spTree>
    <p:extLst>
      <p:ext uri="{BB962C8B-B14F-4D97-AF65-F5344CB8AC3E}">
        <p14:creationId xmlns:p14="http://schemas.microsoft.com/office/powerpoint/2010/main" val="109822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1746759" y="1198420"/>
            <a:ext cx="8796958" cy="509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92853" y="269475"/>
            <a:ext cx="3329951" cy="584775"/>
          </a:xfrm>
          <a:prstGeom prst="rect">
            <a:avLst/>
          </a:prstGeom>
          <a:noFill/>
        </p:spPr>
        <p:txBody>
          <a:bodyPr wrap="none" rtlCol="0">
            <a:spAutoFit/>
          </a:bodyPr>
          <a:lstStyle/>
          <a:p>
            <a:pPr algn="ctr" eaLnBrk="0" fontAlgn="base" hangingPunct="0">
              <a:spcBef>
                <a:spcPct val="0"/>
              </a:spcBef>
              <a:spcAft>
                <a:spcPct val="0"/>
              </a:spcAft>
              <a:buClr>
                <a:prstClr val="black"/>
              </a:buClr>
            </a:pPr>
            <a:r>
              <a:rPr lang="en-US" sz="3200" b="1" dirty="0">
                <a:solidFill>
                  <a:schemeClr val="accent5"/>
                </a:solidFill>
                <a:latin typeface="+mj-lt"/>
                <a:ea typeface="+mj-ea"/>
                <a:cs typeface="+mj-cs"/>
              </a:rPr>
              <a:t>5G Usage scenarios</a:t>
            </a:r>
          </a:p>
        </p:txBody>
      </p:sp>
    </p:spTree>
    <p:extLst>
      <p:ext uri="{BB962C8B-B14F-4D97-AF65-F5344CB8AC3E}">
        <p14:creationId xmlns:p14="http://schemas.microsoft.com/office/powerpoint/2010/main" val="1121221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9746" y="914506"/>
            <a:ext cx="7579622" cy="550540"/>
          </a:xfrm>
        </p:spPr>
        <p:txBody>
          <a:bodyPr>
            <a:noAutofit/>
          </a:bodyPr>
          <a:lstStyle/>
          <a:p>
            <a:pPr algn="ctr"/>
            <a:r>
              <a:rPr lang="en-US" sz="2400" b="1" dirty="0">
                <a:solidFill>
                  <a:srgbClr val="002060"/>
                </a:solidFill>
                <a:effectLst>
                  <a:outerShdw blurRad="38100" dist="38100" dir="2700000" algn="tl">
                    <a:srgbClr val="000000">
                      <a:alpha val="43137"/>
                    </a:srgbClr>
                  </a:outerShdw>
                </a:effectLst>
                <a:latin typeface="Bookman Old Style" panose="02050604050505020204" pitchFamily="18" charset="0"/>
              </a:rPr>
              <a:t>5G Capability Perspectives from </a:t>
            </a:r>
            <a:br>
              <a:rPr lang="en-US" sz="2400" b="1" dirty="0">
                <a:solidFill>
                  <a:srgbClr val="002060"/>
                </a:solidFill>
                <a:effectLst>
                  <a:outerShdw blurRad="38100" dist="38100" dir="2700000" algn="tl">
                    <a:srgbClr val="000000">
                      <a:alpha val="43137"/>
                    </a:srgbClr>
                  </a:outerShdw>
                </a:effectLst>
                <a:latin typeface="Bookman Old Style" panose="02050604050505020204" pitchFamily="18" charset="0"/>
              </a:rPr>
            </a:br>
            <a:r>
              <a:rPr lang="en-US" sz="2400" b="1" dirty="0">
                <a:solidFill>
                  <a:srgbClr val="002060"/>
                </a:solidFill>
                <a:effectLst>
                  <a:outerShdw blurRad="38100" dist="38100" dir="2700000" algn="tl">
                    <a:srgbClr val="000000">
                      <a:alpha val="43137"/>
                    </a:srgbClr>
                  </a:outerShdw>
                </a:effectLst>
                <a:latin typeface="Bookman Old Style" panose="02050604050505020204" pitchFamily="18" charset="0"/>
              </a:rPr>
              <a:t>the ITU-R IMT-2020 Vision Recommendation</a:t>
            </a:r>
          </a:p>
        </p:txBody>
      </p:sp>
      <p:pic>
        <p:nvPicPr>
          <p:cNvPr id="5" name="Picture 4"/>
          <p:cNvPicPr>
            <a:picLocks noChangeAspect="1"/>
          </p:cNvPicPr>
          <p:nvPr/>
        </p:nvPicPr>
        <p:blipFill>
          <a:blip r:embed="rId3"/>
          <a:stretch>
            <a:fillRect/>
          </a:stretch>
        </p:blipFill>
        <p:spPr>
          <a:xfrm>
            <a:off x="1579871" y="1880544"/>
            <a:ext cx="3886262" cy="3217657"/>
          </a:xfrm>
          <a:prstGeom prst="rect">
            <a:avLst/>
          </a:prstGeom>
        </p:spPr>
      </p:pic>
      <p:sp>
        <p:nvSpPr>
          <p:cNvPr id="10" name="Rectangle 9"/>
          <p:cNvSpPr/>
          <p:nvPr/>
        </p:nvSpPr>
        <p:spPr>
          <a:xfrm>
            <a:off x="2491255" y="5098199"/>
            <a:ext cx="2018501" cy="415498"/>
          </a:xfrm>
          <a:prstGeom prst="rect">
            <a:avLst/>
          </a:prstGeom>
        </p:spPr>
        <p:txBody>
          <a:bodyPr wrap="none">
            <a:spAutoFit/>
          </a:bodyPr>
          <a:lstStyle/>
          <a:p>
            <a:pPr hangingPunct="0"/>
            <a:r>
              <a:rPr lang="en-GB" sz="1050" b="1" dirty="0">
                <a:solidFill>
                  <a:srgbClr val="DA0081"/>
                </a:solidFill>
              </a:rPr>
              <a:t>Enhancement of key capabilities </a:t>
            </a:r>
          </a:p>
          <a:p>
            <a:pPr hangingPunct="0"/>
            <a:r>
              <a:rPr lang="en-GB" sz="1050" b="1" dirty="0">
                <a:solidFill>
                  <a:srgbClr val="DA0081"/>
                </a:solidFill>
              </a:rPr>
              <a:t>from IMT-Advanced to IMT-2020</a:t>
            </a:r>
            <a:endParaRPr lang="en-US" sz="1050" dirty="0">
              <a:solidFill>
                <a:srgbClr val="DA0081"/>
              </a:solidFill>
            </a:endParaRPr>
          </a:p>
        </p:txBody>
      </p:sp>
      <p:sp>
        <p:nvSpPr>
          <p:cNvPr id="11" name="Rectangle 10"/>
          <p:cNvSpPr/>
          <p:nvPr/>
        </p:nvSpPr>
        <p:spPr>
          <a:xfrm>
            <a:off x="1751416" y="5562170"/>
            <a:ext cx="8689171" cy="461665"/>
          </a:xfrm>
          <a:prstGeom prst="rect">
            <a:avLst/>
          </a:prstGeom>
        </p:spPr>
        <p:txBody>
          <a:bodyPr wrap="square">
            <a:spAutoFit/>
          </a:bodyPr>
          <a:lstStyle/>
          <a:p>
            <a:r>
              <a:rPr lang="en-US" sz="1200" dirty="0"/>
              <a:t>The values in the figures above are targets for research and investigation for IMT-2020 and may be revised in the light of future studies.  Further information is available in the IMT-2020 Vision Recommendation (Recommendation ITU-R M.2083)</a:t>
            </a:r>
          </a:p>
        </p:txBody>
      </p:sp>
      <p:sp>
        <p:nvSpPr>
          <p:cNvPr id="7" name="TextBox 6"/>
          <p:cNvSpPr txBox="1"/>
          <p:nvPr/>
        </p:nvSpPr>
        <p:spPr>
          <a:xfrm>
            <a:off x="6781248" y="5170054"/>
            <a:ext cx="3568902" cy="161583"/>
          </a:xfrm>
          <a:prstGeom prst="rect">
            <a:avLst/>
          </a:prstGeom>
          <a:noFill/>
        </p:spPr>
        <p:txBody>
          <a:bodyPr wrap="square" lIns="0" tIns="0" rIns="0" bIns="0" rtlCol="0">
            <a:spAutoFit/>
          </a:bodyPr>
          <a:lstStyle/>
          <a:p>
            <a:pPr algn="ctr"/>
            <a:r>
              <a:rPr lang="en-GB" sz="1050" b="1" dirty="0">
                <a:solidFill>
                  <a:srgbClr val="DA0081"/>
                </a:solidFill>
              </a:rPr>
              <a:t>The importance of key capabilities in different usage scenarios</a:t>
            </a:r>
            <a:endParaRPr lang="en-US" sz="1050" dirty="0" err="1">
              <a:solidFill>
                <a:srgbClr val="DA0081"/>
              </a:solidFill>
            </a:endParaRPr>
          </a:p>
        </p:txBody>
      </p:sp>
      <p:pic>
        <p:nvPicPr>
          <p:cNvPr id="2" name="Picture 1"/>
          <p:cNvPicPr>
            <a:picLocks noChangeAspect="1"/>
          </p:cNvPicPr>
          <p:nvPr/>
        </p:nvPicPr>
        <p:blipFill>
          <a:blip r:embed="rId4"/>
          <a:stretch>
            <a:fillRect/>
          </a:stretch>
        </p:blipFill>
        <p:spPr>
          <a:xfrm>
            <a:off x="5466134" y="1880842"/>
            <a:ext cx="5097725" cy="3217657"/>
          </a:xfrm>
          <a:prstGeom prst="rect">
            <a:avLst/>
          </a:prstGeom>
        </p:spPr>
      </p:pic>
    </p:spTree>
    <p:extLst>
      <p:ext uri="{BB962C8B-B14F-4D97-AF65-F5344CB8AC3E}">
        <p14:creationId xmlns:p14="http://schemas.microsoft.com/office/powerpoint/2010/main" val="309364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e 2"/>
          <p:cNvSpPr/>
          <p:nvPr/>
        </p:nvSpPr>
        <p:spPr>
          <a:xfrm>
            <a:off x="1995036" y="1373581"/>
            <a:ext cx="8201929" cy="2678247"/>
          </a:xfrm>
          <a:prstGeom prst="flowChartTerminator">
            <a:avLst/>
          </a:prstGeom>
          <a:noFill/>
          <a:ln w="31750">
            <a:solidFill>
              <a:schemeClr val="tx2"/>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TextBox 80"/>
          <p:cNvSpPr txBox="1"/>
          <p:nvPr/>
        </p:nvSpPr>
        <p:spPr>
          <a:xfrm>
            <a:off x="216974" y="6286268"/>
            <a:ext cx="3274371" cy="461665"/>
          </a:xfrm>
          <a:prstGeom prst="rect">
            <a:avLst/>
          </a:prstGeom>
          <a:noFill/>
        </p:spPr>
        <p:txBody>
          <a:bodyPr wrap="square" rtlCol="0">
            <a:spAutoFit/>
          </a:bodyPr>
          <a:lstStyle/>
          <a:p>
            <a:r>
              <a:rPr lang="en-US" b="1" dirty="0" smtClean="0">
                <a:solidFill>
                  <a:schemeClr val="bg1"/>
                </a:solidFill>
                <a:latin typeface="High Tower Text" panose="02040502050506030303" pitchFamily="18" charset="0"/>
                <a:cs typeface="Aparajita" panose="020B0604020202020204" pitchFamily="34" charset="0"/>
              </a:rPr>
              <a:t>FP </a:t>
            </a:r>
            <a:r>
              <a:rPr lang="en-US" sz="2400" b="1" dirty="0" smtClean="0">
                <a:solidFill>
                  <a:schemeClr val="bg1"/>
                </a:solidFill>
                <a:latin typeface="High Tower Text" panose="02040502050506030303" pitchFamily="18" charset="0"/>
                <a:cs typeface="Aparajita" panose="020B0604020202020204" pitchFamily="34" charset="0"/>
              </a:rPr>
              <a:t>2020-2023</a:t>
            </a:r>
            <a:r>
              <a:rPr lang="en-US" b="1" dirty="0" smtClean="0">
                <a:solidFill>
                  <a:schemeClr val="bg1"/>
                </a:solidFill>
                <a:latin typeface="High Tower Text" panose="02040502050506030303" pitchFamily="18" charset="0"/>
                <a:cs typeface="Aparajita" panose="020B0604020202020204" pitchFamily="34" charset="0"/>
              </a:rPr>
              <a:t> - January 2018</a:t>
            </a:r>
            <a:endParaRPr lang="en-GB" b="1" dirty="0">
              <a:solidFill>
                <a:schemeClr val="bg1"/>
              </a:solidFill>
              <a:latin typeface="High Tower Text" panose="02040502050506030303" pitchFamily="18" charset="0"/>
              <a:cs typeface="Aparajita" panose="020B0604020202020204" pitchFamily="34" charset="0"/>
            </a:endParaRPr>
          </a:p>
        </p:txBody>
      </p:sp>
      <p:sp>
        <p:nvSpPr>
          <p:cNvPr id="2" name="Rectangle 1"/>
          <p:cNvSpPr/>
          <p:nvPr/>
        </p:nvSpPr>
        <p:spPr>
          <a:xfrm>
            <a:off x="6539321" y="4332492"/>
            <a:ext cx="5214530" cy="2246769"/>
          </a:xfrm>
          <a:prstGeom prst="rect">
            <a:avLst/>
          </a:prstGeom>
        </p:spPr>
        <p:txBody>
          <a:bodyPr wrap="square">
            <a:spAutoFit/>
          </a:bodyPr>
          <a:lstStyle/>
          <a:p>
            <a:pPr marL="285750" indent="-285750">
              <a:spcBef>
                <a:spcPct val="0"/>
              </a:spcBef>
              <a:buClr>
                <a:srgbClr val="558ED5"/>
              </a:buClr>
              <a:buFontTx/>
              <a:buChar char="•"/>
            </a:pPr>
            <a:r>
              <a:rPr lang="fr-FR" sz="2000" dirty="0">
                <a:solidFill>
                  <a:srgbClr val="558ED5"/>
                </a:solidFill>
                <a:latin typeface="Verdana" panose="020B0604030504040204" pitchFamily="34" charset="0"/>
              </a:rPr>
              <a:t>ITU WRC </a:t>
            </a:r>
            <a:r>
              <a:rPr lang="fr-FR" sz="2000" dirty="0" err="1">
                <a:solidFill>
                  <a:srgbClr val="558ED5"/>
                </a:solidFill>
                <a:latin typeface="Verdana" panose="020B0604030504040204" pitchFamily="34" charset="0"/>
              </a:rPr>
              <a:t>Process</a:t>
            </a:r>
            <a:endParaRPr lang="fr-FR" sz="2000" dirty="0">
              <a:solidFill>
                <a:srgbClr val="558ED5"/>
              </a:solidFill>
              <a:latin typeface="Verdana" panose="020B0604030504040204" pitchFamily="34" charset="0"/>
            </a:endParaRPr>
          </a:p>
          <a:p>
            <a:pPr marL="285750" indent="-285750">
              <a:spcBef>
                <a:spcPct val="0"/>
              </a:spcBef>
              <a:buClr>
                <a:srgbClr val="558ED5"/>
              </a:buClr>
              <a:buFontTx/>
              <a:buChar char="•"/>
            </a:pPr>
            <a:r>
              <a:rPr lang="fr-FR" sz="2000" dirty="0">
                <a:solidFill>
                  <a:srgbClr val="558ED5"/>
                </a:solidFill>
                <a:latin typeface="Verdana" panose="020B0604030504040204" pitchFamily="34" charset="0"/>
              </a:rPr>
              <a:t>Mobile </a:t>
            </a:r>
            <a:r>
              <a:rPr lang="fr-FR" sz="2000" dirty="0" err="1">
                <a:solidFill>
                  <a:srgbClr val="558ED5"/>
                </a:solidFill>
                <a:latin typeface="Verdana" panose="020B0604030504040204" pitchFamily="34" charset="0"/>
              </a:rPr>
              <a:t>spectrum</a:t>
            </a:r>
            <a:r>
              <a:rPr lang="fr-FR" sz="2000" dirty="0">
                <a:solidFill>
                  <a:srgbClr val="558ED5"/>
                </a:solidFill>
                <a:latin typeface="Verdana" panose="020B0604030504040204" pitchFamily="34" charset="0"/>
              </a:rPr>
              <a:t> allocations and IMT identifications</a:t>
            </a:r>
          </a:p>
          <a:p>
            <a:pPr marL="285750" indent="-285750">
              <a:spcBef>
                <a:spcPct val="0"/>
              </a:spcBef>
              <a:buClr>
                <a:srgbClr val="558ED5"/>
              </a:buClr>
              <a:buFontTx/>
              <a:buChar char="•"/>
            </a:pPr>
            <a:r>
              <a:rPr lang="fr-FR" sz="2000" dirty="0">
                <a:solidFill>
                  <a:srgbClr val="558ED5"/>
                </a:solidFill>
                <a:latin typeface="Verdana" panose="020B0604030504040204" pitchFamily="34" charset="0"/>
              </a:rPr>
              <a:t>ITU </a:t>
            </a:r>
            <a:r>
              <a:rPr lang="fr-FR" sz="2000" dirty="0" err="1">
                <a:solidFill>
                  <a:srgbClr val="558ED5"/>
                </a:solidFill>
                <a:latin typeface="Verdana" panose="020B0604030504040204" pitchFamily="34" charset="0"/>
              </a:rPr>
              <a:t>membership</a:t>
            </a:r>
            <a:r>
              <a:rPr lang="fr-FR" sz="2000" dirty="0">
                <a:solidFill>
                  <a:srgbClr val="558ED5"/>
                </a:solidFill>
                <a:latin typeface="Verdana" panose="020B0604030504040204" pitchFamily="34" charset="0"/>
              </a:rPr>
              <a:t>, ITU-R </a:t>
            </a:r>
            <a:r>
              <a:rPr lang="fr-FR" sz="2000" dirty="0" err="1">
                <a:solidFill>
                  <a:srgbClr val="558ED5"/>
                </a:solidFill>
                <a:latin typeface="Verdana" panose="020B0604030504040204" pitchFamily="34" charset="0"/>
              </a:rPr>
              <a:t>Study</a:t>
            </a:r>
            <a:r>
              <a:rPr lang="fr-FR" sz="2000" dirty="0">
                <a:solidFill>
                  <a:srgbClr val="558ED5"/>
                </a:solidFill>
                <a:latin typeface="Verdana" panose="020B0604030504040204" pitchFamily="34" charset="0"/>
              </a:rPr>
              <a:t> Groups, </a:t>
            </a:r>
            <a:r>
              <a:rPr lang="fr-FR" sz="2000" dirty="0" err="1">
                <a:solidFill>
                  <a:srgbClr val="558ED5"/>
                </a:solidFill>
                <a:latin typeface="Verdana" panose="020B0604030504040204" pitchFamily="34" charset="0"/>
              </a:rPr>
              <a:t>Regional</a:t>
            </a:r>
            <a:r>
              <a:rPr lang="fr-FR" sz="2000" dirty="0">
                <a:solidFill>
                  <a:srgbClr val="558ED5"/>
                </a:solidFill>
                <a:latin typeface="Verdana" panose="020B0604030504040204" pitchFamily="34" charset="0"/>
              </a:rPr>
              <a:t> Groups, International organisations</a:t>
            </a:r>
          </a:p>
          <a:p>
            <a:pPr marL="285750" indent="-285750">
              <a:spcBef>
                <a:spcPct val="0"/>
              </a:spcBef>
              <a:buClr>
                <a:srgbClr val="558ED5"/>
              </a:buClr>
              <a:buFontTx/>
              <a:buChar char="•"/>
            </a:pPr>
            <a:r>
              <a:rPr lang="fr-FR" sz="2000" dirty="0" err="1">
                <a:solidFill>
                  <a:srgbClr val="558ED5"/>
                </a:solidFill>
                <a:latin typeface="Verdana" panose="020B0604030504040204" pitchFamily="34" charset="0"/>
              </a:rPr>
              <a:t>Member</a:t>
            </a:r>
            <a:r>
              <a:rPr lang="fr-FR" sz="2000" dirty="0">
                <a:solidFill>
                  <a:srgbClr val="558ED5"/>
                </a:solidFill>
                <a:latin typeface="Verdana" panose="020B0604030504040204" pitchFamily="34" charset="0"/>
              </a:rPr>
              <a:t> States </a:t>
            </a:r>
            <a:r>
              <a:rPr lang="fr-FR" sz="2000" dirty="0" err="1">
                <a:solidFill>
                  <a:srgbClr val="558ED5"/>
                </a:solidFill>
                <a:latin typeface="Verdana" panose="020B0604030504040204" pitchFamily="34" charset="0"/>
              </a:rPr>
              <a:t>driven</a:t>
            </a:r>
            <a:endParaRPr lang="fr-FR" sz="2000" dirty="0">
              <a:solidFill>
                <a:srgbClr val="558ED5"/>
              </a:solidFill>
              <a:latin typeface="Verdana" panose="020B0604030504040204" pitchFamily="34" charset="0"/>
            </a:endParaRPr>
          </a:p>
        </p:txBody>
      </p:sp>
      <p:sp>
        <p:nvSpPr>
          <p:cNvPr id="18" name="Rectangle 17"/>
          <p:cNvSpPr/>
          <p:nvPr/>
        </p:nvSpPr>
        <p:spPr>
          <a:xfrm>
            <a:off x="1391731" y="4246228"/>
            <a:ext cx="4974779" cy="2246769"/>
          </a:xfrm>
          <a:prstGeom prst="rect">
            <a:avLst/>
          </a:prstGeom>
        </p:spPr>
        <p:txBody>
          <a:bodyPr wrap="square">
            <a:spAutoFit/>
          </a:bodyPr>
          <a:lstStyle/>
          <a:p>
            <a:pPr marL="285750" indent="-285750">
              <a:spcBef>
                <a:spcPct val="0"/>
              </a:spcBef>
              <a:buClr>
                <a:srgbClr val="558ED5"/>
              </a:buClr>
              <a:buFontTx/>
              <a:buChar char="•"/>
            </a:pPr>
            <a:r>
              <a:rPr lang="fr-FR" sz="2000" dirty="0">
                <a:solidFill>
                  <a:srgbClr val="558ED5"/>
                </a:solidFill>
                <a:latin typeface="Verdana" panose="020B0604030504040204" pitchFamily="34" charset="0"/>
              </a:rPr>
              <a:t>ITU-R </a:t>
            </a:r>
            <a:r>
              <a:rPr lang="fr-FR" sz="2000" dirty="0" err="1">
                <a:solidFill>
                  <a:srgbClr val="558ED5"/>
                </a:solidFill>
                <a:latin typeface="Verdana" panose="020B0604030504040204" pitchFamily="34" charset="0"/>
              </a:rPr>
              <a:t>Study</a:t>
            </a:r>
            <a:r>
              <a:rPr lang="fr-FR" sz="2000" dirty="0">
                <a:solidFill>
                  <a:srgbClr val="558ED5"/>
                </a:solidFill>
                <a:latin typeface="Verdana" panose="020B0604030504040204" pitchFamily="34" charset="0"/>
              </a:rPr>
              <a:t> Group 5 </a:t>
            </a:r>
            <a:r>
              <a:rPr lang="fr-FR" sz="2000" dirty="0" err="1">
                <a:solidFill>
                  <a:srgbClr val="558ED5"/>
                </a:solidFill>
                <a:latin typeface="Verdana" panose="020B0604030504040204" pitchFamily="34" charset="0"/>
              </a:rPr>
              <a:t>Process</a:t>
            </a:r>
            <a:endParaRPr lang="fr-FR" sz="2000" dirty="0">
              <a:solidFill>
                <a:srgbClr val="558ED5"/>
              </a:solidFill>
              <a:latin typeface="Verdana" panose="020B0604030504040204" pitchFamily="34" charset="0"/>
            </a:endParaRPr>
          </a:p>
          <a:p>
            <a:pPr marL="285750" indent="-285750">
              <a:spcBef>
                <a:spcPct val="0"/>
              </a:spcBef>
              <a:buClr>
                <a:srgbClr val="558ED5"/>
              </a:buClr>
              <a:buFontTx/>
              <a:buChar char="•"/>
            </a:pPr>
            <a:r>
              <a:rPr lang="fr-FR" sz="2000" dirty="0">
                <a:solidFill>
                  <a:srgbClr val="558ED5"/>
                </a:solidFill>
                <a:latin typeface="Verdana" panose="020B0604030504040204" pitchFamily="34" charset="0"/>
              </a:rPr>
              <a:t>IMT-2020 Vision, </a:t>
            </a:r>
            <a:r>
              <a:rPr lang="fr-FR" sz="2000" dirty="0" err="1">
                <a:solidFill>
                  <a:srgbClr val="558ED5"/>
                </a:solidFill>
                <a:latin typeface="Verdana" panose="020B0604030504040204" pitchFamily="34" charset="0"/>
              </a:rPr>
              <a:t>overall</a:t>
            </a:r>
            <a:r>
              <a:rPr lang="fr-FR" sz="2000" dirty="0">
                <a:solidFill>
                  <a:srgbClr val="558ED5"/>
                </a:solidFill>
                <a:latin typeface="Verdana" panose="020B0604030504040204" pitchFamily="34" charset="0"/>
              </a:rPr>
              <a:t> </a:t>
            </a:r>
            <a:r>
              <a:rPr lang="fr-FR" sz="2000" dirty="0" err="1">
                <a:solidFill>
                  <a:srgbClr val="558ED5"/>
                </a:solidFill>
                <a:latin typeface="Verdana" panose="020B0604030504040204" pitchFamily="34" charset="0"/>
              </a:rPr>
              <a:t>requirements</a:t>
            </a:r>
            <a:r>
              <a:rPr lang="fr-FR" sz="2000" dirty="0">
                <a:solidFill>
                  <a:srgbClr val="558ED5"/>
                </a:solidFill>
                <a:latin typeface="Verdana" panose="020B0604030504040204" pitchFamily="34" charset="0"/>
              </a:rPr>
              <a:t>, radio interface </a:t>
            </a:r>
            <a:r>
              <a:rPr lang="fr-FR" sz="2000" dirty="0" err="1">
                <a:solidFill>
                  <a:srgbClr val="558ED5"/>
                </a:solidFill>
                <a:latin typeface="Verdana" panose="020B0604030504040204" pitchFamily="34" charset="0"/>
              </a:rPr>
              <a:t>specifications</a:t>
            </a:r>
            <a:endParaRPr lang="fr-FR" sz="2000" dirty="0">
              <a:solidFill>
                <a:srgbClr val="558ED5"/>
              </a:solidFill>
              <a:latin typeface="Verdana" panose="020B0604030504040204" pitchFamily="34" charset="0"/>
            </a:endParaRPr>
          </a:p>
          <a:p>
            <a:pPr marL="285750" indent="-285750">
              <a:spcBef>
                <a:spcPct val="0"/>
              </a:spcBef>
              <a:buClr>
                <a:srgbClr val="558ED5"/>
              </a:buClr>
              <a:buFontTx/>
              <a:buChar char="•"/>
            </a:pPr>
            <a:r>
              <a:rPr lang="fr-FR" sz="2000" dirty="0">
                <a:solidFill>
                  <a:srgbClr val="558ED5"/>
                </a:solidFill>
                <a:latin typeface="Verdana" panose="020B0604030504040204" pitchFamily="34" charset="0"/>
              </a:rPr>
              <a:t>ITU </a:t>
            </a:r>
            <a:r>
              <a:rPr lang="fr-FR" sz="2000" dirty="0" err="1">
                <a:solidFill>
                  <a:srgbClr val="558ED5"/>
                </a:solidFill>
                <a:latin typeface="Verdana" panose="020B0604030504040204" pitchFamily="34" charset="0"/>
              </a:rPr>
              <a:t>membership</a:t>
            </a:r>
            <a:r>
              <a:rPr lang="fr-FR" sz="2000" dirty="0">
                <a:solidFill>
                  <a:srgbClr val="558ED5"/>
                </a:solidFill>
                <a:latin typeface="Verdana" panose="020B0604030504040204" pitchFamily="34" charset="0"/>
              </a:rPr>
              <a:t>, </a:t>
            </a:r>
            <a:r>
              <a:rPr lang="fr-FR" sz="2000" dirty="0" err="1">
                <a:solidFill>
                  <a:srgbClr val="558ED5"/>
                </a:solidFill>
                <a:latin typeface="Verdana" panose="020B0604030504040204" pitchFamily="34" charset="0"/>
              </a:rPr>
              <a:t>other</a:t>
            </a:r>
            <a:r>
              <a:rPr lang="fr-FR" sz="2000" dirty="0">
                <a:solidFill>
                  <a:srgbClr val="558ED5"/>
                </a:solidFill>
                <a:latin typeface="Verdana" panose="020B0604030504040204" pitchFamily="34" charset="0"/>
              </a:rPr>
              <a:t> standard </a:t>
            </a:r>
            <a:r>
              <a:rPr lang="fr-FR" sz="2000" dirty="0" err="1">
                <a:solidFill>
                  <a:srgbClr val="558ED5"/>
                </a:solidFill>
                <a:latin typeface="Verdana" panose="020B0604030504040204" pitchFamily="34" charset="0"/>
              </a:rPr>
              <a:t>making</a:t>
            </a:r>
            <a:r>
              <a:rPr lang="fr-FR" sz="2000" dirty="0">
                <a:solidFill>
                  <a:srgbClr val="558ED5"/>
                </a:solidFill>
                <a:latin typeface="Verdana" panose="020B0604030504040204" pitchFamily="34" charset="0"/>
              </a:rPr>
              <a:t> bodies</a:t>
            </a:r>
          </a:p>
          <a:p>
            <a:pPr marL="285750" indent="-285750">
              <a:spcBef>
                <a:spcPct val="0"/>
              </a:spcBef>
              <a:buClr>
                <a:srgbClr val="558ED5"/>
              </a:buClr>
              <a:buFontTx/>
              <a:buChar char="•"/>
            </a:pPr>
            <a:r>
              <a:rPr lang="fr-FR" sz="2000" dirty="0" err="1">
                <a:solidFill>
                  <a:srgbClr val="558ED5"/>
                </a:solidFill>
                <a:latin typeface="Verdana" panose="020B0604030504040204" pitchFamily="34" charset="0"/>
              </a:rPr>
              <a:t>Industry</a:t>
            </a:r>
            <a:r>
              <a:rPr lang="fr-FR" sz="2000" dirty="0">
                <a:solidFill>
                  <a:srgbClr val="558ED5"/>
                </a:solidFill>
                <a:latin typeface="Verdana" panose="020B0604030504040204" pitchFamily="34" charset="0"/>
              </a:rPr>
              <a:t> </a:t>
            </a:r>
            <a:r>
              <a:rPr lang="fr-FR" sz="2000" dirty="0" err="1">
                <a:solidFill>
                  <a:srgbClr val="558ED5"/>
                </a:solidFill>
                <a:latin typeface="Verdana" panose="020B0604030504040204" pitchFamily="34" charset="0"/>
              </a:rPr>
              <a:t>driven</a:t>
            </a:r>
            <a:endParaRPr lang="fr-FR" sz="2000" dirty="0">
              <a:solidFill>
                <a:srgbClr val="558ED5"/>
              </a:solidFill>
              <a:latin typeface="Verdana" panose="020B0604030504040204" pitchFamily="34" charset="0"/>
            </a:endParaRPr>
          </a:p>
        </p:txBody>
      </p:sp>
      <p:pic>
        <p:nvPicPr>
          <p:cNvPr id="1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41" y="166393"/>
            <a:ext cx="7747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7503081" y="1670447"/>
            <a:ext cx="2160000" cy="2160000"/>
            <a:chOff x="4613627" y="1663347"/>
            <a:chExt cx="2160000" cy="2160000"/>
          </a:xfrm>
        </p:grpSpPr>
        <p:grpSp>
          <p:nvGrpSpPr>
            <p:cNvPr id="19" name="Group 18"/>
            <p:cNvGrpSpPr/>
            <p:nvPr/>
          </p:nvGrpSpPr>
          <p:grpSpPr>
            <a:xfrm>
              <a:off x="4613627" y="1663347"/>
              <a:ext cx="2160000" cy="2160000"/>
              <a:chOff x="2980266" y="3251200"/>
              <a:chExt cx="2167466" cy="2167466"/>
            </a:xfrm>
            <a:scene3d>
              <a:camera prst="orthographicFront"/>
              <a:lightRig rig="flat" dir="t"/>
            </a:scene3d>
          </p:grpSpPr>
          <p:sp>
            <p:nvSpPr>
              <p:cNvPr id="21" name="Oval 20"/>
              <p:cNvSpPr/>
              <p:nvPr/>
            </p:nvSpPr>
            <p:spPr>
              <a:xfrm>
                <a:off x="2980266" y="3251200"/>
                <a:ext cx="2167466" cy="2167466"/>
              </a:xfrm>
              <a:prstGeom prst="ellipse">
                <a:avLst/>
              </a:prstGeom>
              <a:sp3d prstMaterial="plastic">
                <a:bevelT w="120900" h="88900"/>
                <a:bevelB w="88900" h="31750" prst="angle"/>
              </a:sp3d>
            </p:spPr>
            <p:style>
              <a:lnRef idx="0">
                <a:schemeClr val="lt1">
                  <a:hueOff val="0"/>
                  <a:satOff val="0"/>
                  <a:lumOff val="0"/>
                  <a:alphaOff val="0"/>
                </a:schemeClr>
              </a:lnRef>
              <a:fillRef idx="1001">
                <a:schemeClr val="lt2"/>
              </a:fillRef>
              <a:effectRef idx="2">
                <a:schemeClr val="accent5">
                  <a:hueOff val="-7353344"/>
                  <a:satOff val="-10228"/>
                  <a:lumOff val="-3922"/>
                  <a:alphaOff val="0"/>
                </a:schemeClr>
              </a:effectRef>
              <a:fontRef idx="minor">
                <a:schemeClr val="lt1"/>
              </a:fontRef>
            </p:style>
          </p:sp>
          <p:sp>
            <p:nvSpPr>
              <p:cNvPr id="22" name="Oval 4"/>
              <p:cNvSpPr/>
              <p:nvPr/>
            </p:nvSpPr>
            <p:spPr>
              <a:xfrm>
                <a:off x="3297684" y="3793066"/>
                <a:ext cx="1532630" cy="1083733"/>
              </a:xfrm>
              <a:prstGeom prst="rect">
                <a:avLst/>
              </a:prstGeom>
              <a:sp3d/>
            </p:spPr>
            <p:style>
              <a:lnRef idx="0">
                <a:scrgbClr r="0" g="0" b="0"/>
              </a:lnRef>
              <a:fillRef idx="1001">
                <a:schemeClr val="lt2"/>
              </a:fillRef>
              <a:effectRef idx="0">
                <a:scrgbClr r="0" g="0" b="0"/>
              </a:effectRef>
              <a:fontRef idx="minor">
                <a:schemeClr val="lt1"/>
              </a:fontRef>
            </p:style>
            <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endParaRPr lang="en-GB" sz="3800" kern="1200" dirty="0"/>
              </a:p>
            </p:txBody>
          </p:sp>
        </p:grpSp>
        <p:sp>
          <p:nvSpPr>
            <p:cNvPr id="20" name="TextBox 19"/>
            <p:cNvSpPr txBox="1"/>
            <p:nvPr/>
          </p:nvSpPr>
          <p:spPr>
            <a:xfrm>
              <a:off x="4809885" y="2453531"/>
              <a:ext cx="1820185" cy="523220"/>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algn="ctr"/>
              <a:r>
                <a:rPr lang="en-US" sz="2800" b="1" dirty="0" smtClean="0"/>
                <a:t>Spectrum</a:t>
              </a:r>
              <a:r>
                <a:rPr lang="en-US" sz="2000" b="1" dirty="0" smtClean="0"/>
                <a:t> </a:t>
              </a:r>
              <a:endParaRPr lang="en-GB" sz="2000" b="1" dirty="0"/>
            </a:p>
          </p:txBody>
        </p:sp>
      </p:grpSp>
      <p:grpSp>
        <p:nvGrpSpPr>
          <p:cNvPr id="23" name="Group 22"/>
          <p:cNvGrpSpPr/>
          <p:nvPr/>
        </p:nvGrpSpPr>
        <p:grpSpPr>
          <a:xfrm>
            <a:off x="2478020" y="1632704"/>
            <a:ext cx="2160000" cy="2160000"/>
            <a:chOff x="7149016" y="355491"/>
            <a:chExt cx="2160000" cy="2160000"/>
          </a:xfrm>
        </p:grpSpPr>
        <p:grpSp>
          <p:nvGrpSpPr>
            <p:cNvPr id="24" name="Group 23"/>
            <p:cNvGrpSpPr/>
            <p:nvPr/>
          </p:nvGrpSpPr>
          <p:grpSpPr>
            <a:xfrm>
              <a:off x="7149016" y="355491"/>
              <a:ext cx="2160000" cy="2160000"/>
              <a:chOff x="5147733" y="150717"/>
              <a:chExt cx="2980266" cy="2980266"/>
            </a:xfrm>
            <a:solidFill>
              <a:srgbClr val="00B050"/>
            </a:solidFill>
            <a:scene3d>
              <a:camera prst="orthographicFront"/>
              <a:lightRig rig="flat" dir="t"/>
            </a:scene3d>
          </p:grpSpPr>
          <p:sp>
            <p:nvSpPr>
              <p:cNvPr id="26" name="Oval 25"/>
              <p:cNvSpPr/>
              <p:nvPr/>
            </p:nvSpPr>
            <p:spPr>
              <a:xfrm>
                <a:off x="5147733" y="150717"/>
                <a:ext cx="2980266" cy="2980266"/>
              </a:xfrm>
              <a:prstGeom prst="ellipse">
                <a:avLst/>
              </a:prstGeom>
              <a:sp3d prstMaterial="plastic">
                <a:bevelT w="120900" h="88900"/>
                <a:bevelB w="88900" h="31750" prst="angle"/>
              </a:sp3d>
            </p:spPr>
            <p:style>
              <a:lnRef idx="0">
                <a:schemeClr val="lt1">
                  <a:hueOff val="0"/>
                  <a:satOff val="0"/>
                  <a:lumOff val="0"/>
                  <a:alphaOff val="0"/>
                </a:schemeClr>
              </a:lnRef>
              <a:fillRef idx="1001">
                <a:schemeClr val="dk2"/>
              </a:fillRef>
              <a:effectRef idx="2">
                <a:schemeClr val="accent5">
                  <a:hueOff val="-5515009"/>
                  <a:satOff val="-7671"/>
                  <a:lumOff val="-2942"/>
                  <a:alphaOff val="0"/>
                </a:schemeClr>
              </a:effectRef>
              <a:fontRef idx="minor">
                <a:schemeClr val="lt1"/>
              </a:fontRef>
            </p:style>
          </p:sp>
          <p:sp>
            <p:nvSpPr>
              <p:cNvPr id="27" name="Oval 4"/>
              <p:cNvSpPr/>
              <p:nvPr/>
            </p:nvSpPr>
            <p:spPr>
              <a:xfrm>
                <a:off x="5833194" y="418941"/>
                <a:ext cx="1609344" cy="536448"/>
              </a:xfrm>
              <a:prstGeom prst="rect">
                <a:avLst/>
              </a:prstGeom>
              <a:sp3d/>
            </p:spPr>
            <p:style>
              <a:lnRef idx="0">
                <a:scrgbClr r="0" g="0" b="0"/>
              </a:lnRef>
              <a:fillRef idx="1001">
                <a:schemeClr val="dk2"/>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GB" sz="1900" kern="1200"/>
              </a:p>
            </p:txBody>
          </p:sp>
        </p:grpSp>
        <p:sp>
          <p:nvSpPr>
            <p:cNvPr id="25" name="TextBox 24"/>
            <p:cNvSpPr txBox="1"/>
            <p:nvPr/>
          </p:nvSpPr>
          <p:spPr>
            <a:xfrm>
              <a:off x="7308707" y="1147430"/>
              <a:ext cx="1820185" cy="52322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en-US" sz="2800" b="1" dirty="0" smtClean="0">
                  <a:solidFill>
                    <a:schemeClr val="bg1"/>
                  </a:solidFill>
                </a:rPr>
                <a:t>Standards</a:t>
              </a:r>
              <a:endParaRPr lang="en-GB" sz="2000" b="1" dirty="0">
                <a:solidFill>
                  <a:schemeClr val="bg1"/>
                </a:solidFill>
              </a:endParaRPr>
            </a:p>
          </p:txBody>
        </p:sp>
      </p:grpSp>
      <p:sp>
        <p:nvSpPr>
          <p:cNvPr id="28" name="Title 1"/>
          <p:cNvSpPr txBox="1">
            <a:spLocks/>
          </p:cNvSpPr>
          <p:nvPr/>
        </p:nvSpPr>
        <p:spPr>
          <a:xfrm>
            <a:off x="1087680" y="155990"/>
            <a:ext cx="9861468" cy="1012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dirty="0" smtClean="0">
                <a:solidFill>
                  <a:schemeClr val="accent1">
                    <a:lumMod val="75000"/>
                  </a:schemeClr>
                </a:solidFill>
              </a:rPr>
              <a:t>IMT-2020</a:t>
            </a:r>
            <a:endParaRPr lang="en-GB" sz="3600" dirty="0">
              <a:solidFill>
                <a:schemeClr val="accent1">
                  <a:lumMod val="75000"/>
                </a:schemeClr>
              </a:solidFill>
            </a:endParaRPr>
          </a:p>
        </p:txBody>
      </p:sp>
    </p:spTree>
    <p:extLst>
      <p:ext uri="{BB962C8B-B14F-4D97-AF65-F5344CB8AC3E}">
        <p14:creationId xmlns:p14="http://schemas.microsoft.com/office/powerpoint/2010/main" val="734560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0166" y="1273992"/>
            <a:ext cx="10105696" cy="5189870"/>
            <a:chOff x="1688625" y="718225"/>
            <a:chExt cx="8810794" cy="6107886"/>
          </a:xfrm>
        </p:grpSpPr>
        <p:sp>
          <p:nvSpPr>
            <p:cNvPr id="20484" name="Rectangle 328"/>
            <p:cNvSpPr>
              <a:spLocks noChangeArrowheads="1"/>
            </p:cNvSpPr>
            <p:nvPr/>
          </p:nvSpPr>
          <p:spPr bwMode="auto">
            <a:xfrm>
              <a:off x="8396299" y="1226763"/>
              <a:ext cx="2103120" cy="3909889"/>
            </a:xfrm>
            <a:prstGeom prst="rect">
              <a:avLst/>
            </a:prstGeom>
            <a:solidFill>
              <a:srgbClr val="3399FF"/>
            </a:solidFill>
            <a:ln w="9525">
              <a:noFill/>
              <a:miter lim="800000"/>
              <a:headEnd/>
              <a:tailEnd/>
            </a:ln>
          </p:spPr>
          <p:txBody>
            <a:bodyPr wrap="square" lIns="42520" tIns="21260" rIns="42520" bIns="21260" anchor="ctr"/>
            <a:lstStyle/>
            <a:p>
              <a:pPr marL="214313" indent="-214313">
                <a:buFont typeface="Wingdings" panose="05000000000000000000" pitchFamily="2" charset="2"/>
                <a:buChar char="v"/>
              </a:pPr>
              <a:r>
                <a:rPr lang="en-US" sz="1400" dirty="0">
                  <a:solidFill>
                    <a:srgbClr val="211412"/>
                  </a:solidFill>
                  <a:latin typeface="Arial" pitchFamily="34" charset="0"/>
                  <a:ea typeface="MS Mincho" pitchFamily="49" charset="-128"/>
                  <a:cs typeface="Comic Sans MS" pitchFamily="66" charset="0"/>
                </a:rPr>
                <a:t>Spectrum/Band </a:t>
              </a:r>
            </a:p>
            <a:p>
              <a:pPr marL="259556" indent="-259556"/>
              <a:r>
                <a:rPr lang="en-US" sz="1400" dirty="0">
                  <a:solidFill>
                    <a:srgbClr val="211412"/>
                  </a:solidFill>
                  <a:latin typeface="Arial" pitchFamily="34" charset="0"/>
                  <a:ea typeface="MS Mincho" pitchFamily="49" charset="-128"/>
                  <a:cs typeface="Comic Sans MS" pitchFamily="66" charset="0"/>
                </a:rPr>
                <a:t>     Arrangements (WRC-19 related)</a:t>
              </a:r>
            </a:p>
            <a:p>
              <a:pPr marL="214313" indent="-214313">
                <a:buFont typeface="Wingdings" panose="05000000000000000000" pitchFamily="2" charset="2"/>
                <a:buChar char="v"/>
              </a:pPr>
              <a:r>
                <a:rPr lang="sv-SE" sz="1400" dirty="0">
                  <a:solidFill>
                    <a:srgbClr val="211412"/>
                  </a:solidFill>
                  <a:latin typeface="Arial" pitchFamily="34" charset="0"/>
                  <a:ea typeface="MS Mincho" pitchFamily="49" charset="-128"/>
                  <a:cs typeface="Comic Sans MS" pitchFamily="66" charset="0"/>
                </a:rPr>
                <a:t>Decision &amp; Radio</a:t>
              </a:r>
              <a:r>
                <a:rPr lang="en-US" sz="1400" dirty="0">
                  <a:solidFill>
                    <a:prstClr val="black"/>
                  </a:solidFill>
                  <a:latin typeface="Arial" pitchFamily="34" charset="0"/>
                  <a:ea typeface="MS Mincho" pitchFamily="49" charset="-128"/>
                  <a:cs typeface="Comic Sans MS" pitchFamily="66" charset="0"/>
                </a:rPr>
                <a:t> </a:t>
              </a:r>
              <a:r>
                <a:rPr lang="sv-SE" sz="1400" dirty="0">
                  <a:solidFill>
                    <a:srgbClr val="211412"/>
                  </a:solidFill>
                  <a:latin typeface="Arial" pitchFamily="34" charset="0"/>
                  <a:ea typeface="MS Mincho" pitchFamily="49" charset="-128"/>
                  <a:cs typeface="Comic Sans MS" pitchFamily="66" charset="0"/>
                </a:rPr>
                <a:t>Framework</a:t>
              </a:r>
              <a:endParaRPr lang="en-US" sz="1400" dirty="0">
                <a:solidFill>
                  <a:prstClr val="black"/>
                </a:solidFill>
                <a:latin typeface="Arial" pitchFamily="34" charset="0"/>
                <a:ea typeface="MS Mincho" pitchFamily="49" charset="-128"/>
                <a:cs typeface="Comic Sans MS" pitchFamily="66" charset="0"/>
              </a:endParaRPr>
            </a:p>
            <a:p>
              <a:pPr marL="214313" indent="-214313">
                <a:buFont typeface="Wingdings" panose="05000000000000000000" pitchFamily="2" charset="2"/>
                <a:buChar char="v"/>
              </a:pPr>
              <a:r>
                <a:rPr lang="sv-SE" sz="1400" dirty="0">
                  <a:solidFill>
                    <a:srgbClr val="211412"/>
                  </a:solidFill>
                  <a:latin typeface="Arial" pitchFamily="34" charset="0"/>
                  <a:ea typeface="MS Mincho" pitchFamily="49" charset="-128"/>
                  <a:cs typeface="Comic Sans MS" pitchFamily="66" charset="0"/>
                </a:rPr>
                <a:t>Detailed IMT-2020 Radio Interface Specifications</a:t>
              </a:r>
            </a:p>
            <a:p>
              <a:pPr marL="214313" indent="-214313">
                <a:buFont typeface="Wingdings" panose="05000000000000000000" pitchFamily="2" charset="2"/>
                <a:buChar char="v"/>
              </a:pPr>
              <a:r>
                <a:rPr lang="sv-SE" sz="1400" dirty="0">
                  <a:solidFill>
                    <a:srgbClr val="211412"/>
                  </a:solidFill>
                  <a:latin typeface="Arial" pitchFamily="34" charset="0"/>
                  <a:ea typeface="MS Mincho" pitchFamily="49" charset="-128"/>
                  <a:cs typeface="Comic Sans MS" pitchFamily="66" charset="0"/>
                </a:rPr>
                <a:t>Future Enhancement/</a:t>
              </a:r>
            </a:p>
            <a:p>
              <a:r>
                <a:rPr lang="sv-SE" sz="1400" dirty="0">
                  <a:solidFill>
                    <a:srgbClr val="211412"/>
                  </a:solidFill>
                  <a:latin typeface="Arial" pitchFamily="34" charset="0"/>
                  <a:ea typeface="MS Mincho" pitchFamily="49" charset="-128"/>
                  <a:cs typeface="Comic Sans MS" pitchFamily="66" charset="0"/>
                </a:rPr>
                <a:t>     Update Plan &amp;     </a:t>
              </a:r>
            </a:p>
            <a:p>
              <a:r>
                <a:rPr lang="sv-SE" sz="1400" dirty="0">
                  <a:solidFill>
                    <a:srgbClr val="211412"/>
                  </a:solidFill>
                  <a:latin typeface="Arial" pitchFamily="34" charset="0"/>
                  <a:ea typeface="MS Mincho" pitchFamily="49" charset="-128"/>
                  <a:cs typeface="Comic Sans MS" pitchFamily="66" charset="0"/>
                </a:rPr>
                <a:t>     Process</a:t>
              </a:r>
              <a:endParaRPr lang="sv-SE" sz="1400" dirty="0">
                <a:solidFill>
                  <a:prstClr val="black"/>
                </a:solidFill>
                <a:latin typeface="Arial" pitchFamily="34" charset="0"/>
                <a:ea typeface="MS Mincho" pitchFamily="49" charset="-128"/>
                <a:cs typeface="Comic Sans MS" pitchFamily="66" charset="0"/>
              </a:endParaRPr>
            </a:p>
          </p:txBody>
        </p:sp>
        <p:sp>
          <p:nvSpPr>
            <p:cNvPr id="20485" name="Rectangle 329"/>
            <p:cNvSpPr>
              <a:spLocks noChangeArrowheads="1"/>
            </p:cNvSpPr>
            <p:nvPr/>
          </p:nvSpPr>
          <p:spPr bwMode="auto">
            <a:xfrm>
              <a:off x="3920872" y="1205022"/>
              <a:ext cx="2103120" cy="3909888"/>
            </a:xfrm>
            <a:prstGeom prst="rect">
              <a:avLst/>
            </a:prstGeom>
            <a:solidFill>
              <a:srgbClr val="00B0F0"/>
            </a:solidFill>
            <a:ln w="9525">
              <a:noFill/>
              <a:miter lim="800000"/>
              <a:headEnd/>
              <a:tailEnd/>
            </a:ln>
          </p:spPr>
          <p:txBody>
            <a:bodyPr wrap="square" lIns="42520" tIns="21260" rIns="42520" bIns="21260" anchor="ctr"/>
            <a:lstStyle/>
            <a:p>
              <a:pPr marL="214313" indent="-214313">
                <a:buFont typeface="Wingdings" panose="05000000000000000000" pitchFamily="2" charset="2"/>
                <a:buChar char="v"/>
              </a:pPr>
              <a:endParaRPr lang="en-US" sz="1200" dirty="0">
                <a:solidFill>
                  <a:srgbClr val="211412"/>
                </a:solidFill>
                <a:latin typeface="Arial" pitchFamily="34" charset="0"/>
                <a:ea typeface="MS Mincho" pitchFamily="49" charset="-128"/>
                <a:cs typeface="Comic Sans MS" pitchFamily="66" charset="0"/>
              </a:endParaRPr>
            </a:p>
            <a:p>
              <a:pPr marL="214313" indent="-214313">
                <a:lnSpc>
                  <a:spcPts val="1425"/>
                </a:lnSpc>
                <a:buFont typeface="Wingdings" panose="05000000000000000000" pitchFamily="2" charset="2"/>
                <a:buChar char="v"/>
              </a:pPr>
              <a:endParaRPr lang="en-US" sz="1275" dirty="0">
                <a:solidFill>
                  <a:srgbClr val="211412"/>
                </a:solidFill>
                <a:latin typeface="Arial" pitchFamily="34" charset="0"/>
                <a:ea typeface="MS Mincho" pitchFamily="49" charset="-128"/>
                <a:cs typeface="Comic Sans MS" pitchFamily="66" charset="0"/>
              </a:endParaRPr>
            </a:p>
            <a:p>
              <a:pPr marL="214313" indent="-214313">
                <a:lnSpc>
                  <a:spcPts val="1425"/>
                </a:lnSpc>
                <a:buFont typeface="Wingdings" panose="05000000000000000000" pitchFamily="2" charset="2"/>
                <a:buChar char="v"/>
              </a:pPr>
              <a:r>
                <a:rPr lang="en-US" sz="1400" dirty="0">
                  <a:solidFill>
                    <a:srgbClr val="211412"/>
                  </a:solidFill>
                  <a:latin typeface="Arial" pitchFamily="34" charset="0"/>
                  <a:ea typeface="MS Mincho" pitchFamily="49" charset="-128"/>
                  <a:cs typeface="Comic Sans MS" pitchFamily="66" charset="0"/>
                </a:rPr>
                <a:t>Spectrum/Band </a:t>
              </a:r>
            </a:p>
            <a:p>
              <a:pPr>
                <a:lnSpc>
                  <a:spcPts val="1425"/>
                </a:lnSpc>
              </a:pPr>
              <a:r>
                <a:rPr lang="en-US" sz="1400" dirty="0">
                  <a:solidFill>
                    <a:srgbClr val="211412"/>
                  </a:solidFill>
                  <a:latin typeface="Arial" pitchFamily="34" charset="0"/>
                  <a:ea typeface="MS Mincho" pitchFamily="49" charset="-128"/>
                  <a:cs typeface="Comic Sans MS" pitchFamily="66" charset="0"/>
                </a:rPr>
                <a:t>     Arrangements</a:t>
              </a:r>
            </a:p>
            <a:p>
              <a:pPr>
                <a:lnSpc>
                  <a:spcPts val="1425"/>
                </a:lnSpc>
              </a:pPr>
              <a:r>
                <a:rPr lang="en-US" sz="1400" dirty="0">
                  <a:solidFill>
                    <a:srgbClr val="211412"/>
                  </a:solidFill>
                  <a:latin typeface="Arial" pitchFamily="34" charset="0"/>
                  <a:ea typeface="MS Mincho" pitchFamily="49" charset="-128"/>
                  <a:cs typeface="Comic Sans MS" pitchFamily="66" charset="0"/>
                </a:rPr>
                <a:t>     (post WRC-15)</a:t>
              </a:r>
            </a:p>
            <a:p>
              <a:pPr marL="214313" indent="-214313">
                <a:lnSpc>
                  <a:spcPts val="1425"/>
                </a:lnSpc>
                <a:buFont typeface="Wingdings" panose="05000000000000000000" pitchFamily="2" charset="2"/>
                <a:buChar char="v"/>
              </a:pPr>
              <a:r>
                <a:rPr lang="en-US" sz="1400" dirty="0">
                  <a:solidFill>
                    <a:srgbClr val="211412"/>
                  </a:solidFill>
                  <a:latin typeface="Arial" pitchFamily="34" charset="0"/>
                  <a:ea typeface="MS Mincho" pitchFamily="49" charset="-128"/>
                  <a:cs typeface="Comic Sans MS" pitchFamily="66" charset="0"/>
                </a:rPr>
                <a:t>Technical </a:t>
              </a:r>
            </a:p>
            <a:p>
              <a:pPr>
                <a:lnSpc>
                  <a:spcPts val="1425"/>
                </a:lnSpc>
              </a:pPr>
              <a:r>
                <a:rPr lang="en-US" sz="1400" dirty="0">
                  <a:solidFill>
                    <a:srgbClr val="211412"/>
                  </a:solidFill>
                  <a:latin typeface="Arial" pitchFamily="34" charset="0"/>
                  <a:ea typeface="MS Mincho" pitchFamily="49" charset="-128"/>
                  <a:cs typeface="Comic Sans MS" pitchFamily="66" charset="0"/>
                </a:rPr>
                <a:t>     Performance</a:t>
              </a:r>
            </a:p>
            <a:p>
              <a:pPr>
                <a:lnSpc>
                  <a:spcPts val="1425"/>
                </a:lnSpc>
              </a:pPr>
              <a:r>
                <a:rPr lang="en-US" sz="1400" dirty="0">
                  <a:solidFill>
                    <a:srgbClr val="211412"/>
                  </a:solidFill>
                  <a:latin typeface="Arial" pitchFamily="34" charset="0"/>
                  <a:ea typeface="MS Mincho" pitchFamily="49" charset="-128"/>
                  <a:cs typeface="Comic Sans MS" pitchFamily="66" charset="0"/>
                </a:rPr>
                <a:t>     Requirements  </a:t>
              </a:r>
              <a:endParaRPr lang="en-US" sz="1400" dirty="0">
                <a:solidFill>
                  <a:prstClr val="black"/>
                </a:solidFill>
                <a:latin typeface="Arial" pitchFamily="34" charset="0"/>
                <a:ea typeface="MS Mincho" pitchFamily="49" charset="-128"/>
                <a:cs typeface="Comic Sans MS" pitchFamily="66" charset="0"/>
              </a:endParaRPr>
            </a:p>
            <a:p>
              <a:pPr marL="214313" indent="-214313">
                <a:lnSpc>
                  <a:spcPts val="1425"/>
                </a:lnSpc>
                <a:buFont typeface="Wingdings" panose="05000000000000000000" pitchFamily="2" charset="2"/>
                <a:buChar char="v"/>
              </a:pPr>
              <a:r>
                <a:rPr lang="en-US" sz="1400" dirty="0">
                  <a:solidFill>
                    <a:srgbClr val="211412"/>
                  </a:solidFill>
                  <a:latin typeface="Arial" pitchFamily="34" charset="0"/>
                  <a:ea typeface="MS Mincho" pitchFamily="49" charset="-128"/>
                  <a:cs typeface="Comic Sans MS" pitchFamily="66" charset="0"/>
                </a:rPr>
                <a:t>Evaluation Criteria </a:t>
              </a:r>
            </a:p>
            <a:p>
              <a:pPr marL="214313" indent="-214313">
                <a:lnSpc>
                  <a:spcPts val="1425"/>
                </a:lnSpc>
                <a:buFont typeface="Wingdings" panose="05000000000000000000" pitchFamily="2" charset="2"/>
                <a:buChar char="v"/>
              </a:pPr>
              <a:r>
                <a:rPr lang="en-US" sz="1400" dirty="0">
                  <a:solidFill>
                    <a:srgbClr val="211412"/>
                  </a:solidFill>
                  <a:latin typeface="Arial" pitchFamily="34" charset="0"/>
                  <a:ea typeface="MS Mincho" pitchFamily="49" charset="-128"/>
                  <a:cs typeface="Comic Sans MS" pitchFamily="66" charset="0"/>
                </a:rPr>
                <a:t>Invitation for Proposals</a:t>
              </a:r>
            </a:p>
            <a:p>
              <a:pPr marL="214313" indent="-214313">
                <a:lnSpc>
                  <a:spcPts val="1425"/>
                </a:lnSpc>
                <a:buFont typeface="Wingdings" panose="05000000000000000000" pitchFamily="2" charset="2"/>
                <a:buChar char="v"/>
              </a:pPr>
              <a:r>
                <a:rPr lang="en-US" sz="1400" dirty="0">
                  <a:solidFill>
                    <a:srgbClr val="211412"/>
                  </a:solidFill>
                  <a:latin typeface="Arial" pitchFamily="34" charset="0"/>
                  <a:ea typeface="MS Mincho" pitchFamily="49" charset="-128"/>
                  <a:cs typeface="Comic Sans MS" pitchFamily="66" charset="0"/>
                </a:rPr>
                <a:t>Sharing Study Parameters (IMT- WRC-19)</a:t>
              </a:r>
            </a:p>
            <a:p>
              <a:pPr marL="214313" indent="-214313">
                <a:lnSpc>
                  <a:spcPts val="1425"/>
                </a:lnSpc>
                <a:buFont typeface="Wingdings" panose="05000000000000000000" pitchFamily="2" charset="2"/>
                <a:buChar char="v"/>
              </a:pPr>
              <a:r>
                <a:rPr lang="en-US" sz="1400" dirty="0">
                  <a:solidFill>
                    <a:srgbClr val="211412"/>
                  </a:solidFill>
                  <a:latin typeface="Arial" pitchFamily="34" charset="0"/>
                  <a:ea typeface="MS Mincho" pitchFamily="49" charset="-128"/>
                  <a:cs typeface="Comic Sans MS" pitchFamily="66" charset="0"/>
                </a:rPr>
                <a:t>Sharing Studies (WRC-19)</a:t>
              </a:r>
            </a:p>
            <a:p>
              <a:pPr marL="214313" indent="-214313">
                <a:buFont typeface="Wingdings" panose="05000000000000000000" pitchFamily="2" charset="2"/>
                <a:buChar char="v"/>
              </a:pPr>
              <a:endParaRPr lang="en-US" sz="1200" dirty="0">
                <a:solidFill>
                  <a:srgbClr val="211412"/>
                </a:solidFill>
                <a:latin typeface="Arial" pitchFamily="34" charset="0"/>
                <a:ea typeface="MS Mincho" pitchFamily="49" charset="-128"/>
                <a:cs typeface="Comic Sans MS" pitchFamily="66" charset="0"/>
              </a:endParaRPr>
            </a:p>
            <a:p>
              <a:endParaRPr lang="en-US" sz="1200" dirty="0">
                <a:solidFill>
                  <a:prstClr val="black"/>
                </a:solidFill>
                <a:latin typeface="Arial" pitchFamily="34" charset="0"/>
                <a:ea typeface="MS Mincho" pitchFamily="49" charset="-128"/>
                <a:cs typeface="Comic Sans MS" pitchFamily="66" charset="0"/>
              </a:endParaRPr>
            </a:p>
          </p:txBody>
        </p:sp>
        <p:sp>
          <p:nvSpPr>
            <p:cNvPr id="20490" name="Text Box 336"/>
            <p:cNvSpPr txBox="1">
              <a:spLocks noChangeArrowheads="1"/>
            </p:cNvSpPr>
            <p:nvPr/>
          </p:nvSpPr>
          <p:spPr bwMode="auto">
            <a:xfrm>
              <a:off x="9008687" y="5171581"/>
              <a:ext cx="909322" cy="348772"/>
            </a:xfrm>
            <a:prstGeom prst="rect">
              <a:avLst/>
            </a:prstGeom>
            <a:noFill/>
            <a:ln w="9525">
              <a:noFill/>
              <a:miter lim="800000"/>
              <a:headEnd/>
              <a:tailEnd/>
            </a:ln>
          </p:spPr>
          <p:txBody>
            <a:bodyPr wrap="none" lIns="42520" tIns="21260" rIns="42520" bIns="21260">
              <a:spAutoFit/>
            </a:bodyPr>
            <a:lstStyle/>
            <a:p>
              <a:r>
                <a:rPr lang="sv-SE" sz="1200" dirty="0">
                  <a:solidFill>
                    <a:srgbClr val="211412"/>
                  </a:solidFill>
                  <a:latin typeface="Arial" pitchFamily="34" charset="0"/>
                  <a:ea typeface="MS Mincho" pitchFamily="49" charset="-128"/>
                  <a:cs typeface="Arial" pitchFamily="34" charset="0"/>
                </a:rPr>
                <a:t> 2019-2020</a:t>
              </a:r>
              <a:endParaRPr lang="sv-SE" sz="1200" dirty="0">
                <a:solidFill>
                  <a:prstClr val="black"/>
                </a:solidFill>
                <a:latin typeface="Arial" pitchFamily="34" charset="0"/>
                <a:ea typeface="MS Mincho" pitchFamily="49" charset="-128"/>
                <a:cs typeface="Arial" pitchFamily="34" charset="0"/>
              </a:endParaRPr>
            </a:p>
          </p:txBody>
        </p:sp>
        <p:sp>
          <p:nvSpPr>
            <p:cNvPr id="20498" name="Rectangle 348"/>
            <p:cNvSpPr>
              <a:spLocks noChangeArrowheads="1"/>
            </p:cNvSpPr>
            <p:nvPr/>
          </p:nvSpPr>
          <p:spPr bwMode="auto">
            <a:xfrm>
              <a:off x="6170041" y="1208791"/>
              <a:ext cx="2103120" cy="3909888"/>
            </a:xfrm>
            <a:prstGeom prst="rect">
              <a:avLst/>
            </a:prstGeom>
            <a:solidFill>
              <a:srgbClr val="00B0F0"/>
            </a:solidFill>
            <a:ln w="9525">
              <a:noFill/>
              <a:miter lim="800000"/>
              <a:headEnd/>
              <a:tailEnd/>
            </a:ln>
          </p:spPr>
          <p:txBody>
            <a:bodyPr wrap="square" lIns="42520" tIns="21260" rIns="42520" bIns="21260" anchor="ctr"/>
            <a:lstStyle/>
            <a:p>
              <a:pPr marL="214313" indent="-214313">
                <a:buFont typeface="Wingdings" panose="05000000000000000000" pitchFamily="2" charset="2"/>
                <a:buChar char="v"/>
              </a:pPr>
              <a:r>
                <a:rPr lang="sv-SE" sz="1400" dirty="0">
                  <a:solidFill>
                    <a:srgbClr val="211412"/>
                  </a:solidFill>
                  <a:latin typeface="Arial" pitchFamily="34" charset="0"/>
                  <a:cs typeface="Arial" pitchFamily="34" charset="0"/>
                </a:rPr>
                <a:t>Proposals</a:t>
              </a:r>
              <a:endParaRPr lang="en-US" sz="1400" dirty="0">
                <a:solidFill>
                  <a:prstClr val="black"/>
                </a:solidFill>
                <a:latin typeface="Arial" pitchFamily="34" charset="0"/>
                <a:cs typeface="Arial" pitchFamily="34" charset="0"/>
              </a:endParaRPr>
            </a:p>
            <a:p>
              <a:pPr marL="214313" indent="-214313">
                <a:buFont typeface="Wingdings" panose="05000000000000000000" pitchFamily="2" charset="2"/>
                <a:buChar char="v"/>
              </a:pPr>
              <a:r>
                <a:rPr lang="sv-SE" sz="1400" dirty="0">
                  <a:solidFill>
                    <a:srgbClr val="211412"/>
                  </a:solidFill>
                  <a:latin typeface="Arial" pitchFamily="34" charset="0"/>
                  <a:cs typeface="Arial" pitchFamily="34" charset="0"/>
                </a:rPr>
                <a:t>Evaluation</a:t>
              </a:r>
              <a:endParaRPr lang="en-US" sz="1400" dirty="0">
                <a:solidFill>
                  <a:prstClr val="black"/>
                </a:solidFill>
                <a:latin typeface="Arial" pitchFamily="34" charset="0"/>
                <a:cs typeface="Arial" pitchFamily="34" charset="0"/>
              </a:endParaRPr>
            </a:p>
            <a:p>
              <a:pPr marL="214313" indent="-214313">
                <a:buFont typeface="Wingdings" panose="05000000000000000000" pitchFamily="2" charset="2"/>
                <a:buChar char="v"/>
              </a:pPr>
              <a:r>
                <a:rPr lang="sv-SE" sz="1400" dirty="0">
                  <a:solidFill>
                    <a:srgbClr val="211412"/>
                  </a:solidFill>
                  <a:latin typeface="Arial" pitchFamily="34" charset="0"/>
                  <a:cs typeface="Arial" pitchFamily="34" charset="0"/>
                </a:rPr>
                <a:t>Consensus</a:t>
              </a:r>
            </a:p>
            <a:p>
              <a:r>
                <a:rPr lang="sv-SE" sz="1400" dirty="0">
                  <a:solidFill>
                    <a:srgbClr val="211412"/>
                  </a:solidFill>
                  <a:latin typeface="Arial" pitchFamily="34" charset="0"/>
                  <a:cs typeface="Arial" pitchFamily="34" charset="0"/>
                </a:rPr>
                <a:t>     Building</a:t>
              </a:r>
            </a:p>
            <a:p>
              <a:pPr marL="214313" indent="-214313">
                <a:buFont typeface="Wingdings" panose="05000000000000000000" pitchFamily="2" charset="2"/>
                <a:buChar char="v"/>
              </a:pPr>
              <a:r>
                <a:rPr lang="sv-SE" sz="1400" dirty="0">
                  <a:solidFill>
                    <a:srgbClr val="211412"/>
                  </a:solidFill>
                  <a:latin typeface="Arial" pitchFamily="34" charset="0"/>
                  <a:cs typeface="Arial" pitchFamily="34" charset="0"/>
                </a:rPr>
                <a:t>CPM Report (IMT- WRC-19)</a:t>
              </a:r>
            </a:p>
            <a:p>
              <a:pPr marL="214313" indent="-214313">
                <a:buFont typeface="Wingdings" panose="05000000000000000000" pitchFamily="2" charset="2"/>
                <a:buChar char="v"/>
              </a:pPr>
              <a:r>
                <a:rPr lang="sv-SE" sz="1400" dirty="0">
                  <a:solidFill>
                    <a:srgbClr val="211412"/>
                  </a:solidFill>
                  <a:latin typeface="Arial" pitchFamily="34" charset="0"/>
                  <a:cs typeface="Arial" pitchFamily="34" charset="0"/>
                </a:rPr>
                <a:t>Sharing Study Reports (WRC-19)</a:t>
              </a:r>
              <a:endParaRPr lang="en-US" sz="1400" dirty="0">
                <a:solidFill>
                  <a:srgbClr val="211412"/>
                </a:solidFill>
                <a:latin typeface="Arial" pitchFamily="34" charset="0"/>
                <a:cs typeface="Arial" pitchFamily="34" charset="0"/>
              </a:endParaRPr>
            </a:p>
            <a:p>
              <a:endParaRPr lang="en-US" sz="1275" dirty="0">
                <a:solidFill>
                  <a:srgbClr val="211412"/>
                </a:solidFill>
                <a:latin typeface="Arial" pitchFamily="34" charset="0"/>
                <a:cs typeface="Arial" pitchFamily="34" charset="0"/>
              </a:endParaRPr>
            </a:p>
          </p:txBody>
        </p:sp>
        <p:sp>
          <p:nvSpPr>
            <p:cNvPr id="20" name="Freeform 341"/>
            <p:cNvSpPr>
              <a:spLocks/>
            </p:cNvSpPr>
            <p:nvPr/>
          </p:nvSpPr>
          <p:spPr bwMode="auto">
            <a:xfrm>
              <a:off x="2590076" y="718225"/>
              <a:ext cx="336550" cy="482600"/>
            </a:xfrm>
            <a:custGeom>
              <a:avLst/>
              <a:gdLst>
                <a:gd name="T0" fmla="*/ 36938 w 246"/>
                <a:gd name="T1" fmla="*/ 223366 h 296"/>
                <a:gd name="T2" fmla="*/ 0 w 246"/>
                <a:gd name="T3" fmla="*/ 353798 h 296"/>
                <a:gd name="T4" fmla="*/ 128600 w 246"/>
                <a:gd name="T5" fmla="*/ 480970 h 296"/>
                <a:gd name="T6" fmla="*/ 335182 w 246"/>
                <a:gd name="T7" fmla="*/ 55434 h 296"/>
                <a:gd name="T8" fmla="*/ 335182 w 246"/>
                <a:gd name="T9" fmla="*/ 0 h 296"/>
                <a:gd name="T10" fmla="*/ 105343 w 246"/>
                <a:gd name="T11" fmla="*/ 357059 h 296"/>
                <a:gd name="T12" fmla="*/ 36938 w 246"/>
                <a:gd name="T13" fmla="*/ 223366 h 296"/>
                <a:gd name="T14" fmla="*/ 0 60000 65536"/>
                <a:gd name="T15" fmla="*/ 0 60000 65536"/>
                <a:gd name="T16" fmla="*/ 0 60000 65536"/>
                <a:gd name="T17" fmla="*/ 0 60000 65536"/>
                <a:gd name="T18" fmla="*/ 0 60000 65536"/>
                <a:gd name="T19" fmla="*/ 0 60000 65536"/>
                <a:gd name="T20" fmla="*/ 0 60000 65536"/>
                <a:gd name="T21" fmla="*/ 0 w 246"/>
                <a:gd name="T22" fmla="*/ 0 h 296"/>
                <a:gd name="T23" fmla="*/ 246 w 246"/>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296">
                  <a:moveTo>
                    <a:pt x="27" y="137"/>
                  </a:moveTo>
                  <a:lnTo>
                    <a:pt x="0" y="217"/>
                  </a:lnTo>
                  <a:lnTo>
                    <a:pt x="94" y="295"/>
                  </a:lnTo>
                  <a:lnTo>
                    <a:pt x="245" y="34"/>
                  </a:lnTo>
                  <a:lnTo>
                    <a:pt x="245" y="0"/>
                  </a:lnTo>
                  <a:lnTo>
                    <a:pt x="77" y="219"/>
                  </a:lnTo>
                  <a:lnTo>
                    <a:pt x="27" y="137"/>
                  </a:lnTo>
                </a:path>
              </a:pathLst>
            </a:custGeom>
            <a:gradFill rotWithShape="1">
              <a:gsLst>
                <a:gs pos="87100">
                  <a:srgbClr val="07BF21"/>
                </a:gs>
                <a:gs pos="0">
                  <a:srgbClr val="3366FF"/>
                </a:gs>
                <a:gs pos="100000">
                  <a:srgbClr val="00CC00"/>
                </a:gs>
              </a:gsLst>
              <a:lin ang="5400000" scaled="1"/>
            </a:gradFill>
            <a:ln w="12700" cap="rnd">
              <a:noFill/>
              <a:round/>
              <a:headEnd/>
              <a:tailEnd/>
            </a:ln>
          </p:spPr>
          <p:txBody>
            <a:bodyPr/>
            <a:lstStyle/>
            <a:p>
              <a:endParaRPr lang="en-US" sz="1350">
                <a:solidFill>
                  <a:prstClr val="black"/>
                </a:solidFill>
              </a:endParaRPr>
            </a:p>
          </p:txBody>
        </p:sp>
        <p:grpSp>
          <p:nvGrpSpPr>
            <p:cNvPr id="3" name="Group 2"/>
            <p:cNvGrpSpPr/>
            <p:nvPr/>
          </p:nvGrpSpPr>
          <p:grpSpPr>
            <a:xfrm>
              <a:off x="1688625" y="1205022"/>
              <a:ext cx="8728937" cy="5621089"/>
              <a:chOff x="1688625" y="1205022"/>
              <a:chExt cx="8728937" cy="5621089"/>
            </a:xfrm>
          </p:grpSpPr>
          <p:sp>
            <p:nvSpPr>
              <p:cNvPr id="20483" name="Rectangle 327"/>
              <p:cNvSpPr>
                <a:spLocks noChangeArrowheads="1"/>
              </p:cNvSpPr>
              <p:nvPr/>
            </p:nvSpPr>
            <p:spPr bwMode="auto">
              <a:xfrm>
                <a:off x="1694614" y="1205022"/>
                <a:ext cx="2103120" cy="3909888"/>
              </a:xfrm>
              <a:prstGeom prst="rect">
                <a:avLst/>
              </a:prstGeom>
              <a:gradFill flip="none" rotWithShape="1">
                <a:gsLst>
                  <a:gs pos="100000">
                    <a:srgbClr val="00B050"/>
                  </a:gs>
                  <a:gs pos="0">
                    <a:srgbClr val="00B0F0">
                      <a:alpha val="47000"/>
                      <a:lumMod val="100000"/>
                    </a:srgbClr>
                  </a:gs>
                  <a:gs pos="0">
                    <a:srgbClr val="9CB86E"/>
                  </a:gs>
                  <a:gs pos="100000">
                    <a:srgbClr val="156B13"/>
                  </a:gs>
                </a:gsLst>
                <a:lin ang="10800000" scaled="1"/>
                <a:tileRect/>
              </a:gradFill>
              <a:ln w="9525">
                <a:noFill/>
                <a:miter lim="800000"/>
                <a:headEnd/>
                <a:tailEnd/>
              </a:ln>
            </p:spPr>
            <p:txBody>
              <a:bodyPr wrap="square" lIns="42520" tIns="21260" rIns="42520" bIns="21260" anchor="ctr"/>
              <a:lstStyle/>
              <a:p>
                <a:pPr marL="214313" indent="-214313">
                  <a:buFont typeface="Wingdings" panose="05000000000000000000" pitchFamily="2" charset="2"/>
                  <a:buChar char="v"/>
                </a:pPr>
                <a:r>
                  <a:rPr lang="sv-SE" sz="1400" dirty="0">
                    <a:solidFill>
                      <a:srgbClr val="211412"/>
                    </a:solidFill>
                    <a:latin typeface="Arial" pitchFamily="34" charset="0"/>
                    <a:ea typeface="MS Mincho" pitchFamily="49" charset="-128"/>
                    <a:cs typeface="Comic Sans MS" pitchFamily="66" charset="0"/>
                  </a:rPr>
                  <a:t>Development Plan</a:t>
                </a:r>
              </a:p>
              <a:p>
                <a:pPr marL="214313" indent="-214313">
                  <a:buFont typeface="Wingdings" panose="05000000000000000000" pitchFamily="2" charset="2"/>
                  <a:buChar char="v"/>
                </a:pPr>
                <a:r>
                  <a:rPr lang="sv-SE" sz="1400" dirty="0">
                    <a:solidFill>
                      <a:srgbClr val="211412"/>
                    </a:solidFill>
                    <a:latin typeface="Arial" pitchFamily="34" charset="0"/>
                    <a:ea typeface="MS Mincho" pitchFamily="49" charset="-128"/>
                    <a:cs typeface="Comic Sans MS" pitchFamily="66" charset="0"/>
                  </a:rPr>
                  <a:t>Market/Services View</a:t>
                </a:r>
              </a:p>
              <a:p>
                <a:pPr marL="214313" indent="-214313">
                  <a:buFont typeface="Wingdings" panose="05000000000000000000" pitchFamily="2" charset="2"/>
                  <a:buChar char="v"/>
                </a:pPr>
                <a:r>
                  <a:rPr lang="sv-SE" sz="1400" dirty="0">
                    <a:solidFill>
                      <a:srgbClr val="211412"/>
                    </a:solidFill>
                    <a:latin typeface="Arial" pitchFamily="34" charset="0"/>
                    <a:ea typeface="MS Mincho" pitchFamily="49" charset="-128"/>
                    <a:cs typeface="Comic Sans MS" pitchFamily="66" charset="0"/>
                  </a:rPr>
                  <a:t>Technology/</a:t>
                </a:r>
              </a:p>
              <a:p>
                <a:r>
                  <a:rPr lang="sv-SE" sz="1400" dirty="0">
                    <a:solidFill>
                      <a:srgbClr val="211412"/>
                    </a:solidFill>
                    <a:latin typeface="Arial" pitchFamily="34" charset="0"/>
                    <a:ea typeface="MS Mincho" pitchFamily="49" charset="-128"/>
                    <a:cs typeface="Comic Sans MS" pitchFamily="66" charset="0"/>
                  </a:rPr>
                  <a:t>     Research Kick Off</a:t>
                </a:r>
              </a:p>
              <a:p>
                <a:pPr marL="214313" indent="-214313">
                  <a:buFont typeface="Wingdings" panose="05000000000000000000" pitchFamily="2" charset="2"/>
                  <a:buChar char="v"/>
                </a:pPr>
                <a:r>
                  <a:rPr lang="sv-SE" sz="1400" dirty="0">
                    <a:solidFill>
                      <a:srgbClr val="211412"/>
                    </a:solidFill>
                    <a:latin typeface="Arial" pitchFamily="34" charset="0"/>
                    <a:ea typeface="MS Mincho" pitchFamily="49" charset="-128"/>
                    <a:cs typeface="Comic Sans MS" pitchFamily="66" charset="0"/>
                  </a:rPr>
                  <a:t>Vision &amp; Framework</a:t>
                </a:r>
              </a:p>
              <a:p>
                <a:pPr marL="214313" indent="-214313">
                  <a:buFont typeface="Wingdings" panose="05000000000000000000" pitchFamily="2" charset="2"/>
                  <a:buChar char="v"/>
                </a:pPr>
                <a:r>
                  <a:rPr lang="sv-SE" sz="1400" dirty="0">
                    <a:solidFill>
                      <a:srgbClr val="211412"/>
                    </a:solidFill>
                    <a:latin typeface="Arial" pitchFamily="34" charset="0"/>
                    <a:ea typeface="MS Mincho" pitchFamily="49" charset="-128"/>
                    <a:cs typeface="Comic Sans MS" pitchFamily="66" charset="0"/>
                  </a:rPr>
                  <a:t>Name IMT-2020</a:t>
                </a:r>
                <a:endParaRPr lang="en-US" sz="1400" dirty="0">
                  <a:solidFill>
                    <a:prstClr val="black"/>
                  </a:solidFill>
                  <a:latin typeface="Arial" pitchFamily="34" charset="0"/>
                  <a:ea typeface="MS Mincho" pitchFamily="49" charset="-128"/>
                  <a:cs typeface="Comic Sans MS" pitchFamily="66" charset="0"/>
                </a:endParaRPr>
              </a:p>
              <a:p>
                <a:pPr marL="214313" indent="-214313">
                  <a:buFont typeface="Wingdings" panose="05000000000000000000" pitchFamily="2" charset="2"/>
                  <a:buChar char="v"/>
                </a:pPr>
                <a:r>
                  <a:rPr lang="en-US" sz="1400" dirty="0">
                    <a:solidFill>
                      <a:srgbClr val="211412"/>
                    </a:solidFill>
                    <a:latin typeface="Arial" pitchFamily="34" charset="0"/>
                    <a:ea typeface="MS Mincho" pitchFamily="49" charset="-128"/>
                    <a:cs typeface="Comic Sans MS" pitchFamily="66" charset="0"/>
                  </a:rPr>
                  <a:t>&lt; 6 GHz Spectrum </a:t>
                </a:r>
                <a:r>
                  <a:rPr lang="en-US" sz="1400" dirty="0" smtClean="0">
                    <a:solidFill>
                      <a:srgbClr val="211412"/>
                    </a:solidFill>
                    <a:latin typeface="Arial" pitchFamily="34" charset="0"/>
                    <a:ea typeface="MS Mincho" pitchFamily="49" charset="-128"/>
                    <a:cs typeface="Comic Sans MS" pitchFamily="66" charset="0"/>
                  </a:rPr>
                  <a:t>View</a:t>
                </a:r>
                <a:endParaRPr lang="en-US" sz="1400" dirty="0">
                  <a:solidFill>
                    <a:srgbClr val="211412"/>
                  </a:solidFill>
                  <a:latin typeface="Arial" pitchFamily="34" charset="0"/>
                  <a:ea typeface="MS Mincho" pitchFamily="49" charset="-128"/>
                  <a:cs typeface="Comic Sans MS" pitchFamily="66" charset="0"/>
                </a:endParaRPr>
              </a:p>
              <a:p>
                <a:pPr marL="214313" indent="-214313">
                  <a:buFont typeface="Wingdings" panose="05000000000000000000" pitchFamily="2" charset="2"/>
                  <a:buChar char="v"/>
                </a:pPr>
                <a:r>
                  <a:rPr lang="en-US" sz="1400" dirty="0">
                    <a:solidFill>
                      <a:srgbClr val="211412"/>
                    </a:solidFill>
                    <a:latin typeface="Arial" pitchFamily="34" charset="0"/>
                    <a:ea typeface="MS Mincho" pitchFamily="49" charset="-128"/>
                    <a:cs typeface="Comic Sans MS" pitchFamily="66" charset="0"/>
                  </a:rPr>
                  <a:t>&gt; 6 GHz Technical View</a:t>
                </a:r>
              </a:p>
              <a:p>
                <a:pPr marL="214313" indent="-214313">
                  <a:buFont typeface="Wingdings" panose="05000000000000000000" pitchFamily="2" charset="2"/>
                  <a:buChar char="v"/>
                </a:pPr>
                <a:r>
                  <a:rPr lang="en-US" sz="1400" dirty="0">
                    <a:solidFill>
                      <a:srgbClr val="211412"/>
                    </a:solidFill>
                    <a:latin typeface="Arial" pitchFamily="34" charset="0"/>
                    <a:ea typeface="MS Mincho" pitchFamily="49" charset="-128"/>
                    <a:cs typeface="Comic Sans MS" pitchFamily="66" charset="0"/>
                  </a:rPr>
                  <a:t>Process Optimization</a:t>
                </a:r>
                <a:endParaRPr lang="sv-SE" sz="1400" dirty="0">
                  <a:solidFill>
                    <a:srgbClr val="211412"/>
                  </a:solidFill>
                  <a:latin typeface="Arial" pitchFamily="34" charset="0"/>
                  <a:ea typeface="MS Mincho" pitchFamily="49" charset="-128"/>
                  <a:cs typeface="Comic Sans MS" pitchFamily="66" charset="0"/>
                </a:endParaRPr>
              </a:p>
            </p:txBody>
          </p:sp>
          <p:grpSp>
            <p:nvGrpSpPr>
              <p:cNvPr id="2" name="Group 1"/>
              <p:cNvGrpSpPr/>
              <p:nvPr/>
            </p:nvGrpSpPr>
            <p:grpSpPr>
              <a:xfrm>
                <a:off x="1688625" y="5136653"/>
                <a:ext cx="8728937" cy="1689458"/>
                <a:chOff x="1688625" y="5136653"/>
                <a:chExt cx="8728937" cy="1689458"/>
              </a:xfrm>
            </p:grpSpPr>
            <p:sp>
              <p:nvSpPr>
                <p:cNvPr id="20486" name="Text Box 332"/>
                <p:cNvSpPr txBox="1">
                  <a:spLocks noChangeArrowheads="1"/>
                </p:cNvSpPr>
                <p:nvPr/>
              </p:nvSpPr>
              <p:spPr bwMode="auto">
                <a:xfrm>
                  <a:off x="2193762" y="5171837"/>
                  <a:ext cx="1555750" cy="348772"/>
                </a:xfrm>
                <a:prstGeom prst="rect">
                  <a:avLst/>
                </a:prstGeom>
                <a:noFill/>
                <a:ln w="9525">
                  <a:noFill/>
                  <a:miter lim="800000"/>
                  <a:headEnd/>
                  <a:tailEnd/>
                </a:ln>
              </p:spPr>
              <p:txBody>
                <a:bodyPr lIns="42520" tIns="21260" rIns="42520" bIns="21260">
                  <a:spAutoFit/>
                </a:bodyPr>
                <a:lstStyle/>
                <a:p>
                  <a:r>
                    <a:rPr lang="sv-SE" sz="1200" dirty="0">
                      <a:solidFill>
                        <a:srgbClr val="211412"/>
                      </a:solidFill>
                      <a:latin typeface="Arial" pitchFamily="34" charset="0"/>
                      <a:ea typeface="MS Mincho" pitchFamily="49" charset="-128"/>
                      <a:cs typeface="Arial" pitchFamily="34" charset="0"/>
                    </a:rPr>
                    <a:t>2012-2015</a:t>
                  </a:r>
                  <a:endParaRPr lang="sv-SE" sz="1200" dirty="0">
                    <a:solidFill>
                      <a:prstClr val="black"/>
                    </a:solidFill>
                    <a:latin typeface="Arial" pitchFamily="34" charset="0"/>
                    <a:ea typeface="MS Mincho" pitchFamily="49" charset="-128"/>
                    <a:cs typeface="Arial" pitchFamily="34" charset="0"/>
                  </a:endParaRPr>
                </a:p>
              </p:txBody>
            </p:sp>
            <p:sp>
              <p:nvSpPr>
                <p:cNvPr id="20487" name="Text Box 333"/>
                <p:cNvSpPr txBox="1">
                  <a:spLocks noChangeArrowheads="1"/>
                </p:cNvSpPr>
                <p:nvPr/>
              </p:nvSpPr>
              <p:spPr bwMode="auto">
                <a:xfrm>
                  <a:off x="4441301" y="5177148"/>
                  <a:ext cx="863565" cy="348772"/>
                </a:xfrm>
                <a:prstGeom prst="rect">
                  <a:avLst/>
                </a:prstGeom>
                <a:noFill/>
                <a:ln w="9525">
                  <a:noFill/>
                  <a:miter lim="800000"/>
                  <a:headEnd/>
                  <a:tailEnd/>
                </a:ln>
              </p:spPr>
              <p:txBody>
                <a:bodyPr wrap="none" lIns="42520" tIns="21260" rIns="42520" bIns="21260">
                  <a:spAutoFit/>
                </a:bodyPr>
                <a:lstStyle/>
                <a:p>
                  <a:r>
                    <a:rPr lang="sv-SE" sz="1200" dirty="0">
                      <a:solidFill>
                        <a:srgbClr val="211412"/>
                      </a:solidFill>
                      <a:latin typeface="Arial" pitchFamily="34" charset="0"/>
                      <a:ea typeface="MS Mincho" pitchFamily="49" charset="-128"/>
                      <a:cs typeface="Arial" pitchFamily="34" charset="0"/>
                    </a:rPr>
                    <a:t>2016-2017</a:t>
                  </a:r>
                  <a:endParaRPr lang="sv-SE" sz="1200" dirty="0">
                    <a:solidFill>
                      <a:prstClr val="black"/>
                    </a:solidFill>
                    <a:latin typeface="Arial" pitchFamily="34" charset="0"/>
                    <a:ea typeface="MS Mincho" pitchFamily="49" charset="-128"/>
                    <a:cs typeface="Arial" pitchFamily="34" charset="0"/>
                  </a:endParaRPr>
                </a:p>
              </p:txBody>
            </p:sp>
            <p:sp>
              <p:nvSpPr>
                <p:cNvPr id="20488" name="Text Box 334"/>
                <p:cNvSpPr txBox="1">
                  <a:spLocks noChangeArrowheads="1"/>
                </p:cNvSpPr>
                <p:nvPr/>
              </p:nvSpPr>
              <p:spPr bwMode="auto">
                <a:xfrm>
                  <a:off x="6821103" y="5136653"/>
                  <a:ext cx="863565" cy="348772"/>
                </a:xfrm>
                <a:prstGeom prst="rect">
                  <a:avLst/>
                </a:prstGeom>
                <a:noFill/>
                <a:ln w="9525">
                  <a:noFill/>
                  <a:miter lim="800000"/>
                  <a:headEnd/>
                  <a:tailEnd/>
                </a:ln>
              </p:spPr>
              <p:txBody>
                <a:bodyPr wrap="none" lIns="42520" tIns="21260" rIns="42520" bIns="21260">
                  <a:spAutoFit/>
                </a:bodyPr>
                <a:lstStyle/>
                <a:p>
                  <a:r>
                    <a:rPr lang="sv-SE" sz="1200" dirty="0">
                      <a:solidFill>
                        <a:srgbClr val="211412"/>
                      </a:solidFill>
                      <a:latin typeface="Arial" pitchFamily="34" charset="0"/>
                      <a:ea typeface="MS Mincho" pitchFamily="49" charset="-128"/>
                      <a:cs typeface="Arial" pitchFamily="34" charset="0"/>
                    </a:rPr>
                    <a:t>2018-2019</a:t>
                  </a:r>
                  <a:endParaRPr lang="sv-SE" sz="1200" dirty="0">
                    <a:solidFill>
                      <a:prstClr val="black"/>
                    </a:solidFill>
                    <a:latin typeface="Arial" pitchFamily="34" charset="0"/>
                    <a:ea typeface="MS Mincho" pitchFamily="49" charset="-128"/>
                    <a:cs typeface="Arial" pitchFamily="34" charset="0"/>
                  </a:endParaRPr>
                </a:p>
              </p:txBody>
            </p:sp>
            <p:sp>
              <p:nvSpPr>
                <p:cNvPr id="20491" name="Text Box 337"/>
                <p:cNvSpPr txBox="1">
                  <a:spLocks noChangeArrowheads="1"/>
                </p:cNvSpPr>
                <p:nvPr/>
              </p:nvSpPr>
              <p:spPr bwMode="auto">
                <a:xfrm>
                  <a:off x="2120672" y="5805264"/>
                  <a:ext cx="3600400" cy="1020847"/>
                </a:xfrm>
                <a:prstGeom prst="rect">
                  <a:avLst/>
                </a:prstGeom>
                <a:noFill/>
                <a:ln w="9525">
                  <a:noFill/>
                  <a:miter lim="800000"/>
                  <a:headEnd/>
                  <a:tailEnd/>
                </a:ln>
              </p:spPr>
              <p:txBody>
                <a:bodyPr wrap="square" lIns="42520" tIns="21260" rIns="42520" bIns="21260">
                  <a:spAutoFit/>
                </a:bodyPr>
                <a:lstStyle/>
                <a:p>
                  <a:pPr algn="ctr"/>
                  <a:r>
                    <a:rPr lang="en-US" sz="1350" dirty="0">
                      <a:solidFill>
                        <a:srgbClr val="211412"/>
                      </a:solidFill>
                      <a:latin typeface="Arial" pitchFamily="34" charset="0"/>
                      <a:ea typeface="MS Mincho" pitchFamily="49" charset="-128"/>
                      <a:cs typeface="Arial" pitchFamily="34" charset="0"/>
                    </a:rPr>
                    <a:t>Setting the stage for the future: </a:t>
                  </a:r>
                  <a:endParaRPr lang="en-US" sz="1350" dirty="0">
                    <a:solidFill>
                      <a:prstClr val="black"/>
                    </a:solidFill>
                    <a:latin typeface="Arial" pitchFamily="34" charset="0"/>
                    <a:ea typeface="MS Mincho" pitchFamily="49" charset="-128"/>
                    <a:cs typeface="Arial" pitchFamily="34" charset="0"/>
                  </a:endParaRPr>
                </a:p>
                <a:p>
                  <a:pPr algn="ctr"/>
                  <a:r>
                    <a:rPr lang="en-US" sz="1350" dirty="0">
                      <a:solidFill>
                        <a:srgbClr val="211412"/>
                      </a:solidFill>
                      <a:latin typeface="Arial" pitchFamily="34" charset="0"/>
                      <a:ea typeface="MS Mincho" pitchFamily="49" charset="-128"/>
                      <a:cs typeface="Arial" pitchFamily="34" charset="0"/>
                    </a:rPr>
                    <a:t>vision, spectrum, and </a:t>
                  </a:r>
                </a:p>
                <a:p>
                  <a:pPr algn="ctr"/>
                  <a:r>
                    <a:rPr lang="en-US" sz="1350" dirty="0">
                      <a:solidFill>
                        <a:srgbClr val="211412"/>
                      </a:solidFill>
                      <a:latin typeface="Arial" pitchFamily="34" charset="0"/>
                      <a:ea typeface="MS Mincho" pitchFamily="49" charset="-128"/>
                      <a:cs typeface="Arial" pitchFamily="34" charset="0"/>
                    </a:rPr>
                    <a:t>technology views</a:t>
                  </a:r>
                  <a:endParaRPr lang="en-US" sz="1350" dirty="0">
                    <a:solidFill>
                      <a:prstClr val="black"/>
                    </a:solidFill>
                    <a:latin typeface="Arial" pitchFamily="34" charset="0"/>
                    <a:ea typeface="MS Mincho" pitchFamily="49" charset="-128"/>
                    <a:cs typeface="Arial" pitchFamily="34" charset="0"/>
                  </a:endParaRPr>
                </a:p>
              </p:txBody>
            </p:sp>
            <p:sp>
              <p:nvSpPr>
                <p:cNvPr id="20492" name="Text Box 338"/>
                <p:cNvSpPr txBox="1">
                  <a:spLocks noChangeArrowheads="1"/>
                </p:cNvSpPr>
                <p:nvPr/>
              </p:nvSpPr>
              <p:spPr bwMode="auto">
                <a:xfrm>
                  <a:off x="7837413" y="5964439"/>
                  <a:ext cx="1117770" cy="702497"/>
                </a:xfrm>
                <a:prstGeom prst="rect">
                  <a:avLst/>
                </a:prstGeom>
                <a:noFill/>
                <a:ln w="9525">
                  <a:noFill/>
                  <a:miter lim="800000"/>
                  <a:headEnd/>
                  <a:tailEnd/>
                </a:ln>
              </p:spPr>
              <p:txBody>
                <a:bodyPr wrap="none" lIns="42520" tIns="21260" rIns="42520" bIns="21260">
                  <a:spAutoFit/>
                </a:bodyPr>
                <a:lstStyle/>
                <a:p>
                  <a:pPr algn="ctr"/>
                  <a:r>
                    <a:rPr lang="sv-SE" sz="1350" dirty="0">
                      <a:solidFill>
                        <a:srgbClr val="211412"/>
                      </a:solidFill>
                      <a:latin typeface="Arial" pitchFamily="34" charset="0"/>
                      <a:ea typeface="MS Mincho" pitchFamily="49" charset="-128"/>
                      <a:cs typeface="Arial" pitchFamily="34" charset="0"/>
                    </a:rPr>
                    <a:t>Defining the</a:t>
                  </a:r>
                  <a:endParaRPr lang="en-US" sz="1350" dirty="0">
                    <a:solidFill>
                      <a:prstClr val="black"/>
                    </a:solidFill>
                    <a:latin typeface="Arial" pitchFamily="34" charset="0"/>
                    <a:ea typeface="MS Mincho" pitchFamily="49" charset="-128"/>
                    <a:cs typeface="Arial" pitchFamily="34" charset="0"/>
                  </a:endParaRPr>
                </a:p>
                <a:p>
                  <a:pPr algn="ctr"/>
                  <a:r>
                    <a:rPr lang="en-US" sz="1350" dirty="0">
                      <a:solidFill>
                        <a:srgbClr val="211412"/>
                      </a:solidFill>
                      <a:latin typeface="Arial" pitchFamily="34" charset="0"/>
                      <a:ea typeface="MS Mincho" pitchFamily="49" charset="-128"/>
                      <a:cs typeface="Arial" pitchFamily="34" charset="0"/>
                    </a:rPr>
                    <a:t>t</a:t>
                  </a:r>
                  <a:r>
                    <a:rPr lang="sv-SE" sz="1350" dirty="0">
                      <a:solidFill>
                        <a:srgbClr val="211412"/>
                      </a:solidFill>
                      <a:latin typeface="Arial" pitchFamily="34" charset="0"/>
                      <a:ea typeface="MS Mincho" pitchFamily="49" charset="-128"/>
                      <a:cs typeface="Arial" pitchFamily="34" charset="0"/>
                    </a:rPr>
                    <a:t>echnologies</a:t>
                  </a:r>
                  <a:endParaRPr lang="sv-SE" sz="1350" dirty="0">
                    <a:solidFill>
                      <a:prstClr val="black"/>
                    </a:solidFill>
                    <a:latin typeface="Arial" pitchFamily="34" charset="0"/>
                    <a:ea typeface="MS Mincho" pitchFamily="49" charset="-128"/>
                    <a:cs typeface="Arial" pitchFamily="34" charset="0"/>
                  </a:endParaRPr>
                </a:p>
              </p:txBody>
            </p:sp>
            <p:sp>
              <p:nvSpPr>
                <p:cNvPr id="22" name="Right Brace 21"/>
                <p:cNvSpPr/>
                <p:nvPr/>
              </p:nvSpPr>
              <p:spPr bwMode="auto">
                <a:xfrm rot="5400000">
                  <a:off x="3560833" y="3473510"/>
                  <a:ext cx="504056" cy="4248472"/>
                </a:xfrm>
                <a:prstGeom prst="rightBrace">
                  <a:avLst>
                    <a:gd name="adj1" fmla="val 12319"/>
                    <a:gd name="adj2" fmla="val 50000"/>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eaLnBrk="0" hangingPunct="0">
                    <a:buClr>
                      <a:prstClr val="black"/>
                    </a:buClr>
                  </a:pPr>
                  <a:endParaRPr lang="en-US">
                    <a:solidFill>
                      <a:srgbClr val="000066"/>
                    </a:solidFill>
                    <a:latin typeface="Trebuchet MS" pitchFamily="34" charset="0"/>
                  </a:endParaRPr>
                </a:p>
              </p:txBody>
            </p:sp>
            <p:sp>
              <p:nvSpPr>
                <p:cNvPr id="23" name="Right Brace 22"/>
                <p:cNvSpPr/>
                <p:nvPr/>
              </p:nvSpPr>
              <p:spPr bwMode="auto">
                <a:xfrm rot="5400000">
                  <a:off x="8069858" y="3502071"/>
                  <a:ext cx="504056" cy="4191352"/>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eaLnBrk="0" hangingPunct="0">
                    <a:buClr>
                      <a:prstClr val="black"/>
                    </a:buClr>
                  </a:pPr>
                  <a:endParaRPr lang="en-US">
                    <a:solidFill>
                      <a:srgbClr val="000066"/>
                    </a:solidFill>
                    <a:latin typeface="Trebuchet MS" pitchFamily="34" charset="0"/>
                  </a:endParaRPr>
                </a:p>
              </p:txBody>
            </p:sp>
          </p:grpSp>
        </p:grpSp>
      </p:grpSp>
      <p:sp>
        <p:nvSpPr>
          <p:cNvPr id="25" name="Title 2"/>
          <p:cNvSpPr txBox="1">
            <a:spLocks/>
          </p:cNvSpPr>
          <p:nvPr/>
        </p:nvSpPr>
        <p:spPr bwMode="auto">
          <a:xfrm>
            <a:off x="1906485" y="281429"/>
            <a:ext cx="8787496" cy="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3" tIns="34282" rIns="68563" bIns="34282"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086" algn="ctr" rtl="0" fontAlgn="base">
              <a:spcBef>
                <a:spcPct val="0"/>
              </a:spcBef>
              <a:spcAft>
                <a:spcPct val="0"/>
              </a:spcAft>
              <a:defRPr sz="3600" b="1">
                <a:solidFill>
                  <a:srgbClr val="1B5BA2"/>
                </a:solidFill>
                <a:latin typeface="Verdana" pitchFamily="34" charset="0"/>
                <a:cs typeface="Arial" pitchFamily="34" charset="0"/>
              </a:defRPr>
            </a:lvl6pPr>
            <a:lvl7pPr marL="914172" algn="ctr" rtl="0" fontAlgn="base">
              <a:spcBef>
                <a:spcPct val="0"/>
              </a:spcBef>
              <a:spcAft>
                <a:spcPct val="0"/>
              </a:spcAft>
              <a:defRPr sz="3600" b="1">
                <a:solidFill>
                  <a:srgbClr val="1B5BA2"/>
                </a:solidFill>
                <a:latin typeface="Verdana" pitchFamily="34" charset="0"/>
                <a:cs typeface="Arial" pitchFamily="34" charset="0"/>
              </a:defRPr>
            </a:lvl7pPr>
            <a:lvl8pPr marL="1371258" algn="ctr" rtl="0" fontAlgn="base">
              <a:spcBef>
                <a:spcPct val="0"/>
              </a:spcBef>
              <a:spcAft>
                <a:spcPct val="0"/>
              </a:spcAft>
              <a:defRPr sz="3600" b="1">
                <a:solidFill>
                  <a:srgbClr val="1B5BA2"/>
                </a:solidFill>
                <a:latin typeface="Verdana" pitchFamily="34" charset="0"/>
                <a:cs typeface="Arial" pitchFamily="34" charset="0"/>
              </a:defRPr>
            </a:lvl8pPr>
            <a:lvl9pPr marL="1828344" algn="ctr" rtl="0" fontAlgn="base">
              <a:spcBef>
                <a:spcPct val="0"/>
              </a:spcBef>
              <a:spcAft>
                <a:spcPct val="0"/>
              </a:spcAft>
              <a:defRPr sz="3600" b="1">
                <a:solidFill>
                  <a:srgbClr val="1B5BA2"/>
                </a:solidFill>
                <a:latin typeface="Verdana" pitchFamily="34" charset="0"/>
                <a:cs typeface="Arial" pitchFamily="34" charset="0"/>
              </a:defRPr>
            </a:lvl9pPr>
          </a:lstStyle>
          <a:p>
            <a:pPr>
              <a:lnSpc>
                <a:spcPts val="3750"/>
              </a:lnSpc>
            </a:pPr>
            <a:r>
              <a:rPr lang="en-US" sz="3000" dirty="0">
                <a:solidFill>
                  <a:srgbClr val="002060"/>
                </a:solidFill>
                <a:effectLst>
                  <a:outerShdw blurRad="38100" dist="38100" dir="2700000" algn="tl">
                    <a:srgbClr val="000000">
                      <a:alpha val="43137"/>
                    </a:srgbClr>
                  </a:outerShdw>
                </a:effectLst>
                <a:latin typeface="Bookman Old Style" panose="02050604050505020204" pitchFamily="18" charset="0"/>
              </a:rPr>
              <a:t>IMT-2020 Standardization Process – </a:t>
            </a:r>
          </a:p>
          <a:p>
            <a:pPr>
              <a:lnSpc>
                <a:spcPts val="3375"/>
              </a:lnSpc>
            </a:pPr>
            <a:r>
              <a:rPr lang="en-US" sz="3000" dirty="0">
                <a:solidFill>
                  <a:srgbClr val="002060"/>
                </a:solidFill>
                <a:effectLst>
                  <a:outerShdw blurRad="38100" dist="38100" dir="2700000" algn="tl">
                    <a:srgbClr val="000000">
                      <a:alpha val="43137"/>
                    </a:srgbClr>
                  </a:outerShdw>
                </a:effectLst>
                <a:latin typeface="Bookman Old Style" panose="02050604050505020204" pitchFamily="18" charset="0"/>
              </a:rPr>
              <a:t>Where we are and what is ahead</a:t>
            </a:r>
            <a:endParaRPr lang="en-US" sz="3000" kern="0" dirty="0">
              <a:solidFill>
                <a:srgbClr val="002060"/>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391129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002212" y="3039288"/>
            <a:ext cx="944880" cy="1219200"/>
          </a:xfrm>
          <a:prstGeom prst="rect">
            <a:avLst/>
          </a:prstGeom>
          <a:noFill/>
        </p:spPr>
      </p:pic>
      <p:graphicFrame>
        <p:nvGraphicFramePr>
          <p:cNvPr id="4" name="Diagram 3"/>
          <p:cNvGraphicFramePr/>
          <p:nvPr>
            <p:extLst>
              <p:ext uri="{D42A27DB-BD31-4B8C-83A1-F6EECF244321}">
                <p14:modId xmlns:p14="http://schemas.microsoft.com/office/powerpoint/2010/main" val="11676624"/>
              </p:ext>
            </p:extLst>
          </p:nvPr>
        </p:nvGraphicFramePr>
        <p:xfrm>
          <a:off x="298704" y="1084124"/>
          <a:ext cx="5901304" cy="5375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4235" name="Picture 1051" descr="ITU building02"/>
          <p:cNvPicPr>
            <a:picLocks noChangeAspect="1" noChangeArrowheads="1"/>
          </p:cNvPicPr>
          <p:nvPr/>
        </p:nvPicPr>
        <p:blipFill>
          <a:blip r:embed="rId9" cstate="print"/>
          <a:srcRect/>
          <a:stretch>
            <a:fillRect/>
          </a:stretch>
        </p:blipFill>
        <p:spPr bwMode="auto">
          <a:xfrm>
            <a:off x="9372636" y="385801"/>
            <a:ext cx="1910517" cy="2653487"/>
          </a:xfrm>
          <a:prstGeom prst="rect">
            <a:avLst/>
          </a:prstGeom>
          <a:noFill/>
        </p:spPr>
      </p:pic>
      <p:sp>
        <p:nvSpPr>
          <p:cNvPr id="10" name="Rectangle 1026"/>
          <p:cNvSpPr>
            <a:spLocks noGrp="1" noChangeArrowheads="1"/>
          </p:cNvSpPr>
          <p:nvPr>
            <p:ph type="title"/>
          </p:nvPr>
        </p:nvSpPr>
        <p:spPr>
          <a:xfrm>
            <a:off x="2833048" y="229281"/>
            <a:ext cx="6229672" cy="634320"/>
          </a:xfrm>
          <a:solidFill>
            <a:schemeClr val="bg1"/>
          </a:solidFill>
          <a:ln>
            <a:noFill/>
          </a:ln>
        </p:spPr>
        <p:txBody>
          <a:bodyPr vert="horz" lIns="91031" tIns="46287" rIns="91031" bIns="46287" rtlCol="0" anchor="ctr">
            <a:noAutofit/>
          </a:bodyPr>
          <a:lstStyle/>
          <a:p>
            <a:pPr algn="ctr" defTabSz="933450"/>
            <a:r>
              <a:rPr lang="en-US" sz="2800" b="1" dirty="0">
                <a:solidFill>
                  <a:schemeClr val="accent1">
                    <a:lumMod val="75000"/>
                  </a:schemeClr>
                </a:solidFill>
              </a:rPr>
              <a:t>International Telecommunication Union </a:t>
            </a:r>
            <a:r>
              <a:rPr lang="en-US" sz="2800" dirty="0">
                <a:solidFill>
                  <a:schemeClr val="accent1">
                    <a:lumMod val="75000"/>
                  </a:schemeClr>
                </a:solidFill>
              </a:rPr>
              <a:t>Website: </a:t>
            </a:r>
            <a:r>
              <a:rPr lang="en-US" sz="2800" dirty="0">
                <a:solidFill>
                  <a:schemeClr val="accent1">
                    <a:lumMod val="75000"/>
                  </a:schemeClr>
                </a:solidFill>
                <a:hlinkClick r:id="rId10"/>
              </a:rPr>
              <a:t>www.itu.int</a:t>
            </a:r>
            <a:r>
              <a:rPr lang="en-US" sz="2800" dirty="0">
                <a:solidFill>
                  <a:schemeClr val="accent1">
                    <a:lumMod val="75000"/>
                  </a:schemeClr>
                </a:solidFill>
              </a:rPr>
              <a:t> </a:t>
            </a:r>
            <a:endParaRPr lang="en-US" sz="2800" b="1" dirty="0">
              <a:solidFill>
                <a:schemeClr val="accent1">
                  <a:lumMod val="75000"/>
                </a:schemeClr>
              </a:solidFill>
            </a:endParaRPr>
          </a:p>
        </p:txBody>
      </p:sp>
      <p:graphicFrame>
        <p:nvGraphicFramePr>
          <p:cNvPr id="3" name="Diagram 2"/>
          <p:cNvGraphicFramePr/>
          <p:nvPr>
            <p:extLst>
              <p:ext uri="{D42A27DB-BD31-4B8C-83A1-F6EECF244321}">
                <p14:modId xmlns:p14="http://schemas.microsoft.com/office/powerpoint/2010/main" val="1697607549"/>
              </p:ext>
            </p:extLst>
          </p:nvPr>
        </p:nvGraphicFramePr>
        <p:xfrm>
          <a:off x="5980177" y="2743200"/>
          <a:ext cx="5302976" cy="41148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303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73" y="34740"/>
            <a:ext cx="7747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269272" y="1200856"/>
            <a:ext cx="9639214" cy="5235183"/>
          </a:xfrm>
          <a:prstGeom prst="rect">
            <a:avLst/>
          </a:prstGeom>
        </p:spPr>
      </p:pic>
      <p:grpSp>
        <p:nvGrpSpPr>
          <p:cNvPr id="28" name="Group 27"/>
          <p:cNvGrpSpPr/>
          <p:nvPr/>
        </p:nvGrpSpPr>
        <p:grpSpPr>
          <a:xfrm>
            <a:off x="10684042" y="130546"/>
            <a:ext cx="1465929" cy="1412504"/>
            <a:chOff x="7149016" y="355491"/>
            <a:chExt cx="2160000" cy="2160000"/>
          </a:xfrm>
        </p:grpSpPr>
        <p:grpSp>
          <p:nvGrpSpPr>
            <p:cNvPr id="29" name="Group 28"/>
            <p:cNvGrpSpPr/>
            <p:nvPr/>
          </p:nvGrpSpPr>
          <p:grpSpPr>
            <a:xfrm>
              <a:off x="7149016" y="355491"/>
              <a:ext cx="2160000" cy="2160000"/>
              <a:chOff x="5147733" y="150717"/>
              <a:chExt cx="2980266" cy="2980266"/>
            </a:xfrm>
            <a:solidFill>
              <a:srgbClr val="00B050"/>
            </a:solidFill>
            <a:scene3d>
              <a:camera prst="orthographicFront"/>
              <a:lightRig rig="flat" dir="t"/>
            </a:scene3d>
          </p:grpSpPr>
          <p:sp>
            <p:nvSpPr>
              <p:cNvPr id="31" name="Oval 30"/>
              <p:cNvSpPr/>
              <p:nvPr/>
            </p:nvSpPr>
            <p:spPr>
              <a:xfrm>
                <a:off x="5147733" y="150717"/>
                <a:ext cx="2980266" cy="2980266"/>
              </a:xfrm>
              <a:prstGeom prst="ellipse">
                <a:avLst/>
              </a:prstGeom>
              <a:sp3d prstMaterial="plastic">
                <a:bevelT w="120900" h="88900"/>
                <a:bevelB w="88900" h="31750" prst="angle"/>
              </a:sp3d>
            </p:spPr>
            <p:style>
              <a:lnRef idx="0">
                <a:schemeClr val="lt1">
                  <a:hueOff val="0"/>
                  <a:satOff val="0"/>
                  <a:lumOff val="0"/>
                  <a:alphaOff val="0"/>
                </a:schemeClr>
              </a:lnRef>
              <a:fillRef idx="1001">
                <a:schemeClr val="dk2"/>
              </a:fillRef>
              <a:effectRef idx="2">
                <a:schemeClr val="accent5">
                  <a:hueOff val="-5515009"/>
                  <a:satOff val="-7671"/>
                  <a:lumOff val="-2942"/>
                  <a:alphaOff val="0"/>
                </a:schemeClr>
              </a:effectRef>
              <a:fontRef idx="minor">
                <a:schemeClr val="lt1"/>
              </a:fontRef>
            </p:style>
          </p:sp>
          <p:sp>
            <p:nvSpPr>
              <p:cNvPr id="32" name="Oval 4"/>
              <p:cNvSpPr/>
              <p:nvPr/>
            </p:nvSpPr>
            <p:spPr>
              <a:xfrm>
                <a:off x="5833194" y="418941"/>
                <a:ext cx="1609344" cy="536448"/>
              </a:xfrm>
              <a:prstGeom prst="rect">
                <a:avLst/>
              </a:prstGeom>
              <a:sp3d/>
            </p:spPr>
            <p:style>
              <a:lnRef idx="0">
                <a:scrgbClr r="0" g="0" b="0"/>
              </a:lnRef>
              <a:fillRef idx="1001">
                <a:schemeClr val="dk2"/>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GB" sz="1400" kern="1200"/>
              </a:p>
            </p:txBody>
          </p:sp>
        </p:grpSp>
        <p:sp>
          <p:nvSpPr>
            <p:cNvPr id="30" name="TextBox 29"/>
            <p:cNvSpPr txBox="1"/>
            <p:nvPr/>
          </p:nvSpPr>
          <p:spPr>
            <a:xfrm>
              <a:off x="7308708" y="1147429"/>
              <a:ext cx="1820184" cy="63604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en-US" b="1" dirty="0" smtClean="0">
                  <a:solidFill>
                    <a:schemeClr val="bg1"/>
                  </a:solidFill>
                </a:rPr>
                <a:t>Standards</a:t>
              </a:r>
              <a:endParaRPr lang="en-GB" sz="1400" b="1" dirty="0">
                <a:solidFill>
                  <a:schemeClr val="bg1"/>
                </a:solidFill>
              </a:endParaRPr>
            </a:p>
          </p:txBody>
        </p:sp>
      </p:grpSp>
      <p:sp>
        <p:nvSpPr>
          <p:cNvPr id="10" name="Title 1"/>
          <p:cNvSpPr txBox="1">
            <a:spLocks/>
          </p:cNvSpPr>
          <p:nvPr/>
        </p:nvSpPr>
        <p:spPr>
          <a:xfrm>
            <a:off x="1087680" y="155990"/>
            <a:ext cx="9861468" cy="1012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dirty="0" smtClean="0">
                <a:solidFill>
                  <a:schemeClr val="accent1">
                    <a:lumMod val="75000"/>
                  </a:schemeClr>
                </a:solidFill>
              </a:rPr>
              <a:t>IMT-2020 standardization process</a:t>
            </a:r>
            <a:endParaRPr lang="en-GB" sz="3600" dirty="0">
              <a:solidFill>
                <a:schemeClr val="accent1">
                  <a:lumMod val="75000"/>
                </a:schemeClr>
              </a:solidFill>
            </a:endParaRPr>
          </a:p>
        </p:txBody>
      </p:sp>
    </p:spTree>
    <p:extLst>
      <p:ext uri="{BB962C8B-B14F-4D97-AF65-F5344CB8AC3E}">
        <p14:creationId xmlns:p14="http://schemas.microsoft.com/office/powerpoint/2010/main" val="2756052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7687" y="6439093"/>
            <a:ext cx="11807963" cy="338554"/>
          </a:xfrm>
          <a:prstGeom prst="rect">
            <a:avLst/>
          </a:prstGeom>
        </p:spPr>
        <p:txBody>
          <a:bodyPr wrap="square">
            <a:spAutoFit/>
          </a:bodyPr>
          <a:lstStyle/>
          <a:p>
            <a:pPr algn="r"/>
            <a:r>
              <a:rPr lang="en-GB" sz="1600" dirty="0" smtClean="0"/>
              <a:t>Source: Draft </a:t>
            </a:r>
            <a:r>
              <a:rPr lang="en-US" sz="1600" dirty="0" smtClean="0"/>
              <a:t>Report </a:t>
            </a:r>
            <a:r>
              <a:rPr lang="en-US" sz="1600" dirty="0"/>
              <a:t>ITU-R M.[IMT-2020.TECH PERF REQ] - </a:t>
            </a:r>
            <a:r>
              <a:rPr lang="en-GB" sz="1600" dirty="0" smtClean="0"/>
              <a:t>Document </a:t>
            </a:r>
            <a:r>
              <a:rPr lang="en-GB" sz="1600" dirty="0"/>
              <a:t>5/40 </a:t>
            </a:r>
            <a:r>
              <a:rPr lang="en-GB" sz="1600" dirty="0">
                <a:hlinkClick r:id="rId3"/>
              </a:rPr>
              <a:t>https://</a:t>
            </a:r>
            <a:r>
              <a:rPr lang="en-GB" sz="1600" dirty="0" smtClean="0">
                <a:hlinkClick r:id="rId3"/>
              </a:rPr>
              <a:t>www.itu.int/md/R15-SG05-C-0040/en</a:t>
            </a:r>
            <a:r>
              <a:rPr lang="en-GB" sz="1600" dirty="0" smtClean="0"/>
              <a:t> </a:t>
            </a:r>
          </a:p>
        </p:txBody>
      </p:sp>
      <p:sp>
        <p:nvSpPr>
          <p:cNvPr id="4" name="TextBox 3"/>
          <p:cNvSpPr txBox="1"/>
          <p:nvPr/>
        </p:nvSpPr>
        <p:spPr>
          <a:xfrm>
            <a:off x="1364065" y="5222786"/>
            <a:ext cx="5489003" cy="923330"/>
          </a:xfrm>
          <a:prstGeom prst="rect">
            <a:avLst/>
          </a:prstGeom>
          <a:noFill/>
        </p:spPr>
        <p:txBody>
          <a:bodyPr wrap="none" rtlCol="0">
            <a:spAutoFit/>
          </a:bodyPr>
          <a:lstStyle/>
          <a:p>
            <a:r>
              <a:rPr lang="en-GB" dirty="0" err="1" smtClean="0">
                <a:solidFill>
                  <a:schemeClr val="accent5"/>
                </a:solidFill>
              </a:rPr>
              <a:t>eMBB</a:t>
            </a:r>
            <a:r>
              <a:rPr lang="en-GB" dirty="0">
                <a:solidFill>
                  <a:schemeClr val="accent5"/>
                </a:solidFill>
              </a:rPr>
              <a:t>	Enhanced mobile </a:t>
            </a:r>
            <a:r>
              <a:rPr lang="en-GB" dirty="0" smtClean="0">
                <a:solidFill>
                  <a:schemeClr val="accent5"/>
                </a:solidFill>
              </a:rPr>
              <a:t>broadband</a:t>
            </a:r>
          </a:p>
          <a:p>
            <a:r>
              <a:rPr lang="en-GB" dirty="0">
                <a:solidFill>
                  <a:schemeClr val="accent5"/>
                </a:solidFill>
              </a:rPr>
              <a:t>URLLC	Ultra-reliable and low-latency communications</a:t>
            </a:r>
          </a:p>
          <a:p>
            <a:r>
              <a:rPr lang="en-GB" dirty="0" err="1">
                <a:solidFill>
                  <a:schemeClr val="accent5"/>
                </a:solidFill>
              </a:rPr>
              <a:t>mMTC</a:t>
            </a:r>
            <a:r>
              <a:rPr lang="en-GB" dirty="0">
                <a:solidFill>
                  <a:schemeClr val="accent5"/>
                </a:solidFill>
              </a:rPr>
              <a:t>	Massive machine type </a:t>
            </a:r>
            <a:r>
              <a:rPr lang="en-GB" dirty="0" smtClean="0">
                <a:solidFill>
                  <a:schemeClr val="accent5"/>
                </a:solidFill>
              </a:rPr>
              <a:t>communications</a:t>
            </a:r>
            <a:endParaRPr lang="en-GB" dirty="0">
              <a:solidFill>
                <a:schemeClr val="accent5"/>
              </a:solidFill>
            </a:endParaRPr>
          </a:p>
        </p:txBody>
      </p:sp>
      <p:grpSp>
        <p:nvGrpSpPr>
          <p:cNvPr id="13" name="Group 12"/>
          <p:cNvGrpSpPr/>
          <p:nvPr/>
        </p:nvGrpSpPr>
        <p:grpSpPr>
          <a:xfrm>
            <a:off x="1364065" y="1719910"/>
            <a:ext cx="9987251" cy="3209902"/>
            <a:chOff x="1982467" y="2160957"/>
            <a:chExt cx="8122920" cy="4027942"/>
          </a:xfrm>
        </p:grpSpPr>
        <p:sp>
          <p:nvSpPr>
            <p:cNvPr id="14" name="Freeform 13"/>
            <p:cNvSpPr/>
            <p:nvPr/>
          </p:nvSpPr>
          <p:spPr>
            <a:xfrm>
              <a:off x="1982467" y="2160957"/>
              <a:ext cx="2476500" cy="1976451"/>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2400" kern="1200" dirty="0" smtClean="0"/>
                <a:t>Target values for user experienced data rate </a:t>
              </a:r>
              <a:r>
                <a:rPr lang="en-US" sz="2400" kern="1200" dirty="0" smtClean="0"/>
                <a:t>in the </a:t>
              </a:r>
              <a:r>
                <a:rPr lang="en-GB" sz="2400" kern="1200" dirty="0" smtClean="0"/>
                <a:t>Dense Urban </a:t>
              </a:r>
              <a:r>
                <a:rPr lang="en-GB" sz="2400" kern="1200" dirty="0" err="1" smtClean="0"/>
                <a:t>eMBB</a:t>
              </a:r>
              <a:r>
                <a:rPr lang="en-US" sz="2400" kern="1200" dirty="0" smtClean="0"/>
                <a:t>: </a:t>
              </a:r>
              <a:endParaRPr lang="en-GB" sz="2400" kern="1200" dirty="0"/>
            </a:p>
          </p:txBody>
        </p:sp>
        <p:sp>
          <p:nvSpPr>
            <p:cNvPr id="15" name="Freeform 14"/>
            <p:cNvSpPr/>
            <p:nvPr/>
          </p:nvSpPr>
          <p:spPr>
            <a:xfrm>
              <a:off x="1982467" y="4327572"/>
              <a:ext cx="2476500" cy="1861326"/>
            </a:xfrm>
            <a:custGeom>
              <a:avLst/>
              <a:gdLst>
                <a:gd name="connsiteX0" fmla="*/ 0 w 2476500"/>
                <a:gd name="connsiteY0" fmla="*/ 0 h 2766960"/>
                <a:gd name="connsiteX1" fmla="*/ 2476500 w 2476500"/>
                <a:gd name="connsiteY1" fmla="*/ 0 h 2766960"/>
                <a:gd name="connsiteX2" fmla="*/ 2476500 w 2476500"/>
                <a:gd name="connsiteY2" fmla="*/ 2766960 h 2766960"/>
                <a:gd name="connsiteX3" fmla="*/ 0 w 2476500"/>
                <a:gd name="connsiteY3" fmla="*/ 2766960 h 2766960"/>
                <a:gd name="connsiteX4" fmla="*/ 0 w 2476500"/>
                <a:gd name="connsiteY4" fmla="*/ 0 h 276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766960">
                  <a:moveTo>
                    <a:pt x="0" y="0"/>
                  </a:moveTo>
                  <a:lnTo>
                    <a:pt x="2476500" y="0"/>
                  </a:lnTo>
                  <a:lnTo>
                    <a:pt x="2476500" y="2766960"/>
                  </a:lnTo>
                  <a:lnTo>
                    <a:pt x="0" y="276696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2400" kern="1200" dirty="0" smtClean="0">
                  <a:solidFill>
                    <a:schemeClr val="tx1"/>
                  </a:solidFill>
                </a:rPr>
                <a:t>Downlink </a:t>
              </a:r>
              <a:r>
                <a:rPr lang="en-GB" sz="2400" kern="1200" dirty="0" smtClean="0">
                  <a:solidFill>
                    <a:schemeClr val="tx1"/>
                  </a:solidFill>
                </a:rPr>
                <a:t>user experienced data rate </a:t>
              </a:r>
              <a:r>
                <a:rPr lang="en-US" sz="2400" kern="1200" dirty="0" smtClean="0">
                  <a:solidFill>
                    <a:schemeClr val="tx1"/>
                  </a:solidFill>
                </a:rPr>
                <a:t>is</a:t>
              </a:r>
              <a:r>
                <a:rPr lang="en-US" sz="2400" kern="1200" dirty="0" smtClean="0">
                  <a:solidFill>
                    <a:srgbClr val="FF0000"/>
                  </a:solidFill>
                </a:rPr>
                <a:t> 100 Mbit/s</a:t>
              </a:r>
              <a:endParaRPr lang="en-GB" sz="2400" kern="1200" dirty="0">
                <a:solidFill>
                  <a:srgbClr val="FF0000"/>
                </a:solidFill>
              </a:endParaRPr>
            </a:p>
          </p:txBody>
        </p:sp>
        <p:sp>
          <p:nvSpPr>
            <p:cNvPr id="16" name="Freeform 15"/>
            <p:cNvSpPr/>
            <p:nvPr/>
          </p:nvSpPr>
          <p:spPr>
            <a:xfrm>
              <a:off x="4805677" y="2160957"/>
              <a:ext cx="2476500" cy="1976451"/>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2400" kern="1200" dirty="0" smtClean="0"/>
                <a:t>Minimum user plane latency:</a:t>
              </a:r>
              <a:endParaRPr lang="en-GB" sz="2400" kern="1200" dirty="0"/>
            </a:p>
          </p:txBody>
        </p:sp>
        <p:sp>
          <p:nvSpPr>
            <p:cNvPr id="17" name="Freeform 16"/>
            <p:cNvSpPr/>
            <p:nvPr/>
          </p:nvSpPr>
          <p:spPr>
            <a:xfrm>
              <a:off x="4805677" y="4327574"/>
              <a:ext cx="2476500" cy="1861325"/>
            </a:xfrm>
            <a:custGeom>
              <a:avLst/>
              <a:gdLst>
                <a:gd name="connsiteX0" fmla="*/ 0 w 2476500"/>
                <a:gd name="connsiteY0" fmla="*/ 0 h 2766960"/>
                <a:gd name="connsiteX1" fmla="*/ 2476500 w 2476500"/>
                <a:gd name="connsiteY1" fmla="*/ 0 h 2766960"/>
                <a:gd name="connsiteX2" fmla="*/ 2476500 w 2476500"/>
                <a:gd name="connsiteY2" fmla="*/ 2766960 h 2766960"/>
                <a:gd name="connsiteX3" fmla="*/ 0 w 2476500"/>
                <a:gd name="connsiteY3" fmla="*/ 2766960 h 2766960"/>
                <a:gd name="connsiteX4" fmla="*/ 0 w 2476500"/>
                <a:gd name="connsiteY4" fmla="*/ 0 h 276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766960">
                  <a:moveTo>
                    <a:pt x="0" y="0"/>
                  </a:moveTo>
                  <a:lnTo>
                    <a:pt x="2476500" y="0"/>
                  </a:lnTo>
                  <a:lnTo>
                    <a:pt x="2476500" y="2766960"/>
                  </a:lnTo>
                  <a:lnTo>
                    <a:pt x="0" y="276696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2400" kern="1200" dirty="0" smtClean="0"/>
                <a:t>4 </a:t>
              </a:r>
              <a:r>
                <a:rPr lang="en-US" sz="2400" kern="1200" dirty="0" err="1" smtClean="0"/>
                <a:t>ms</a:t>
              </a:r>
              <a:r>
                <a:rPr lang="en-US" sz="2400" kern="1200" dirty="0" smtClean="0"/>
                <a:t> for </a:t>
              </a:r>
              <a:r>
                <a:rPr lang="en-US" sz="2400" kern="1200" dirty="0" err="1" smtClean="0"/>
                <a:t>eMBB</a:t>
              </a:r>
              <a:endParaRPr lang="en-GB" sz="2400" kern="1200" dirty="0"/>
            </a:p>
            <a:p>
              <a:pPr marL="171450" lvl="1" indent="-171450" algn="l" defTabSz="800100">
                <a:lnSpc>
                  <a:spcPct val="90000"/>
                </a:lnSpc>
                <a:spcBef>
                  <a:spcPct val="0"/>
                </a:spcBef>
                <a:spcAft>
                  <a:spcPct val="15000"/>
                </a:spcAft>
                <a:buChar char="••"/>
              </a:pPr>
              <a:r>
                <a:rPr lang="en-US" sz="2400" kern="1200" dirty="0" smtClean="0">
                  <a:solidFill>
                    <a:srgbClr val="FF0000"/>
                  </a:solidFill>
                </a:rPr>
                <a:t>1 </a:t>
              </a:r>
              <a:r>
                <a:rPr lang="en-US" sz="2400" kern="1200" dirty="0" err="1" smtClean="0">
                  <a:solidFill>
                    <a:srgbClr val="FF0000"/>
                  </a:solidFill>
                </a:rPr>
                <a:t>ms</a:t>
              </a:r>
              <a:r>
                <a:rPr lang="en-US" sz="2400" kern="1200" dirty="0" smtClean="0">
                  <a:solidFill>
                    <a:srgbClr val="FF0000"/>
                  </a:solidFill>
                </a:rPr>
                <a:t> for URLLC </a:t>
              </a:r>
            </a:p>
          </p:txBody>
        </p:sp>
        <p:sp>
          <p:nvSpPr>
            <p:cNvPr id="18" name="Freeform 17"/>
            <p:cNvSpPr/>
            <p:nvPr/>
          </p:nvSpPr>
          <p:spPr>
            <a:xfrm>
              <a:off x="7628887" y="2160957"/>
              <a:ext cx="2476500" cy="1976451"/>
            </a:xfrm>
            <a:custGeom>
              <a:avLst/>
              <a:gdLst>
                <a:gd name="connsiteX0" fmla="*/ 0 w 2476500"/>
                <a:gd name="connsiteY0" fmla="*/ 0 h 990600"/>
                <a:gd name="connsiteX1" fmla="*/ 2476500 w 2476500"/>
                <a:gd name="connsiteY1" fmla="*/ 0 h 990600"/>
                <a:gd name="connsiteX2" fmla="*/ 2476500 w 2476500"/>
                <a:gd name="connsiteY2" fmla="*/ 990600 h 990600"/>
                <a:gd name="connsiteX3" fmla="*/ 0 w 2476500"/>
                <a:gd name="connsiteY3" fmla="*/ 990600 h 990600"/>
                <a:gd name="connsiteX4" fmla="*/ 0 w 2476500"/>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90600">
                  <a:moveTo>
                    <a:pt x="0" y="0"/>
                  </a:moveTo>
                  <a:lnTo>
                    <a:pt x="2476500" y="0"/>
                  </a:lnTo>
                  <a:lnTo>
                    <a:pt x="2476500" y="990600"/>
                  </a:lnTo>
                  <a:lnTo>
                    <a:pt x="0" y="9906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2400" kern="1200" dirty="0" smtClean="0"/>
                <a:t>Minimum connection density in </a:t>
              </a:r>
              <a:r>
                <a:rPr lang="en-GB" sz="2400" kern="1200" dirty="0" err="1" smtClean="0"/>
                <a:t>mMTC</a:t>
              </a:r>
              <a:r>
                <a:rPr lang="en-GB" sz="2400" kern="1200" dirty="0" smtClean="0"/>
                <a:t> usage scenario:</a:t>
              </a:r>
              <a:endParaRPr lang="en-GB" sz="2400" kern="1200" dirty="0"/>
            </a:p>
          </p:txBody>
        </p:sp>
        <p:sp>
          <p:nvSpPr>
            <p:cNvPr id="19" name="Freeform 18"/>
            <p:cNvSpPr/>
            <p:nvPr/>
          </p:nvSpPr>
          <p:spPr>
            <a:xfrm>
              <a:off x="7628887" y="4327574"/>
              <a:ext cx="2476500" cy="1861325"/>
            </a:xfrm>
            <a:custGeom>
              <a:avLst/>
              <a:gdLst>
                <a:gd name="connsiteX0" fmla="*/ 0 w 2476500"/>
                <a:gd name="connsiteY0" fmla="*/ 0 h 2766960"/>
                <a:gd name="connsiteX1" fmla="*/ 2476500 w 2476500"/>
                <a:gd name="connsiteY1" fmla="*/ 0 h 2766960"/>
                <a:gd name="connsiteX2" fmla="*/ 2476500 w 2476500"/>
                <a:gd name="connsiteY2" fmla="*/ 2766960 h 2766960"/>
                <a:gd name="connsiteX3" fmla="*/ 0 w 2476500"/>
                <a:gd name="connsiteY3" fmla="*/ 2766960 h 2766960"/>
                <a:gd name="connsiteX4" fmla="*/ 0 w 2476500"/>
                <a:gd name="connsiteY4" fmla="*/ 0 h 276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766960">
                  <a:moveTo>
                    <a:pt x="0" y="0"/>
                  </a:moveTo>
                  <a:lnTo>
                    <a:pt x="2476500" y="0"/>
                  </a:lnTo>
                  <a:lnTo>
                    <a:pt x="2476500" y="2766960"/>
                  </a:lnTo>
                  <a:lnTo>
                    <a:pt x="0" y="276696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2400" kern="1200" dirty="0" smtClean="0">
                  <a:solidFill>
                    <a:srgbClr val="FF0000"/>
                  </a:solidFill>
                </a:rPr>
                <a:t>1 000 000 devices </a:t>
              </a:r>
              <a:r>
                <a:rPr lang="en-GB" sz="2400" kern="1200" dirty="0" smtClean="0"/>
                <a:t>per km</a:t>
              </a:r>
              <a:r>
                <a:rPr lang="en-GB" sz="2400" kern="1200" baseline="30000" dirty="0" smtClean="0"/>
                <a:t>2</a:t>
              </a:r>
              <a:endParaRPr lang="en-GB" sz="2400" kern="1200" dirty="0"/>
            </a:p>
          </p:txBody>
        </p:sp>
      </p:grpSp>
      <p:grpSp>
        <p:nvGrpSpPr>
          <p:cNvPr id="20" name="Group 19"/>
          <p:cNvGrpSpPr/>
          <p:nvPr/>
        </p:nvGrpSpPr>
        <p:grpSpPr>
          <a:xfrm>
            <a:off x="10684042" y="130546"/>
            <a:ext cx="1465929" cy="1412504"/>
            <a:chOff x="7149016" y="355491"/>
            <a:chExt cx="2160000" cy="2160000"/>
          </a:xfrm>
        </p:grpSpPr>
        <p:grpSp>
          <p:nvGrpSpPr>
            <p:cNvPr id="21" name="Group 20"/>
            <p:cNvGrpSpPr/>
            <p:nvPr/>
          </p:nvGrpSpPr>
          <p:grpSpPr>
            <a:xfrm>
              <a:off x="7149016" y="355491"/>
              <a:ext cx="2160000" cy="2160000"/>
              <a:chOff x="5147733" y="150717"/>
              <a:chExt cx="2980266" cy="2980266"/>
            </a:xfrm>
            <a:solidFill>
              <a:srgbClr val="00B050"/>
            </a:solidFill>
            <a:scene3d>
              <a:camera prst="orthographicFront"/>
              <a:lightRig rig="flat" dir="t"/>
            </a:scene3d>
          </p:grpSpPr>
          <p:sp>
            <p:nvSpPr>
              <p:cNvPr id="23" name="Oval 22"/>
              <p:cNvSpPr/>
              <p:nvPr/>
            </p:nvSpPr>
            <p:spPr>
              <a:xfrm>
                <a:off x="5147733" y="150717"/>
                <a:ext cx="2980266" cy="2980266"/>
              </a:xfrm>
              <a:prstGeom prst="ellipse">
                <a:avLst/>
              </a:prstGeom>
              <a:sp3d prstMaterial="plastic">
                <a:bevelT w="120900" h="88900"/>
                <a:bevelB w="88900" h="31750" prst="angle"/>
              </a:sp3d>
            </p:spPr>
            <p:style>
              <a:lnRef idx="0">
                <a:schemeClr val="lt1">
                  <a:hueOff val="0"/>
                  <a:satOff val="0"/>
                  <a:lumOff val="0"/>
                  <a:alphaOff val="0"/>
                </a:schemeClr>
              </a:lnRef>
              <a:fillRef idx="1001">
                <a:schemeClr val="dk2"/>
              </a:fillRef>
              <a:effectRef idx="2">
                <a:schemeClr val="accent5">
                  <a:hueOff val="-5515009"/>
                  <a:satOff val="-7671"/>
                  <a:lumOff val="-2942"/>
                  <a:alphaOff val="0"/>
                </a:schemeClr>
              </a:effectRef>
              <a:fontRef idx="minor">
                <a:schemeClr val="lt1"/>
              </a:fontRef>
            </p:style>
          </p:sp>
          <p:sp>
            <p:nvSpPr>
              <p:cNvPr id="24" name="Oval 4"/>
              <p:cNvSpPr/>
              <p:nvPr/>
            </p:nvSpPr>
            <p:spPr>
              <a:xfrm>
                <a:off x="5833194" y="418941"/>
                <a:ext cx="1609344" cy="536448"/>
              </a:xfrm>
              <a:prstGeom prst="rect">
                <a:avLst/>
              </a:prstGeom>
              <a:sp3d/>
            </p:spPr>
            <p:style>
              <a:lnRef idx="0">
                <a:scrgbClr r="0" g="0" b="0"/>
              </a:lnRef>
              <a:fillRef idx="1001">
                <a:schemeClr val="dk2"/>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GB" sz="1400" kern="1200"/>
              </a:p>
            </p:txBody>
          </p:sp>
        </p:grpSp>
        <p:sp>
          <p:nvSpPr>
            <p:cNvPr id="22" name="TextBox 21"/>
            <p:cNvSpPr txBox="1"/>
            <p:nvPr/>
          </p:nvSpPr>
          <p:spPr>
            <a:xfrm>
              <a:off x="7308708" y="1147429"/>
              <a:ext cx="1820184" cy="636040"/>
            </a:xfrm>
            <a:prstGeom prst="rect">
              <a:avLst/>
            </a:prstGeom>
          </p:spPr>
          <p:style>
            <a:lnRef idx="0">
              <a:scrgbClr r="0" g="0" b="0"/>
            </a:lnRef>
            <a:fillRef idx="1001">
              <a:schemeClr val="dk2"/>
            </a:fillRef>
            <a:effectRef idx="0">
              <a:scrgbClr r="0" g="0" b="0"/>
            </a:effectRef>
            <a:fontRef idx="major"/>
          </p:style>
          <p:txBody>
            <a:bodyPr wrap="square" rtlCol="0">
              <a:spAutoFit/>
            </a:bodyPr>
            <a:lstStyle/>
            <a:p>
              <a:pPr algn="ctr"/>
              <a:r>
                <a:rPr lang="en-US" b="1" dirty="0" smtClean="0">
                  <a:solidFill>
                    <a:schemeClr val="bg1"/>
                  </a:solidFill>
                </a:rPr>
                <a:t>Standards</a:t>
              </a:r>
              <a:endParaRPr lang="en-GB" sz="1400" b="1" dirty="0">
                <a:solidFill>
                  <a:schemeClr val="bg1"/>
                </a:solidFill>
              </a:endParaRPr>
            </a:p>
          </p:txBody>
        </p:sp>
      </p:grpSp>
      <p:sp>
        <p:nvSpPr>
          <p:cNvPr id="25" name="Title 1"/>
          <p:cNvSpPr txBox="1">
            <a:spLocks/>
          </p:cNvSpPr>
          <p:nvPr/>
        </p:nvSpPr>
        <p:spPr>
          <a:xfrm>
            <a:off x="1087680" y="155990"/>
            <a:ext cx="9861468" cy="1012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dirty="0" smtClean="0">
                <a:solidFill>
                  <a:schemeClr val="accent1">
                    <a:lumMod val="75000"/>
                  </a:schemeClr>
                </a:solidFill>
              </a:rPr>
              <a:t>Technical performance for IMT-2020</a:t>
            </a:r>
            <a:endParaRPr lang="en-GB" sz="3600" dirty="0">
              <a:solidFill>
                <a:schemeClr val="accent1">
                  <a:lumMod val="75000"/>
                </a:schemeClr>
              </a:solidFill>
            </a:endParaRPr>
          </a:p>
        </p:txBody>
      </p:sp>
    </p:spTree>
    <p:extLst>
      <p:ext uri="{BB962C8B-B14F-4D97-AF65-F5344CB8AC3E}">
        <p14:creationId xmlns:p14="http://schemas.microsoft.com/office/powerpoint/2010/main" val="114371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21792" y="2213537"/>
            <a:ext cx="4864608" cy="2308324"/>
          </a:xfrm>
          <a:prstGeom prst="rect">
            <a:avLst/>
          </a:prstGeom>
          <a:noFill/>
          <a:ln w="38100">
            <a:solidFill>
              <a:schemeClr val="accent1"/>
            </a:solidFill>
          </a:ln>
        </p:spPr>
        <p:txBody>
          <a:bodyPr wrap="square" rtlCol="0">
            <a:spAutoFit/>
          </a:bodyPr>
          <a:lstStyle/>
          <a:p>
            <a:pPr algn="ctr"/>
            <a:r>
              <a:rPr lang="en-US" sz="2400" b="1" dirty="0">
                <a:solidFill>
                  <a:schemeClr val="accent5"/>
                </a:solidFill>
                <a:latin typeface="Calibri" panose="020F0502020204030204" pitchFamily="34" charset="0"/>
              </a:rPr>
              <a:t>TG 5/1</a:t>
            </a:r>
          </a:p>
          <a:p>
            <a:pPr marL="214313" indent="-214313">
              <a:buFont typeface="Arial" panose="020B0604020202020204" pitchFamily="34" charset="0"/>
              <a:buChar char="•"/>
            </a:pPr>
            <a:endParaRPr lang="en-US" sz="1600" dirty="0"/>
          </a:p>
          <a:p>
            <a:pPr marL="214313" indent="-214313">
              <a:buFont typeface="Arial" panose="020B0604020202020204" pitchFamily="34" charset="0"/>
              <a:buChar char="•"/>
            </a:pPr>
            <a:r>
              <a:rPr lang="en-US" sz="2000" dirty="0">
                <a:solidFill>
                  <a:schemeClr val="accent5"/>
                </a:solidFill>
              </a:rPr>
              <a:t>Conduct sharing and compatibility studies in accordance with Res. 238 (WRC-15)</a:t>
            </a:r>
          </a:p>
          <a:p>
            <a:pPr marL="214313" indent="-214313">
              <a:buFont typeface="Arial" panose="020B0604020202020204" pitchFamily="34" charset="0"/>
              <a:buChar char="•"/>
            </a:pPr>
            <a:r>
              <a:rPr lang="en-US" sz="1600" dirty="0"/>
              <a:t>Develop draft CPM-text under WRC-19 AI </a:t>
            </a:r>
            <a:r>
              <a:rPr lang="en-US" sz="1600" dirty="0" smtClean="0"/>
              <a:t>1.13</a:t>
            </a:r>
          </a:p>
          <a:p>
            <a:pPr marL="214313" indent="-214313">
              <a:buFont typeface="Arial" panose="020B0604020202020204" pitchFamily="34" charset="0"/>
              <a:buChar char="•"/>
            </a:pPr>
            <a:endParaRPr lang="en-US" sz="1600" dirty="0" smtClean="0"/>
          </a:p>
          <a:p>
            <a:pPr marL="214313" indent="-214313">
              <a:buFont typeface="Arial" panose="020B0604020202020204" pitchFamily="34" charset="0"/>
              <a:buChar char="•"/>
            </a:pPr>
            <a:endParaRPr lang="en-US" sz="1600" dirty="0"/>
          </a:p>
          <a:p>
            <a:endParaRPr lang="en-US" sz="1600" dirty="0"/>
          </a:p>
        </p:txBody>
      </p:sp>
      <p:sp>
        <p:nvSpPr>
          <p:cNvPr id="2" name="Rectangle 1"/>
          <p:cNvSpPr/>
          <p:nvPr/>
        </p:nvSpPr>
        <p:spPr>
          <a:xfrm>
            <a:off x="0" y="842514"/>
            <a:ext cx="11887199" cy="1077218"/>
          </a:xfrm>
          <a:prstGeom prst="rect">
            <a:avLst/>
          </a:prstGeom>
        </p:spPr>
        <p:txBody>
          <a:bodyPr wrap="square">
            <a:spAutoFit/>
          </a:bodyPr>
          <a:lstStyle/>
          <a:p>
            <a:pPr algn="just"/>
            <a:r>
              <a:rPr lang="en-US" sz="2400" b="1" dirty="0" smtClean="0">
                <a:solidFill>
                  <a:schemeClr val="accent1"/>
                </a:solidFill>
              </a:rPr>
              <a:t>WRC-19, AI </a:t>
            </a:r>
            <a:r>
              <a:rPr lang="en-US" sz="2400" b="1" dirty="0">
                <a:solidFill>
                  <a:schemeClr val="accent1"/>
                </a:solidFill>
              </a:rPr>
              <a:t>1.13: </a:t>
            </a:r>
            <a:r>
              <a:rPr lang="en-US" sz="2000" dirty="0">
                <a:solidFill>
                  <a:schemeClr val="accent1"/>
                </a:solidFill>
              </a:rPr>
              <a:t>to consider identification of frequency bands for the future development of International Mobile Telecommunications (IMT), including possible additional allocations to the mobile service on a primary basis, in accordance with Resolution </a:t>
            </a:r>
            <a:r>
              <a:rPr lang="en-US" sz="2000" b="1" dirty="0">
                <a:solidFill>
                  <a:schemeClr val="accent1"/>
                </a:solidFill>
              </a:rPr>
              <a:t>238 (WRC‑15)</a:t>
            </a:r>
            <a:endParaRPr lang="en-GB" sz="2000" dirty="0">
              <a:solidFill>
                <a:schemeClr val="accent1"/>
              </a:solidFill>
            </a:endParaRPr>
          </a:p>
        </p:txBody>
      </p:sp>
      <p:sp>
        <p:nvSpPr>
          <p:cNvPr id="27" name="TextBox 26"/>
          <p:cNvSpPr txBox="1"/>
          <p:nvPr/>
        </p:nvSpPr>
        <p:spPr>
          <a:xfrm>
            <a:off x="6606553" y="2679042"/>
            <a:ext cx="4841735" cy="2616101"/>
          </a:xfrm>
          <a:prstGeom prst="rect">
            <a:avLst/>
          </a:prstGeom>
          <a:noFill/>
          <a:ln w="38100">
            <a:solidFill>
              <a:schemeClr val="accent1"/>
            </a:solidFill>
          </a:ln>
        </p:spPr>
        <p:txBody>
          <a:bodyPr wrap="square" rtlCol="0">
            <a:spAutoFit/>
          </a:bodyPr>
          <a:lstStyle/>
          <a:p>
            <a:pPr algn="ctr"/>
            <a:r>
              <a:rPr lang="en-US" sz="2400" b="1" dirty="0">
                <a:solidFill>
                  <a:schemeClr val="accent5"/>
                </a:solidFill>
                <a:latin typeface="Calibri" panose="020F0502020204030204" pitchFamily="34" charset="0"/>
              </a:rPr>
              <a:t>CPM </a:t>
            </a:r>
            <a:r>
              <a:rPr lang="en-US" sz="2400" b="1" dirty="0" smtClean="0">
                <a:solidFill>
                  <a:schemeClr val="accent5"/>
                </a:solidFill>
                <a:latin typeface="Calibri" panose="020F0502020204030204" pitchFamily="34" charset="0"/>
              </a:rPr>
              <a:t>19-2</a:t>
            </a:r>
            <a:endParaRPr lang="en-US" sz="2000" dirty="0"/>
          </a:p>
          <a:p>
            <a:pPr marL="214313" indent="-214313">
              <a:buFont typeface="Arial" panose="020B0604020202020204" pitchFamily="34" charset="0"/>
              <a:buChar char="•"/>
            </a:pPr>
            <a:r>
              <a:rPr lang="en-US" sz="2000" dirty="0"/>
              <a:t>CPM 19-2: </a:t>
            </a:r>
            <a:r>
              <a:rPr lang="en-US" sz="2000" dirty="0">
                <a:cs typeface="Arial" pitchFamily="34" charset="0"/>
              </a:rPr>
              <a:t>18 – 28 February 2019</a:t>
            </a:r>
            <a:endParaRPr lang="en-GB" sz="2000" dirty="0">
              <a:cs typeface="Arial" pitchFamily="34" charset="0"/>
            </a:endParaRPr>
          </a:p>
          <a:p>
            <a:pPr marL="214313" indent="-214313">
              <a:buFont typeface="Arial" panose="020B0604020202020204" pitchFamily="34" charset="0"/>
              <a:buChar char="•"/>
            </a:pPr>
            <a:r>
              <a:rPr lang="en-US" sz="2000" dirty="0">
                <a:cs typeface="Arial" pitchFamily="34" charset="0"/>
              </a:rPr>
              <a:t>Switzerland, Geneva</a:t>
            </a:r>
          </a:p>
          <a:p>
            <a:pPr marL="214313" indent="-214313">
              <a:buFont typeface="Arial" panose="020B0604020202020204" pitchFamily="34" charset="0"/>
              <a:buChar char="•"/>
            </a:pPr>
            <a:endParaRPr lang="en-US" sz="1600" dirty="0">
              <a:cs typeface="Arial" pitchFamily="34" charset="0"/>
            </a:endParaRPr>
          </a:p>
          <a:p>
            <a:pPr algn="ctr"/>
            <a:r>
              <a:rPr lang="en-US" sz="2400" b="1" dirty="0" smtClean="0">
                <a:solidFill>
                  <a:schemeClr val="accent5"/>
                </a:solidFill>
                <a:latin typeface="Calibri" panose="020F0502020204030204" pitchFamily="34" charset="0"/>
              </a:rPr>
              <a:t>WRC-19</a:t>
            </a:r>
            <a:endParaRPr lang="en-US" sz="1600" dirty="0">
              <a:cs typeface="Arial" pitchFamily="34" charset="0"/>
            </a:endParaRPr>
          </a:p>
          <a:p>
            <a:pPr marL="214313" indent="-214313">
              <a:buFont typeface="Arial" panose="020B0604020202020204" pitchFamily="34" charset="0"/>
              <a:buChar char="•"/>
            </a:pPr>
            <a:r>
              <a:rPr lang="en-US" sz="2000" dirty="0"/>
              <a:t>WRC-19 </a:t>
            </a:r>
            <a:r>
              <a:rPr lang="en-US" sz="2000" dirty="0">
                <a:cs typeface="Arial" pitchFamily="34" charset="0"/>
              </a:rPr>
              <a:t>28 October to 22 November 2019</a:t>
            </a:r>
            <a:endParaRPr lang="en-GB" sz="2000" dirty="0">
              <a:cs typeface="Arial" pitchFamily="34" charset="0"/>
            </a:endParaRPr>
          </a:p>
          <a:p>
            <a:pPr marL="214313" indent="-214313">
              <a:buFont typeface="Arial" panose="020B0604020202020204" pitchFamily="34" charset="0"/>
              <a:buChar char="•"/>
            </a:pPr>
            <a:r>
              <a:rPr lang="en-GB" sz="2000" dirty="0">
                <a:cs typeface="Arial" pitchFamily="34" charset="0"/>
              </a:rPr>
              <a:t>Egypt, </a:t>
            </a:r>
            <a:r>
              <a:rPr lang="en-GB" sz="2000" dirty="0" err="1">
                <a:cs typeface="Arial" pitchFamily="34" charset="0"/>
              </a:rPr>
              <a:t>Sharm</a:t>
            </a:r>
            <a:r>
              <a:rPr lang="en-GB" sz="2000" dirty="0">
                <a:cs typeface="Arial" pitchFamily="34" charset="0"/>
              </a:rPr>
              <a:t> el-Sheikh </a:t>
            </a:r>
          </a:p>
          <a:p>
            <a:pPr marL="214313" indent="-214313">
              <a:buFont typeface="Arial" panose="020B0604020202020204" pitchFamily="34" charset="0"/>
              <a:buChar char="•"/>
            </a:pPr>
            <a:r>
              <a:rPr lang="en-US" sz="2000" dirty="0">
                <a:cs typeface="Arial" pitchFamily="34" charset="0"/>
              </a:rPr>
              <a:t>Spectrum </a:t>
            </a:r>
            <a:r>
              <a:rPr lang="en-US" sz="2000" dirty="0" smtClean="0">
                <a:cs typeface="Arial" pitchFamily="34" charset="0"/>
              </a:rPr>
              <a:t>allocation</a:t>
            </a:r>
            <a:endParaRPr lang="en-US" sz="2000" dirty="0">
              <a:cs typeface="Arial" pitchFamily="34" charset="0"/>
            </a:endParaRPr>
          </a:p>
        </p:txBody>
      </p:sp>
      <p:sp>
        <p:nvSpPr>
          <p:cNvPr id="42" name="TextBox 41"/>
          <p:cNvSpPr txBox="1"/>
          <p:nvPr/>
        </p:nvSpPr>
        <p:spPr>
          <a:xfrm>
            <a:off x="621792" y="4043925"/>
            <a:ext cx="4864608" cy="1461939"/>
          </a:xfrm>
          <a:prstGeom prst="rect">
            <a:avLst/>
          </a:prstGeom>
          <a:noFill/>
          <a:ln w="38100">
            <a:solidFill>
              <a:schemeClr val="accent1"/>
            </a:solidFill>
          </a:ln>
        </p:spPr>
        <p:txBody>
          <a:bodyPr wrap="square" rtlCol="0">
            <a:spAutoFit/>
          </a:bodyPr>
          <a:lstStyle/>
          <a:p>
            <a:pPr algn="ctr"/>
            <a:r>
              <a:rPr lang="en-US" sz="2800" b="1" dirty="0">
                <a:solidFill>
                  <a:schemeClr val="accent5"/>
                </a:solidFill>
                <a:latin typeface="Calibri" panose="020F0502020204030204" pitchFamily="34" charset="0"/>
              </a:rPr>
              <a:t>WP 5D</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dirty="0">
                <a:solidFill>
                  <a:schemeClr val="accent5"/>
                </a:solidFill>
              </a:rPr>
              <a:t>Spectrum/band arrangements (post WRC-15)</a:t>
            </a:r>
          </a:p>
          <a:p>
            <a:pPr marL="214313" indent="-214313">
              <a:buFont typeface="Arial" panose="020B0604020202020204" pitchFamily="34" charset="0"/>
              <a:buChar char="•"/>
            </a:pPr>
            <a:r>
              <a:rPr lang="en-US" sz="1600" dirty="0"/>
              <a:t>Spectrum/band arrangements (WRC-19)</a:t>
            </a:r>
          </a:p>
          <a:p>
            <a:endParaRPr lang="en-US" sz="1350" dirty="0"/>
          </a:p>
        </p:txBody>
      </p:sp>
      <p:sp>
        <p:nvSpPr>
          <p:cNvPr id="45" name="Title 1"/>
          <p:cNvSpPr txBox="1">
            <a:spLocks/>
          </p:cNvSpPr>
          <p:nvPr/>
        </p:nvSpPr>
        <p:spPr>
          <a:xfrm>
            <a:off x="1956514" y="83204"/>
            <a:ext cx="7396101" cy="75931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chemeClr val="accent1">
                    <a:lumMod val="75000"/>
                  </a:schemeClr>
                </a:solidFill>
              </a:rPr>
              <a:t>IMT-2020 spectrum allocation process</a:t>
            </a:r>
            <a:endParaRPr lang="en-GB" sz="3600" b="1" dirty="0">
              <a:solidFill>
                <a:schemeClr val="accent1">
                  <a:lumMod val="75000"/>
                </a:schemeClr>
              </a:solidFill>
            </a:endParaRPr>
          </a:p>
        </p:txBody>
      </p:sp>
      <p:sp>
        <p:nvSpPr>
          <p:cNvPr id="4" name="Right Arrow 3"/>
          <p:cNvSpPr/>
          <p:nvPr/>
        </p:nvSpPr>
        <p:spPr>
          <a:xfrm>
            <a:off x="5564137" y="3804957"/>
            <a:ext cx="950976" cy="477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7969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8561" y="146304"/>
            <a:ext cx="11052879" cy="6711696"/>
            <a:chOff x="468561" y="564642"/>
            <a:chExt cx="9119123" cy="5143500"/>
          </a:xfrm>
        </p:grpSpPr>
        <p:pic>
          <p:nvPicPr>
            <p:cNvPr id="11" name="Image 3"/>
            <p:cNvPicPr>
              <a:picLocks noChangeAspect="1"/>
            </p:cNvPicPr>
            <p:nvPr/>
          </p:nvPicPr>
          <p:blipFill>
            <a:blip r:embed="rId3"/>
            <a:stretch>
              <a:fillRect/>
            </a:stretch>
          </p:blipFill>
          <p:spPr>
            <a:xfrm>
              <a:off x="468561" y="564642"/>
              <a:ext cx="9119123" cy="5143500"/>
            </a:xfrm>
            <a:prstGeom prst="rect">
              <a:avLst/>
            </a:prstGeom>
          </p:spPr>
        </p:pic>
        <p:sp>
          <p:nvSpPr>
            <p:cNvPr id="12" name="Rectangle 11"/>
            <p:cNvSpPr/>
            <p:nvPr/>
          </p:nvSpPr>
          <p:spPr>
            <a:xfrm>
              <a:off x="1406223" y="4502882"/>
              <a:ext cx="1219200" cy="4761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85288" y="2022918"/>
              <a:ext cx="247276" cy="29561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90602" y="1139265"/>
              <a:ext cx="286162" cy="3839782"/>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140537" y="961229"/>
              <a:ext cx="939115" cy="40178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8453" y="3891465"/>
              <a:ext cx="251882" cy="10875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954702" y="1390719"/>
              <a:ext cx="570278" cy="3588328"/>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599347" y="4632683"/>
              <a:ext cx="902377" cy="3463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2143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67608" y="-9495"/>
            <a:ext cx="7848872" cy="584775"/>
          </a:xfrm>
        </p:spPr>
        <p:txBody>
          <a:bodyPr/>
          <a:lstStyle/>
          <a:p>
            <a:r>
              <a:rPr lang="en-US" sz="3200" dirty="0">
                <a:solidFill>
                  <a:srgbClr val="FF0000"/>
                </a:solidFill>
              </a:rPr>
              <a:t>RADIO REGULATIONS: IMT </a:t>
            </a:r>
            <a:r>
              <a:rPr lang="en-US" sz="3200" dirty="0" smtClean="0">
                <a:solidFill>
                  <a:srgbClr val="FF0000"/>
                </a:solidFill>
              </a:rPr>
              <a:t>Bands per Region</a:t>
            </a:r>
            <a:endParaRPr lang="en-US" sz="3200" dirty="0">
              <a:solidFill>
                <a:srgbClr val="FF0000"/>
              </a:solidFill>
            </a:endParaRPr>
          </a:p>
        </p:txBody>
      </p:sp>
      <p:pic>
        <p:nvPicPr>
          <p:cNvPr id="5" name="Picture 4"/>
          <p:cNvPicPr>
            <a:picLocks noChangeAspect="1"/>
          </p:cNvPicPr>
          <p:nvPr/>
        </p:nvPicPr>
        <p:blipFill>
          <a:blip r:embed="rId2"/>
          <a:stretch>
            <a:fillRect/>
          </a:stretch>
        </p:blipFill>
        <p:spPr>
          <a:xfrm>
            <a:off x="118757" y="1521215"/>
            <a:ext cx="1043717" cy="1110153"/>
          </a:xfrm>
          <a:prstGeom prst="rect">
            <a:avLst/>
          </a:prstGeom>
        </p:spPr>
      </p:pic>
      <p:pic>
        <p:nvPicPr>
          <p:cNvPr id="6" name="Picture 5"/>
          <p:cNvPicPr>
            <a:picLocks noChangeAspect="1"/>
          </p:cNvPicPr>
          <p:nvPr/>
        </p:nvPicPr>
        <p:blipFill>
          <a:blip r:embed="rId3"/>
          <a:stretch>
            <a:fillRect/>
          </a:stretch>
        </p:blipFill>
        <p:spPr>
          <a:xfrm>
            <a:off x="1296378" y="464923"/>
            <a:ext cx="10659139" cy="6213464"/>
          </a:xfrm>
          <a:prstGeom prst="rect">
            <a:avLst/>
          </a:prstGeom>
        </p:spPr>
      </p:pic>
    </p:spTree>
    <p:extLst>
      <p:ext uri="{BB962C8B-B14F-4D97-AF65-F5344CB8AC3E}">
        <p14:creationId xmlns:p14="http://schemas.microsoft.com/office/powerpoint/2010/main" val="2177050322"/>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67608" y="116633"/>
            <a:ext cx="7848872" cy="584775"/>
          </a:xfrm>
        </p:spPr>
        <p:txBody>
          <a:bodyPr/>
          <a:lstStyle/>
          <a:p>
            <a:r>
              <a:rPr lang="en-US" sz="3200" dirty="0">
                <a:solidFill>
                  <a:srgbClr val="FF0000"/>
                </a:solidFill>
              </a:rPr>
              <a:t>RADIO REGULATIONS: IMT Bands</a:t>
            </a:r>
          </a:p>
        </p:txBody>
      </p:sp>
      <p:sp>
        <p:nvSpPr>
          <p:cNvPr id="8195" name="Content Placeholder 2"/>
          <p:cNvSpPr>
            <a:spLocks noGrp="1"/>
          </p:cNvSpPr>
          <p:nvPr>
            <p:ph idx="1"/>
          </p:nvPr>
        </p:nvSpPr>
        <p:spPr>
          <a:xfrm>
            <a:off x="114300" y="1532146"/>
            <a:ext cx="3282043" cy="3758311"/>
          </a:xfrm>
        </p:spPr>
        <p:txBody>
          <a:bodyPr>
            <a:normAutofit/>
          </a:bodyPr>
          <a:lstStyle/>
          <a:p>
            <a:pPr marL="0" indent="0" algn="just">
              <a:buNone/>
            </a:pPr>
            <a:r>
              <a:rPr lang="en-US" sz="2400" dirty="0">
                <a:solidFill>
                  <a:schemeClr val="tx2"/>
                </a:solidFill>
                <a:latin typeface="Arial Narrow" pitchFamily="34" charset="0"/>
              </a:rPr>
              <a:t>All IMT footnotes </a:t>
            </a:r>
            <a:r>
              <a:rPr lang="en-US" sz="2400" dirty="0" smtClean="0">
                <a:solidFill>
                  <a:schemeClr val="tx2"/>
                </a:solidFill>
                <a:latin typeface="Arial Narrow" pitchFamily="34" charset="0"/>
              </a:rPr>
              <a:t>indicate </a:t>
            </a:r>
            <a:r>
              <a:rPr lang="en-US" sz="2400" dirty="0">
                <a:solidFill>
                  <a:schemeClr val="tx2"/>
                </a:solidFill>
                <a:latin typeface="Arial Narrow" pitchFamily="34" charset="0"/>
              </a:rPr>
              <a:t>that: </a:t>
            </a:r>
            <a:r>
              <a:rPr lang="en-US" sz="2400" i="1" dirty="0" smtClean="0">
                <a:solidFill>
                  <a:schemeClr val="tx2"/>
                </a:solidFill>
                <a:latin typeface="Arial Narrow" pitchFamily="34" charset="0"/>
              </a:rPr>
              <a:t>the </a:t>
            </a:r>
            <a:r>
              <a:rPr lang="en-US" sz="2400" i="1" dirty="0">
                <a:solidFill>
                  <a:schemeClr val="tx2"/>
                </a:solidFill>
                <a:latin typeface="Arial Narrow" pitchFamily="34" charset="0"/>
              </a:rPr>
              <a:t>band X MHz is identified for </a:t>
            </a:r>
            <a:r>
              <a:rPr lang="en-US" sz="2400" i="1" dirty="0" smtClean="0">
                <a:solidFill>
                  <a:schemeClr val="tx2"/>
                </a:solidFill>
                <a:latin typeface="Arial Narrow" pitchFamily="34" charset="0"/>
              </a:rPr>
              <a:t>International Mobile </a:t>
            </a:r>
            <a:r>
              <a:rPr lang="en-US" sz="2400" i="1" dirty="0">
                <a:solidFill>
                  <a:schemeClr val="tx2"/>
                </a:solidFill>
                <a:latin typeface="Arial Narrow" pitchFamily="34" charset="0"/>
              </a:rPr>
              <a:t>Telecommunications (IMT</a:t>
            </a:r>
            <a:r>
              <a:rPr lang="en-US" sz="2400" i="1" dirty="0" smtClean="0">
                <a:solidFill>
                  <a:schemeClr val="tx2"/>
                </a:solidFill>
                <a:latin typeface="Arial Narrow" pitchFamily="34" charset="0"/>
              </a:rPr>
              <a:t>). This </a:t>
            </a:r>
            <a:r>
              <a:rPr lang="en-US" sz="2400" i="1" dirty="0">
                <a:solidFill>
                  <a:schemeClr val="tx2"/>
                </a:solidFill>
                <a:latin typeface="Arial Narrow" pitchFamily="34" charset="0"/>
              </a:rPr>
              <a:t>identification does not preclude the use of this band by any application of the services to which it is allocated and does not establish priority in the Radio Regulations</a:t>
            </a:r>
          </a:p>
          <a:p>
            <a:pPr marL="0" indent="0">
              <a:buNone/>
            </a:pPr>
            <a:endParaRPr lang="en-US" sz="2400" i="1" dirty="0">
              <a:latin typeface="Arial Narrow" pitchFamily="34" charset="0"/>
            </a:endParaRPr>
          </a:p>
          <a:p>
            <a:pPr marL="0" indent="0" algn="justLow">
              <a:buNone/>
            </a:pPr>
            <a:endParaRPr lang="en-US" sz="2600" dirty="0">
              <a:latin typeface="Arial Narrow" pitchFamily="34" charset="0"/>
            </a:endParaRPr>
          </a:p>
        </p:txBody>
      </p:sp>
      <p:pic>
        <p:nvPicPr>
          <p:cNvPr id="3" name="Picture 2"/>
          <p:cNvPicPr>
            <a:picLocks noChangeAspect="1"/>
          </p:cNvPicPr>
          <p:nvPr/>
        </p:nvPicPr>
        <p:blipFill>
          <a:blip r:embed="rId2"/>
          <a:stretch>
            <a:fillRect/>
          </a:stretch>
        </p:blipFill>
        <p:spPr>
          <a:xfrm>
            <a:off x="3683530" y="701408"/>
            <a:ext cx="8219999" cy="6156592"/>
          </a:xfrm>
          <a:prstGeom prst="rect">
            <a:avLst/>
          </a:prstGeom>
        </p:spPr>
      </p:pic>
    </p:spTree>
    <p:extLst>
      <p:ext uri="{BB962C8B-B14F-4D97-AF65-F5344CB8AC3E}">
        <p14:creationId xmlns:p14="http://schemas.microsoft.com/office/powerpoint/2010/main" val="390090588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24002" y="857251"/>
            <a:ext cx="9132785" cy="5143501"/>
          </a:xfrm>
          <a:prstGeom prst="rect">
            <a:avLst/>
          </a:prstGeom>
        </p:spPr>
      </p:pic>
    </p:spTree>
    <p:extLst>
      <p:ext uri="{BB962C8B-B14F-4D97-AF65-F5344CB8AC3E}">
        <p14:creationId xmlns:p14="http://schemas.microsoft.com/office/powerpoint/2010/main" val="929795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44805" y="4360376"/>
            <a:ext cx="1904963" cy="669414"/>
          </a:xfrm>
          <a:prstGeom prst="rect">
            <a:avLst/>
          </a:prstGeom>
          <a:noFill/>
        </p:spPr>
        <p:txBody>
          <a:bodyPr wrap="square" rtlCol="0">
            <a:spAutoFit/>
          </a:bodyPr>
          <a:lstStyle/>
          <a:p>
            <a:r>
              <a:rPr lang="en-US" sz="2400" b="1" dirty="0">
                <a:solidFill>
                  <a:srgbClr val="3E8EDE"/>
                </a:solidFill>
                <a:latin typeface="Arial Narrow" panose="020B0606020202030204" pitchFamily="34" charset="0"/>
                <a:cs typeface="Myriad Pro Cond"/>
              </a:rPr>
              <a:t>Below 1GHz</a:t>
            </a:r>
          </a:p>
          <a:p>
            <a:pPr algn="ctr"/>
            <a:r>
              <a:rPr lang="en-US" sz="1350" b="1" dirty="0">
                <a:solidFill>
                  <a:srgbClr val="FF0000"/>
                </a:solidFill>
                <a:latin typeface="Arial Narrow" panose="020B0606020202030204" pitchFamily="34" charset="0"/>
                <a:cs typeface="Myriad Pro Cond"/>
              </a:rPr>
              <a:t>E.g. 700 MHz</a:t>
            </a:r>
          </a:p>
        </p:txBody>
      </p:sp>
      <p:sp>
        <p:nvSpPr>
          <p:cNvPr id="14" name="TextBox 13"/>
          <p:cNvSpPr txBox="1"/>
          <p:nvPr/>
        </p:nvSpPr>
        <p:spPr>
          <a:xfrm>
            <a:off x="456573" y="1807346"/>
            <a:ext cx="3744958" cy="1936620"/>
          </a:xfrm>
          <a:prstGeom prst="rect">
            <a:avLst/>
          </a:prstGeom>
          <a:noFill/>
        </p:spPr>
        <p:txBody>
          <a:bodyPr wrap="square" rtlCol="0">
            <a:spAutoFit/>
          </a:bodyPr>
          <a:lstStyle/>
          <a:p>
            <a:pPr algn="ctr">
              <a:lnSpc>
                <a:spcPct val="107000"/>
              </a:lnSpc>
            </a:pPr>
            <a:r>
              <a:rPr lang="en-US" sz="2400" b="1" dirty="0">
                <a:solidFill>
                  <a:schemeClr val="accent5"/>
                </a:solidFill>
                <a:latin typeface="Calibri" panose="020F0502020204030204" pitchFamily="34" charset="0"/>
              </a:rPr>
              <a:t>Coverage</a:t>
            </a:r>
          </a:p>
          <a:p>
            <a:pPr algn="ctr">
              <a:lnSpc>
                <a:spcPct val="107000"/>
              </a:lnSpc>
            </a:pPr>
            <a:r>
              <a:rPr lang="en-US" sz="2200" dirty="0">
                <a:solidFill>
                  <a:schemeClr val="accent5"/>
                </a:solidFill>
                <a:latin typeface="Calibri" panose="020F0502020204030204" pitchFamily="34" charset="0"/>
              </a:rPr>
              <a:t>Indoor coverage</a:t>
            </a:r>
          </a:p>
          <a:p>
            <a:pPr algn="ctr">
              <a:lnSpc>
                <a:spcPct val="107000"/>
              </a:lnSpc>
            </a:pPr>
            <a:r>
              <a:rPr lang="en-US" sz="2200" dirty="0">
                <a:solidFill>
                  <a:schemeClr val="accent5"/>
                </a:solidFill>
                <a:latin typeface="Calibri" panose="020F0502020204030204" pitchFamily="34" charset="0"/>
              </a:rPr>
              <a:t>Rural and Remote areas</a:t>
            </a:r>
          </a:p>
          <a:p>
            <a:pPr algn="ctr">
              <a:lnSpc>
                <a:spcPct val="107000"/>
              </a:lnSpc>
            </a:pPr>
            <a:r>
              <a:rPr lang="en-US" sz="2200" dirty="0">
                <a:solidFill>
                  <a:schemeClr val="accent5"/>
                </a:solidFill>
                <a:latin typeface="Calibri" panose="020F0502020204030204" pitchFamily="34" charset="0"/>
              </a:rPr>
              <a:t>Long range - Macro cells</a:t>
            </a:r>
          </a:p>
          <a:p>
            <a:pPr algn="ctr">
              <a:lnSpc>
                <a:spcPct val="107000"/>
              </a:lnSpc>
            </a:pPr>
            <a:r>
              <a:rPr lang="en-US" sz="2200" dirty="0">
                <a:solidFill>
                  <a:schemeClr val="accent5"/>
                </a:solidFill>
                <a:latin typeface="Calibri" panose="020F0502020204030204" pitchFamily="34" charset="0"/>
              </a:rPr>
              <a:t>Less infrastructure required</a:t>
            </a:r>
          </a:p>
        </p:txBody>
      </p:sp>
      <p:sp>
        <p:nvSpPr>
          <p:cNvPr id="15" name="TextBox 14"/>
          <p:cNvSpPr txBox="1"/>
          <p:nvPr/>
        </p:nvSpPr>
        <p:spPr>
          <a:xfrm>
            <a:off x="4464476" y="4388254"/>
            <a:ext cx="2338230" cy="669414"/>
          </a:xfrm>
          <a:prstGeom prst="rect">
            <a:avLst/>
          </a:prstGeom>
          <a:noFill/>
        </p:spPr>
        <p:txBody>
          <a:bodyPr wrap="square" rtlCol="0">
            <a:spAutoFit/>
          </a:bodyPr>
          <a:lstStyle/>
          <a:p>
            <a:pPr algn="ctr"/>
            <a:r>
              <a:rPr lang="en-US" sz="2400" b="1" dirty="0">
                <a:solidFill>
                  <a:srgbClr val="3E8EDE"/>
                </a:solidFill>
                <a:latin typeface="Arial Narrow" panose="020B0606020202030204" pitchFamily="34" charset="0"/>
                <a:cs typeface="Myriad Pro Cond"/>
              </a:rPr>
              <a:t>1GHz to 6GHz</a:t>
            </a:r>
          </a:p>
          <a:p>
            <a:pPr algn="ctr"/>
            <a:r>
              <a:rPr lang="en-US" sz="1350" b="1" dirty="0">
                <a:solidFill>
                  <a:srgbClr val="FF0000"/>
                </a:solidFill>
                <a:latin typeface="Arial Narrow" panose="020B0606020202030204" pitchFamily="34" charset="0"/>
                <a:cs typeface="Myriad Pro Cond"/>
              </a:rPr>
              <a:t>E.g. 3.4 GHz</a:t>
            </a:r>
            <a:endParaRPr lang="en-GB" sz="1350" b="1" dirty="0">
              <a:solidFill>
                <a:srgbClr val="FF0000"/>
              </a:solidFill>
              <a:latin typeface="Arial Narrow" panose="020B0606020202030204" pitchFamily="34" charset="0"/>
              <a:cs typeface="Myriad Pro Cond"/>
            </a:endParaRPr>
          </a:p>
        </p:txBody>
      </p:sp>
      <p:sp>
        <p:nvSpPr>
          <p:cNvPr id="19" name="TextBox 18"/>
          <p:cNvSpPr txBox="1"/>
          <p:nvPr/>
        </p:nvSpPr>
        <p:spPr>
          <a:xfrm>
            <a:off x="8678180" y="4342834"/>
            <a:ext cx="2030416" cy="669414"/>
          </a:xfrm>
          <a:prstGeom prst="rect">
            <a:avLst/>
          </a:prstGeom>
          <a:noFill/>
        </p:spPr>
        <p:txBody>
          <a:bodyPr wrap="square" rtlCol="0">
            <a:spAutoFit/>
          </a:bodyPr>
          <a:lstStyle/>
          <a:p>
            <a:pPr algn="r"/>
            <a:r>
              <a:rPr lang="en-US" sz="2400" b="1" dirty="0">
                <a:solidFill>
                  <a:srgbClr val="3E8EDE"/>
                </a:solidFill>
                <a:latin typeface="Arial Narrow" panose="020B0606020202030204" pitchFamily="34" charset="0"/>
                <a:cs typeface="Myriad Pro Cond"/>
              </a:rPr>
              <a:t>Above 24GHz</a:t>
            </a:r>
          </a:p>
          <a:p>
            <a:pPr algn="ctr"/>
            <a:r>
              <a:rPr lang="en-US" sz="1350" b="1" dirty="0">
                <a:solidFill>
                  <a:srgbClr val="FF0000"/>
                </a:solidFill>
                <a:latin typeface="Arial Narrow" panose="020B0606020202030204" pitchFamily="34" charset="0"/>
                <a:cs typeface="Myriad Pro Cond"/>
              </a:rPr>
              <a:t>WRC-19</a:t>
            </a:r>
          </a:p>
        </p:txBody>
      </p:sp>
      <p:sp>
        <p:nvSpPr>
          <p:cNvPr id="20" name="TextBox 19"/>
          <p:cNvSpPr txBox="1"/>
          <p:nvPr/>
        </p:nvSpPr>
        <p:spPr>
          <a:xfrm>
            <a:off x="7973568" y="1472945"/>
            <a:ext cx="4517136" cy="2249975"/>
          </a:xfrm>
          <a:prstGeom prst="rect">
            <a:avLst/>
          </a:prstGeom>
          <a:noFill/>
        </p:spPr>
        <p:txBody>
          <a:bodyPr wrap="square" rtlCol="0">
            <a:spAutoFit/>
          </a:bodyPr>
          <a:lstStyle/>
          <a:p>
            <a:pPr algn="ctr">
              <a:lnSpc>
                <a:spcPct val="107000"/>
              </a:lnSpc>
            </a:pPr>
            <a:r>
              <a:rPr lang="en-US" sz="2200" b="1" dirty="0">
                <a:solidFill>
                  <a:schemeClr val="accent5"/>
                </a:solidFill>
                <a:latin typeface="Calibri" panose="020F0502020204030204" pitchFamily="34" charset="0"/>
              </a:rPr>
              <a:t>Capacity</a:t>
            </a:r>
          </a:p>
          <a:p>
            <a:pPr algn="ctr">
              <a:lnSpc>
                <a:spcPct val="107000"/>
              </a:lnSpc>
            </a:pPr>
            <a:r>
              <a:rPr lang="en-US" sz="2200" dirty="0">
                <a:solidFill>
                  <a:schemeClr val="accent5"/>
                </a:solidFill>
                <a:latin typeface="Calibri" panose="020F0502020204030204" pitchFamily="34" charset="0"/>
              </a:rPr>
              <a:t>Extremely high data rates</a:t>
            </a:r>
          </a:p>
          <a:p>
            <a:pPr algn="ctr">
              <a:lnSpc>
                <a:spcPct val="107000"/>
              </a:lnSpc>
            </a:pPr>
            <a:r>
              <a:rPr lang="en-US" sz="2200" dirty="0">
                <a:solidFill>
                  <a:schemeClr val="accent5"/>
                </a:solidFill>
                <a:latin typeface="Calibri" panose="020F0502020204030204" pitchFamily="34" charset="0"/>
              </a:rPr>
              <a:t>Short range - Small cells</a:t>
            </a:r>
          </a:p>
          <a:p>
            <a:pPr algn="ctr">
              <a:lnSpc>
                <a:spcPct val="107000"/>
              </a:lnSpc>
            </a:pPr>
            <a:r>
              <a:rPr lang="en-US" sz="2200" dirty="0">
                <a:solidFill>
                  <a:schemeClr val="accent5"/>
                </a:solidFill>
                <a:latin typeface="Calibri" panose="020F0502020204030204" pitchFamily="34" charset="0"/>
              </a:rPr>
              <a:t>High bandwidth backhaul</a:t>
            </a:r>
          </a:p>
          <a:p>
            <a:pPr algn="ctr">
              <a:lnSpc>
                <a:spcPct val="107000"/>
              </a:lnSpc>
            </a:pPr>
            <a:r>
              <a:rPr lang="en-US" sz="2200" dirty="0">
                <a:solidFill>
                  <a:schemeClr val="accent5"/>
                </a:solidFill>
                <a:latin typeface="Calibri" panose="020F0502020204030204" pitchFamily="34" charset="0"/>
              </a:rPr>
              <a:t>Dense Urban areas</a:t>
            </a:r>
          </a:p>
          <a:p>
            <a:pPr algn="ctr">
              <a:lnSpc>
                <a:spcPct val="107000"/>
              </a:lnSpc>
            </a:pPr>
            <a:r>
              <a:rPr lang="en-US" sz="2200" dirty="0">
                <a:solidFill>
                  <a:schemeClr val="accent5"/>
                </a:solidFill>
                <a:latin typeface="Calibri" panose="020F0502020204030204" pitchFamily="34" charset="0"/>
              </a:rPr>
              <a:t>Infrastructure sharing</a:t>
            </a:r>
          </a:p>
        </p:txBody>
      </p:sp>
      <p:cxnSp>
        <p:nvCxnSpPr>
          <p:cNvPr id="23" name="Straight Connector 22"/>
          <p:cNvCxnSpPr/>
          <p:nvPr/>
        </p:nvCxnSpPr>
        <p:spPr>
          <a:xfrm>
            <a:off x="1024128" y="4023360"/>
            <a:ext cx="10314432" cy="36576"/>
          </a:xfrm>
          <a:prstGeom prst="line">
            <a:avLst/>
          </a:prstGeom>
          <a:ln w="57150">
            <a:solidFill>
              <a:srgbClr val="6599D9"/>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875485" y="2311415"/>
            <a:ext cx="4504601" cy="1163139"/>
          </a:xfrm>
          <a:prstGeom prst="rect">
            <a:avLst/>
          </a:prstGeom>
        </p:spPr>
        <p:txBody>
          <a:bodyPr wrap="square">
            <a:spAutoFit/>
          </a:bodyPr>
          <a:lstStyle/>
          <a:p>
            <a:pPr algn="ctr">
              <a:lnSpc>
                <a:spcPct val="107000"/>
              </a:lnSpc>
            </a:pPr>
            <a:r>
              <a:rPr lang="en-US" sz="2200" b="1" dirty="0">
                <a:solidFill>
                  <a:schemeClr val="accent5"/>
                </a:solidFill>
                <a:latin typeface="Calibri" panose="020F0502020204030204" pitchFamily="34" charset="0"/>
              </a:rPr>
              <a:t>Capacity/Coverage</a:t>
            </a:r>
          </a:p>
          <a:p>
            <a:pPr algn="ctr">
              <a:lnSpc>
                <a:spcPct val="107000"/>
              </a:lnSpc>
            </a:pPr>
            <a:r>
              <a:rPr lang="en-US" sz="2200" dirty="0">
                <a:solidFill>
                  <a:schemeClr val="accent5"/>
                </a:solidFill>
                <a:latin typeface="Calibri" panose="020F0502020204030204" pitchFamily="34" charset="0"/>
              </a:rPr>
              <a:t>Bridging coverage/capacity</a:t>
            </a:r>
          </a:p>
          <a:p>
            <a:pPr algn="ctr">
              <a:lnSpc>
                <a:spcPct val="107000"/>
              </a:lnSpc>
            </a:pPr>
            <a:r>
              <a:rPr lang="en-US" sz="2200" dirty="0">
                <a:solidFill>
                  <a:schemeClr val="accent5"/>
                </a:solidFill>
                <a:latin typeface="Calibri" panose="020F0502020204030204" pitchFamily="34" charset="0"/>
              </a:rPr>
              <a:t>Urban and Suburban areas</a:t>
            </a:r>
          </a:p>
        </p:txBody>
      </p:sp>
      <p:sp>
        <p:nvSpPr>
          <p:cNvPr id="17" name="Title 1"/>
          <p:cNvSpPr txBox="1">
            <a:spLocks/>
          </p:cNvSpPr>
          <p:nvPr/>
        </p:nvSpPr>
        <p:spPr>
          <a:xfrm>
            <a:off x="2297287" y="207986"/>
            <a:ext cx="7396101" cy="75931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chemeClr val="accent1">
                    <a:lumMod val="75000"/>
                  </a:schemeClr>
                </a:solidFill>
              </a:rPr>
              <a:t>IMT-2020 spectrum bands</a:t>
            </a:r>
            <a:endParaRPr lang="en-GB" sz="3600" b="1" dirty="0">
              <a:solidFill>
                <a:schemeClr val="accent1">
                  <a:lumMod val="75000"/>
                </a:schemeClr>
              </a:solidFill>
            </a:endParaRPr>
          </a:p>
        </p:txBody>
      </p:sp>
    </p:spTree>
    <p:custDataLst>
      <p:tags r:id="rId1"/>
    </p:custDataLst>
    <p:extLst>
      <p:ext uri="{BB962C8B-B14F-4D97-AF65-F5344CB8AC3E}">
        <p14:creationId xmlns:p14="http://schemas.microsoft.com/office/powerpoint/2010/main" val="2899086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left)">
                                      <p:cBhvr>
                                        <p:cTn id="8" dur="500"/>
                                        <p:tgtEl>
                                          <p:spTgt spid="23"/>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right)">
                                      <p:cBhvr>
                                        <p:cTn id="22" dur="500"/>
                                        <p:tgtEl>
                                          <p:spTgt spid="15"/>
                                        </p:tgtEl>
                                      </p:cBhvr>
                                    </p:animEffect>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p:tgtEl>
                                          <p:spTgt spid="19"/>
                                        </p:tgtEl>
                                        <p:attrNameLst>
                                          <p:attrName>ppt_x</p:attrName>
                                        </p:attrNameLst>
                                      </p:cBhvr>
                                      <p:tavLst>
                                        <p:tav tm="0">
                                          <p:val>
                                            <p:strVal val="#ppt_x-#ppt_w*1.125000"/>
                                          </p:val>
                                        </p:tav>
                                        <p:tav tm="100000">
                                          <p:val>
                                            <p:strVal val="#ppt_x"/>
                                          </p:val>
                                        </p:tav>
                                      </p:tavLst>
                                    </p:anim>
                                    <p:animEffect transition="in" filter="wipe(right)">
                                      <p:cBhvr>
                                        <p:cTn id="27" dur="500"/>
                                        <p:tgtEl>
                                          <p:spTgt spid="19"/>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90480" y="64307"/>
            <a:ext cx="7816905" cy="564356"/>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5"/>
                </a:solidFill>
              </a:rPr>
              <a:t>New spectrum: Bands under study for WRC-19</a:t>
            </a:r>
          </a:p>
        </p:txBody>
      </p:sp>
      <p:pic>
        <p:nvPicPr>
          <p:cNvPr id="3" name="Picture 2"/>
          <p:cNvPicPr>
            <a:picLocks noChangeAspect="1"/>
          </p:cNvPicPr>
          <p:nvPr/>
        </p:nvPicPr>
        <p:blipFill>
          <a:blip r:embed="rId3"/>
          <a:stretch>
            <a:fillRect/>
          </a:stretch>
        </p:blipFill>
        <p:spPr>
          <a:xfrm>
            <a:off x="1534886" y="628662"/>
            <a:ext cx="8874913" cy="6115037"/>
          </a:xfrm>
          <a:prstGeom prst="rect">
            <a:avLst/>
          </a:prstGeom>
        </p:spPr>
      </p:pic>
    </p:spTree>
    <p:extLst>
      <p:ext uri="{BB962C8B-B14F-4D97-AF65-F5344CB8AC3E}">
        <p14:creationId xmlns:p14="http://schemas.microsoft.com/office/powerpoint/2010/main" val="1650163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794862" y="-3649"/>
            <a:ext cx="6507648" cy="954107"/>
          </a:xfrm>
          <a:prstGeom prst="rect">
            <a:avLst/>
          </a:prstGeom>
          <a:solidFill>
            <a:srgbClr val="3333CC"/>
          </a:solidFill>
          <a:ln>
            <a:noFill/>
          </a:ln>
          <a:effectLst/>
          <a:extLst/>
        </p:spPr>
        <p:txBody>
          <a:bodyPr wrap="square" anchor="ctr">
            <a:spAutoFit/>
          </a:bodyPr>
          <a:lstStyle/>
          <a:p>
            <a:pPr algn="ctr" eaLnBrk="0" fontAlgn="base" hangingPunct="0">
              <a:spcBef>
                <a:spcPct val="0"/>
              </a:spcBef>
              <a:spcAft>
                <a:spcPct val="0"/>
              </a:spcAft>
              <a:buClr>
                <a:srgbClr val="5C5C5C"/>
              </a:buClr>
              <a:defRPr/>
            </a:pPr>
            <a:r>
              <a:rPr lang="en-GB" sz="2800" b="1" kern="0" dirty="0">
                <a:solidFill>
                  <a:srgbClr val="FFFFFF"/>
                </a:solidFill>
                <a:latin typeface="Arial" pitchFamily="34" charset="0"/>
                <a:cs typeface="Arial" pitchFamily="34" charset="0"/>
              </a:rPr>
              <a:t>Overlapping frequency bands (GHz) between some WRC-19 agenda items</a:t>
            </a:r>
            <a:endParaRPr lang="en-US" sz="2800" b="1" kern="0" dirty="0">
              <a:solidFill>
                <a:srgbClr val="FFFFFF"/>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83490499"/>
              </p:ext>
            </p:extLst>
          </p:nvPr>
        </p:nvGraphicFramePr>
        <p:xfrm>
          <a:off x="1582195" y="1170026"/>
          <a:ext cx="9004782" cy="3935719"/>
        </p:xfrm>
        <a:graphic>
          <a:graphicData uri="http://schemas.openxmlformats.org/drawingml/2006/table">
            <a:tbl>
              <a:tblPr firstRow="1" firstCol="1" bandRow="1"/>
              <a:tblGrid>
                <a:gridCol w="2321116">
                  <a:extLst>
                    <a:ext uri="{9D8B030D-6E8A-4147-A177-3AD203B41FA5}">
                      <a16:colId xmlns:a16="http://schemas.microsoft.com/office/drawing/2014/main" val="20000"/>
                    </a:ext>
                  </a:extLst>
                </a:gridCol>
                <a:gridCol w="2076942">
                  <a:extLst>
                    <a:ext uri="{9D8B030D-6E8A-4147-A177-3AD203B41FA5}">
                      <a16:colId xmlns:a16="http://schemas.microsoft.com/office/drawing/2014/main" val="20001"/>
                    </a:ext>
                  </a:extLst>
                </a:gridCol>
                <a:gridCol w="2353850">
                  <a:extLst>
                    <a:ext uri="{9D8B030D-6E8A-4147-A177-3AD203B41FA5}">
                      <a16:colId xmlns:a16="http://schemas.microsoft.com/office/drawing/2014/main" val="20002"/>
                    </a:ext>
                  </a:extLst>
                </a:gridCol>
                <a:gridCol w="2252874">
                  <a:extLst>
                    <a:ext uri="{9D8B030D-6E8A-4147-A177-3AD203B41FA5}">
                      <a16:colId xmlns:a16="http://schemas.microsoft.com/office/drawing/2014/main" val="20003"/>
                    </a:ext>
                  </a:extLst>
                </a:gridCol>
              </a:tblGrid>
              <a:tr h="94944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dirty="0" smtClean="0">
                          <a:solidFill>
                            <a:srgbClr val="000000"/>
                          </a:solidFill>
                          <a:effectLst/>
                        </a:rPr>
                        <a:t>AI1.6 – NGSO FSS</a:t>
                      </a:r>
                    </a:p>
                    <a:p>
                      <a:pPr algn="ctr" hangingPunct="0">
                        <a:lnSpc>
                          <a:spcPts val="1400"/>
                        </a:lnSpc>
                        <a:spcBef>
                          <a:spcPts val="400"/>
                        </a:spcBef>
                        <a:spcAft>
                          <a:spcPts val="400"/>
                        </a:spcAft>
                        <a:tabLst>
                          <a:tab pos="504190" algn="l"/>
                          <a:tab pos="756285" algn="l"/>
                          <a:tab pos="1008380" algn="l"/>
                          <a:tab pos="1260475" algn="l"/>
                        </a:tabLst>
                      </a:pPr>
                      <a:r>
                        <a:rPr lang="en-US" sz="2400" dirty="0" smtClean="0">
                          <a:solidFill>
                            <a:srgbClr val="000000"/>
                          </a:solidFill>
                          <a:effectLst/>
                          <a:hlinkClick r:id="rId2"/>
                        </a:rPr>
                        <a:t>Res</a:t>
                      </a:r>
                      <a:r>
                        <a:rPr lang="en-US" sz="2400" dirty="0">
                          <a:solidFill>
                            <a:srgbClr val="000000"/>
                          </a:solidFill>
                          <a:effectLst/>
                          <a:hlinkClick r:id="rId2"/>
                        </a:rPr>
                        <a:t>. </a:t>
                      </a:r>
                      <a:r>
                        <a:rPr lang="en-US" sz="2400" dirty="0" smtClean="0">
                          <a:solidFill>
                            <a:srgbClr val="000000"/>
                          </a:solidFill>
                          <a:effectLst/>
                          <a:hlinkClick r:id="rId2"/>
                        </a:rPr>
                        <a:t>159</a:t>
                      </a:r>
                      <a:r>
                        <a:rPr lang="en-US" sz="1800" dirty="0" smtClean="0">
                          <a:solidFill>
                            <a:srgbClr val="000000"/>
                          </a:solidFill>
                          <a:effectLst/>
                          <a:hlinkClick r:id="rId2"/>
                        </a:rPr>
                        <a:t> (WRC-15)</a:t>
                      </a:r>
                      <a:endPar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dirty="0" smtClean="0">
                          <a:solidFill>
                            <a:srgbClr val="FF0000"/>
                          </a:solidFill>
                          <a:effectLst/>
                        </a:rPr>
                        <a:t>AI1.13 – IMT</a:t>
                      </a:r>
                    </a:p>
                    <a:p>
                      <a:pPr algn="ctr" hangingPunct="0">
                        <a:lnSpc>
                          <a:spcPts val="1400"/>
                        </a:lnSpc>
                        <a:spcBef>
                          <a:spcPts val="400"/>
                        </a:spcBef>
                        <a:spcAft>
                          <a:spcPts val="400"/>
                        </a:spcAft>
                        <a:tabLst>
                          <a:tab pos="504190" algn="l"/>
                          <a:tab pos="756285" algn="l"/>
                          <a:tab pos="1008380" algn="l"/>
                          <a:tab pos="1260475" algn="l"/>
                        </a:tabLst>
                      </a:pPr>
                      <a:r>
                        <a:rPr lang="en-US" sz="2400" dirty="0" smtClean="0">
                          <a:solidFill>
                            <a:srgbClr val="000000"/>
                          </a:solidFill>
                          <a:effectLst/>
                          <a:hlinkClick r:id="rId3"/>
                        </a:rPr>
                        <a:t>Res</a:t>
                      </a:r>
                      <a:r>
                        <a:rPr lang="en-US" sz="2400" dirty="0">
                          <a:solidFill>
                            <a:srgbClr val="000000"/>
                          </a:solidFill>
                          <a:effectLst/>
                          <a:hlinkClick r:id="rId3"/>
                        </a:rPr>
                        <a:t>. </a:t>
                      </a:r>
                      <a:r>
                        <a:rPr lang="en-US" sz="2400" dirty="0" smtClean="0">
                          <a:solidFill>
                            <a:srgbClr val="000000"/>
                          </a:solidFill>
                          <a:effectLst/>
                          <a:hlinkClick r:id="rId3"/>
                        </a:rPr>
                        <a:t>238</a:t>
                      </a:r>
                      <a:r>
                        <a:rPr lang="en-US" sz="1800" dirty="0" smtClean="0">
                          <a:solidFill>
                            <a:srgbClr val="000000"/>
                          </a:solidFill>
                          <a:effectLst/>
                          <a:hlinkClick r:id="rId3"/>
                        </a:rPr>
                        <a:t> (WRC-15)</a:t>
                      </a:r>
                      <a:endPar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7305" marR="2730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dirty="0" smtClean="0">
                          <a:solidFill>
                            <a:srgbClr val="000000"/>
                          </a:solidFill>
                          <a:effectLst/>
                        </a:rPr>
                        <a:t>AI1.14 – HAPS</a:t>
                      </a:r>
                    </a:p>
                    <a:p>
                      <a:pPr algn="ctr" hangingPunct="0">
                        <a:lnSpc>
                          <a:spcPts val="1400"/>
                        </a:lnSpc>
                        <a:spcBef>
                          <a:spcPts val="400"/>
                        </a:spcBef>
                        <a:spcAft>
                          <a:spcPts val="400"/>
                        </a:spcAft>
                        <a:tabLst>
                          <a:tab pos="504190" algn="l"/>
                          <a:tab pos="756285" algn="l"/>
                          <a:tab pos="1008380" algn="l"/>
                          <a:tab pos="1260475" algn="l"/>
                        </a:tabLst>
                      </a:pPr>
                      <a:r>
                        <a:rPr lang="en-US" sz="2400" dirty="0" smtClean="0">
                          <a:solidFill>
                            <a:srgbClr val="000000"/>
                          </a:solidFill>
                          <a:effectLst/>
                          <a:hlinkClick r:id="rId4"/>
                        </a:rPr>
                        <a:t>Res</a:t>
                      </a:r>
                      <a:r>
                        <a:rPr lang="en-US" sz="2400" dirty="0">
                          <a:solidFill>
                            <a:srgbClr val="000000"/>
                          </a:solidFill>
                          <a:effectLst/>
                          <a:hlinkClick r:id="rId4"/>
                        </a:rPr>
                        <a:t>. 160</a:t>
                      </a:r>
                      <a:r>
                        <a:rPr lang="en-US" sz="1800" dirty="0">
                          <a:solidFill>
                            <a:srgbClr val="000000"/>
                          </a:solidFill>
                          <a:effectLst/>
                          <a:hlinkClick r:id="rId4"/>
                        </a:rPr>
                        <a:t> </a:t>
                      </a:r>
                      <a:r>
                        <a:rPr lang="en-US" sz="1800" dirty="0" smtClean="0">
                          <a:solidFill>
                            <a:srgbClr val="000000"/>
                          </a:solidFill>
                          <a:effectLst/>
                          <a:hlinkClick r:id="rId4"/>
                        </a:rPr>
                        <a:t>(WRC-15)</a:t>
                      </a:r>
                      <a:endPar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7305" marR="2730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dirty="0" smtClean="0">
                          <a:solidFill>
                            <a:srgbClr val="000000"/>
                          </a:solidFill>
                          <a:effectLst/>
                        </a:rPr>
                        <a:t>AI9.1 </a:t>
                      </a:r>
                      <a:r>
                        <a:rPr lang="en-US" sz="2000" dirty="0" smtClean="0">
                          <a:solidFill>
                            <a:srgbClr val="000000"/>
                          </a:solidFill>
                          <a:effectLst/>
                        </a:rPr>
                        <a:t>(9.1.9) </a:t>
                      </a:r>
                      <a:r>
                        <a:rPr lang="en-US" sz="2400" dirty="0" smtClean="0">
                          <a:solidFill>
                            <a:srgbClr val="000000"/>
                          </a:solidFill>
                          <a:effectLst/>
                        </a:rPr>
                        <a:t>– FSS</a:t>
                      </a:r>
                    </a:p>
                    <a:p>
                      <a:pPr algn="ctr" hangingPunct="0">
                        <a:lnSpc>
                          <a:spcPts val="1400"/>
                        </a:lnSpc>
                        <a:spcBef>
                          <a:spcPts val="400"/>
                        </a:spcBef>
                        <a:spcAft>
                          <a:spcPts val="400"/>
                        </a:spcAft>
                        <a:tabLst>
                          <a:tab pos="504190" algn="l"/>
                          <a:tab pos="756285" algn="l"/>
                          <a:tab pos="1008380" algn="l"/>
                          <a:tab pos="1260475" algn="l"/>
                        </a:tabLst>
                      </a:pPr>
                      <a:r>
                        <a:rPr lang="en-US" sz="2400" dirty="0" smtClean="0">
                          <a:solidFill>
                            <a:srgbClr val="000000"/>
                          </a:solidFill>
                          <a:effectLst/>
                          <a:hlinkClick r:id="rId5"/>
                        </a:rPr>
                        <a:t>Res. 162</a:t>
                      </a:r>
                      <a:r>
                        <a:rPr lang="en-US" sz="1600" dirty="0" smtClean="0">
                          <a:solidFill>
                            <a:srgbClr val="000000"/>
                          </a:solidFill>
                          <a:effectLst/>
                          <a:hlinkClick r:id="rId5"/>
                        </a:rPr>
                        <a:t> (WRC-15)</a:t>
                      </a:r>
                      <a:endParaRPr lang="en-US" sz="3600" dirty="0" smtClean="0">
                        <a:solidFill>
                          <a:srgbClr val="000000"/>
                        </a:solidFill>
                        <a:effectLst/>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0"/>
                  </a:ext>
                </a:extLst>
              </a:tr>
              <a:tr h="4753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000" dirty="0">
                          <a:solidFill>
                            <a:srgbClr val="000000"/>
                          </a:solidFill>
                          <a:effectLst/>
                        </a:rPr>
                        <a:t> </a:t>
                      </a:r>
                      <a:endPar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b="1" dirty="0">
                          <a:solidFill>
                            <a:srgbClr val="FF0000"/>
                          </a:solidFill>
                          <a:effectLst/>
                        </a:rPr>
                        <a:t>24.25-27.5</a:t>
                      </a:r>
                      <a:endPar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7305" marR="2730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b="1" dirty="0">
                          <a:solidFill>
                            <a:srgbClr val="000000"/>
                          </a:solidFill>
                          <a:effectLst/>
                        </a:rPr>
                        <a:t>24.25-27.5 (</a:t>
                      </a:r>
                      <a:r>
                        <a:rPr lang="en-US" sz="2000" b="1" dirty="0" smtClean="0">
                          <a:solidFill>
                            <a:srgbClr val="000000"/>
                          </a:solidFill>
                          <a:effectLst/>
                        </a:rPr>
                        <a:t>Reg. 2</a:t>
                      </a:r>
                      <a:r>
                        <a:rPr lang="en-US" sz="2000" b="1" dirty="0">
                          <a:solidFill>
                            <a:srgbClr val="000000"/>
                          </a:solidFill>
                          <a:effectLst/>
                        </a:rPr>
                        <a:t>)</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7305" marR="2730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000" b="1" dirty="0">
                          <a:solidFill>
                            <a:srgbClr val="000000"/>
                          </a:solidFill>
                          <a:effectLst/>
                        </a:rPr>
                        <a:t> </a:t>
                      </a:r>
                      <a:endParaRPr lang="en-US" sz="2000" b="1" dirty="0" smtClean="0">
                        <a:solidFill>
                          <a:srgbClr val="000000"/>
                        </a:solidFill>
                        <a:effectLst/>
                      </a:endParaRPr>
                    </a:p>
                    <a:p>
                      <a:pPr algn="ctr" hangingPunct="0">
                        <a:lnSpc>
                          <a:spcPts val="1400"/>
                        </a:lnSpc>
                        <a:spcBef>
                          <a:spcPts val="400"/>
                        </a:spcBef>
                        <a:spcAft>
                          <a:spcPts val="400"/>
                        </a:spcAft>
                        <a:tabLst>
                          <a:tab pos="504190" algn="l"/>
                          <a:tab pos="756285" algn="l"/>
                          <a:tab pos="1008380" algn="l"/>
                          <a:tab pos="1260475" algn="l"/>
                        </a:tabLst>
                      </a:pP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753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dirty="0">
                          <a:solidFill>
                            <a:srgbClr val="000000"/>
                          </a:solidFill>
                          <a:effectLst/>
                        </a:rPr>
                        <a:t>37.5-39.5 </a:t>
                      </a:r>
                      <a:r>
                        <a:rPr lang="en-US" sz="2000" dirty="0" smtClean="0">
                          <a:solidFill>
                            <a:srgbClr val="000000"/>
                          </a:solidFill>
                          <a:effectLst/>
                        </a:rPr>
                        <a:t>(S-E</a:t>
                      </a:r>
                      <a:r>
                        <a:rPr lang="en-US" sz="2000" dirty="0">
                          <a:solidFill>
                            <a:srgbClr val="000000"/>
                          </a:solidFill>
                          <a:effectLst/>
                        </a:rPr>
                        <a:t>*)</a:t>
                      </a:r>
                      <a:endPar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b="1" dirty="0">
                          <a:solidFill>
                            <a:srgbClr val="FF0000"/>
                          </a:solidFill>
                          <a:effectLst/>
                        </a:rPr>
                        <a:t>37-40.5</a:t>
                      </a:r>
                      <a:endPar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7305" marR="2730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b="1" dirty="0">
                          <a:solidFill>
                            <a:srgbClr val="000000"/>
                          </a:solidFill>
                          <a:effectLst/>
                        </a:rPr>
                        <a:t>38‑39.5 </a:t>
                      </a:r>
                      <a:r>
                        <a:rPr lang="en-US" sz="2000" b="1" dirty="0">
                          <a:solidFill>
                            <a:srgbClr val="000000"/>
                          </a:solidFill>
                          <a:effectLst/>
                        </a:rPr>
                        <a:t>(globally)</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7305" marR="2730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endParaRPr lang="en-US" sz="2000" b="1" dirty="0" smtClean="0">
                        <a:solidFill>
                          <a:srgbClr val="000000"/>
                        </a:solidFill>
                        <a:effectLst/>
                      </a:endParaRPr>
                    </a:p>
                    <a:p>
                      <a:pPr algn="ctr" hangingPunct="0">
                        <a:lnSpc>
                          <a:spcPts val="1400"/>
                        </a:lnSpc>
                        <a:spcBef>
                          <a:spcPts val="400"/>
                        </a:spcBef>
                        <a:spcAft>
                          <a:spcPts val="400"/>
                        </a:spcAft>
                        <a:tabLst>
                          <a:tab pos="504190" algn="l"/>
                          <a:tab pos="756285" algn="l"/>
                          <a:tab pos="1008380" algn="l"/>
                          <a:tab pos="1260475" algn="l"/>
                        </a:tabLst>
                      </a:pP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4753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dirty="0">
                          <a:solidFill>
                            <a:srgbClr val="000000"/>
                          </a:solidFill>
                          <a:effectLst/>
                        </a:rPr>
                        <a:t>39.5-42.5</a:t>
                      </a:r>
                      <a:r>
                        <a:rPr lang="en-US" sz="2000" dirty="0">
                          <a:solidFill>
                            <a:srgbClr val="000000"/>
                          </a:solidFill>
                          <a:effectLst/>
                        </a:rPr>
                        <a:t> </a:t>
                      </a:r>
                      <a:r>
                        <a:rPr lang="en-US" sz="2000" dirty="0" smtClean="0">
                          <a:solidFill>
                            <a:srgbClr val="000000"/>
                          </a:solidFill>
                          <a:effectLst/>
                        </a:rPr>
                        <a:t>(S-E</a:t>
                      </a:r>
                      <a:r>
                        <a:rPr lang="en-US" sz="2000" dirty="0">
                          <a:solidFill>
                            <a:srgbClr val="000000"/>
                          </a:solidFill>
                          <a:effectLst/>
                        </a:rPr>
                        <a:t>*)</a:t>
                      </a:r>
                      <a:endPar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b="1" dirty="0">
                          <a:solidFill>
                            <a:srgbClr val="FF0000"/>
                          </a:solidFill>
                          <a:effectLst/>
                        </a:rPr>
                        <a:t>40.5-42.5</a:t>
                      </a:r>
                      <a:endPar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7305" marR="2730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000" b="1" dirty="0">
                          <a:solidFill>
                            <a:srgbClr val="000000"/>
                          </a:solidFill>
                          <a:effectLst/>
                        </a:rPr>
                        <a:t> </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7305" marR="2730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endParaRPr lang="en-US" sz="2000" b="1" dirty="0" smtClean="0">
                        <a:solidFill>
                          <a:srgbClr val="000000"/>
                        </a:solidFill>
                        <a:effectLst/>
                      </a:endParaRPr>
                    </a:p>
                    <a:p>
                      <a:pPr algn="ctr" hangingPunct="0">
                        <a:lnSpc>
                          <a:spcPts val="1400"/>
                        </a:lnSpc>
                        <a:spcBef>
                          <a:spcPts val="400"/>
                        </a:spcBef>
                        <a:spcAft>
                          <a:spcPts val="400"/>
                        </a:spcAft>
                        <a:tabLst>
                          <a:tab pos="504190" algn="l"/>
                          <a:tab pos="756285" algn="l"/>
                          <a:tab pos="1008380" algn="l"/>
                          <a:tab pos="1260475" algn="l"/>
                        </a:tabLst>
                      </a:pP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4753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dirty="0">
                          <a:solidFill>
                            <a:srgbClr val="000000"/>
                          </a:solidFill>
                          <a:effectLst/>
                        </a:rPr>
                        <a:t>47.2-50.2</a:t>
                      </a:r>
                      <a:r>
                        <a:rPr lang="en-US" sz="2000" dirty="0">
                          <a:solidFill>
                            <a:srgbClr val="000000"/>
                          </a:solidFill>
                          <a:effectLst/>
                        </a:rPr>
                        <a:t> (</a:t>
                      </a:r>
                      <a:r>
                        <a:rPr lang="en-US" sz="2000" dirty="0" smtClean="0">
                          <a:solidFill>
                            <a:srgbClr val="000000"/>
                          </a:solidFill>
                          <a:effectLst/>
                        </a:rPr>
                        <a:t>E-S*)</a:t>
                      </a:r>
                      <a:endPar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b="1" dirty="0">
                          <a:solidFill>
                            <a:srgbClr val="FF0000"/>
                          </a:solidFill>
                          <a:effectLst/>
                        </a:rPr>
                        <a:t>47.2-50.2</a:t>
                      </a:r>
                      <a:endPar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7305" marR="2730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000" b="1" dirty="0">
                          <a:solidFill>
                            <a:srgbClr val="000000"/>
                          </a:solidFill>
                          <a:effectLst/>
                        </a:rPr>
                        <a:t> </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7305" marR="2730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4753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dirty="0">
                          <a:solidFill>
                            <a:srgbClr val="000000"/>
                          </a:solidFill>
                          <a:effectLst/>
                        </a:rPr>
                        <a:t>50.4-51.4</a:t>
                      </a:r>
                      <a:r>
                        <a:rPr lang="en-US" sz="2000" dirty="0">
                          <a:solidFill>
                            <a:srgbClr val="000000"/>
                          </a:solidFill>
                          <a:effectLst/>
                        </a:rPr>
                        <a:t> (</a:t>
                      </a:r>
                      <a:r>
                        <a:rPr lang="en-US" sz="2000" dirty="0" smtClean="0">
                          <a:solidFill>
                            <a:srgbClr val="000000"/>
                          </a:solidFill>
                          <a:effectLst/>
                        </a:rPr>
                        <a:t>E-S*)</a:t>
                      </a:r>
                      <a:endPar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400" b="1" dirty="0">
                          <a:solidFill>
                            <a:srgbClr val="FF0000"/>
                          </a:solidFill>
                          <a:effectLst/>
                        </a:rPr>
                        <a:t>50.4-52.6</a:t>
                      </a:r>
                      <a:endPar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7305" marR="2730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000" b="1" dirty="0">
                          <a:solidFill>
                            <a:srgbClr val="000000"/>
                          </a:solidFill>
                          <a:effectLst/>
                        </a:rPr>
                        <a:t> </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7305" marR="2730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hangingPunct="0">
                        <a:lnSpc>
                          <a:spcPts val="1400"/>
                        </a:lnSpc>
                        <a:spcBef>
                          <a:spcPts val="400"/>
                        </a:spcBef>
                        <a:spcAft>
                          <a:spcPts val="400"/>
                        </a:spcAft>
                        <a:tabLst>
                          <a:tab pos="504190" algn="l"/>
                          <a:tab pos="756285" algn="l"/>
                          <a:tab pos="1008380" algn="l"/>
                          <a:tab pos="1260475" algn="l"/>
                        </a:tabLst>
                      </a:pPr>
                      <a:r>
                        <a:rPr lang="en-US" sz="2000" b="1" dirty="0" smtClean="0">
                          <a:solidFill>
                            <a:srgbClr val="000000"/>
                          </a:solidFill>
                          <a:effectLst/>
                        </a:rPr>
                        <a:t/>
                      </a:r>
                      <a:br>
                        <a:rPr lang="en-US" sz="2000" b="1" dirty="0" smtClean="0">
                          <a:solidFill>
                            <a:srgbClr val="000000"/>
                          </a:solidFill>
                          <a:effectLst/>
                        </a:rPr>
                      </a:br>
                      <a:r>
                        <a:rPr lang="en-US" sz="2400" b="1" dirty="0" smtClean="0">
                          <a:solidFill>
                            <a:srgbClr val="000000"/>
                          </a:solidFill>
                          <a:effectLst/>
                        </a:rPr>
                        <a:t>51.4-52.4</a:t>
                      </a:r>
                      <a:r>
                        <a:rPr lang="en-US" sz="2000" b="1" dirty="0">
                          <a:solidFill>
                            <a:srgbClr val="000000"/>
                          </a:solidFill>
                          <a:effectLst/>
                        </a:rPr>
                        <a:t> (</a:t>
                      </a:r>
                      <a:r>
                        <a:rPr lang="en-US" sz="2000" b="1" dirty="0" smtClean="0">
                          <a:solidFill>
                            <a:srgbClr val="000000"/>
                          </a:solidFill>
                          <a:effectLst/>
                        </a:rPr>
                        <a:t>E-S*)</a:t>
                      </a:r>
                      <a:endPar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47536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just" hangingPunct="0">
                        <a:lnSpc>
                          <a:spcPts val="1400"/>
                        </a:lnSpc>
                        <a:spcBef>
                          <a:spcPts val="400"/>
                        </a:spcBef>
                        <a:spcAft>
                          <a:spcPts val="400"/>
                        </a:spcAft>
                        <a:tabLst>
                          <a:tab pos="504190" algn="l"/>
                          <a:tab pos="756285" algn="l"/>
                          <a:tab pos="1008380" algn="l"/>
                          <a:tab pos="1260475" algn="l"/>
                        </a:tabLst>
                      </a:pPr>
                      <a:r>
                        <a:rPr lang="en-US" sz="2000" dirty="0" smtClean="0">
                          <a:solidFill>
                            <a:srgbClr val="000000"/>
                          </a:solidFill>
                          <a:effectLst/>
                        </a:rPr>
                        <a:t>* E-S: Earth-to-space</a:t>
                      </a:r>
                      <a:r>
                        <a:rPr lang="en-US" sz="2000" dirty="0">
                          <a:solidFill>
                            <a:srgbClr val="000000"/>
                          </a:solidFill>
                          <a:effectLst/>
                        </a:rPr>
                        <a:t>; </a:t>
                      </a:r>
                      <a:r>
                        <a:rPr lang="en-US" sz="2000" dirty="0" smtClean="0">
                          <a:solidFill>
                            <a:srgbClr val="000000"/>
                          </a:solidFill>
                          <a:effectLst/>
                        </a:rPr>
                        <a:t>S-E</a:t>
                      </a:r>
                      <a:r>
                        <a:rPr lang="en-US" sz="2000" dirty="0">
                          <a:solidFill>
                            <a:srgbClr val="000000"/>
                          </a:solidFill>
                          <a:effectLst/>
                        </a:rPr>
                        <a:t>: space-to-Earth.</a:t>
                      </a:r>
                      <a:endPar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1524000" y="5234961"/>
            <a:ext cx="9144000" cy="1200329"/>
          </a:xfrm>
          <a:prstGeom prst="rect">
            <a:avLst/>
          </a:prstGeom>
          <a:noFill/>
        </p:spPr>
        <p:txBody>
          <a:bodyPr wrap="square" rtlCol="0">
            <a:spAutoFit/>
          </a:bodyPr>
          <a:lstStyle/>
          <a:p>
            <a:r>
              <a:rPr lang="en-US" sz="2400" dirty="0">
                <a:solidFill>
                  <a:srgbClr val="44546A">
                    <a:lumMod val="75000"/>
                  </a:srgbClr>
                </a:solidFill>
                <a:latin typeface="Calibri" panose="020F0502020204030204" pitchFamily="34" charset="0"/>
              </a:rPr>
              <a:t>Studies to </a:t>
            </a:r>
            <a:r>
              <a:rPr lang="en-US" sz="2400" b="1" dirty="0">
                <a:solidFill>
                  <a:srgbClr val="44546A">
                    <a:lumMod val="75000"/>
                  </a:srgbClr>
                </a:solidFill>
                <a:latin typeface="Calibri" panose="020F0502020204030204" pitchFamily="34" charset="0"/>
              </a:rPr>
              <a:t>address mutual compatibility &amp; sharing feasibility </a:t>
            </a:r>
            <a:r>
              <a:rPr lang="en-US" sz="2400" dirty="0">
                <a:solidFill>
                  <a:srgbClr val="44546A">
                    <a:lumMod val="75000"/>
                  </a:srgbClr>
                </a:solidFill>
                <a:latin typeface="Calibri" panose="020F0502020204030204" pitchFamily="34" charset="0"/>
              </a:rPr>
              <a:t>among </a:t>
            </a:r>
            <a:br>
              <a:rPr lang="en-US" sz="2400" dirty="0">
                <a:solidFill>
                  <a:srgbClr val="44546A">
                    <a:lumMod val="75000"/>
                  </a:srgbClr>
                </a:solidFill>
                <a:latin typeface="Calibri" panose="020F0502020204030204" pitchFamily="34" charset="0"/>
              </a:rPr>
            </a:br>
            <a:r>
              <a:rPr lang="en-US" sz="2400" dirty="0">
                <a:solidFill>
                  <a:srgbClr val="44546A">
                    <a:lumMod val="75000"/>
                  </a:srgbClr>
                </a:solidFill>
                <a:latin typeface="Calibri" panose="020F0502020204030204" pitchFamily="34" charset="0"/>
              </a:rPr>
              <a:t>the </a:t>
            </a:r>
            <a:r>
              <a:rPr lang="en-US" sz="2400" b="1" dirty="0">
                <a:solidFill>
                  <a:srgbClr val="44546A">
                    <a:lumMod val="75000"/>
                  </a:srgbClr>
                </a:solidFill>
                <a:latin typeface="Calibri" panose="020F0502020204030204" pitchFamily="34" charset="0"/>
              </a:rPr>
              <a:t>services/applications </a:t>
            </a:r>
            <a:r>
              <a:rPr lang="en-US" sz="2000" dirty="0">
                <a:solidFill>
                  <a:srgbClr val="44546A">
                    <a:lumMod val="75000"/>
                  </a:srgbClr>
                </a:solidFill>
                <a:latin typeface="Calibri" panose="020F0502020204030204" pitchFamily="34" charset="0"/>
              </a:rPr>
              <a:t>for which </a:t>
            </a:r>
            <a:r>
              <a:rPr lang="en-US" sz="2400" b="1" dirty="0">
                <a:solidFill>
                  <a:srgbClr val="44546A">
                    <a:lumMod val="75000"/>
                  </a:srgbClr>
                </a:solidFill>
                <a:latin typeface="Calibri" panose="020F0502020204030204" pitchFamily="34" charset="0"/>
              </a:rPr>
              <a:t>allocation/identification is envisaged </a:t>
            </a:r>
            <a:br>
              <a:rPr lang="en-US" sz="2400" b="1" dirty="0">
                <a:solidFill>
                  <a:srgbClr val="44546A">
                    <a:lumMod val="75000"/>
                  </a:srgbClr>
                </a:solidFill>
                <a:latin typeface="Calibri" panose="020F0502020204030204" pitchFamily="34" charset="0"/>
              </a:rPr>
            </a:br>
            <a:r>
              <a:rPr lang="en-US" sz="2400" dirty="0">
                <a:solidFill>
                  <a:srgbClr val="44546A">
                    <a:lumMod val="75000"/>
                  </a:srgbClr>
                </a:solidFill>
                <a:latin typeface="Calibri" panose="020F0502020204030204" pitchFamily="34" charset="0"/>
              </a:rPr>
              <a:t>under the corresponding Res. relating to the AI in the overlapping bands</a:t>
            </a:r>
          </a:p>
        </p:txBody>
      </p:sp>
    </p:spTree>
    <p:extLst>
      <p:ext uri="{BB962C8B-B14F-4D97-AF65-F5344CB8AC3E}">
        <p14:creationId xmlns:p14="http://schemas.microsoft.com/office/powerpoint/2010/main" val="2316129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267814" y="553550"/>
            <a:ext cx="8041095" cy="553998"/>
          </a:xfrm>
          <a:prstGeom prst="rect">
            <a:avLst/>
          </a:prstGeom>
        </p:spPr>
        <p:txBody>
          <a:bodyPr vert="horz" wrap="square" lIns="0" tIns="0" rIns="0" bIns="0" rtlCol="0">
            <a:spAutoFit/>
          </a:bodyPr>
          <a:lstStyle/>
          <a:p>
            <a:pPr marL="12700" algn="ctr"/>
            <a:r>
              <a:rPr lang="en-US" sz="3600" b="1" spc="-5" dirty="0">
                <a:solidFill>
                  <a:srgbClr val="0070C0"/>
                </a:solidFill>
                <a:latin typeface="Arial Narrow"/>
                <a:cs typeface="Arial Narrow"/>
              </a:rPr>
              <a:t>Broadband Access: Fixed vs. Mobile</a:t>
            </a:r>
            <a:endParaRPr sz="3600" dirty="0">
              <a:latin typeface="Arial Narrow"/>
              <a:cs typeface="Arial Narrow"/>
            </a:endParaRPr>
          </a:p>
        </p:txBody>
      </p:sp>
      <p:cxnSp>
        <p:nvCxnSpPr>
          <p:cNvPr id="3" name="Straight Connector 2"/>
          <p:cNvCxnSpPr/>
          <p:nvPr/>
        </p:nvCxnSpPr>
        <p:spPr>
          <a:xfrm>
            <a:off x="3048000" y="1503329"/>
            <a:ext cx="0" cy="1676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610600" y="1503329"/>
            <a:ext cx="0" cy="1676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48000" y="1808129"/>
            <a:ext cx="1295400" cy="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848600" y="2874929"/>
            <a:ext cx="762000" cy="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95700" y="2341529"/>
            <a:ext cx="4540988" cy="5316"/>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19400" y="1122329"/>
            <a:ext cx="533400" cy="369332"/>
          </a:xfrm>
          <a:prstGeom prst="rect">
            <a:avLst/>
          </a:prstGeom>
          <a:noFill/>
        </p:spPr>
        <p:txBody>
          <a:bodyPr wrap="square" rtlCol="0">
            <a:spAutoFit/>
          </a:bodyPr>
          <a:lstStyle/>
          <a:p>
            <a:r>
              <a:rPr lang="en-US" b="1" dirty="0">
                <a:solidFill>
                  <a:schemeClr val="accent1">
                    <a:lumMod val="75000"/>
                  </a:schemeClr>
                </a:solidFill>
              </a:rPr>
              <a:t>0%</a:t>
            </a:r>
            <a:endParaRPr lang="es-ES" b="1" dirty="0">
              <a:solidFill>
                <a:schemeClr val="accent1">
                  <a:lumMod val="75000"/>
                </a:schemeClr>
              </a:solidFill>
            </a:endParaRPr>
          </a:p>
        </p:txBody>
      </p:sp>
      <p:sp>
        <p:nvSpPr>
          <p:cNvPr id="21" name="TextBox 20"/>
          <p:cNvSpPr txBox="1"/>
          <p:nvPr/>
        </p:nvSpPr>
        <p:spPr>
          <a:xfrm>
            <a:off x="8343900" y="1151482"/>
            <a:ext cx="723900" cy="369332"/>
          </a:xfrm>
          <a:prstGeom prst="rect">
            <a:avLst/>
          </a:prstGeom>
          <a:noFill/>
        </p:spPr>
        <p:txBody>
          <a:bodyPr wrap="square" rtlCol="0">
            <a:spAutoFit/>
          </a:bodyPr>
          <a:lstStyle/>
          <a:p>
            <a:r>
              <a:rPr lang="en-US" b="1" dirty="0">
                <a:solidFill>
                  <a:schemeClr val="accent1">
                    <a:lumMod val="75000"/>
                  </a:schemeClr>
                </a:solidFill>
              </a:rPr>
              <a:t>100%</a:t>
            </a:r>
            <a:endParaRPr lang="es-ES" b="1" dirty="0">
              <a:solidFill>
                <a:schemeClr val="accent1">
                  <a:lumMod val="75000"/>
                </a:schemeClr>
              </a:solidFill>
            </a:endParaRPr>
          </a:p>
        </p:txBody>
      </p:sp>
      <p:sp>
        <p:nvSpPr>
          <p:cNvPr id="22" name="TextBox 21"/>
          <p:cNvSpPr txBox="1"/>
          <p:nvPr/>
        </p:nvSpPr>
        <p:spPr>
          <a:xfrm>
            <a:off x="3359888" y="1806572"/>
            <a:ext cx="831112" cy="369332"/>
          </a:xfrm>
          <a:prstGeom prst="rect">
            <a:avLst/>
          </a:prstGeom>
          <a:noFill/>
        </p:spPr>
        <p:txBody>
          <a:bodyPr wrap="square" rtlCol="0">
            <a:spAutoFit/>
          </a:bodyPr>
          <a:lstStyle/>
          <a:p>
            <a:r>
              <a:rPr lang="en-US" b="1" dirty="0">
                <a:solidFill>
                  <a:schemeClr val="accent6">
                    <a:lumMod val="50000"/>
                  </a:schemeClr>
                </a:solidFill>
              </a:rPr>
              <a:t>Fixed</a:t>
            </a:r>
            <a:endParaRPr lang="es-ES" b="1" dirty="0">
              <a:solidFill>
                <a:schemeClr val="accent6">
                  <a:lumMod val="50000"/>
                </a:schemeClr>
              </a:solidFill>
            </a:endParaRPr>
          </a:p>
        </p:txBody>
      </p:sp>
      <p:sp>
        <p:nvSpPr>
          <p:cNvPr id="23" name="TextBox 22"/>
          <p:cNvSpPr txBox="1"/>
          <p:nvPr/>
        </p:nvSpPr>
        <p:spPr>
          <a:xfrm>
            <a:off x="7658102" y="2903743"/>
            <a:ext cx="952501" cy="369332"/>
          </a:xfrm>
          <a:prstGeom prst="rect">
            <a:avLst/>
          </a:prstGeom>
          <a:noFill/>
        </p:spPr>
        <p:txBody>
          <a:bodyPr wrap="square" rtlCol="0">
            <a:spAutoFit/>
          </a:bodyPr>
          <a:lstStyle/>
          <a:p>
            <a:r>
              <a:rPr lang="en-US" b="1" dirty="0">
                <a:solidFill>
                  <a:schemeClr val="accent3">
                    <a:lumMod val="75000"/>
                  </a:schemeClr>
                </a:solidFill>
              </a:rPr>
              <a:t>Satellite</a:t>
            </a:r>
            <a:endParaRPr lang="es-ES" b="1" dirty="0">
              <a:solidFill>
                <a:schemeClr val="accent3">
                  <a:lumMod val="75000"/>
                </a:schemeClr>
              </a:solidFill>
            </a:endParaRPr>
          </a:p>
        </p:txBody>
      </p:sp>
      <p:sp>
        <p:nvSpPr>
          <p:cNvPr id="24" name="TextBox 23"/>
          <p:cNvSpPr txBox="1"/>
          <p:nvPr/>
        </p:nvSpPr>
        <p:spPr>
          <a:xfrm>
            <a:off x="5299445" y="1910574"/>
            <a:ext cx="952501" cy="369332"/>
          </a:xfrm>
          <a:prstGeom prst="rect">
            <a:avLst/>
          </a:prstGeom>
          <a:noFill/>
        </p:spPr>
        <p:txBody>
          <a:bodyPr wrap="square" rtlCol="0">
            <a:spAutoFit/>
          </a:bodyPr>
          <a:lstStyle/>
          <a:p>
            <a:r>
              <a:rPr lang="en-US" b="1" dirty="0">
                <a:solidFill>
                  <a:srgbClr val="FF0000"/>
                </a:solidFill>
              </a:rPr>
              <a:t>Mobile</a:t>
            </a:r>
            <a:endParaRPr lang="es-ES" b="1" dirty="0">
              <a:solidFill>
                <a:srgbClr val="FF0000"/>
              </a:solidFill>
            </a:endParaRPr>
          </a:p>
        </p:txBody>
      </p:sp>
      <p:sp>
        <p:nvSpPr>
          <p:cNvPr id="25" name="TextBox 24"/>
          <p:cNvSpPr txBox="1"/>
          <p:nvPr/>
        </p:nvSpPr>
        <p:spPr>
          <a:xfrm>
            <a:off x="4449504" y="1216494"/>
            <a:ext cx="3710984" cy="400110"/>
          </a:xfrm>
          <a:prstGeom prst="rect">
            <a:avLst/>
          </a:prstGeom>
          <a:noFill/>
        </p:spPr>
        <p:txBody>
          <a:bodyPr wrap="square" rtlCol="0">
            <a:spAutoFit/>
          </a:bodyPr>
          <a:lstStyle/>
          <a:p>
            <a:r>
              <a:rPr lang="en-US" sz="2000" b="1" dirty="0">
                <a:solidFill>
                  <a:schemeClr val="accent1">
                    <a:lumMod val="75000"/>
                  </a:schemeClr>
                </a:solidFill>
              </a:rPr>
              <a:t>Broadband Networks</a:t>
            </a:r>
            <a:endParaRPr lang="es-ES" sz="2000" b="1" dirty="0">
              <a:solidFill>
                <a:schemeClr val="accent1">
                  <a:lumMod val="75000"/>
                </a:schemeClr>
              </a:solidFill>
            </a:endParaRPr>
          </a:p>
        </p:txBody>
      </p:sp>
      <p:sp>
        <p:nvSpPr>
          <p:cNvPr id="27" name="object 4"/>
          <p:cNvSpPr txBox="1"/>
          <p:nvPr/>
        </p:nvSpPr>
        <p:spPr>
          <a:xfrm>
            <a:off x="1752603" y="3408332"/>
            <a:ext cx="8795657" cy="2954655"/>
          </a:xfrm>
          <a:prstGeom prst="rect">
            <a:avLst/>
          </a:prstGeom>
        </p:spPr>
        <p:txBody>
          <a:bodyPr vert="horz" wrap="square" lIns="0" tIns="0" rIns="0" bIns="0" rtlCol="0">
            <a:spAutoFit/>
          </a:bodyPr>
          <a:lstStyle/>
          <a:p>
            <a:pPr marL="12700" algn="just"/>
            <a:endParaRPr lang="es-ES" sz="1200" dirty="0">
              <a:solidFill>
                <a:srgbClr val="548ED4"/>
              </a:solidFill>
              <a:latin typeface="Calibri"/>
              <a:cs typeface="Calibri"/>
            </a:endParaRPr>
          </a:p>
          <a:p>
            <a:pPr marL="12700" algn="just"/>
            <a:r>
              <a:rPr lang="en-US" sz="2400" dirty="0">
                <a:solidFill>
                  <a:srgbClr val="548ED4"/>
                </a:solidFill>
                <a:cs typeface="Calibri"/>
              </a:rPr>
              <a:t>Broadband services require an infrastructure of networks.  3 types of final access (last km, last mile): </a:t>
            </a:r>
          </a:p>
          <a:p>
            <a:pPr marL="355600" indent="-342900" algn="just">
              <a:buFontTx/>
              <a:buChar char="-"/>
            </a:pPr>
            <a:r>
              <a:rPr lang="en-US" sz="2400" dirty="0">
                <a:solidFill>
                  <a:srgbClr val="548ED4"/>
                </a:solidFill>
                <a:cs typeface="Calibri"/>
              </a:rPr>
              <a:t>Fixed: copper, coaxial, fiber </a:t>
            </a:r>
          </a:p>
          <a:p>
            <a:pPr marL="355600" indent="-342900" algn="just">
              <a:buFontTx/>
              <a:buChar char="-"/>
            </a:pPr>
            <a:r>
              <a:rPr lang="en-US" sz="2400" dirty="0">
                <a:solidFill>
                  <a:srgbClr val="548ED4"/>
                </a:solidFill>
                <a:cs typeface="Calibri"/>
              </a:rPr>
              <a:t>Wireless (Terrestrial): cellular, Wi-Fi? </a:t>
            </a:r>
          </a:p>
          <a:p>
            <a:pPr marL="355600" indent="-342900" algn="just">
              <a:buFontTx/>
              <a:buChar char="-"/>
            </a:pPr>
            <a:r>
              <a:rPr lang="en-US" sz="2400" dirty="0">
                <a:solidFill>
                  <a:srgbClr val="548ED4"/>
                </a:solidFill>
                <a:cs typeface="Calibri"/>
              </a:rPr>
              <a:t>Satellite</a:t>
            </a:r>
          </a:p>
          <a:p>
            <a:pPr marL="12700" algn="just"/>
            <a:r>
              <a:rPr lang="en-US" sz="2400" dirty="0">
                <a:solidFill>
                  <a:srgbClr val="548ED4"/>
                </a:solidFill>
                <a:cs typeface="Calibri"/>
              </a:rPr>
              <a:t>Broadband penetration is topped by the penetration of these networks</a:t>
            </a:r>
            <a:endParaRPr lang="es-ES" sz="2400" dirty="0">
              <a:solidFill>
                <a:srgbClr val="548ED4"/>
              </a:solidFill>
              <a:latin typeface="Calibri"/>
              <a:cs typeface="Calibri"/>
            </a:endParaRPr>
          </a:p>
          <a:p>
            <a:pPr marL="12700" algn="just"/>
            <a:endParaRPr lang="es-ES" sz="2400" dirty="0">
              <a:solidFill>
                <a:srgbClr val="548ED4"/>
              </a:solidFill>
              <a:latin typeface="Calibri"/>
              <a:cs typeface="Calibri"/>
            </a:endParaRPr>
          </a:p>
          <a:p>
            <a:pPr marL="12700" algn="just"/>
            <a:endParaRPr sz="1200" dirty="0">
              <a:latin typeface="Times New Roman"/>
              <a:cs typeface="Times New Roman"/>
            </a:endParaRPr>
          </a:p>
        </p:txBody>
      </p:sp>
    </p:spTree>
    <p:extLst>
      <p:ext uri="{BB962C8B-B14F-4D97-AF65-F5344CB8AC3E}">
        <p14:creationId xmlns:p14="http://schemas.microsoft.com/office/powerpoint/2010/main" val="793315642"/>
      </p:ext>
    </p:extLst>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2302431"/>
              </p:ext>
            </p:extLst>
          </p:nvPr>
        </p:nvGraphicFramePr>
        <p:xfrm>
          <a:off x="3123469" y="1696345"/>
          <a:ext cx="5267307" cy="4305147"/>
        </p:xfrm>
        <a:graphic>
          <a:graphicData uri="http://schemas.openxmlformats.org/drawingml/2006/table">
            <a:tbl>
              <a:tblPr firstRow="1" firstCol="1" bandRow="1">
                <a:tableStyleId>{5C22544A-7EE6-4342-B048-85BDC9FD1C3A}</a:tableStyleId>
              </a:tblPr>
              <a:tblGrid>
                <a:gridCol w="5267307">
                  <a:extLst>
                    <a:ext uri="{9D8B030D-6E8A-4147-A177-3AD203B41FA5}">
                      <a16:colId xmlns:a16="http://schemas.microsoft.com/office/drawing/2014/main" val="20000"/>
                    </a:ext>
                  </a:extLst>
                </a:gridCol>
              </a:tblGrid>
              <a:tr h="383387">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US" sz="2100" dirty="0" smtClean="0">
                          <a:effectLst/>
                          <a:latin typeface="Calibri" panose="020F0502020204030204" pitchFamily="34" charset="0"/>
                          <a:ea typeface="Times New Roman" panose="02020603050405020304" pitchFamily="18" charset="0"/>
                        </a:rPr>
                        <a:t>Incumbent services</a:t>
                      </a:r>
                      <a:endParaRPr lang="en-GB" sz="2100" dirty="0">
                        <a:effectLst/>
                        <a:latin typeface="Calibri" panose="020F0502020204030204" pitchFamily="34" charset="0"/>
                        <a:ea typeface="Times New Roman" panose="02020603050405020304" pitchFamily="18" charset="0"/>
                      </a:endParaRPr>
                    </a:p>
                  </a:txBody>
                  <a:tcPr marL="27146" marR="27146" marT="0" marB="0">
                    <a:solidFill>
                      <a:srgbClr val="00B0F0"/>
                    </a:solidFill>
                  </a:tcPr>
                </a:tc>
                <a:extLst>
                  <a:ext uri="{0D108BD9-81ED-4DB2-BD59-A6C34878D82A}">
                    <a16:rowId xmlns:a16="http://schemas.microsoft.com/office/drawing/2014/main" val="10000"/>
                  </a:ext>
                </a:extLst>
              </a:tr>
              <a:tr h="502920">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700" dirty="0" smtClean="0">
                          <a:effectLst/>
                        </a:rPr>
                        <a:t>Mobile-satellite</a:t>
                      </a:r>
                      <a:r>
                        <a:rPr lang="en-GB" sz="1700" dirty="0">
                          <a:effectLst/>
                        </a:rPr>
                        <a:t/>
                      </a:r>
                      <a:br>
                        <a:rPr lang="en-GB" sz="1700" dirty="0">
                          <a:effectLst/>
                        </a:rPr>
                      </a:br>
                      <a:r>
                        <a:rPr lang="en-GB" sz="1700" dirty="0" err="1">
                          <a:effectLst/>
                        </a:rPr>
                        <a:t>Radionavigation</a:t>
                      </a:r>
                      <a:r>
                        <a:rPr lang="en-GB" sz="1700" dirty="0">
                          <a:effectLst/>
                        </a:rPr>
                        <a:t>-satellite </a:t>
                      </a:r>
                      <a:r>
                        <a:rPr lang="en-GB" sz="1700" dirty="0" smtClean="0">
                          <a:effectLst/>
                        </a:rPr>
                        <a:t>service</a:t>
                      </a:r>
                      <a:endParaRPr lang="en-GB" sz="1700" dirty="0">
                        <a:effectLst/>
                        <a:latin typeface="Times New Roman" panose="02020603050405020304" pitchFamily="18" charset="0"/>
                        <a:ea typeface="Times New Roman" panose="02020603050405020304" pitchFamily="18" charset="0"/>
                      </a:endParaRPr>
                    </a:p>
                  </a:txBody>
                  <a:tcPr marL="27146" marR="27146" marT="0" marB="0">
                    <a:solidFill>
                      <a:srgbClr val="00B0F0"/>
                    </a:solidFill>
                  </a:tcPr>
                </a:tc>
                <a:extLst>
                  <a:ext uri="{0D108BD9-81ED-4DB2-BD59-A6C34878D82A}">
                    <a16:rowId xmlns:a16="http://schemas.microsoft.com/office/drawing/2014/main" val="10001"/>
                  </a:ext>
                </a:extLst>
              </a:tr>
              <a:tr h="502920">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700" dirty="0" smtClean="0">
                          <a:effectLst/>
                        </a:rPr>
                        <a:t>Fixed-satellite</a:t>
                      </a:r>
                      <a:r>
                        <a:rPr lang="en-GB" sz="1700" dirty="0">
                          <a:effectLst/>
                        </a:rPr>
                        <a:t/>
                      </a:r>
                      <a:br>
                        <a:rPr lang="en-GB" sz="1700" dirty="0">
                          <a:effectLst/>
                        </a:rPr>
                      </a:br>
                      <a:r>
                        <a:rPr lang="en-GB" sz="1700" dirty="0" smtClean="0">
                          <a:effectLst/>
                        </a:rPr>
                        <a:t>Broadcasting-satellite</a:t>
                      </a:r>
                      <a:endParaRPr lang="en-GB" sz="1700" dirty="0">
                        <a:effectLst/>
                        <a:latin typeface="Times New Roman" panose="02020603050405020304" pitchFamily="18" charset="0"/>
                        <a:ea typeface="Times New Roman" panose="02020603050405020304" pitchFamily="18" charset="0"/>
                      </a:endParaRPr>
                    </a:p>
                  </a:txBody>
                  <a:tcPr marL="27146" marR="27146" marT="0" marB="0">
                    <a:solidFill>
                      <a:srgbClr val="00B0F0"/>
                    </a:solidFill>
                  </a:tcPr>
                </a:tc>
                <a:extLst>
                  <a:ext uri="{0D108BD9-81ED-4DB2-BD59-A6C34878D82A}">
                    <a16:rowId xmlns:a16="http://schemas.microsoft.com/office/drawing/2014/main" val="10002"/>
                  </a:ext>
                </a:extLst>
              </a:tr>
              <a:tr h="251460">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700" dirty="0">
                          <a:effectLst/>
                        </a:rPr>
                        <a:t>Radio </a:t>
                      </a:r>
                      <a:r>
                        <a:rPr lang="en-GB" sz="1700" dirty="0" smtClean="0">
                          <a:effectLst/>
                        </a:rPr>
                        <a:t>astronomy</a:t>
                      </a:r>
                      <a:endParaRPr lang="en-GB" sz="1700" dirty="0">
                        <a:effectLst/>
                        <a:latin typeface="Times New Roman" panose="02020603050405020304" pitchFamily="18" charset="0"/>
                        <a:ea typeface="Times New Roman" panose="02020603050405020304" pitchFamily="18" charset="0"/>
                      </a:endParaRPr>
                    </a:p>
                  </a:txBody>
                  <a:tcPr marL="27146" marR="27146" marT="0" marB="0">
                    <a:solidFill>
                      <a:srgbClr val="00B0F0"/>
                    </a:solidFill>
                  </a:tcPr>
                </a:tc>
                <a:extLst>
                  <a:ext uri="{0D108BD9-81ED-4DB2-BD59-A6C34878D82A}">
                    <a16:rowId xmlns:a16="http://schemas.microsoft.com/office/drawing/2014/main" val="10003"/>
                  </a:ext>
                </a:extLst>
              </a:tr>
              <a:tr h="502920">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700" dirty="0">
                          <a:effectLst/>
                        </a:rPr>
                        <a:t>Space </a:t>
                      </a:r>
                      <a:r>
                        <a:rPr lang="en-GB" sz="1700" dirty="0" smtClean="0">
                          <a:effectLst/>
                        </a:rPr>
                        <a:t>research</a:t>
                      </a:r>
                      <a:r>
                        <a:rPr lang="en-GB" sz="1700" dirty="0">
                          <a:effectLst/>
                        </a:rPr>
                        <a:t/>
                      </a:r>
                      <a:br>
                        <a:rPr lang="en-GB" sz="1700" dirty="0">
                          <a:effectLst/>
                        </a:rPr>
                      </a:br>
                      <a:r>
                        <a:rPr lang="en-GB" sz="1700" dirty="0">
                          <a:effectLst/>
                        </a:rPr>
                        <a:t>Earth </a:t>
                      </a:r>
                      <a:r>
                        <a:rPr lang="en-GB" sz="1700" dirty="0" smtClean="0">
                          <a:effectLst/>
                        </a:rPr>
                        <a:t>exploration-satellite</a:t>
                      </a:r>
                      <a:endParaRPr lang="en-GB" sz="1700" dirty="0">
                        <a:effectLst/>
                        <a:latin typeface="Times New Roman" panose="02020603050405020304" pitchFamily="18" charset="0"/>
                        <a:ea typeface="Times New Roman" panose="02020603050405020304" pitchFamily="18" charset="0"/>
                      </a:endParaRPr>
                    </a:p>
                  </a:txBody>
                  <a:tcPr marL="27146" marR="27146" marT="0" marB="0">
                    <a:solidFill>
                      <a:srgbClr val="00B0F0"/>
                    </a:solidFill>
                  </a:tcPr>
                </a:tc>
                <a:extLst>
                  <a:ext uri="{0D108BD9-81ED-4DB2-BD59-A6C34878D82A}">
                    <a16:rowId xmlns:a16="http://schemas.microsoft.com/office/drawing/2014/main" val="10004"/>
                  </a:ext>
                </a:extLst>
              </a:tr>
              <a:tr h="251460">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700" dirty="0" smtClean="0">
                          <a:effectLst/>
                        </a:rPr>
                        <a:t>Inter-satellite</a:t>
                      </a:r>
                      <a:endParaRPr lang="en-GB" sz="1700" dirty="0">
                        <a:effectLst/>
                        <a:latin typeface="Times New Roman" panose="02020603050405020304" pitchFamily="18" charset="0"/>
                        <a:ea typeface="Times New Roman" panose="02020603050405020304" pitchFamily="18" charset="0"/>
                      </a:endParaRPr>
                    </a:p>
                  </a:txBody>
                  <a:tcPr marL="27146" marR="27146" marT="0" marB="0">
                    <a:solidFill>
                      <a:srgbClr val="00B0F0"/>
                    </a:solidFill>
                  </a:tcPr>
                </a:tc>
                <a:extLst>
                  <a:ext uri="{0D108BD9-81ED-4DB2-BD59-A6C34878D82A}">
                    <a16:rowId xmlns:a16="http://schemas.microsoft.com/office/drawing/2014/main" val="10005"/>
                  </a:ext>
                </a:extLst>
              </a:tr>
              <a:tr h="502920">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700" dirty="0">
                          <a:effectLst/>
                        </a:rPr>
                        <a:t>Earth exploration-satellite (passive</a:t>
                      </a:r>
                      <a:r>
                        <a:rPr lang="en-GB" sz="1700" dirty="0" smtClean="0">
                          <a:effectLst/>
                        </a:rPr>
                        <a:t>)</a:t>
                      </a:r>
                      <a:r>
                        <a:rPr lang="en-GB" sz="1700" dirty="0">
                          <a:effectLst/>
                        </a:rPr>
                        <a:t/>
                      </a:r>
                      <a:br>
                        <a:rPr lang="en-GB" sz="1700" dirty="0">
                          <a:effectLst/>
                        </a:rPr>
                      </a:br>
                      <a:r>
                        <a:rPr lang="en-GB" sz="1700" dirty="0">
                          <a:effectLst/>
                        </a:rPr>
                        <a:t>Space research (passive</a:t>
                      </a:r>
                      <a:r>
                        <a:rPr lang="en-GB" sz="1700" dirty="0" smtClean="0">
                          <a:effectLst/>
                        </a:rPr>
                        <a:t>)</a:t>
                      </a:r>
                      <a:endParaRPr lang="en-GB" sz="1700" dirty="0">
                        <a:effectLst/>
                        <a:latin typeface="Times New Roman" panose="02020603050405020304" pitchFamily="18" charset="0"/>
                        <a:ea typeface="Times New Roman" panose="02020603050405020304" pitchFamily="18" charset="0"/>
                      </a:endParaRPr>
                    </a:p>
                  </a:txBody>
                  <a:tcPr marL="27146" marR="27146" marT="0" marB="0">
                    <a:solidFill>
                      <a:srgbClr val="00B0F0"/>
                    </a:solidFill>
                  </a:tcPr>
                </a:tc>
                <a:extLst>
                  <a:ext uri="{0D108BD9-81ED-4DB2-BD59-A6C34878D82A}">
                    <a16:rowId xmlns:a16="http://schemas.microsoft.com/office/drawing/2014/main" val="10006"/>
                  </a:ext>
                </a:extLst>
              </a:tr>
              <a:tr h="251460">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700" dirty="0" smtClean="0">
                          <a:effectLst/>
                        </a:rPr>
                        <a:t>Fixed</a:t>
                      </a:r>
                      <a:endParaRPr lang="en-GB" sz="1700" dirty="0">
                        <a:effectLst/>
                        <a:latin typeface="Times New Roman" panose="02020603050405020304" pitchFamily="18" charset="0"/>
                        <a:ea typeface="Times New Roman" panose="02020603050405020304" pitchFamily="18" charset="0"/>
                      </a:endParaRPr>
                    </a:p>
                  </a:txBody>
                  <a:tcPr marL="27146" marR="27146" marT="0" marB="0">
                    <a:solidFill>
                      <a:srgbClr val="00B0F0"/>
                    </a:solidFill>
                  </a:tcPr>
                </a:tc>
                <a:extLst>
                  <a:ext uri="{0D108BD9-81ED-4DB2-BD59-A6C34878D82A}">
                    <a16:rowId xmlns:a16="http://schemas.microsoft.com/office/drawing/2014/main" val="10007"/>
                  </a:ext>
                </a:extLst>
              </a:tr>
              <a:tr h="502920">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700" dirty="0">
                          <a:effectLst/>
                        </a:rPr>
                        <a:t>Mobile – Multiple gigabit wireless </a:t>
                      </a:r>
                      <a:r>
                        <a:rPr lang="en-GB" sz="1700" dirty="0" smtClean="0">
                          <a:effectLst/>
                        </a:rPr>
                        <a:t>systems</a:t>
                      </a:r>
                      <a:endParaRPr lang="en-GB" sz="1700" dirty="0">
                        <a:effectLst/>
                        <a:latin typeface="Times New Roman" panose="02020603050405020304" pitchFamily="18" charset="0"/>
                        <a:ea typeface="Times New Roman" panose="02020603050405020304" pitchFamily="18" charset="0"/>
                      </a:endParaRPr>
                    </a:p>
                  </a:txBody>
                  <a:tcPr marL="27146" marR="27146" marT="0" marB="0">
                    <a:solidFill>
                      <a:srgbClr val="00B0F0"/>
                    </a:solidFill>
                  </a:tcPr>
                </a:tc>
                <a:extLst>
                  <a:ext uri="{0D108BD9-81ED-4DB2-BD59-A6C34878D82A}">
                    <a16:rowId xmlns:a16="http://schemas.microsoft.com/office/drawing/2014/main" val="10008"/>
                  </a:ext>
                </a:extLst>
              </a:tr>
              <a:tr h="541020">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700" dirty="0">
                          <a:effectLst/>
                        </a:rPr>
                        <a:t>Aeronautical </a:t>
                      </a:r>
                      <a:r>
                        <a:rPr lang="en-GB" sz="1700" dirty="0" smtClean="0">
                          <a:effectLst/>
                        </a:rPr>
                        <a:t>mobile</a:t>
                      </a:r>
                      <a:endParaRPr lang="en-GB" sz="1700" dirty="0">
                        <a:effectLst/>
                      </a:endParaRPr>
                    </a:p>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GB" sz="1700" dirty="0" err="1">
                          <a:effectLst/>
                        </a:rPr>
                        <a:t>Radiodetermination</a:t>
                      </a:r>
                      <a:endParaRPr lang="en-GB" sz="1700" dirty="0">
                        <a:effectLst/>
                        <a:latin typeface="Times New Roman" panose="02020603050405020304" pitchFamily="18" charset="0"/>
                        <a:ea typeface="Times New Roman" panose="02020603050405020304" pitchFamily="18" charset="0"/>
                      </a:endParaRPr>
                    </a:p>
                  </a:txBody>
                  <a:tcPr marL="27146" marR="27146" marT="0" marB="0">
                    <a:solidFill>
                      <a:srgbClr val="00B0F0"/>
                    </a:solidFill>
                  </a:tcP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01518222"/>
              </p:ext>
            </p:extLst>
          </p:nvPr>
        </p:nvGraphicFramePr>
        <p:xfrm>
          <a:off x="330140" y="3315904"/>
          <a:ext cx="1864602" cy="954266"/>
        </p:xfrm>
        <a:graphic>
          <a:graphicData uri="http://schemas.openxmlformats.org/drawingml/2006/table">
            <a:tbl>
              <a:tblPr firstRow="1" firstCol="1" bandRow="1">
                <a:tableStyleId>{5C22544A-7EE6-4342-B048-85BDC9FD1C3A}</a:tableStyleId>
              </a:tblPr>
              <a:tblGrid>
                <a:gridCol w="1864602">
                  <a:extLst>
                    <a:ext uri="{9D8B030D-6E8A-4147-A177-3AD203B41FA5}">
                      <a16:colId xmlns:a16="http://schemas.microsoft.com/office/drawing/2014/main" val="20000"/>
                    </a:ext>
                  </a:extLst>
                </a:gridCol>
              </a:tblGrid>
              <a:tr h="320040">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US" sz="2100" dirty="0" smtClean="0">
                          <a:effectLst/>
                          <a:latin typeface="Calibri" panose="020F0502020204030204" pitchFamily="34" charset="0"/>
                          <a:ea typeface="Times New Roman" panose="02020603050405020304" pitchFamily="18" charset="0"/>
                        </a:rPr>
                        <a:t>Mobile service</a:t>
                      </a:r>
                      <a:endParaRPr lang="en-GB" sz="2100" dirty="0">
                        <a:effectLst/>
                        <a:latin typeface="Calibri" panose="020F0502020204030204" pitchFamily="34" charset="0"/>
                        <a:ea typeface="Times New Roman" panose="02020603050405020304" pitchFamily="18" charset="0"/>
                      </a:endParaRPr>
                    </a:p>
                  </a:txBody>
                  <a:tcPr marL="27146" marR="27146" marT="0" marB="0">
                    <a:solidFill>
                      <a:srgbClr val="FFC000"/>
                    </a:solidFill>
                  </a:tcPr>
                </a:tc>
                <a:extLst>
                  <a:ext uri="{0D108BD9-81ED-4DB2-BD59-A6C34878D82A}">
                    <a16:rowId xmlns:a16="http://schemas.microsoft.com/office/drawing/2014/main" val="10000"/>
                  </a:ext>
                </a:extLst>
              </a:tr>
              <a:tr h="634226">
                <a:tc>
                  <a:txBody>
                    <a:bodyPr/>
                    <a:lstStyle/>
                    <a:p>
                      <a:pPr algn="ctr" hangingPunct="0">
                        <a:spcBef>
                          <a:spcPts val="200"/>
                        </a:spcBef>
                        <a:spcAft>
                          <a:spcPts val="200"/>
                        </a:spcAft>
                        <a:tabLst>
                          <a:tab pos="180340" algn="l"/>
                          <a:tab pos="540385" algn="l"/>
                          <a:tab pos="900430" algn="l"/>
                          <a:tab pos="1188085" algn="l"/>
                          <a:tab pos="1260475" algn="l"/>
                          <a:tab pos="1620520" algn="l"/>
                          <a:tab pos="1980565" algn="l"/>
                          <a:tab pos="2340610" algn="l"/>
                        </a:tabLst>
                      </a:pPr>
                      <a:r>
                        <a:rPr lang="en-US" sz="1800" dirty="0" smtClean="0">
                          <a:effectLst/>
                          <a:latin typeface="Calibri" panose="020F0502020204030204" pitchFamily="34" charset="0"/>
                          <a:ea typeface="Times New Roman" panose="02020603050405020304" pitchFamily="18" charset="0"/>
                        </a:rPr>
                        <a:t>IMT-2020</a:t>
                      </a:r>
                      <a:endParaRPr lang="en-GB" sz="1800" dirty="0">
                        <a:effectLst/>
                        <a:latin typeface="Calibri" panose="020F0502020204030204" pitchFamily="34" charset="0"/>
                        <a:ea typeface="Times New Roman" panose="02020603050405020304" pitchFamily="18" charset="0"/>
                      </a:endParaRPr>
                    </a:p>
                  </a:txBody>
                  <a:tcPr marL="27146" marR="27146" marT="0" marB="0" anchor="ctr">
                    <a:solidFill>
                      <a:srgbClr val="FFC000"/>
                    </a:solidFill>
                  </a:tcPr>
                </a:tc>
                <a:extLst>
                  <a:ext uri="{0D108BD9-81ED-4DB2-BD59-A6C34878D82A}">
                    <a16:rowId xmlns:a16="http://schemas.microsoft.com/office/drawing/2014/main" val="10001"/>
                  </a:ext>
                </a:extLst>
              </a:tr>
            </a:tbl>
          </a:graphicData>
        </a:graphic>
      </p:graphicFrame>
      <p:sp>
        <p:nvSpPr>
          <p:cNvPr id="9" name="Left-Right Arrow 8"/>
          <p:cNvSpPr/>
          <p:nvPr/>
        </p:nvSpPr>
        <p:spPr>
          <a:xfrm>
            <a:off x="2222391" y="3562242"/>
            <a:ext cx="901077" cy="533778"/>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 name="Group 1"/>
          <p:cNvGrpSpPr/>
          <p:nvPr/>
        </p:nvGrpSpPr>
        <p:grpSpPr>
          <a:xfrm>
            <a:off x="8627296" y="1371600"/>
            <a:ext cx="1110626" cy="4956048"/>
            <a:chOff x="10206726" y="907488"/>
            <a:chExt cx="1480835" cy="5981289"/>
          </a:xfrm>
        </p:grpSpPr>
        <p:sp>
          <p:nvSpPr>
            <p:cNvPr id="10" name="Up-Down Arrow 9"/>
            <p:cNvSpPr/>
            <p:nvPr/>
          </p:nvSpPr>
          <p:spPr>
            <a:xfrm>
              <a:off x="10565084" y="1354037"/>
              <a:ext cx="713984" cy="5123145"/>
            </a:xfrm>
            <a:prstGeom prst="upDownArrow">
              <a:avLst/>
            </a:prstGeom>
            <a:gradFill flip="none" rotWithShape="1">
              <a:gsLst>
                <a:gs pos="0">
                  <a:srgbClr val="C00000"/>
                </a:gs>
                <a:gs pos="46000">
                  <a:schemeClr val="accent1">
                    <a:lumMod val="45000"/>
                    <a:lumOff val="55000"/>
                  </a:schemeClr>
                </a:gs>
                <a:gs pos="56000">
                  <a:schemeClr val="accent1">
                    <a:lumMod val="45000"/>
                    <a:lumOff val="55000"/>
                  </a:schemeClr>
                </a:gs>
                <a:gs pos="100000">
                  <a:srgbClr val="0070C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100" dirty="0"/>
                <a:t>Selected frequency bands</a:t>
              </a:r>
              <a:endParaRPr lang="en-GB" sz="2100" dirty="0"/>
            </a:p>
          </p:txBody>
        </p:sp>
        <p:sp>
          <p:nvSpPr>
            <p:cNvPr id="11" name="TextBox 10"/>
            <p:cNvSpPr txBox="1"/>
            <p:nvPr/>
          </p:nvSpPr>
          <p:spPr>
            <a:xfrm>
              <a:off x="10299859" y="907488"/>
              <a:ext cx="1387702" cy="430887"/>
            </a:xfrm>
            <a:prstGeom prst="rect">
              <a:avLst/>
            </a:prstGeom>
            <a:noFill/>
          </p:spPr>
          <p:txBody>
            <a:bodyPr wrap="square" rtlCol="0">
              <a:spAutoFit/>
            </a:bodyPr>
            <a:lstStyle/>
            <a:p>
              <a:pPr algn="ctr"/>
              <a:r>
                <a:rPr lang="en-US" sz="1500" dirty="0"/>
                <a:t>24.25 GHz</a:t>
              </a:r>
              <a:endParaRPr lang="en-GB" sz="1500" dirty="0"/>
            </a:p>
          </p:txBody>
        </p:sp>
        <p:sp>
          <p:nvSpPr>
            <p:cNvPr id="12" name="TextBox 11"/>
            <p:cNvSpPr txBox="1"/>
            <p:nvPr/>
          </p:nvSpPr>
          <p:spPr>
            <a:xfrm>
              <a:off x="10206726" y="6457890"/>
              <a:ext cx="1387702" cy="430887"/>
            </a:xfrm>
            <a:prstGeom prst="rect">
              <a:avLst/>
            </a:prstGeom>
            <a:noFill/>
          </p:spPr>
          <p:txBody>
            <a:bodyPr wrap="square" rtlCol="0">
              <a:spAutoFit/>
            </a:bodyPr>
            <a:lstStyle/>
            <a:p>
              <a:pPr algn="ctr"/>
              <a:r>
                <a:rPr lang="en-US" sz="1500" dirty="0"/>
                <a:t>86 GHz</a:t>
              </a:r>
              <a:endParaRPr lang="en-GB" sz="1500" dirty="0"/>
            </a:p>
          </p:txBody>
        </p:sp>
      </p:grpSp>
      <p:sp>
        <p:nvSpPr>
          <p:cNvPr id="20" name="Title 1"/>
          <p:cNvSpPr txBox="1">
            <a:spLocks/>
          </p:cNvSpPr>
          <p:nvPr/>
        </p:nvSpPr>
        <p:spPr>
          <a:xfrm>
            <a:off x="2341821" y="469861"/>
            <a:ext cx="7396101" cy="75931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700" b="1" dirty="0">
                <a:solidFill>
                  <a:schemeClr val="accent1">
                    <a:lumMod val="75000"/>
                  </a:schemeClr>
                </a:solidFill>
              </a:rPr>
              <a:t>WRC-19 AI 1.13 sharing &amp; compatibility studies</a:t>
            </a:r>
            <a:endParaRPr lang="en-GB" sz="2700" b="1" dirty="0">
              <a:solidFill>
                <a:schemeClr val="accent1">
                  <a:lumMod val="75000"/>
                </a:schemeClr>
              </a:solidFill>
            </a:endParaRPr>
          </a:p>
        </p:txBody>
      </p:sp>
    </p:spTree>
    <p:extLst>
      <p:ext uri="{BB962C8B-B14F-4D97-AF65-F5344CB8AC3E}">
        <p14:creationId xmlns:p14="http://schemas.microsoft.com/office/powerpoint/2010/main" val="3427817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39761" y="974243"/>
            <a:ext cx="7396101" cy="759310"/>
          </a:xfrm>
        </p:spPr>
        <p:txBody>
          <a:bodyPr vert="horz" lIns="68580" tIns="34290" rIns="68580" bIns="34290" rtlCol="0" anchor="ctr">
            <a:normAutofit/>
          </a:bodyPr>
          <a:lstStyle/>
          <a:p>
            <a:pPr algn="ctr"/>
            <a:r>
              <a:rPr lang="en-US" altLang="en-US" sz="2700" dirty="0">
                <a:solidFill>
                  <a:schemeClr val="accent1">
                    <a:lumMod val="75000"/>
                  </a:schemeClr>
                </a:solidFill>
              </a:rPr>
              <a:t>Frequency bands under study for WRC-19</a:t>
            </a:r>
            <a:endParaRPr lang="en-GB" sz="2700" dirty="0">
              <a:solidFill>
                <a:schemeClr val="accent1">
                  <a:lumMod val="75000"/>
                </a:schemeClr>
              </a:solidFill>
            </a:endParaRPr>
          </a:p>
        </p:txBody>
      </p:sp>
      <p:graphicFrame>
        <p:nvGraphicFramePr>
          <p:cNvPr id="5" name="Content Placeholder 4"/>
          <p:cNvGraphicFramePr>
            <a:graphicFrameLocks noGrp="1"/>
          </p:cNvGraphicFramePr>
          <p:nvPr>
            <p:ph idx="1"/>
            <p:extLst/>
          </p:nvPr>
        </p:nvGraphicFramePr>
        <p:xfrm>
          <a:off x="1735974" y="1850545"/>
          <a:ext cx="8603676" cy="3182836"/>
        </p:xfrm>
        <a:graphic>
          <a:graphicData uri="http://schemas.openxmlformats.org/drawingml/2006/table">
            <a:tbl>
              <a:tblPr firstRow="1" firstCol="1" bandRow="1">
                <a:tableStyleId>{5C22544A-7EE6-4342-B048-85BDC9FD1C3A}</a:tableStyleId>
              </a:tblPr>
              <a:tblGrid>
                <a:gridCol w="826268">
                  <a:extLst>
                    <a:ext uri="{9D8B030D-6E8A-4147-A177-3AD203B41FA5}">
                      <a16:colId xmlns:a16="http://schemas.microsoft.com/office/drawing/2014/main" val="20000"/>
                    </a:ext>
                  </a:extLst>
                </a:gridCol>
                <a:gridCol w="918075">
                  <a:extLst>
                    <a:ext uri="{9D8B030D-6E8A-4147-A177-3AD203B41FA5}">
                      <a16:colId xmlns:a16="http://schemas.microsoft.com/office/drawing/2014/main" val="20001"/>
                    </a:ext>
                  </a:extLst>
                </a:gridCol>
                <a:gridCol w="826268">
                  <a:extLst>
                    <a:ext uri="{9D8B030D-6E8A-4147-A177-3AD203B41FA5}">
                      <a16:colId xmlns:a16="http://schemas.microsoft.com/office/drawing/2014/main" val="20002"/>
                    </a:ext>
                  </a:extLst>
                </a:gridCol>
                <a:gridCol w="584071">
                  <a:extLst>
                    <a:ext uri="{9D8B030D-6E8A-4147-A177-3AD203B41FA5}">
                      <a16:colId xmlns:a16="http://schemas.microsoft.com/office/drawing/2014/main" val="20003"/>
                    </a:ext>
                  </a:extLst>
                </a:gridCol>
                <a:gridCol w="835429">
                  <a:extLst>
                    <a:ext uri="{9D8B030D-6E8A-4147-A177-3AD203B41FA5}">
                      <a16:colId xmlns:a16="http://schemas.microsoft.com/office/drawing/2014/main" val="20004"/>
                    </a:ext>
                  </a:extLst>
                </a:gridCol>
                <a:gridCol w="586048">
                  <a:extLst>
                    <a:ext uri="{9D8B030D-6E8A-4147-A177-3AD203B41FA5}">
                      <a16:colId xmlns:a16="http://schemas.microsoft.com/office/drawing/2014/main" val="20005"/>
                    </a:ext>
                  </a:extLst>
                </a:gridCol>
                <a:gridCol w="512832">
                  <a:extLst>
                    <a:ext uri="{9D8B030D-6E8A-4147-A177-3AD203B41FA5}">
                      <a16:colId xmlns:a16="http://schemas.microsoft.com/office/drawing/2014/main" val="20006"/>
                    </a:ext>
                  </a:extLst>
                </a:gridCol>
                <a:gridCol w="571979">
                  <a:extLst>
                    <a:ext uri="{9D8B030D-6E8A-4147-A177-3AD203B41FA5}">
                      <a16:colId xmlns:a16="http://schemas.microsoft.com/office/drawing/2014/main" val="20007"/>
                    </a:ext>
                  </a:extLst>
                </a:gridCol>
                <a:gridCol w="676479">
                  <a:extLst>
                    <a:ext uri="{9D8B030D-6E8A-4147-A177-3AD203B41FA5}">
                      <a16:colId xmlns:a16="http://schemas.microsoft.com/office/drawing/2014/main" val="20008"/>
                    </a:ext>
                  </a:extLst>
                </a:gridCol>
                <a:gridCol w="597089">
                  <a:extLst>
                    <a:ext uri="{9D8B030D-6E8A-4147-A177-3AD203B41FA5}">
                      <a16:colId xmlns:a16="http://schemas.microsoft.com/office/drawing/2014/main" val="20009"/>
                    </a:ext>
                  </a:extLst>
                </a:gridCol>
                <a:gridCol w="556378">
                  <a:extLst>
                    <a:ext uri="{9D8B030D-6E8A-4147-A177-3AD203B41FA5}">
                      <a16:colId xmlns:a16="http://schemas.microsoft.com/office/drawing/2014/main" val="20010"/>
                    </a:ext>
                  </a:extLst>
                </a:gridCol>
                <a:gridCol w="556379">
                  <a:extLst>
                    <a:ext uri="{9D8B030D-6E8A-4147-A177-3AD203B41FA5}">
                      <a16:colId xmlns:a16="http://schemas.microsoft.com/office/drawing/2014/main" val="20011"/>
                    </a:ext>
                  </a:extLst>
                </a:gridCol>
                <a:gridCol w="556381">
                  <a:extLst>
                    <a:ext uri="{9D8B030D-6E8A-4147-A177-3AD203B41FA5}">
                      <a16:colId xmlns:a16="http://schemas.microsoft.com/office/drawing/2014/main" val="20012"/>
                    </a:ext>
                  </a:extLst>
                </a:gridCol>
              </a:tblGrid>
              <a:tr h="598517">
                <a:tc rowSpan="2">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gridSpan="12">
                  <a:txBody>
                    <a:bodyPr/>
                    <a:lstStyle/>
                    <a:p>
                      <a:pPr algn="ctr">
                        <a:spcAft>
                          <a:spcPts val="0"/>
                        </a:spcAft>
                      </a:pPr>
                      <a:r>
                        <a:rPr lang="en-GB" sz="1800" dirty="0">
                          <a:effectLst/>
                          <a:latin typeface="+mn-lt"/>
                        </a:rPr>
                        <a:t>Frequency bands (GHz) mentioned in Resolution 238 (WRC-15</a:t>
                      </a:r>
                      <a:r>
                        <a:rPr lang="en-GB" sz="1800" dirty="0" smtClean="0">
                          <a:effectLst/>
                          <a:latin typeface="+mn-lt"/>
                        </a:rPr>
                        <a:t>) </a:t>
                      </a:r>
                    </a:p>
                    <a:p>
                      <a:pPr algn="ctr">
                        <a:spcAft>
                          <a:spcPts val="0"/>
                        </a:spcAft>
                      </a:pPr>
                      <a:r>
                        <a:rPr lang="en-US" sz="1800" dirty="0" smtClean="0">
                          <a:effectLst/>
                          <a:latin typeface="+mn-lt"/>
                        </a:rPr>
                        <a:t>in which studies are focused/prioritized</a:t>
                      </a:r>
                      <a:endParaRPr lang="en-GB" sz="1800" dirty="0" smtClean="0">
                        <a:effectLst/>
                        <a:latin typeface="+mn-lt"/>
                      </a:endParaRPr>
                    </a:p>
                  </a:txBody>
                  <a:tcPr marL="51435" marR="51435"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spcAft>
                          <a:spcPts val="0"/>
                        </a:spcAft>
                      </a:pPr>
                      <a:endParaRPr lang="en-GB" sz="1200" dirty="0">
                        <a:effectLst/>
                        <a:latin typeface="Times New Roman" panose="02020603050405020304" pitchFamily="18" charset="0"/>
                        <a:ea typeface="BatangChe" panose="02030609000101010101" pitchFamily="49" charset="-127"/>
                      </a:endParaRPr>
                    </a:p>
                  </a:txBody>
                  <a:tcPr marL="68580" marR="68580" marT="0" marB="0" anchor="ctr"/>
                </a:tc>
                <a:extLst>
                  <a:ext uri="{0D108BD9-81ED-4DB2-BD59-A6C34878D82A}">
                    <a16:rowId xmlns:a16="http://schemas.microsoft.com/office/drawing/2014/main" val="10000"/>
                  </a:ext>
                </a:extLst>
              </a:tr>
              <a:tr h="646079">
                <a:tc vMerge="1">
                  <a:txBody>
                    <a:bodyPr/>
                    <a:lstStyle/>
                    <a:p>
                      <a:endParaRPr lang="en-GB"/>
                    </a:p>
                  </a:txBody>
                  <a:tcPr/>
                </a:tc>
                <a:tc>
                  <a:txBody>
                    <a:bodyPr/>
                    <a:lstStyle/>
                    <a:p>
                      <a:pPr algn="ctr">
                        <a:spcAft>
                          <a:spcPts val="0"/>
                        </a:spcAft>
                      </a:pPr>
                      <a:r>
                        <a:rPr lang="en-GB" sz="1400" dirty="0">
                          <a:solidFill>
                            <a:srgbClr val="FF0000"/>
                          </a:solidFill>
                          <a:effectLst/>
                          <a:latin typeface="+mn-lt"/>
                        </a:rPr>
                        <a:t>24.25-27.5</a:t>
                      </a:r>
                      <a:endParaRPr lang="en-GB" sz="1400" dirty="0">
                        <a:solidFill>
                          <a:srgbClr val="FF0000"/>
                        </a:solidFill>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solidFill>
                            <a:schemeClr val="tx1"/>
                          </a:solidFill>
                          <a:effectLst/>
                          <a:latin typeface="+mn-lt"/>
                        </a:rPr>
                        <a:t>31.8-33.4</a:t>
                      </a:r>
                      <a:endParaRPr lang="en-GB" sz="1400" dirty="0">
                        <a:solidFill>
                          <a:schemeClr val="tx1"/>
                        </a:solidFill>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solidFill>
                            <a:schemeClr val="tx1"/>
                          </a:solidFill>
                          <a:effectLst/>
                          <a:latin typeface="+mn-lt"/>
                        </a:rPr>
                        <a:t>37-40.5</a:t>
                      </a:r>
                      <a:endParaRPr lang="en-GB" sz="1400" dirty="0">
                        <a:solidFill>
                          <a:schemeClr val="tx1"/>
                        </a:solidFill>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solidFill>
                            <a:srgbClr val="FF0000"/>
                          </a:solidFill>
                          <a:effectLst/>
                          <a:latin typeface="+mn-lt"/>
                        </a:rPr>
                        <a:t>40.5-42.5</a:t>
                      </a:r>
                      <a:endParaRPr lang="en-GB" sz="1400" dirty="0">
                        <a:solidFill>
                          <a:srgbClr val="FF0000"/>
                        </a:solidFill>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solidFill>
                            <a:schemeClr val="tx1"/>
                          </a:solidFill>
                          <a:effectLst/>
                          <a:latin typeface="+mn-lt"/>
                        </a:rPr>
                        <a:t>42.5-43.5</a:t>
                      </a:r>
                      <a:endParaRPr lang="en-GB" sz="1400" dirty="0">
                        <a:solidFill>
                          <a:schemeClr val="tx1"/>
                        </a:solidFill>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a:effectLst/>
                          <a:latin typeface="+mn-lt"/>
                        </a:rPr>
                        <a:t>45.5-47</a:t>
                      </a:r>
                      <a:endParaRPr lang="en-GB" sz="140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47-47.2</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47.2-50.2</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50.4-52.6</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smtClean="0">
                          <a:effectLst/>
                          <a:latin typeface="+mn-lt"/>
                        </a:rPr>
                        <a:t>66-71</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dirty="0" smtClean="0">
                          <a:effectLst/>
                          <a:latin typeface="+mn-lt"/>
                          <a:ea typeface="BatangChe" panose="02030609000101010101" pitchFamily="49" charset="-127"/>
                        </a:rPr>
                        <a:t>71-76</a:t>
                      </a:r>
                      <a:endParaRPr lang="en-GB" sz="1400" dirty="0">
                        <a:effectLst/>
                        <a:latin typeface="+mn-lt"/>
                        <a:ea typeface="BatangChe" panose="02030609000101010101" pitchFamily="49" charset="-127"/>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effectLst/>
                          <a:latin typeface="+mn-lt"/>
                        </a:rPr>
                        <a:t>81-86</a:t>
                      </a:r>
                      <a:endParaRPr lang="en-GB" sz="1400" dirty="0" smtClean="0">
                        <a:effectLst/>
                        <a:latin typeface="+mn-lt"/>
                        <a:ea typeface="BatangChe" panose="02030609000101010101" pitchFamily="49" charset="-127"/>
                      </a:endParaRPr>
                    </a:p>
                  </a:txBody>
                  <a:tcPr marL="51435" marR="51435" marT="0" marB="0" anchor="ctr"/>
                </a:tc>
                <a:extLst>
                  <a:ext uri="{0D108BD9-81ED-4DB2-BD59-A6C34878D82A}">
                    <a16:rowId xmlns:a16="http://schemas.microsoft.com/office/drawing/2014/main" val="10001"/>
                  </a:ext>
                </a:extLst>
              </a:tr>
              <a:tr h="323040">
                <a:tc>
                  <a:txBody>
                    <a:bodyPr/>
                    <a:lstStyle/>
                    <a:p>
                      <a:pPr algn="ctr">
                        <a:spcAft>
                          <a:spcPts val="0"/>
                        </a:spcAft>
                      </a:pPr>
                      <a:r>
                        <a:rPr lang="en-GB" sz="1400" dirty="0" smtClean="0">
                          <a:solidFill>
                            <a:schemeClr val="bg1"/>
                          </a:solidFill>
                          <a:effectLst/>
                          <a:latin typeface="+mn-lt"/>
                        </a:rPr>
                        <a:t>CEPT</a:t>
                      </a:r>
                      <a:endParaRPr lang="en-GB" sz="1400" dirty="0">
                        <a:solidFill>
                          <a:schemeClr val="bg1"/>
                        </a:solidFill>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smtClean="0">
                          <a:effectLst/>
                          <a:latin typeface="+mn-lt"/>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smtClean="0">
                          <a:effectLst/>
                          <a:latin typeface="+mn-lt"/>
                        </a:rPr>
                        <a:t>X</a:t>
                      </a: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a:effectLst/>
                          <a:latin typeface="+mn-lt"/>
                        </a:rPr>
                        <a:t> </a:t>
                      </a:r>
                      <a:endParaRPr lang="en-GB" sz="140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r>
                        <a:rPr lang="en-GB" sz="1400" dirty="0" smtClean="0">
                          <a:solidFill>
                            <a:schemeClr val="tx1"/>
                          </a:solidFill>
                          <a:effectLst/>
                          <a:latin typeface="+mn-lt"/>
                        </a:rPr>
                        <a:t>X</a:t>
                      </a:r>
                      <a:endParaRPr lang="en-GB" sz="1400" dirty="0">
                        <a:solidFill>
                          <a:schemeClr val="tx1"/>
                        </a:solidFill>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a:effectLst/>
                        <a:latin typeface="+mn-lt"/>
                        <a:ea typeface="BatangChe" panose="02030609000101010101" pitchFamily="49" charset="-127"/>
                      </a:endParaRPr>
                    </a:p>
                  </a:txBody>
                  <a:tcPr marL="51435" marR="51435" marT="0" marB="0" anchor="ctr"/>
                </a:tc>
                <a:extLst>
                  <a:ext uri="{0D108BD9-81ED-4DB2-BD59-A6C34878D82A}">
                    <a16:rowId xmlns:a16="http://schemas.microsoft.com/office/drawing/2014/main" val="10002"/>
                  </a:ext>
                </a:extLst>
              </a:tr>
              <a:tr h="323040">
                <a:tc>
                  <a:txBody>
                    <a:bodyPr/>
                    <a:lstStyle/>
                    <a:p>
                      <a:pPr algn="ctr">
                        <a:spcAft>
                          <a:spcPts val="0"/>
                        </a:spcAft>
                      </a:pPr>
                      <a:r>
                        <a:rPr lang="en-GB" sz="1400" dirty="0" smtClean="0">
                          <a:effectLst/>
                          <a:latin typeface="+mn-lt"/>
                        </a:rPr>
                        <a:t>ASMG</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dirty="0" smtClean="0">
                          <a:effectLst/>
                          <a:latin typeface="+mn-lt"/>
                          <a:ea typeface="BatangChe" panose="02030609000101010101" pitchFamily="49" charset="-127"/>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dirty="0" smtClean="0">
                          <a:effectLst/>
                          <a:latin typeface="+mn-lt"/>
                          <a:ea typeface="BatangChe" panose="02030609000101010101" pitchFamily="49" charset="-127"/>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dirty="0" smtClean="0">
                          <a:effectLst/>
                          <a:latin typeface="+mn-lt"/>
                          <a:ea typeface="BatangChe" panose="02030609000101010101" pitchFamily="49" charset="-127"/>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dirty="0" smtClean="0">
                          <a:effectLst/>
                          <a:latin typeface="+mn-lt"/>
                          <a:ea typeface="BatangChe" panose="02030609000101010101" pitchFamily="49" charset="-127"/>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a:effectLst/>
                          <a:latin typeface="+mn-lt"/>
                        </a:rPr>
                        <a:t> </a:t>
                      </a:r>
                      <a:endParaRPr lang="en-GB" sz="140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a:effectLst/>
                          <a:latin typeface="+mn-lt"/>
                        </a:rPr>
                        <a:t> </a:t>
                      </a:r>
                      <a:endParaRPr lang="en-GB" sz="140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a:effectLst/>
                          <a:latin typeface="+mn-lt"/>
                        </a:rPr>
                        <a:t> </a:t>
                      </a:r>
                      <a:endParaRPr lang="en-GB" sz="140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a:effectLst/>
                        <a:latin typeface="+mn-lt"/>
                        <a:ea typeface="BatangChe" panose="02030609000101010101" pitchFamily="49" charset="-127"/>
                      </a:endParaRPr>
                    </a:p>
                  </a:txBody>
                  <a:tcPr marL="51435" marR="51435" marT="0" marB="0" anchor="ctr"/>
                </a:tc>
                <a:extLst>
                  <a:ext uri="{0D108BD9-81ED-4DB2-BD59-A6C34878D82A}">
                    <a16:rowId xmlns:a16="http://schemas.microsoft.com/office/drawing/2014/main" val="10003"/>
                  </a:ext>
                </a:extLst>
              </a:tr>
              <a:tr h="323040">
                <a:tc>
                  <a:txBody>
                    <a:bodyPr/>
                    <a:lstStyle/>
                    <a:p>
                      <a:pPr algn="ctr">
                        <a:spcAft>
                          <a:spcPts val="0"/>
                        </a:spcAft>
                      </a:pPr>
                      <a:r>
                        <a:rPr lang="en-GB" sz="1400" dirty="0" smtClean="0">
                          <a:effectLst/>
                          <a:latin typeface="+mn-lt"/>
                        </a:rPr>
                        <a:t>RCC</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dirty="0" smtClean="0">
                          <a:effectLst/>
                          <a:latin typeface="+mn-lt"/>
                          <a:ea typeface="BatangChe" panose="02030609000101010101" pitchFamily="49" charset="-127"/>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dirty="0" smtClean="0">
                          <a:effectLst/>
                          <a:latin typeface="+mn-lt"/>
                          <a:ea typeface="BatangChe" panose="02030609000101010101" pitchFamily="49" charset="-127"/>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dirty="0" smtClean="0">
                          <a:effectLst/>
                          <a:latin typeface="+mn-lt"/>
                          <a:ea typeface="BatangChe" panose="02030609000101010101" pitchFamily="49" charset="-127"/>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a:effectLst/>
                          <a:latin typeface="+mn-lt"/>
                        </a:rPr>
                        <a:t> </a:t>
                      </a:r>
                      <a:endParaRPr lang="en-GB" sz="140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a:effectLst/>
                          <a:latin typeface="+mn-lt"/>
                        </a:rPr>
                        <a:t> </a:t>
                      </a:r>
                      <a:endParaRPr lang="en-GB" sz="140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r>
                        <a:rPr lang="en-GB" sz="1400" dirty="0" smtClean="0">
                          <a:effectLst/>
                          <a:latin typeface="+mn-lt"/>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a:effectLst/>
                          <a:latin typeface="+mn-lt"/>
                        </a:rPr>
                        <a:t> </a:t>
                      </a:r>
                      <a:endParaRPr lang="en-GB" sz="140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a:effectLst/>
                        <a:latin typeface="+mn-lt"/>
                        <a:ea typeface="BatangChe" panose="02030609000101010101" pitchFamily="49" charset="-127"/>
                      </a:endParaRPr>
                    </a:p>
                  </a:txBody>
                  <a:tcPr marL="51435" marR="51435" marT="0" marB="0" anchor="ctr"/>
                </a:tc>
                <a:extLst>
                  <a:ext uri="{0D108BD9-81ED-4DB2-BD59-A6C34878D82A}">
                    <a16:rowId xmlns:a16="http://schemas.microsoft.com/office/drawing/2014/main" val="10004"/>
                  </a:ext>
                </a:extLst>
              </a:tr>
              <a:tr h="323040">
                <a:tc>
                  <a:txBody>
                    <a:bodyPr/>
                    <a:lstStyle/>
                    <a:p>
                      <a:pPr algn="ctr">
                        <a:spcAft>
                          <a:spcPts val="0"/>
                        </a:spcAft>
                      </a:pPr>
                      <a:r>
                        <a:rPr lang="en-US" sz="1400" b="1" kern="1200" dirty="0" smtClean="0">
                          <a:solidFill>
                            <a:schemeClr val="bg1"/>
                          </a:solidFill>
                          <a:effectLst/>
                          <a:latin typeface="+mn-lt"/>
                          <a:ea typeface="+mn-ea"/>
                          <a:cs typeface="+mn-cs"/>
                        </a:rPr>
                        <a:t>APT</a:t>
                      </a:r>
                      <a:endParaRPr lang="en-GB" sz="1400" b="1" kern="1200" dirty="0">
                        <a:solidFill>
                          <a:schemeClr val="bg1"/>
                        </a:solidFill>
                        <a:effectLst/>
                        <a:latin typeface="+mn-lt"/>
                        <a:ea typeface="+mn-ea"/>
                        <a:cs typeface="+mn-cs"/>
                      </a:endParaRPr>
                    </a:p>
                  </a:txBody>
                  <a:tcPr marL="51435" marR="51435" marT="0" marB="0" anchor="ctr"/>
                </a:tc>
                <a:tc>
                  <a:txBody>
                    <a:bodyPr/>
                    <a:lstStyle/>
                    <a:p>
                      <a:pPr algn="ctr">
                        <a:spcAft>
                          <a:spcPts val="0"/>
                        </a:spcAft>
                      </a:pPr>
                      <a:r>
                        <a:rPr lang="en-US" sz="1400" dirty="0" smtClean="0">
                          <a:effectLst/>
                          <a:latin typeface="+mn-lt"/>
                          <a:ea typeface="BatangChe" panose="02030609000101010101" pitchFamily="49" charset="-127"/>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baseline="0" dirty="0" smtClean="0">
                          <a:solidFill>
                            <a:schemeClr val="bg2">
                              <a:lumMod val="75000"/>
                            </a:schemeClr>
                          </a:solidFill>
                          <a:effectLst/>
                          <a:latin typeface="+mn-lt"/>
                          <a:ea typeface="BatangChe" panose="02030609000101010101" pitchFamily="49" charset="-127"/>
                        </a:rPr>
                        <a:t>X</a:t>
                      </a:r>
                      <a:endParaRPr lang="en-GB" sz="1400" baseline="0" dirty="0">
                        <a:solidFill>
                          <a:schemeClr val="bg2">
                            <a:lumMod val="75000"/>
                          </a:schemeClr>
                        </a:solidFill>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baseline="0" dirty="0" smtClean="0">
                          <a:solidFill>
                            <a:schemeClr val="bg2">
                              <a:lumMod val="75000"/>
                            </a:schemeClr>
                          </a:solidFill>
                          <a:effectLst/>
                          <a:latin typeface="+mn-lt"/>
                          <a:ea typeface="BatangChe" panose="02030609000101010101" pitchFamily="49" charset="-127"/>
                        </a:rPr>
                        <a:t>X</a:t>
                      </a:r>
                      <a:endParaRPr lang="en-GB" sz="1400" baseline="0" dirty="0">
                        <a:solidFill>
                          <a:schemeClr val="bg2">
                            <a:lumMod val="75000"/>
                          </a:schemeClr>
                        </a:solidFill>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baseline="0" dirty="0" smtClean="0">
                          <a:solidFill>
                            <a:schemeClr val="bg2">
                              <a:lumMod val="75000"/>
                            </a:schemeClr>
                          </a:solidFill>
                          <a:effectLst/>
                          <a:latin typeface="+mn-lt"/>
                          <a:ea typeface="BatangChe" panose="02030609000101010101" pitchFamily="49" charset="-127"/>
                        </a:rPr>
                        <a:t>X</a:t>
                      </a:r>
                      <a:endParaRPr lang="en-GB" sz="1400" baseline="0" dirty="0">
                        <a:solidFill>
                          <a:schemeClr val="bg2">
                            <a:lumMod val="75000"/>
                          </a:schemeClr>
                        </a:solidFill>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baseline="0" dirty="0" smtClean="0">
                          <a:solidFill>
                            <a:schemeClr val="bg2">
                              <a:lumMod val="75000"/>
                            </a:schemeClr>
                          </a:solidFill>
                          <a:effectLst/>
                          <a:latin typeface="+mn-lt"/>
                          <a:ea typeface="BatangChe" panose="02030609000101010101" pitchFamily="49" charset="-127"/>
                        </a:rPr>
                        <a:t>X</a:t>
                      </a:r>
                      <a:endParaRPr lang="en-GB" sz="1400" baseline="0" dirty="0">
                        <a:solidFill>
                          <a:schemeClr val="bg2">
                            <a:lumMod val="75000"/>
                          </a:schemeClr>
                        </a:solidFill>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2">
                              <a:lumMod val="75000"/>
                            </a:schemeClr>
                          </a:solidFill>
                          <a:effectLst/>
                          <a:latin typeface="+mn-lt"/>
                          <a:ea typeface="BatangChe" panose="02030609000101010101" pitchFamily="49" charset="-127"/>
                        </a:rPr>
                        <a:t>X</a:t>
                      </a:r>
                      <a:endParaRPr lang="en-GB" sz="1400" baseline="0" dirty="0" smtClean="0">
                        <a:solidFill>
                          <a:schemeClr val="bg2">
                            <a:lumMod val="75000"/>
                          </a:schemeClr>
                        </a:solidFill>
                        <a:effectLst/>
                        <a:latin typeface="+mn-lt"/>
                        <a:ea typeface="BatangChe" panose="02030609000101010101" pitchFamily="49" charset="-127"/>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2">
                              <a:lumMod val="75000"/>
                            </a:schemeClr>
                          </a:solidFill>
                          <a:effectLst/>
                          <a:latin typeface="+mn-lt"/>
                          <a:ea typeface="BatangChe" panose="02030609000101010101" pitchFamily="49" charset="-127"/>
                        </a:rPr>
                        <a:t>X</a:t>
                      </a:r>
                      <a:endParaRPr lang="en-GB" sz="1400" baseline="0" dirty="0" smtClean="0">
                        <a:solidFill>
                          <a:schemeClr val="bg2">
                            <a:lumMod val="75000"/>
                          </a:schemeClr>
                        </a:solidFill>
                        <a:effectLst/>
                        <a:latin typeface="+mn-lt"/>
                        <a:ea typeface="BatangChe" panose="02030609000101010101" pitchFamily="49" charset="-127"/>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2">
                              <a:lumMod val="75000"/>
                            </a:schemeClr>
                          </a:solidFill>
                          <a:effectLst/>
                          <a:latin typeface="+mn-lt"/>
                          <a:ea typeface="BatangChe" panose="02030609000101010101" pitchFamily="49" charset="-127"/>
                        </a:rPr>
                        <a:t>X</a:t>
                      </a:r>
                      <a:endParaRPr lang="en-GB" sz="1400" baseline="0" dirty="0" smtClean="0">
                        <a:solidFill>
                          <a:schemeClr val="bg2">
                            <a:lumMod val="75000"/>
                          </a:schemeClr>
                        </a:solidFill>
                        <a:effectLst/>
                        <a:latin typeface="+mn-lt"/>
                        <a:ea typeface="BatangChe" panose="02030609000101010101" pitchFamily="49" charset="-127"/>
                      </a:endParaRPr>
                    </a:p>
                  </a:txBody>
                  <a:tcPr marL="51435" marR="51435" marT="0" marB="0" anchor="ctr"/>
                </a:tc>
                <a:extLst>
                  <a:ext uri="{0D108BD9-81ED-4DB2-BD59-A6C34878D82A}">
                    <a16:rowId xmlns:a16="http://schemas.microsoft.com/office/drawing/2014/main" val="10005"/>
                  </a:ext>
                </a:extLst>
              </a:tr>
              <a:tr h="323040">
                <a:tc>
                  <a:txBody>
                    <a:bodyPr/>
                    <a:lstStyle/>
                    <a:p>
                      <a:pPr algn="ctr">
                        <a:spcAft>
                          <a:spcPts val="0"/>
                        </a:spcAft>
                      </a:pPr>
                      <a:r>
                        <a:rPr lang="en-GB" sz="1400" baseline="0" dirty="0" smtClean="0">
                          <a:solidFill>
                            <a:schemeClr val="bg1"/>
                          </a:solidFill>
                          <a:effectLst/>
                          <a:latin typeface="+mn-lt"/>
                        </a:rPr>
                        <a:t>ATU</a:t>
                      </a:r>
                      <a:endParaRPr lang="en-GB" sz="1400" baseline="0" dirty="0">
                        <a:solidFill>
                          <a:schemeClr val="bg1"/>
                        </a:solidFill>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dirty="0" smtClean="0">
                          <a:effectLst/>
                          <a:latin typeface="+mn-lt"/>
                          <a:ea typeface="BatangChe" panose="02030609000101010101" pitchFamily="49" charset="-127"/>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dirty="0" smtClean="0">
                          <a:effectLst/>
                          <a:latin typeface="+mn-lt"/>
                          <a:ea typeface="BatangChe" panose="02030609000101010101" pitchFamily="49" charset="-127"/>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dirty="0" smtClean="0">
                          <a:effectLst/>
                          <a:latin typeface="+mn-lt"/>
                          <a:ea typeface="BatangChe" panose="02030609000101010101" pitchFamily="49" charset="-127"/>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US" sz="1400" dirty="0" smtClean="0">
                          <a:effectLst/>
                          <a:latin typeface="+mn-lt"/>
                          <a:ea typeface="BatangChe" panose="02030609000101010101" pitchFamily="49" charset="-127"/>
                        </a:rPr>
                        <a:t>X</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a:effectLst/>
                          <a:latin typeface="+mn-lt"/>
                        </a:rPr>
                        <a:t> </a:t>
                      </a:r>
                      <a:endParaRPr lang="en-GB" sz="140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a:effectLst/>
                          <a:latin typeface="+mn-lt"/>
                        </a:rPr>
                        <a:t> </a:t>
                      </a:r>
                      <a:endParaRPr lang="en-GB" sz="140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extLst>
                  <a:ext uri="{0D108BD9-81ED-4DB2-BD59-A6C34878D82A}">
                    <a16:rowId xmlns:a16="http://schemas.microsoft.com/office/drawing/2014/main" val="10006"/>
                  </a:ext>
                </a:extLst>
              </a:tr>
              <a:tr h="323040">
                <a:tc>
                  <a:txBody>
                    <a:bodyPr/>
                    <a:lstStyle/>
                    <a:p>
                      <a:pPr algn="ctr">
                        <a:spcAft>
                          <a:spcPts val="0"/>
                        </a:spcAft>
                      </a:pPr>
                      <a:r>
                        <a:rPr lang="en-GB" sz="1400" dirty="0" smtClean="0">
                          <a:effectLst/>
                          <a:latin typeface="+mn-lt"/>
                        </a:rPr>
                        <a:t>CITEL</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r>
                        <a:rPr lang="en-GB" sz="1400" dirty="0">
                          <a:effectLst/>
                          <a:latin typeface="+mn-lt"/>
                        </a:rPr>
                        <a:t> </a:t>
                      </a:r>
                      <a:endParaRPr lang="en-GB" sz="1400" dirty="0">
                        <a:effectLst/>
                        <a:latin typeface="+mn-lt"/>
                        <a:ea typeface="BatangChe" panose="02030609000101010101" pitchFamily="49" charset="-127"/>
                      </a:endParaRPr>
                    </a:p>
                  </a:txBody>
                  <a:tcPr marL="51435" marR="51435" marT="0" marB="0" anchor="ctr"/>
                </a:tc>
                <a:tc>
                  <a:txBody>
                    <a:bodyPr/>
                    <a:lstStyle/>
                    <a:p>
                      <a:pPr algn="ctr">
                        <a:spcAft>
                          <a:spcPts val="0"/>
                        </a:spcAft>
                      </a:pPr>
                      <a:endParaRPr lang="en-GB" sz="1400" dirty="0">
                        <a:effectLst/>
                        <a:latin typeface="+mn-lt"/>
                        <a:ea typeface="BatangChe" panose="02030609000101010101" pitchFamily="49" charset="-127"/>
                      </a:endParaRPr>
                    </a:p>
                  </a:txBody>
                  <a:tcPr marL="51435" marR="51435" marT="0" marB="0" anchor="ctr"/>
                </a:tc>
                <a:extLst>
                  <a:ext uri="{0D108BD9-81ED-4DB2-BD59-A6C34878D82A}">
                    <a16:rowId xmlns:a16="http://schemas.microsoft.com/office/drawing/2014/main" val="10007"/>
                  </a:ext>
                </a:extLst>
              </a:tr>
            </a:tbl>
          </a:graphicData>
        </a:graphic>
      </p:graphicFrame>
      <p:sp>
        <p:nvSpPr>
          <p:cNvPr id="3" name="Rectangle 2"/>
          <p:cNvSpPr/>
          <p:nvPr/>
        </p:nvSpPr>
        <p:spPr>
          <a:xfrm>
            <a:off x="1735976" y="5192838"/>
            <a:ext cx="7182197" cy="830997"/>
          </a:xfrm>
          <a:prstGeom prst="rect">
            <a:avLst/>
          </a:prstGeom>
        </p:spPr>
        <p:txBody>
          <a:bodyPr wrap="square">
            <a:spAutoFit/>
          </a:bodyPr>
          <a:lstStyle/>
          <a:p>
            <a:r>
              <a:rPr lang="en-GB" sz="1200" dirty="0"/>
              <a:t>Reference docs: </a:t>
            </a:r>
          </a:p>
          <a:p>
            <a:r>
              <a:rPr lang="en-GB" sz="1200" dirty="0"/>
              <a:t>https://www.itu.int/en/ITU-R/conferences/wrc/2019/Pages/reg-prep.aspx</a:t>
            </a:r>
            <a:endParaRPr lang="en-US" sz="1200" dirty="0"/>
          </a:p>
          <a:p>
            <a:r>
              <a:rPr lang="en-US" sz="1200" dirty="0"/>
              <a:t>APT: indication in grey reflects the views of some administrations with regards to studies /identification</a:t>
            </a:r>
          </a:p>
          <a:p>
            <a:r>
              <a:rPr lang="en-US" sz="1200" dirty="0"/>
              <a:t>ATU: frequency </a:t>
            </a:r>
            <a:r>
              <a:rPr lang="en-GB" sz="1200" dirty="0"/>
              <a:t>bands as priority candidates for IMT identification </a:t>
            </a:r>
          </a:p>
        </p:txBody>
      </p:sp>
      <p:sp>
        <p:nvSpPr>
          <p:cNvPr id="8" name="Oval 7"/>
          <p:cNvSpPr/>
          <p:nvPr/>
        </p:nvSpPr>
        <p:spPr>
          <a:xfrm>
            <a:off x="9547550" y="857250"/>
            <a:ext cx="1120451" cy="1061052"/>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001">
            <a:schemeClr val="lt2"/>
          </a:fillRef>
          <a:effectRef idx="2">
            <a:schemeClr val="accent5">
              <a:hueOff val="-7353344"/>
              <a:satOff val="-10228"/>
              <a:lumOff val="-3922"/>
              <a:alphaOff val="0"/>
            </a:schemeClr>
          </a:effectRef>
          <a:fontRef idx="minor">
            <a:schemeClr val="lt1"/>
          </a:fontRef>
        </p:style>
      </p:sp>
      <p:sp>
        <p:nvSpPr>
          <p:cNvPr id="10" name="TextBox 9"/>
          <p:cNvSpPr txBox="1"/>
          <p:nvPr/>
        </p:nvSpPr>
        <p:spPr>
          <a:xfrm>
            <a:off x="9620779" y="1245410"/>
            <a:ext cx="944180" cy="300082"/>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algn="ctr"/>
            <a:r>
              <a:rPr lang="en-US" sz="1350" b="1" dirty="0"/>
              <a:t>Spectrum</a:t>
            </a:r>
            <a:r>
              <a:rPr lang="en-US" sz="1050" b="1" dirty="0"/>
              <a:t> </a:t>
            </a:r>
            <a:endParaRPr lang="en-GB" sz="1050" b="1" dirty="0"/>
          </a:p>
        </p:txBody>
      </p:sp>
    </p:spTree>
    <p:extLst>
      <p:ext uri="{BB962C8B-B14F-4D97-AF65-F5344CB8AC3E}">
        <p14:creationId xmlns:p14="http://schemas.microsoft.com/office/powerpoint/2010/main" val="589152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981200" y="740872"/>
            <a:ext cx="8229600" cy="85725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dirty="0">
                <a:solidFill>
                  <a:schemeClr val="bg1"/>
                </a:solidFill>
              </a:rPr>
              <a:t>5G in Developing Countries</a:t>
            </a:r>
          </a:p>
        </p:txBody>
      </p:sp>
      <p:sp>
        <p:nvSpPr>
          <p:cNvPr id="11" name="TextBox 10"/>
          <p:cNvSpPr txBox="1"/>
          <p:nvPr/>
        </p:nvSpPr>
        <p:spPr>
          <a:xfrm>
            <a:off x="544285" y="1169497"/>
            <a:ext cx="11103429" cy="5447645"/>
          </a:xfrm>
          <a:prstGeom prst="rect">
            <a:avLst/>
          </a:prstGeom>
          <a:noFill/>
        </p:spPr>
        <p:txBody>
          <a:bodyPr wrap="square" rtlCol="0">
            <a:spAutoFit/>
          </a:bodyPr>
          <a:lstStyle/>
          <a:p>
            <a:pPr marL="267891" indent="-267891">
              <a:buFont typeface="Arial" panose="020B0604020202020204" pitchFamily="34" charset="0"/>
              <a:buChar char="•"/>
            </a:pPr>
            <a:r>
              <a:rPr lang="en-US" sz="3200" dirty="0"/>
              <a:t>It will undoubtedly happen, and quite rapidly once it starts. </a:t>
            </a:r>
          </a:p>
          <a:p>
            <a:endParaRPr lang="en-US" sz="3200" dirty="0"/>
          </a:p>
          <a:p>
            <a:pPr marL="267891" indent="-267891">
              <a:buFont typeface="Arial" panose="020B0604020202020204" pitchFamily="34" charset="0"/>
              <a:buChar char="•"/>
            </a:pPr>
            <a:r>
              <a:rPr lang="en-US" sz="3200" dirty="0"/>
              <a:t>5G issue part is of a much bigger issue – connecting the unconnected, and bridging the digital divide.</a:t>
            </a:r>
          </a:p>
          <a:p>
            <a:endParaRPr lang="en-US" sz="3200" dirty="0"/>
          </a:p>
          <a:p>
            <a:pPr marL="267891" indent="-267891">
              <a:buFont typeface="Arial" panose="020B0604020202020204" pitchFamily="34" charset="0"/>
              <a:buChar char="•"/>
            </a:pPr>
            <a:r>
              <a:rPr lang="en-US" sz="3200" dirty="0"/>
              <a:t>Coverage versus speed trade-off reflects a larger debate about social objectives versus ‘cherry-picking’ profitable areas.</a:t>
            </a:r>
          </a:p>
          <a:p>
            <a:pPr marL="267891" indent="-267891">
              <a:buFont typeface="Arial" panose="020B0604020202020204" pitchFamily="34" charset="0"/>
              <a:buChar char="•"/>
            </a:pPr>
            <a:endParaRPr lang="en-US" sz="3200" dirty="0"/>
          </a:p>
          <a:p>
            <a:pPr marL="267891" indent="-267891">
              <a:buFont typeface="Arial" panose="020B0604020202020204" pitchFamily="34" charset="0"/>
              <a:buChar char="•"/>
            </a:pPr>
            <a:r>
              <a:rPr lang="en-US" sz="3200" dirty="0"/>
              <a:t>Need a credible, viable commercial business case going forward for 5G deployments to happen in most optimal </a:t>
            </a:r>
            <a:r>
              <a:rPr lang="en-US" sz="2800" dirty="0"/>
              <a:t>way.</a:t>
            </a:r>
          </a:p>
          <a:p>
            <a:endParaRPr lang="en-US" sz="2800" b="1" dirty="0">
              <a:solidFill>
                <a:schemeClr val="tx2">
                  <a:lumMod val="50000"/>
                </a:schemeClr>
              </a:solidFill>
            </a:endParaRPr>
          </a:p>
        </p:txBody>
      </p:sp>
      <p:sp>
        <p:nvSpPr>
          <p:cNvPr id="2" name="Rectangle 1"/>
          <p:cNvSpPr/>
          <p:nvPr/>
        </p:nvSpPr>
        <p:spPr>
          <a:xfrm>
            <a:off x="3214999" y="268951"/>
            <a:ext cx="5186035" cy="646331"/>
          </a:xfrm>
          <a:prstGeom prst="rect">
            <a:avLst/>
          </a:prstGeom>
        </p:spPr>
        <p:txBody>
          <a:bodyPr wrap="none">
            <a:spAutoFit/>
          </a:bodyPr>
          <a:lstStyle/>
          <a:p>
            <a:r>
              <a:rPr lang="en-US" altLang="en-US" sz="3600" b="1" dirty="0">
                <a:solidFill>
                  <a:srgbClr val="1B5BA2"/>
                </a:solidFill>
                <a:latin typeface="+mj-lt"/>
                <a:ea typeface="+mj-ea"/>
                <a:cs typeface="+mj-cs"/>
              </a:rPr>
              <a:t>5G in the developing world </a:t>
            </a:r>
            <a:endParaRPr lang="en-GB" sz="3600" b="1" dirty="0">
              <a:solidFill>
                <a:srgbClr val="1B5BA2"/>
              </a:solidFill>
              <a:latin typeface="+mj-lt"/>
              <a:ea typeface="+mj-ea"/>
              <a:cs typeface="+mj-cs"/>
            </a:endParaRPr>
          </a:p>
        </p:txBody>
      </p:sp>
    </p:spTree>
    <p:extLst>
      <p:ext uri="{BB962C8B-B14F-4D97-AF65-F5344CB8AC3E}">
        <p14:creationId xmlns:p14="http://schemas.microsoft.com/office/powerpoint/2010/main" val="263456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0980" y="726664"/>
            <a:ext cx="9872591" cy="5951722"/>
          </a:xfrm>
          <a:prstGeom prst="rect">
            <a:avLst/>
          </a:prstGeom>
        </p:spPr>
      </p:pic>
      <p:sp>
        <p:nvSpPr>
          <p:cNvPr id="5" name="TextBox 4"/>
          <p:cNvSpPr txBox="1"/>
          <p:nvPr/>
        </p:nvSpPr>
        <p:spPr>
          <a:xfrm>
            <a:off x="2341179" y="43915"/>
            <a:ext cx="8135009" cy="584775"/>
          </a:xfrm>
          <a:prstGeom prst="rect">
            <a:avLst/>
          </a:prstGeom>
          <a:noFill/>
        </p:spPr>
        <p:txBody>
          <a:bodyPr wrap="square" rtlCol="0">
            <a:spAutoFit/>
          </a:bodyPr>
          <a:lstStyle/>
          <a:p>
            <a:r>
              <a:rPr lang="en-US" sz="3200" b="1" dirty="0" smtClean="0">
                <a:solidFill>
                  <a:schemeClr val="accent5"/>
                </a:solidFill>
              </a:rPr>
              <a:t>5G Cycle: down the hype to steady growth? </a:t>
            </a:r>
            <a:endParaRPr lang="en-GB" sz="3200" b="1" dirty="0">
              <a:solidFill>
                <a:schemeClr val="accent5"/>
              </a:solidFill>
            </a:endParaRPr>
          </a:p>
        </p:txBody>
      </p:sp>
      <p:sp>
        <p:nvSpPr>
          <p:cNvPr id="6" name="Oval 5"/>
          <p:cNvSpPr/>
          <p:nvPr/>
        </p:nvSpPr>
        <p:spPr>
          <a:xfrm>
            <a:off x="3105808" y="2427887"/>
            <a:ext cx="362607" cy="25224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3105808" y="2394790"/>
            <a:ext cx="6605752" cy="570689"/>
          </a:xfrm>
          <a:custGeom>
            <a:avLst/>
            <a:gdLst>
              <a:gd name="connsiteX0" fmla="*/ 0 w 6605752"/>
              <a:gd name="connsiteY0" fmla="*/ 554917 h 785655"/>
              <a:gd name="connsiteX1" fmla="*/ 457200 w 6605752"/>
              <a:gd name="connsiteY1" fmla="*/ 3124 h 785655"/>
              <a:gd name="connsiteX2" fmla="*/ 1261242 w 6605752"/>
              <a:gd name="connsiteY2" fmla="*/ 775634 h 785655"/>
              <a:gd name="connsiteX3" fmla="*/ 3484180 w 6605752"/>
              <a:gd name="connsiteY3" fmla="*/ 428793 h 785655"/>
              <a:gd name="connsiteX4" fmla="*/ 6605752 w 6605752"/>
              <a:gd name="connsiteY4" fmla="*/ 223841 h 78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752" h="785655">
                <a:moveTo>
                  <a:pt x="0" y="554917"/>
                </a:moveTo>
                <a:cubicBezTo>
                  <a:pt x="123496" y="260627"/>
                  <a:pt x="246993" y="-33662"/>
                  <a:pt x="457200" y="3124"/>
                </a:cubicBezTo>
                <a:cubicBezTo>
                  <a:pt x="667407" y="39910"/>
                  <a:pt x="756745" y="704689"/>
                  <a:pt x="1261242" y="775634"/>
                </a:cubicBezTo>
                <a:cubicBezTo>
                  <a:pt x="1765739" y="846579"/>
                  <a:pt x="2593428" y="520758"/>
                  <a:pt x="3484180" y="428793"/>
                </a:cubicBezTo>
                <a:cubicBezTo>
                  <a:pt x="4374932" y="336827"/>
                  <a:pt x="5490342" y="280334"/>
                  <a:pt x="6605752" y="223841"/>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0779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0802"/>
            <a:ext cx="6143625" cy="6868802"/>
          </a:xfrm>
          <a:prstGeom prst="rect">
            <a:avLst/>
          </a:prstGeom>
        </p:spPr>
      </p:pic>
      <p:sp>
        <p:nvSpPr>
          <p:cNvPr id="3" name="Rectangle 2"/>
          <p:cNvSpPr/>
          <p:nvPr/>
        </p:nvSpPr>
        <p:spPr>
          <a:xfrm>
            <a:off x="6372224" y="613535"/>
            <a:ext cx="5286375" cy="5620128"/>
          </a:xfrm>
          <a:prstGeom prst="rect">
            <a:avLst/>
          </a:prstGeom>
        </p:spPr>
        <p:txBody>
          <a:bodyPr wrap="square">
            <a:spAutoFit/>
          </a:bodyPr>
          <a:lstStyle/>
          <a:p>
            <a:pPr lvl="1" algn="ctr">
              <a:lnSpc>
                <a:spcPct val="106000"/>
              </a:lnSpc>
              <a:spcAft>
                <a:spcPts val="600"/>
              </a:spcAft>
            </a:pPr>
            <a:r>
              <a:rPr lang="fr-FR" sz="3200" dirty="0" err="1" smtClean="0">
                <a:solidFill>
                  <a:schemeClr val="accent5"/>
                </a:solidFill>
                <a:ea typeface="SimSun" panose="02010600030101010101" pitchFamily="2" charset="-122"/>
                <a:cs typeface="Arial" panose="020B0604020202020204" pitchFamily="34" charset="0"/>
              </a:rPr>
              <a:t>Keep</a:t>
            </a:r>
            <a:r>
              <a:rPr lang="fr-FR" sz="3200" dirty="0" smtClean="0">
                <a:solidFill>
                  <a:schemeClr val="accent5"/>
                </a:solidFill>
                <a:ea typeface="SimSun" panose="02010600030101010101" pitchFamily="2" charset="-122"/>
                <a:cs typeface="Arial" panose="020B0604020202020204" pitchFamily="34" charset="0"/>
              </a:rPr>
              <a:t> an </a:t>
            </a:r>
            <a:r>
              <a:rPr lang="fr-FR" sz="3200" dirty="0" err="1" smtClean="0">
                <a:solidFill>
                  <a:schemeClr val="accent5"/>
                </a:solidFill>
                <a:ea typeface="SimSun" panose="02010600030101010101" pitchFamily="2" charset="-122"/>
                <a:cs typeface="Arial" panose="020B0604020202020204" pitchFamily="34" charset="0"/>
              </a:rPr>
              <a:t>eye</a:t>
            </a:r>
            <a:r>
              <a:rPr lang="fr-FR" sz="3200" dirty="0" smtClean="0">
                <a:solidFill>
                  <a:schemeClr val="accent5"/>
                </a:solidFill>
                <a:ea typeface="SimSun" panose="02010600030101010101" pitchFamily="2" charset="-122"/>
                <a:cs typeface="Arial" panose="020B0604020202020204" pitchFamily="34" charset="0"/>
              </a:rPr>
              <a:t> in the future and </a:t>
            </a:r>
            <a:r>
              <a:rPr lang="fr-FR" sz="3200" dirty="0" err="1" smtClean="0">
                <a:solidFill>
                  <a:schemeClr val="accent5"/>
                </a:solidFill>
                <a:ea typeface="SimSun" panose="02010600030101010101" pitchFamily="2" charset="-122"/>
                <a:cs typeface="Arial" panose="020B0604020202020204" pitchFamily="34" charset="0"/>
              </a:rPr>
              <a:t>another</a:t>
            </a:r>
            <a:r>
              <a:rPr lang="fr-FR" sz="3200" dirty="0" smtClean="0">
                <a:solidFill>
                  <a:schemeClr val="accent5"/>
                </a:solidFill>
                <a:ea typeface="SimSun" panose="02010600030101010101" pitchFamily="2" charset="-122"/>
                <a:cs typeface="Arial" panose="020B0604020202020204" pitchFamily="34" charset="0"/>
              </a:rPr>
              <a:t> in the </a:t>
            </a:r>
            <a:r>
              <a:rPr lang="fr-FR" sz="3200" dirty="0" err="1" smtClean="0">
                <a:solidFill>
                  <a:schemeClr val="accent5"/>
                </a:solidFill>
                <a:ea typeface="SimSun" panose="02010600030101010101" pitchFamily="2" charset="-122"/>
                <a:cs typeface="Arial" panose="020B0604020202020204" pitchFamily="34" charset="0"/>
              </a:rPr>
              <a:t>present</a:t>
            </a:r>
            <a:endParaRPr lang="fr-FR" sz="3200" dirty="0" smtClean="0">
              <a:solidFill>
                <a:schemeClr val="accent5"/>
              </a:solidFill>
              <a:ea typeface="SimSun" panose="02010600030101010101" pitchFamily="2" charset="-122"/>
              <a:cs typeface="Arial" panose="020B0604020202020204" pitchFamily="34" charset="0"/>
            </a:endParaRPr>
          </a:p>
          <a:p>
            <a:pPr lvl="1" algn="ctr">
              <a:lnSpc>
                <a:spcPct val="106000"/>
              </a:lnSpc>
              <a:spcAft>
                <a:spcPts val="600"/>
              </a:spcAft>
            </a:pPr>
            <a:r>
              <a:rPr lang="fr-FR" sz="3200" dirty="0" err="1" smtClean="0">
                <a:solidFill>
                  <a:schemeClr val="accent5"/>
                </a:solidFill>
                <a:ea typeface="SimSun" panose="02010600030101010101" pitchFamily="2" charset="-122"/>
                <a:cs typeface="Arial" panose="020B0604020202020204" pitchFamily="34" charset="0"/>
              </a:rPr>
              <a:t>thus</a:t>
            </a:r>
            <a:r>
              <a:rPr lang="fr-FR" sz="3200" dirty="0" smtClean="0">
                <a:solidFill>
                  <a:schemeClr val="accent5"/>
                </a:solidFill>
                <a:ea typeface="SimSun" panose="02010600030101010101" pitchFamily="2" charset="-122"/>
                <a:cs typeface="Arial" panose="020B0604020202020204" pitchFamily="34" charset="0"/>
              </a:rPr>
              <a:t> </a:t>
            </a:r>
          </a:p>
          <a:p>
            <a:pPr lvl="1" algn="ctr">
              <a:lnSpc>
                <a:spcPct val="106000"/>
              </a:lnSpc>
              <a:spcAft>
                <a:spcPts val="600"/>
              </a:spcAft>
            </a:pPr>
            <a:r>
              <a:rPr lang="fr-FR" sz="3200" dirty="0" err="1" smtClean="0">
                <a:solidFill>
                  <a:schemeClr val="accent5"/>
                </a:solidFill>
                <a:ea typeface="SimSun" panose="02010600030101010101" pitchFamily="2" charset="-122"/>
                <a:cs typeface="Arial" panose="020B0604020202020204" pitchFamily="34" charset="0"/>
              </a:rPr>
              <a:t>develop</a:t>
            </a:r>
            <a:r>
              <a:rPr lang="fr-FR" sz="3200" dirty="0" smtClean="0">
                <a:solidFill>
                  <a:schemeClr val="accent5"/>
                </a:solidFill>
                <a:ea typeface="SimSun" panose="02010600030101010101" pitchFamily="2" charset="-122"/>
                <a:cs typeface="Arial" panose="020B0604020202020204" pitchFamily="34" charset="0"/>
              </a:rPr>
              <a:t> 5G </a:t>
            </a:r>
            <a:r>
              <a:rPr lang="fr-FR" sz="3200" dirty="0" err="1" smtClean="0">
                <a:solidFill>
                  <a:schemeClr val="accent5"/>
                </a:solidFill>
                <a:ea typeface="SimSun" panose="02010600030101010101" pitchFamily="2" charset="-122"/>
                <a:cs typeface="Arial" panose="020B0604020202020204" pitchFamily="34" charset="0"/>
              </a:rPr>
              <a:t>while</a:t>
            </a:r>
            <a:r>
              <a:rPr lang="fr-FR" sz="3200" dirty="0">
                <a:solidFill>
                  <a:schemeClr val="accent5"/>
                </a:solidFill>
                <a:ea typeface="SimSun" panose="02010600030101010101" pitchFamily="2" charset="-122"/>
                <a:cs typeface="Arial" panose="020B0604020202020204" pitchFamily="34" charset="0"/>
              </a:rPr>
              <a:t> </a:t>
            </a:r>
            <a:r>
              <a:rPr lang="fr-FR" sz="3200" dirty="0" err="1" smtClean="0">
                <a:solidFill>
                  <a:schemeClr val="accent5"/>
                </a:solidFill>
                <a:ea typeface="SimSun" panose="02010600030101010101" pitchFamily="2" charset="-122"/>
                <a:cs typeface="Arial" panose="020B0604020202020204" pitchFamily="34" charset="0"/>
              </a:rPr>
              <a:t>prioritizing</a:t>
            </a:r>
            <a:r>
              <a:rPr lang="fr-FR" sz="3200" dirty="0" smtClean="0">
                <a:solidFill>
                  <a:schemeClr val="accent5"/>
                </a:solidFill>
                <a:ea typeface="SimSun" panose="02010600030101010101" pitchFamily="2" charset="-122"/>
                <a:cs typeface="Arial" panose="020B0604020202020204" pitchFamily="34" charset="0"/>
              </a:rPr>
              <a:t> the </a:t>
            </a:r>
            <a:r>
              <a:rPr lang="fr-FR" sz="3200" dirty="0" err="1" smtClean="0">
                <a:solidFill>
                  <a:schemeClr val="accent5"/>
                </a:solidFill>
                <a:ea typeface="SimSun" panose="02010600030101010101" pitchFamily="2" charset="-122"/>
                <a:cs typeface="Arial" panose="020B0604020202020204" pitchFamily="34" charset="0"/>
              </a:rPr>
              <a:t>reduction</a:t>
            </a:r>
            <a:r>
              <a:rPr lang="fr-FR" sz="3200" dirty="0" smtClean="0">
                <a:solidFill>
                  <a:schemeClr val="accent5"/>
                </a:solidFill>
                <a:ea typeface="SimSun" panose="02010600030101010101" pitchFamily="2" charset="-122"/>
                <a:cs typeface="Arial" panose="020B0604020202020204" pitchFamily="34" charset="0"/>
              </a:rPr>
              <a:t> of </a:t>
            </a:r>
            <a:r>
              <a:rPr lang="fr-FR" sz="3200" dirty="0">
                <a:solidFill>
                  <a:schemeClr val="accent5"/>
                </a:solidFill>
                <a:ea typeface="SimSun" panose="02010600030101010101" pitchFamily="2" charset="-122"/>
                <a:cs typeface="Arial" panose="020B0604020202020204" pitchFamily="34" charset="0"/>
              </a:rPr>
              <a:t>the digital </a:t>
            </a:r>
            <a:r>
              <a:rPr lang="fr-FR" sz="3200" dirty="0" err="1" smtClean="0">
                <a:solidFill>
                  <a:schemeClr val="accent5"/>
                </a:solidFill>
                <a:ea typeface="SimSun" panose="02010600030101010101" pitchFamily="2" charset="-122"/>
                <a:cs typeface="Arial" panose="020B0604020202020204" pitchFamily="34" charset="0"/>
              </a:rPr>
              <a:t>divide</a:t>
            </a:r>
            <a:r>
              <a:rPr lang="fr-FR" sz="3200" dirty="0" smtClean="0">
                <a:solidFill>
                  <a:schemeClr val="accent5"/>
                </a:solidFill>
                <a:ea typeface="SimSun" panose="02010600030101010101" pitchFamily="2" charset="-122"/>
                <a:cs typeface="Arial" panose="020B0604020202020204" pitchFamily="34" charset="0"/>
              </a:rPr>
              <a:t> </a:t>
            </a:r>
          </a:p>
          <a:p>
            <a:pPr lvl="1" algn="ctr">
              <a:lnSpc>
                <a:spcPct val="106000"/>
              </a:lnSpc>
              <a:spcAft>
                <a:spcPts val="600"/>
              </a:spcAft>
            </a:pPr>
            <a:r>
              <a:rPr lang="fr-FR" sz="3200" dirty="0" smtClean="0">
                <a:solidFill>
                  <a:schemeClr val="accent5"/>
                </a:solidFill>
                <a:ea typeface="SimSun" panose="02010600030101010101" pitchFamily="2" charset="-122"/>
                <a:cs typeface="Arial" panose="020B0604020202020204" pitchFamily="34" charset="0"/>
              </a:rPr>
              <a:t>by </a:t>
            </a:r>
          </a:p>
          <a:p>
            <a:pPr lvl="1" algn="ctr">
              <a:lnSpc>
                <a:spcPct val="106000"/>
              </a:lnSpc>
              <a:spcAft>
                <a:spcPts val="600"/>
              </a:spcAft>
            </a:pPr>
            <a:r>
              <a:rPr lang="fr-FR" sz="3200" dirty="0" err="1" smtClean="0">
                <a:solidFill>
                  <a:schemeClr val="accent5"/>
                </a:solidFill>
                <a:ea typeface="SimSun" panose="02010600030101010101" pitchFamily="2" charset="-122"/>
                <a:cs typeface="Arial" panose="020B0604020202020204" pitchFamily="34" charset="0"/>
              </a:rPr>
              <a:t>fostering</a:t>
            </a:r>
            <a:r>
              <a:rPr lang="fr-FR" sz="3200" dirty="0" smtClean="0">
                <a:solidFill>
                  <a:schemeClr val="accent5"/>
                </a:solidFill>
                <a:ea typeface="SimSun" panose="02010600030101010101" pitchFamily="2" charset="-122"/>
                <a:cs typeface="Arial" panose="020B0604020202020204" pitchFamily="34" charset="0"/>
              </a:rPr>
              <a:t> </a:t>
            </a:r>
            <a:r>
              <a:rPr lang="fr-FR" sz="3200" dirty="0" err="1" smtClean="0">
                <a:solidFill>
                  <a:schemeClr val="accent5"/>
                </a:solidFill>
                <a:ea typeface="SimSun" panose="02010600030101010101" pitchFamily="2" charset="-122"/>
                <a:cs typeface="Arial" panose="020B0604020202020204" pitchFamily="34" charset="0"/>
              </a:rPr>
              <a:t>affordable</a:t>
            </a:r>
            <a:r>
              <a:rPr lang="fr-FR" sz="3200" dirty="0" smtClean="0">
                <a:solidFill>
                  <a:schemeClr val="accent5"/>
                </a:solidFill>
                <a:ea typeface="SimSun" panose="02010600030101010101" pitchFamily="2" charset="-122"/>
                <a:cs typeface="Arial" panose="020B0604020202020204" pitchFamily="34" charset="0"/>
              </a:rPr>
              <a:t> and </a:t>
            </a:r>
            <a:r>
              <a:rPr lang="fr-FR" sz="3200" dirty="0" err="1" smtClean="0">
                <a:solidFill>
                  <a:schemeClr val="accent5"/>
                </a:solidFill>
                <a:ea typeface="SimSun" panose="02010600030101010101" pitchFamily="2" charset="-122"/>
                <a:cs typeface="Arial" panose="020B0604020202020204" pitchFamily="34" charset="0"/>
              </a:rPr>
              <a:t>universal</a:t>
            </a:r>
            <a:r>
              <a:rPr lang="fr-FR" sz="3200" dirty="0" smtClean="0">
                <a:solidFill>
                  <a:schemeClr val="accent5"/>
                </a:solidFill>
                <a:ea typeface="SimSun" panose="02010600030101010101" pitchFamily="2" charset="-122"/>
                <a:cs typeface="Arial" panose="020B0604020202020204" pitchFamily="34" charset="0"/>
              </a:rPr>
              <a:t> </a:t>
            </a:r>
            <a:r>
              <a:rPr lang="fr-FR" sz="3200" dirty="0" err="1" smtClean="0">
                <a:solidFill>
                  <a:schemeClr val="accent5"/>
                </a:solidFill>
                <a:ea typeface="SimSun" panose="02010600030101010101" pitchFamily="2" charset="-122"/>
                <a:cs typeface="Arial" panose="020B0604020202020204" pitchFamily="34" charset="0"/>
              </a:rPr>
              <a:t>access</a:t>
            </a:r>
            <a:r>
              <a:rPr lang="fr-FR" sz="3200" dirty="0" smtClean="0">
                <a:solidFill>
                  <a:schemeClr val="accent5"/>
                </a:solidFill>
                <a:ea typeface="SimSun" panose="02010600030101010101" pitchFamily="2" charset="-122"/>
                <a:cs typeface="Arial" panose="020B0604020202020204" pitchFamily="34" charset="0"/>
              </a:rPr>
              <a:t> to </a:t>
            </a:r>
            <a:r>
              <a:rPr lang="fr-FR" sz="3200" dirty="0" err="1" smtClean="0">
                <a:solidFill>
                  <a:schemeClr val="accent5"/>
                </a:solidFill>
                <a:ea typeface="SimSun" panose="02010600030101010101" pitchFamily="2" charset="-122"/>
                <a:cs typeface="Arial" panose="020B0604020202020204" pitchFamily="34" charset="0"/>
              </a:rPr>
              <a:t>ICTs</a:t>
            </a:r>
            <a:r>
              <a:rPr lang="fr-FR" sz="3200" dirty="0" smtClean="0">
                <a:solidFill>
                  <a:schemeClr val="accent5"/>
                </a:solidFill>
                <a:ea typeface="SimSun" panose="02010600030101010101" pitchFamily="2" charset="-122"/>
                <a:cs typeface="Arial" panose="020B0604020202020204" pitchFamily="34" charset="0"/>
              </a:rPr>
              <a:t> and </a:t>
            </a:r>
            <a:r>
              <a:rPr lang="fr-FR" sz="3200" dirty="0" err="1" smtClean="0">
                <a:solidFill>
                  <a:schemeClr val="accent5"/>
                </a:solidFill>
                <a:ea typeface="SimSun" panose="02010600030101010101" pitchFamily="2" charset="-122"/>
                <a:cs typeface="Arial" panose="020B0604020202020204" pitchFamily="34" charset="0"/>
              </a:rPr>
              <a:t>telecommunication</a:t>
            </a:r>
            <a:r>
              <a:rPr lang="fr-FR" sz="3200" dirty="0" smtClean="0">
                <a:solidFill>
                  <a:schemeClr val="accent5"/>
                </a:solidFill>
                <a:ea typeface="SimSun" panose="02010600030101010101" pitchFamily="2" charset="-122"/>
                <a:cs typeface="Arial" panose="020B0604020202020204" pitchFamily="34" charset="0"/>
              </a:rPr>
              <a:t> services</a:t>
            </a:r>
            <a:endParaRPr lang="en-GB" sz="3200" dirty="0">
              <a:solidFill>
                <a:schemeClr val="accent5"/>
              </a:solidFill>
              <a:ea typeface="SimSun" panose="02010600030101010101" pitchFamily="2" charset="-122"/>
              <a:cs typeface="Arial" panose="020B0604020202020204" pitchFamily="34" charset="0"/>
            </a:endParaRPr>
          </a:p>
        </p:txBody>
      </p:sp>
    </p:spTree>
    <p:custDataLst>
      <p:tags r:id="rId1"/>
    </p:custDataLst>
    <p:extLst>
      <p:ext uri="{BB962C8B-B14F-4D97-AF65-F5344CB8AC3E}">
        <p14:creationId xmlns:p14="http://schemas.microsoft.com/office/powerpoint/2010/main" val="104449283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959400"/>
            <a:ext cx="9144000" cy="2387600"/>
          </a:xfrm>
        </p:spPr>
        <p:txBody>
          <a:bodyPr/>
          <a:lstStyle/>
          <a:p>
            <a:r>
              <a:rPr lang="en-US" b="1" dirty="0" smtClean="0">
                <a:solidFill>
                  <a:schemeClr val="accent5"/>
                </a:solidFill>
              </a:rPr>
              <a:t>Thank you</a:t>
            </a:r>
            <a:endParaRPr lang="en-US" b="1" dirty="0">
              <a:solidFill>
                <a:schemeClr val="accent5"/>
              </a:solidFill>
            </a:endParaRPr>
          </a:p>
        </p:txBody>
      </p:sp>
      <p:pic>
        <p:nvPicPr>
          <p:cNvPr id="5" name="Picture 21" descr="ITUseries"/>
          <p:cNvPicPr>
            <a:picLocks noChangeAspect="1" noChangeArrowheads="1"/>
          </p:cNvPicPr>
          <p:nvPr/>
        </p:nvPicPr>
        <p:blipFill>
          <a:blip r:embed="rId2">
            <a:extLst>
              <a:ext uri="{28A0092B-C50C-407E-A947-70E740481C1C}">
                <a14:useLocalDpi xmlns:a14="http://schemas.microsoft.com/office/drawing/2010/main" val="0"/>
              </a:ext>
            </a:extLst>
          </a:blip>
          <a:srcRect t="17264" b="69327"/>
          <a:stretch>
            <a:fillRect/>
          </a:stretch>
        </p:blipFill>
        <p:spPr bwMode="auto">
          <a:xfrm>
            <a:off x="0" y="0"/>
            <a:ext cx="21240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368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52205" y="4976881"/>
            <a:ext cx="9988154" cy="1846659"/>
          </a:xfrm>
          <a:prstGeom prst="rect">
            <a:avLst/>
          </a:prstGeom>
        </p:spPr>
        <p:txBody>
          <a:bodyPr vert="horz" wrap="square" lIns="0" tIns="0" rIns="0" bIns="0" rtlCol="0">
            <a:spAutoFit/>
          </a:bodyPr>
          <a:lstStyle/>
          <a:p>
            <a:pPr marL="12700" algn="just"/>
            <a:endParaRPr lang="es-ES" sz="1200" dirty="0">
              <a:solidFill>
                <a:srgbClr val="548ED4"/>
              </a:solidFill>
              <a:latin typeface="Calibri"/>
              <a:cs typeface="Calibri"/>
            </a:endParaRPr>
          </a:p>
          <a:p>
            <a:pPr marL="355600" indent="-342900">
              <a:buFontTx/>
              <a:buChar char="-"/>
            </a:pPr>
            <a:r>
              <a:rPr lang="en-US" sz="2400" dirty="0">
                <a:solidFill>
                  <a:srgbClr val="548ED4"/>
                </a:solidFill>
                <a:latin typeface="Calibri"/>
                <a:cs typeface="Calibri"/>
              </a:rPr>
              <a:t>Fixed Networks in slight decline </a:t>
            </a:r>
          </a:p>
          <a:p>
            <a:pPr marL="355600" indent="-342900">
              <a:buFontTx/>
              <a:buChar char="-"/>
            </a:pPr>
            <a:r>
              <a:rPr lang="en-US" sz="2400" dirty="0">
                <a:solidFill>
                  <a:srgbClr val="548ED4"/>
                </a:solidFill>
                <a:latin typeface="Calibri"/>
                <a:cs typeface="Calibri"/>
              </a:rPr>
              <a:t>Mobile Networks in high growth, near saturation </a:t>
            </a:r>
          </a:p>
          <a:p>
            <a:pPr marL="355600" indent="-342900">
              <a:buFontTx/>
              <a:buChar char="-"/>
            </a:pPr>
            <a:r>
              <a:rPr lang="en-US" sz="2400" dirty="0">
                <a:solidFill>
                  <a:srgbClr val="548ED4"/>
                </a:solidFill>
                <a:latin typeface="Calibri"/>
                <a:cs typeface="Calibri"/>
              </a:rPr>
              <a:t>increasing Gap between developed and developing world</a:t>
            </a:r>
            <a:r>
              <a:rPr lang="en-US" sz="2400" dirty="0" smtClean="0">
                <a:solidFill>
                  <a:srgbClr val="548ED4"/>
                </a:solidFill>
                <a:latin typeface="Calibri"/>
                <a:cs typeface="Calibri"/>
              </a:rPr>
              <a:t>.</a:t>
            </a:r>
          </a:p>
          <a:p>
            <a:pPr marL="355600" indent="-342900">
              <a:buFontTx/>
              <a:buChar char="-"/>
            </a:pPr>
            <a:r>
              <a:rPr lang="en-US" sz="2400" dirty="0">
                <a:solidFill>
                  <a:srgbClr val="548ED4"/>
                </a:solidFill>
                <a:cs typeface="Calibri"/>
              </a:rPr>
              <a:t>Broadband Universal Service in developing </a:t>
            </a:r>
            <a:r>
              <a:rPr lang="en-US" sz="2400" dirty="0" smtClean="0">
                <a:solidFill>
                  <a:srgbClr val="548ED4"/>
                </a:solidFill>
                <a:cs typeface="Calibri"/>
              </a:rPr>
              <a:t>world: </a:t>
            </a:r>
            <a:r>
              <a:rPr lang="en-US" sz="2400" b="1" dirty="0" smtClean="0">
                <a:solidFill>
                  <a:srgbClr val="548ED4"/>
                </a:solidFill>
                <a:cs typeface="Calibri"/>
              </a:rPr>
              <a:t>Mobile &amp; Prepaid</a:t>
            </a:r>
            <a:endParaRPr lang="en-US" sz="2400" dirty="0">
              <a:solidFill>
                <a:srgbClr val="548ED4"/>
              </a:solidFill>
              <a:latin typeface="Calibri"/>
              <a:cs typeface="Calibri"/>
            </a:endParaRPr>
          </a:p>
          <a:p>
            <a:pPr marL="12700" algn="just"/>
            <a:endParaRPr sz="1200" dirty="0">
              <a:latin typeface="Times New Roman"/>
              <a:cs typeface="Times New Roman"/>
            </a:endParaRPr>
          </a:p>
        </p:txBody>
      </p:sp>
      <p:sp>
        <p:nvSpPr>
          <p:cNvPr id="7" name="object 5"/>
          <p:cNvSpPr txBox="1"/>
          <p:nvPr/>
        </p:nvSpPr>
        <p:spPr>
          <a:xfrm>
            <a:off x="2267814" y="-35379"/>
            <a:ext cx="8041095" cy="553998"/>
          </a:xfrm>
          <a:prstGeom prst="rect">
            <a:avLst/>
          </a:prstGeom>
        </p:spPr>
        <p:txBody>
          <a:bodyPr vert="horz" wrap="square" lIns="0" tIns="0" rIns="0" bIns="0" rtlCol="0">
            <a:spAutoFit/>
          </a:bodyPr>
          <a:lstStyle/>
          <a:p>
            <a:pPr marL="12700" algn="ctr"/>
            <a:r>
              <a:rPr lang="en-US" sz="3600" b="1" spc="-5" dirty="0">
                <a:solidFill>
                  <a:srgbClr val="0070C0"/>
                </a:solidFill>
                <a:latin typeface="Arial Narrow"/>
                <a:cs typeface="Arial Narrow"/>
              </a:rPr>
              <a:t>Broadband Access: Fixed vs. Mobile</a:t>
            </a:r>
            <a:endParaRPr sz="3600" dirty="0">
              <a:latin typeface="Arial Narrow"/>
              <a:cs typeface="Arial Narrow"/>
            </a:endParaRPr>
          </a:p>
        </p:txBody>
      </p:sp>
      <p:pic>
        <p:nvPicPr>
          <p:cNvPr id="2" name="Picture 1"/>
          <p:cNvPicPr>
            <a:picLocks noChangeAspect="1"/>
          </p:cNvPicPr>
          <p:nvPr/>
        </p:nvPicPr>
        <p:blipFill>
          <a:blip r:embed="rId3"/>
          <a:stretch>
            <a:fillRect/>
          </a:stretch>
        </p:blipFill>
        <p:spPr>
          <a:xfrm>
            <a:off x="409903" y="769757"/>
            <a:ext cx="8563849" cy="4459376"/>
          </a:xfrm>
          <a:prstGeom prst="rect">
            <a:avLst/>
          </a:prstGeom>
        </p:spPr>
      </p:pic>
      <p:pic>
        <p:nvPicPr>
          <p:cNvPr id="3" name="Picture 2"/>
          <p:cNvPicPr>
            <a:picLocks noChangeAspect="1"/>
          </p:cNvPicPr>
          <p:nvPr/>
        </p:nvPicPr>
        <p:blipFill>
          <a:blip r:embed="rId4"/>
          <a:stretch>
            <a:fillRect/>
          </a:stretch>
        </p:blipFill>
        <p:spPr>
          <a:xfrm>
            <a:off x="8813912" y="2164981"/>
            <a:ext cx="2989993" cy="1902522"/>
          </a:xfrm>
          <a:prstGeom prst="rect">
            <a:avLst/>
          </a:prstGeom>
        </p:spPr>
      </p:pic>
    </p:spTree>
    <p:extLst>
      <p:ext uri="{BB962C8B-B14F-4D97-AF65-F5344CB8AC3E}">
        <p14:creationId xmlns:p14="http://schemas.microsoft.com/office/powerpoint/2010/main" val="525190718"/>
      </p:ext>
    </p:extLst>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bwMode="auto">
          <a:xfrm>
            <a:off x="8849916" y="6090156"/>
            <a:ext cx="594122" cy="2166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62550EC-CCC4-4CD8-A36D-644FBAE2659F}" type="slidenum">
              <a:rPr lang="en-US" altLang="en-US" sz="900">
                <a:solidFill>
                  <a:srgbClr val="898989"/>
                </a:solidFill>
              </a:rPr>
              <a:pPr>
                <a:spcBef>
                  <a:spcPct val="0"/>
                </a:spcBef>
                <a:buFontTx/>
                <a:buNone/>
              </a:pPr>
              <a:t>5</a:t>
            </a:fld>
            <a:endParaRPr lang="en-US" altLang="en-US" sz="900" dirty="0">
              <a:solidFill>
                <a:srgbClr val="898989"/>
              </a:solidFill>
            </a:endParaRPr>
          </a:p>
        </p:txBody>
      </p:sp>
      <p:sp>
        <p:nvSpPr>
          <p:cNvPr id="6" name="TextBox 5"/>
          <p:cNvSpPr txBox="1">
            <a:spLocks noChangeArrowheads="1"/>
          </p:cNvSpPr>
          <p:nvPr/>
        </p:nvSpPr>
        <p:spPr bwMode="auto">
          <a:xfrm>
            <a:off x="5231606" y="1272442"/>
            <a:ext cx="2514600" cy="461665"/>
          </a:xfrm>
          <a:prstGeom prst="rect">
            <a:avLst/>
          </a:prstGeom>
          <a:solidFill>
            <a:schemeClr val="bg2">
              <a:lumMod val="90000"/>
            </a:schemeClr>
          </a:solidFill>
          <a:ln w="19050">
            <a:solidFill>
              <a:schemeClr val="tx1"/>
            </a:solidFill>
            <a:miter lim="800000"/>
            <a:headEnd/>
            <a:tailEnd/>
          </a:ln>
          <a:effectLst/>
          <a:extLst/>
        </p:spPr>
        <p:txBody>
          <a:bodyPr anchor="ctr">
            <a:spAutoFit/>
          </a:bodyPr>
          <a:lstStyle>
            <a:lvl1pPr algn="ctr">
              <a:defRPr sz="3600" b="1">
                <a:solidFill>
                  <a:srgbClr val="1B5BA2"/>
                </a:solidFill>
                <a:latin typeface="+mj-lt"/>
                <a:ea typeface="+mj-ea"/>
                <a:cs typeface="+mj-cs"/>
              </a:defRPr>
            </a:lvl1pPr>
            <a:lvl2pPr algn="ctr">
              <a:defRPr sz="3600" b="1">
                <a:solidFill>
                  <a:srgbClr val="1B5BA2"/>
                </a:solidFill>
              </a:defRPr>
            </a:lvl2pPr>
            <a:lvl3pPr algn="ctr">
              <a:defRPr sz="3600" b="1">
                <a:solidFill>
                  <a:srgbClr val="1B5BA2"/>
                </a:solidFill>
              </a:defRPr>
            </a:lvl3pPr>
            <a:lvl4pPr algn="ctr">
              <a:defRPr sz="3600" b="1">
                <a:solidFill>
                  <a:srgbClr val="1B5BA2"/>
                </a:solidFill>
              </a:defRPr>
            </a:lvl4pPr>
            <a:lvl5pPr algn="ctr">
              <a:defRPr sz="3600" b="1">
                <a:solidFill>
                  <a:srgbClr val="1B5BA2"/>
                </a:solidFill>
              </a:defRPr>
            </a:lvl5pPr>
            <a:lvl6pPr marL="457200" algn="ctr" eaLnBrk="0" fontAlgn="base" hangingPunct="0">
              <a:spcBef>
                <a:spcPct val="0"/>
              </a:spcBef>
              <a:spcAft>
                <a:spcPct val="0"/>
              </a:spcAft>
              <a:defRPr sz="3600" b="1">
                <a:solidFill>
                  <a:srgbClr val="1B5BA2"/>
                </a:solidFill>
              </a:defRPr>
            </a:lvl6pPr>
            <a:lvl7pPr marL="914400" algn="ctr" eaLnBrk="0" fontAlgn="base" hangingPunct="0">
              <a:spcBef>
                <a:spcPct val="0"/>
              </a:spcBef>
              <a:spcAft>
                <a:spcPct val="0"/>
              </a:spcAft>
              <a:defRPr sz="3600" b="1">
                <a:solidFill>
                  <a:srgbClr val="1B5BA2"/>
                </a:solidFill>
              </a:defRPr>
            </a:lvl7pPr>
            <a:lvl8pPr marL="1371600" algn="ctr" eaLnBrk="0" fontAlgn="base" hangingPunct="0">
              <a:spcBef>
                <a:spcPct val="0"/>
              </a:spcBef>
              <a:spcAft>
                <a:spcPct val="0"/>
              </a:spcAft>
              <a:defRPr sz="3600" b="1">
                <a:solidFill>
                  <a:srgbClr val="1B5BA2"/>
                </a:solidFill>
              </a:defRPr>
            </a:lvl8pPr>
            <a:lvl9pPr marL="1828800" algn="ctr" eaLnBrk="0" fontAlgn="base" hangingPunct="0">
              <a:spcBef>
                <a:spcPct val="0"/>
              </a:spcBef>
              <a:spcAft>
                <a:spcPct val="0"/>
              </a:spcAft>
              <a:defRPr sz="3600" b="1">
                <a:solidFill>
                  <a:srgbClr val="1B5BA2"/>
                </a:solidFill>
              </a:defRPr>
            </a:lvl9pPr>
          </a:lstStyle>
          <a:p>
            <a:pPr>
              <a:defRPr/>
            </a:pPr>
            <a:r>
              <a:rPr lang="en-US" sz="2400" dirty="0">
                <a:solidFill>
                  <a:schemeClr val="tx1"/>
                </a:solidFill>
              </a:rPr>
              <a:t>5G (IMT2020)</a:t>
            </a:r>
          </a:p>
        </p:txBody>
      </p:sp>
      <p:cxnSp>
        <p:nvCxnSpPr>
          <p:cNvPr id="5" name="Straight Arrow Connector 4"/>
          <p:cNvCxnSpPr/>
          <p:nvPr/>
        </p:nvCxnSpPr>
        <p:spPr bwMode="auto">
          <a:xfrm flipV="1">
            <a:off x="7931944" y="1391950"/>
            <a:ext cx="0" cy="4752975"/>
          </a:xfrm>
          <a:prstGeom prst="straightConnector1">
            <a:avLst/>
          </a:prstGeom>
          <a:solidFill>
            <a:srgbClr val="000000"/>
          </a:solidFill>
          <a:ln w="76200" cap="flat" cmpd="sng" algn="ctr">
            <a:solidFill>
              <a:schemeClr val="accent4">
                <a:lumMod val="75000"/>
              </a:schemeClr>
            </a:solidFill>
            <a:prstDash val="solid"/>
            <a:round/>
            <a:headEnd type="none" w="med" len="med"/>
            <a:tailEnd type="arrow"/>
          </a:ln>
          <a:effectLst/>
        </p:spPr>
      </p:cxnSp>
      <p:sp>
        <p:nvSpPr>
          <p:cNvPr id="10245" name="TextBox 9"/>
          <p:cNvSpPr txBox="1">
            <a:spLocks noChangeArrowheads="1"/>
          </p:cNvSpPr>
          <p:nvPr/>
        </p:nvSpPr>
        <p:spPr bwMode="auto">
          <a:xfrm>
            <a:off x="7986713" y="5906798"/>
            <a:ext cx="9715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350" b="1" dirty="0">
                <a:solidFill>
                  <a:srgbClr val="FF9933"/>
                </a:solidFill>
                <a:latin typeface="Arial" panose="020B0604020202020204" pitchFamily="34" charset="0"/>
              </a:rPr>
              <a:t>1990</a:t>
            </a:r>
          </a:p>
        </p:txBody>
      </p:sp>
      <p:sp>
        <p:nvSpPr>
          <p:cNvPr id="14" name="TextBox 13"/>
          <p:cNvSpPr txBox="1"/>
          <p:nvPr/>
        </p:nvSpPr>
        <p:spPr>
          <a:xfrm>
            <a:off x="7986713" y="4416136"/>
            <a:ext cx="971550" cy="300082"/>
          </a:xfrm>
          <a:prstGeom prst="rect">
            <a:avLst/>
          </a:prstGeom>
          <a:noFill/>
        </p:spPr>
        <p:txBody>
          <a:bodyPr>
            <a:spAutoFit/>
          </a:bodyPr>
          <a:lstStyle/>
          <a:p>
            <a:pPr>
              <a:defRPr/>
            </a:pPr>
            <a:r>
              <a:rPr lang="en-US" sz="1350" b="1" dirty="0">
                <a:solidFill>
                  <a:schemeClr val="accent6">
                    <a:lumMod val="75000"/>
                  </a:schemeClr>
                </a:solidFill>
              </a:rPr>
              <a:t>2000</a:t>
            </a:r>
          </a:p>
        </p:txBody>
      </p:sp>
      <p:sp>
        <p:nvSpPr>
          <p:cNvPr id="16" name="TextBox 15"/>
          <p:cNvSpPr txBox="1"/>
          <p:nvPr/>
        </p:nvSpPr>
        <p:spPr>
          <a:xfrm>
            <a:off x="8040291" y="3227892"/>
            <a:ext cx="971550" cy="300082"/>
          </a:xfrm>
          <a:prstGeom prst="rect">
            <a:avLst/>
          </a:prstGeom>
          <a:noFill/>
        </p:spPr>
        <p:txBody>
          <a:bodyPr>
            <a:spAutoFit/>
          </a:bodyPr>
          <a:lstStyle/>
          <a:p>
            <a:pPr>
              <a:defRPr/>
            </a:pPr>
            <a:r>
              <a:rPr lang="en-US" sz="1350" b="1" dirty="0">
                <a:solidFill>
                  <a:schemeClr val="accent4"/>
                </a:solidFill>
              </a:rPr>
              <a:t>2007</a:t>
            </a:r>
          </a:p>
        </p:txBody>
      </p:sp>
      <p:sp>
        <p:nvSpPr>
          <p:cNvPr id="18" name="TextBox 17"/>
          <p:cNvSpPr txBox="1"/>
          <p:nvPr/>
        </p:nvSpPr>
        <p:spPr>
          <a:xfrm>
            <a:off x="7986713" y="2256342"/>
            <a:ext cx="971550" cy="300082"/>
          </a:xfrm>
          <a:prstGeom prst="rect">
            <a:avLst/>
          </a:prstGeom>
          <a:noFill/>
        </p:spPr>
        <p:txBody>
          <a:bodyPr>
            <a:spAutoFit/>
          </a:bodyPr>
          <a:lstStyle/>
          <a:p>
            <a:pPr>
              <a:defRPr/>
            </a:pPr>
            <a:r>
              <a:rPr lang="en-US" sz="1350" b="1" dirty="0">
                <a:solidFill>
                  <a:schemeClr val="accent2">
                    <a:lumMod val="75000"/>
                  </a:schemeClr>
                </a:solidFill>
              </a:rPr>
              <a:t>2012</a:t>
            </a:r>
          </a:p>
        </p:txBody>
      </p:sp>
      <p:pic>
        <p:nvPicPr>
          <p:cNvPr id="102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964" y="4686409"/>
            <a:ext cx="2213372"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7878367" y="2526614"/>
            <a:ext cx="1052513" cy="784830"/>
          </a:xfrm>
          <a:prstGeom prst="rect">
            <a:avLst/>
          </a:prstGeom>
          <a:noFill/>
        </p:spPr>
        <p:txBody>
          <a:bodyPr>
            <a:spAutoFit/>
          </a:bodyPr>
          <a:lstStyle/>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5 Years</a:t>
            </a:r>
          </a:p>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 </a:t>
            </a:r>
          </a:p>
        </p:txBody>
      </p:sp>
      <p:pic>
        <p:nvPicPr>
          <p:cNvPr id="102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8237" y="3520787"/>
            <a:ext cx="2555081" cy="143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514" y="2640916"/>
            <a:ext cx="2591991" cy="139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6105" y="1837244"/>
            <a:ext cx="2477690" cy="133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7878367" y="3444587"/>
            <a:ext cx="1052513" cy="1061829"/>
          </a:xfrm>
          <a:prstGeom prst="rect">
            <a:avLst/>
          </a:prstGeom>
          <a:noFill/>
        </p:spPr>
        <p:txBody>
          <a:bodyPr>
            <a:spAutoFit/>
          </a:bodyPr>
          <a:lstStyle/>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7 Years</a:t>
            </a:r>
          </a:p>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 </a:t>
            </a:r>
          </a:p>
        </p:txBody>
      </p:sp>
      <p:sp>
        <p:nvSpPr>
          <p:cNvPr id="33" name="TextBox 32"/>
          <p:cNvSpPr txBox="1"/>
          <p:nvPr/>
        </p:nvSpPr>
        <p:spPr>
          <a:xfrm>
            <a:off x="7878367" y="4686409"/>
            <a:ext cx="1052513" cy="1338828"/>
          </a:xfrm>
          <a:prstGeom prst="rect">
            <a:avLst/>
          </a:prstGeom>
          <a:noFill/>
        </p:spPr>
        <p:txBody>
          <a:bodyPr>
            <a:spAutoFit/>
          </a:bodyPr>
          <a:lstStyle/>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10 Years</a:t>
            </a:r>
          </a:p>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 </a:t>
            </a:r>
          </a:p>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a:t>
            </a:r>
          </a:p>
        </p:txBody>
      </p:sp>
      <p:sp>
        <p:nvSpPr>
          <p:cNvPr id="17" name="TextBox 16"/>
          <p:cNvSpPr txBox="1"/>
          <p:nvPr/>
        </p:nvSpPr>
        <p:spPr>
          <a:xfrm>
            <a:off x="8101013" y="1608642"/>
            <a:ext cx="971550" cy="300082"/>
          </a:xfrm>
          <a:prstGeom prst="rect">
            <a:avLst/>
          </a:prstGeom>
          <a:noFill/>
        </p:spPr>
        <p:txBody>
          <a:bodyPr>
            <a:spAutoFit/>
          </a:bodyPr>
          <a:lstStyle/>
          <a:p>
            <a:pPr>
              <a:defRPr/>
            </a:pPr>
            <a:r>
              <a:rPr lang="en-US" sz="1350" b="1" dirty="0">
                <a:solidFill>
                  <a:schemeClr val="accent2">
                    <a:lumMod val="75000"/>
                  </a:schemeClr>
                </a:solidFill>
              </a:rPr>
              <a:t>2016</a:t>
            </a:r>
          </a:p>
        </p:txBody>
      </p:sp>
      <p:sp>
        <p:nvSpPr>
          <p:cNvPr id="20" name="TextBox 19"/>
          <p:cNvSpPr txBox="1"/>
          <p:nvPr/>
        </p:nvSpPr>
        <p:spPr>
          <a:xfrm>
            <a:off x="7878368" y="1602689"/>
            <a:ext cx="1053703" cy="784830"/>
          </a:xfrm>
          <a:prstGeom prst="rect">
            <a:avLst/>
          </a:prstGeom>
          <a:noFill/>
        </p:spPr>
        <p:txBody>
          <a:bodyPr>
            <a:spAutoFit/>
          </a:bodyPr>
          <a:lstStyle/>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4 Years</a:t>
            </a:r>
          </a:p>
          <a:p>
            <a:pPr algn="ctr">
              <a:defRPr/>
            </a:pPr>
            <a:r>
              <a:rPr lang="en-US" sz="900" b="1" dirty="0">
                <a:solidFill>
                  <a:schemeClr val="tx1">
                    <a:lumMod val="75000"/>
                    <a:lumOff val="25000"/>
                  </a:schemeClr>
                </a:solidFill>
              </a:rPr>
              <a:t>.</a:t>
            </a:r>
          </a:p>
          <a:p>
            <a:pPr algn="ctr">
              <a:defRPr/>
            </a:pPr>
            <a:r>
              <a:rPr lang="en-US" sz="900" b="1" dirty="0">
                <a:solidFill>
                  <a:schemeClr val="tx1">
                    <a:lumMod val="75000"/>
                    <a:lumOff val="25000"/>
                  </a:schemeClr>
                </a:solidFill>
              </a:rPr>
              <a:t>. </a:t>
            </a:r>
          </a:p>
        </p:txBody>
      </p:sp>
      <p:sp>
        <p:nvSpPr>
          <p:cNvPr id="19" name="TextBox 18"/>
          <p:cNvSpPr txBox="1">
            <a:spLocks noChangeArrowheads="1"/>
          </p:cNvSpPr>
          <p:nvPr/>
        </p:nvSpPr>
        <p:spPr bwMode="auto">
          <a:xfrm>
            <a:off x="1648881" y="243586"/>
            <a:ext cx="7848872" cy="584775"/>
          </a:xfrm>
          <a:prstGeom prst="rect">
            <a:avLst/>
          </a:prstGeom>
          <a:noFill/>
          <a:ln w="9525">
            <a:noFill/>
            <a:miter lim="800000"/>
            <a:headEnd/>
            <a:tailEnd/>
          </a:ln>
          <a:effectLst/>
          <a:extLst/>
        </p:spPr>
        <p:txBody>
          <a:bodyPr vert="horz" wrap="square" lIns="91440" tIns="45720" rIns="91440" bIns="45720" numCol="1" anchor="ctr" anchorCtr="0" compatLnSpc="1">
            <a:prstTxWarp prst="textNoShape">
              <a:avLst/>
            </a:prstTxWarp>
            <a:spAutoFit/>
          </a:bodyPr>
          <a:lstStyle>
            <a:lvl1pPr algn="ctr">
              <a:defRPr sz="3600" b="1">
                <a:solidFill>
                  <a:srgbClr val="1B5BA2"/>
                </a:solidFill>
                <a:latin typeface="+mj-lt"/>
                <a:ea typeface="+mj-ea"/>
                <a:cs typeface="+mj-cs"/>
              </a:defRPr>
            </a:lvl1pPr>
            <a:lvl2pPr algn="ctr">
              <a:defRPr sz="3600" b="1">
                <a:solidFill>
                  <a:srgbClr val="1B5BA2"/>
                </a:solidFill>
              </a:defRPr>
            </a:lvl2pPr>
            <a:lvl3pPr algn="ctr">
              <a:defRPr sz="3600" b="1">
                <a:solidFill>
                  <a:srgbClr val="1B5BA2"/>
                </a:solidFill>
              </a:defRPr>
            </a:lvl3pPr>
            <a:lvl4pPr algn="ctr">
              <a:defRPr sz="3600" b="1">
                <a:solidFill>
                  <a:srgbClr val="1B5BA2"/>
                </a:solidFill>
              </a:defRPr>
            </a:lvl4pPr>
            <a:lvl5pPr algn="ctr">
              <a:defRPr sz="3600" b="1">
                <a:solidFill>
                  <a:srgbClr val="1B5BA2"/>
                </a:solidFill>
              </a:defRPr>
            </a:lvl5pPr>
            <a:lvl6pPr marL="457200" algn="ctr" eaLnBrk="0" fontAlgn="base" hangingPunct="0">
              <a:spcBef>
                <a:spcPct val="0"/>
              </a:spcBef>
              <a:spcAft>
                <a:spcPct val="0"/>
              </a:spcAft>
              <a:defRPr sz="3600" b="1">
                <a:solidFill>
                  <a:srgbClr val="1B5BA2"/>
                </a:solidFill>
              </a:defRPr>
            </a:lvl6pPr>
            <a:lvl7pPr marL="914400" algn="ctr" eaLnBrk="0" fontAlgn="base" hangingPunct="0">
              <a:spcBef>
                <a:spcPct val="0"/>
              </a:spcBef>
              <a:spcAft>
                <a:spcPct val="0"/>
              </a:spcAft>
              <a:defRPr sz="3600" b="1">
                <a:solidFill>
                  <a:srgbClr val="1B5BA2"/>
                </a:solidFill>
              </a:defRPr>
            </a:lvl7pPr>
            <a:lvl8pPr marL="1371600" algn="ctr" eaLnBrk="0" fontAlgn="base" hangingPunct="0">
              <a:spcBef>
                <a:spcPct val="0"/>
              </a:spcBef>
              <a:spcAft>
                <a:spcPct val="0"/>
              </a:spcAft>
              <a:defRPr sz="3600" b="1">
                <a:solidFill>
                  <a:srgbClr val="1B5BA2"/>
                </a:solidFill>
              </a:defRPr>
            </a:lvl8pPr>
            <a:lvl9pPr marL="1828800" algn="ctr" eaLnBrk="0" fontAlgn="base" hangingPunct="0">
              <a:spcBef>
                <a:spcPct val="0"/>
              </a:spcBef>
              <a:spcAft>
                <a:spcPct val="0"/>
              </a:spcAft>
              <a:defRPr sz="3600" b="1">
                <a:solidFill>
                  <a:srgbClr val="1B5BA2"/>
                </a:solidFill>
              </a:defRPr>
            </a:lvl9pPr>
          </a:lstStyle>
          <a:p>
            <a:pPr eaLnBrk="0" fontAlgn="base" hangingPunct="0">
              <a:spcBef>
                <a:spcPct val="0"/>
              </a:spcBef>
              <a:spcAft>
                <a:spcPct val="0"/>
              </a:spcAft>
              <a:buClr>
                <a:prstClr val="black"/>
              </a:buClr>
              <a:buFont typeface="Arial" pitchFamily="34" charset="0"/>
              <a:buNone/>
            </a:pPr>
            <a:r>
              <a:rPr lang="en-US" sz="3200" dirty="0">
                <a:solidFill>
                  <a:schemeClr val="accent5"/>
                </a:solidFill>
              </a:rPr>
              <a:t>Mobile Networks Evolution</a:t>
            </a:r>
          </a:p>
        </p:txBody>
      </p:sp>
      <p:pic>
        <p:nvPicPr>
          <p:cNvPr id="2" name="Picture 1"/>
          <p:cNvPicPr>
            <a:picLocks noChangeAspect="1"/>
          </p:cNvPicPr>
          <p:nvPr/>
        </p:nvPicPr>
        <p:blipFill>
          <a:blip r:embed="rId7"/>
          <a:stretch>
            <a:fillRect/>
          </a:stretch>
        </p:blipFill>
        <p:spPr>
          <a:xfrm>
            <a:off x="353792" y="1333582"/>
            <a:ext cx="2009599" cy="4893691"/>
          </a:xfrm>
          <a:prstGeom prst="rect">
            <a:avLst/>
          </a:prstGeom>
        </p:spPr>
      </p:pic>
      <p:sp>
        <p:nvSpPr>
          <p:cNvPr id="3" name="Rectangle 2"/>
          <p:cNvSpPr/>
          <p:nvPr/>
        </p:nvSpPr>
        <p:spPr>
          <a:xfrm>
            <a:off x="8938910" y="2454185"/>
            <a:ext cx="2800677" cy="2147576"/>
          </a:xfrm>
          <a:prstGeom prst="rect">
            <a:avLst/>
          </a:prstGeom>
        </p:spPr>
        <p:txBody>
          <a:bodyPr wrap="square">
            <a:spAutoFit/>
          </a:bodyPr>
          <a:lstStyle/>
          <a:p>
            <a:pPr algn="ctr">
              <a:lnSpc>
                <a:spcPct val="106000"/>
              </a:lnSpc>
              <a:spcAft>
                <a:spcPts val="600"/>
              </a:spcAft>
            </a:pPr>
            <a:r>
              <a:rPr lang="en-GB" b="1" spc="56" dirty="0">
                <a:solidFill>
                  <a:schemeClr val="accent5"/>
                </a:solidFill>
                <a:latin typeface="Calibri" panose="020F0502020204030204" pitchFamily="34" charset="0"/>
                <a:ea typeface="SimSun" panose="02010600030101010101" pitchFamily="2" charset="-122"/>
                <a:cs typeface="Arial" panose="020B0604020202020204" pitchFamily="34" charset="0"/>
              </a:rPr>
              <a:t>For over 30 years, ITU has been developing the standards and spectrum arrangements to support International Mobile Telecommunications (IMT)</a:t>
            </a:r>
            <a:endParaRPr lang="en-US" b="1" spc="56" dirty="0">
              <a:solidFill>
                <a:schemeClr val="accent5"/>
              </a:solidFill>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1391887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Rectangle 436"/>
          <p:cNvSpPr/>
          <p:nvPr/>
        </p:nvSpPr>
        <p:spPr>
          <a:xfrm>
            <a:off x="1690149" y="1778504"/>
            <a:ext cx="5553228" cy="2720873"/>
          </a:xfrm>
          <a:prstGeom prst="rect">
            <a:avLst/>
          </a:prstGeom>
        </p:spPr>
        <p:txBody>
          <a:bodyPr wrap="square">
            <a:spAutoFit/>
          </a:bodyPr>
          <a:lstStyle/>
          <a:p>
            <a:pPr>
              <a:lnSpc>
                <a:spcPct val="106000"/>
              </a:lnSpc>
              <a:spcAft>
                <a:spcPts val="600"/>
              </a:spcAft>
            </a:pPr>
            <a:r>
              <a:rPr lang="en-US" sz="2100" b="1" dirty="0">
                <a:solidFill>
                  <a:schemeClr val="accent5"/>
                </a:solidFill>
                <a:latin typeface="Calibri" panose="020F0502020204030204" pitchFamily="34" charset="0"/>
                <a:ea typeface="SimSun" panose="02010600030101010101" pitchFamily="2" charset="-122"/>
                <a:cs typeface="Arial" panose="020B0604020202020204" pitchFamily="34" charset="0"/>
              </a:rPr>
              <a:t>1G</a:t>
            </a:r>
            <a: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t> analogue systems provided two key improvements over the first radiotelephone services: </a:t>
            </a:r>
          </a:p>
          <a:p>
            <a:pPr marL="257175" indent="-257175">
              <a:lnSpc>
                <a:spcPct val="106000"/>
              </a:lnSpc>
              <a:spcAft>
                <a:spcPts val="600"/>
              </a:spcAft>
              <a:buFontTx/>
              <a:buChar char="-"/>
            </a:pPr>
            <a: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t>the invention of the microprocessor; and</a:t>
            </a:r>
          </a:p>
          <a:p>
            <a:pPr marL="257175" indent="-257175">
              <a:lnSpc>
                <a:spcPct val="106000"/>
              </a:lnSpc>
              <a:spcAft>
                <a:spcPts val="600"/>
              </a:spcAft>
              <a:buFontTx/>
              <a:buChar char="-"/>
            </a:pPr>
            <a: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t>digitization of the control link between the mobile phone and the cell site. </a:t>
            </a:r>
          </a:p>
          <a:p>
            <a:pPr>
              <a:lnSpc>
                <a:spcPct val="106000"/>
              </a:lnSpc>
              <a:spcAft>
                <a:spcPts val="600"/>
              </a:spcAft>
            </a:pPr>
            <a: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t> </a:t>
            </a:r>
          </a:p>
        </p:txBody>
      </p:sp>
      <p:graphicFrame>
        <p:nvGraphicFramePr>
          <p:cNvPr id="4" name="Diagram 3"/>
          <p:cNvGraphicFramePr/>
          <p:nvPr>
            <p:extLst/>
          </p:nvPr>
        </p:nvGraphicFramePr>
        <p:xfrm>
          <a:off x="1690149" y="4523979"/>
          <a:ext cx="8791780" cy="299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Rectangle 33"/>
          <p:cNvSpPr/>
          <p:nvPr/>
        </p:nvSpPr>
        <p:spPr>
          <a:xfrm>
            <a:off x="1819934" y="4995456"/>
            <a:ext cx="8661995" cy="738664"/>
          </a:xfrm>
          <a:prstGeom prst="rect">
            <a:avLst/>
          </a:prstGeom>
        </p:spPr>
        <p:txBody>
          <a:bodyPr wrap="square">
            <a:spAutoFit/>
          </a:bodyPr>
          <a:lstStyle/>
          <a:p>
            <a:pPr algn="ctr" defTabSz="457189"/>
            <a:r>
              <a:rPr lang="en-US" sz="2100" b="1" dirty="0">
                <a:solidFill>
                  <a:schemeClr val="accent5"/>
                </a:solidFill>
              </a:rPr>
              <a:t>Frequencies for mobile services allocated</a:t>
            </a:r>
          </a:p>
          <a:p>
            <a:pPr algn="ctr" defTabSz="457189"/>
            <a:r>
              <a:rPr lang="en-US" sz="2100" b="1" dirty="0">
                <a:solidFill>
                  <a:schemeClr val="accent5"/>
                </a:solidFill>
              </a:rPr>
              <a:t>in the </a:t>
            </a:r>
            <a:r>
              <a:rPr lang="en-US" altLang="en-US" sz="2100" b="1" dirty="0">
                <a:solidFill>
                  <a:srgbClr val="FF0000"/>
                </a:solidFill>
              </a:rPr>
              <a:t>Radio Regulations</a:t>
            </a:r>
            <a:endParaRPr lang="en-US" sz="2100" b="1" dirty="0">
              <a:solidFill>
                <a:srgbClr val="FF0000"/>
              </a:solidFill>
            </a:endParaRPr>
          </a:p>
        </p:txBody>
      </p:sp>
      <p:pic>
        <p:nvPicPr>
          <p:cNvPr id="9" name="Picture 8">
            <a:extLst>
              <a:ext uri="{FF2B5EF4-FFF2-40B4-BE49-F238E27FC236}">
                <a16:creationId xmlns:a16="http://schemas.microsoft.com/office/drawing/2014/main" id="{2D9D0BAB-5895-4F3B-84AC-A8A2285B47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77594" y="1967593"/>
            <a:ext cx="3504335" cy="2218244"/>
          </a:xfrm>
          <a:prstGeom prst="rect">
            <a:avLst/>
          </a:prstGeom>
        </p:spPr>
      </p:pic>
      <p:sp>
        <p:nvSpPr>
          <p:cNvPr id="13" name="Rounded Rectangle 9">
            <a:extLst>
              <a:ext uri="{FF2B5EF4-FFF2-40B4-BE49-F238E27FC236}">
                <a16:creationId xmlns:a16="http://schemas.microsoft.com/office/drawing/2014/main" id="{20359613-B4CD-4FA0-BAC6-1E31C7EE8008}"/>
              </a:ext>
            </a:extLst>
          </p:cNvPr>
          <p:cNvSpPr/>
          <p:nvPr/>
        </p:nvSpPr>
        <p:spPr>
          <a:xfrm>
            <a:off x="2290563" y="326168"/>
            <a:ext cx="7590953" cy="618708"/>
          </a:xfrm>
          <a:prstGeom prst="roundRect">
            <a:avLst>
              <a:gd name="adj" fmla="val 10000"/>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buClr>
                <a:prstClr val="black"/>
              </a:buClr>
              <a:buFont typeface="Arial" pitchFamily="34" charset="0"/>
              <a:buNone/>
            </a:pPr>
            <a:r>
              <a:rPr lang="en-US" sz="3200" b="1" dirty="0">
                <a:solidFill>
                  <a:schemeClr val="accent5"/>
                </a:solidFill>
                <a:latin typeface="+mj-lt"/>
                <a:ea typeface="+mj-ea"/>
                <a:cs typeface="+mj-cs"/>
              </a:rPr>
              <a:t>First Generation (1G)</a:t>
            </a:r>
          </a:p>
        </p:txBody>
      </p:sp>
    </p:spTree>
    <p:extLst>
      <p:ext uri="{BB962C8B-B14F-4D97-AF65-F5344CB8AC3E}">
        <p14:creationId xmlns:p14="http://schemas.microsoft.com/office/powerpoint/2010/main" val="2451374100"/>
      </p:ext>
    </p:extLst>
  </p:cSld>
  <p:clrMapOvr>
    <a:masterClrMapping/>
  </p:clrMapOvr>
  <mc:AlternateContent xmlns:mc="http://schemas.openxmlformats.org/markup-compatibility/2006" xmlns:p14="http://schemas.microsoft.com/office/powerpoint/2010/main">
    <mc:Choice Requires="p14">
      <p:transition spd="slow" p14:dur="2000" advTm="7000">
        <p:fade/>
      </p:transition>
    </mc:Choice>
    <mc:Fallback xmlns="">
      <p:transition spd="slow" advTm="7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Rectangle 436"/>
          <p:cNvSpPr/>
          <p:nvPr/>
        </p:nvSpPr>
        <p:spPr>
          <a:xfrm>
            <a:off x="1940860" y="1712578"/>
            <a:ext cx="5731727" cy="3007362"/>
          </a:xfrm>
          <a:prstGeom prst="rect">
            <a:avLst/>
          </a:prstGeom>
        </p:spPr>
        <p:txBody>
          <a:bodyPr wrap="square">
            <a:spAutoFit/>
          </a:bodyPr>
          <a:lstStyle/>
          <a:p>
            <a:pPr>
              <a:lnSpc>
                <a:spcPct val="106000"/>
              </a:lnSpc>
              <a:spcAft>
                <a:spcPts val="600"/>
              </a:spcAft>
            </a:pPr>
            <a:r>
              <a:rPr lang="en-US" sz="2100" b="1" dirty="0">
                <a:solidFill>
                  <a:schemeClr val="accent5"/>
                </a:solidFill>
                <a:latin typeface="Calibri" panose="020F0502020204030204" pitchFamily="34" charset="0"/>
                <a:ea typeface="SimSun" panose="02010600030101010101" pitchFamily="2" charset="-122"/>
                <a:cs typeface="Arial" panose="020B0604020202020204" pitchFamily="34" charset="0"/>
              </a:rPr>
              <a:t>2G</a:t>
            </a:r>
            <a: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t> systems digitized not only the control link</a:t>
            </a:r>
            <a:b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br>
            <a: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t>but also the voice signal - better quality and</a:t>
            </a:r>
            <a:b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br>
            <a: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t>higher capacity at lower cost. </a:t>
            </a:r>
            <a:b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br>
            <a:r>
              <a:rPr lang="en-US" sz="600" dirty="0">
                <a:solidFill>
                  <a:schemeClr val="accent5"/>
                </a:solidFill>
                <a:latin typeface="Calibri" panose="020F0502020204030204" pitchFamily="34" charset="0"/>
                <a:ea typeface="SimSun" panose="02010600030101010101" pitchFamily="2" charset="-122"/>
                <a:cs typeface="Arial" panose="020B0604020202020204" pitchFamily="34" charset="0"/>
              </a:rPr>
              <a:t/>
            </a:r>
            <a:br>
              <a:rPr lang="en-US" sz="600" dirty="0">
                <a:solidFill>
                  <a:schemeClr val="accent5"/>
                </a:solidFill>
                <a:latin typeface="Calibri" panose="020F0502020204030204" pitchFamily="34" charset="0"/>
                <a:ea typeface="SimSun" panose="02010600030101010101" pitchFamily="2" charset="-122"/>
                <a:cs typeface="Arial" panose="020B0604020202020204" pitchFamily="34" charset="0"/>
              </a:rPr>
            </a:br>
            <a:r>
              <a:rPr lang="en-US" sz="2100" dirty="0">
                <a:solidFill>
                  <a:schemeClr val="accent5"/>
                </a:solidFill>
                <a:latin typeface="Calibri" panose="020F0502020204030204" pitchFamily="34" charset="0"/>
                <a:ea typeface="HYSinMyeongJo-Medium"/>
                <a:cs typeface="Arial" panose="020B0604020202020204" pitchFamily="34" charset="0"/>
              </a:rPr>
              <a:t>Regional/global operation was hampered by:</a:t>
            </a:r>
            <a:br>
              <a:rPr lang="en-US" sz="2100" dirty="0">
                <a:solidFill>
                  <a:schemeClr val="accent5"/>
                </a:solidFill>
                <a:latin typeface="Calibri" panose="020F0502020204030204" pitchFamily="34" charset="0"/>
                <a:ea typeface="HYSinMyeongJo-Medium"/>
                <a:cs typeface="Arial" panose="020B0604020202020204" pitchFamily="34" charset="0"/>
              </a:rPr>
            </a:br>
            <a:r>
              <a:rPr lang="en-US" sz="2100" dirty="0">
                <a:solidFill>
                  <a:schemeClr val="accent5"/>
                </a:solidFill>
                <a:latin typeface="Calibri" panose="020F0502020204030204" pitchFamily="34" charset="0"/>
                <a:ea typeface="HYSinMyeongJo-Medium"/>
                <a:cs typeface="Arial" panose="020B0604020202020204" pitchFamily="34" charset="0"/>
              </a:rPr>
              <a:t>- multiple incompatible standards; </a:t>
            </a:r>
            <a:br>
              <a:rPr lang="en-US" sz="2100" dirty="0">
                <a:solidFill>
                  <a:schemeClr val="accent5"/>
                </a:solidFill>
                <a:latin typeface="Calibri" panose="020F0502020204030204" pitchFamily="34" charset="0"/>
                <a:ea typeface="HYSinMyeongJo-Medium"/>
                <a:cs typeface="Arial" panose="020B0604020202020204" pitchFamily="34" charset="0"/>
              </a:rPr>
            </a:br>
            <a:r>
              <a:rPr lang="en-US" sz="2100" dirty="0">
                <a:solidFill>
                  <a:schemeClr val="accent5"/>
                </a:solidFill>
                <a:latin typeface="Calibri" panose="020F0502020204030204" pitchFamily="34" charset="0"/>
                <a:ea typeface="HYSinMyeongJo-Medium"/>
                <a:cs typeface="Arial" panose="020B0604020202020204" pitchFamily="34" charset="0"/>
              </a:rPr>
              <a:t>- different frequency bands and channels</a:t>
            </a:r>
            <a:br>
              <a:rPr lang="en-US" sz="2100" dirty="0">
                <a:solidFill>
                  <a:schemeClr val="accent5"/>
                </a:solidFill>
                <a:latin typeface="Calibri" panose="020F0502020204030204" pitchFamily="34" charset="0"/>
                <a:ea typeface="HYSinMyeongJo-Medium"/>
                <a:cs typeface="Arial" panose="020B0604020202020204" pitchFamily="34" charset="0"/>
              </a:rPr>
            </a:br>
            <a:r>
              <a:rPr lang="en-US" sz="2100" dirty="0">
                <a:solidFill>
                  <a:schemeClr val="accent5"/>
                </a:solidFill>
                <a:latin typeface="Calibri" panose="020F0502020204030204" pitchFamily="34" charset="0"/>
                <a:ea typeface="HYSinMyeongJo-Medium"/>
                <a:cs typeface="Arial" panose="020B0604020202020204" pitchFamily="34" charset="0"/>
              </a:rPr>
              <a:t>  in different parts of the world.</a:t>
            </a:r>
            <a:endPar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endParaRPr>
          </a:p>
          <a:p>
            <a:pPr>
              <a:lnSpc>
                <a:spcPct val="106000"/>
              </a:lnSpc>
              <a:spcAft>
                <a:spcPts val="600"/>
              </a:spcAft>
            </a:pPr>
            <a: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t> </a:t>
            </a:r>
          </a:p>
        </p:txBody>
      </p:sp>
      <p:graphicFrame>
        <p:nvGraphicFramePr>
          <p:cNvPr id="4" name="Diagram 3"/>
          <p:cNvGraphicFramePr/>
          <p:nvPr>
            <p:extLst/>
          </p:nvPr>
        </p:nvGraphicFramePr>
        <p:xfrm>
          <a:off x="1690149" y="4397982"/>
          <a:ext cx="8791780" cy="299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Rectangle 33"/>
          <p:cNvSpPr/>
          <p:nvPr/>
        </p:nvSpPr>
        <p:spPr>
          <a:xfrm>
            <a:off x="2839234" y="4771962"/>
            <a:ext cx="6821521" cy="1061829"/>
          </a:xfrm>
          <a:prstGeom prst="rect">
            <a:avLst/>
          </a:prstGeom>
        </p:spPr>
        <p:txBody>
          <a:bodyPr wrap="square">
            <a:spAutoFit/>
          </a:bodyPr>
          <a:lstStyle/>
          <a:p>
            <a:pPr defTabSz="457189"/>
            <a:r>
              <a:rPr lang="en-US" sz="2100" b="1" dirty="0">
                <a:solidFill>
                  <a:schemeClr val="accent5"/>
                </a:solidFill>
              </a:rPr>
              <a:t>ITU-R develops the international mobile telecommunication system (IMT) to address these issues – first global IMT frequencies identified at </a:t>
            </a:r>
            <a:r>
              <a:rPr lang="en-US" sz="2100" b="1" dirty="0">
                <a:solidFill>
                  <a:srgbClr val="FF0000"/>
                </a:solidFill>
              </a:rPr>
              <a:t>WRC-92</a:t>
            </a:r>
          </a:p>
        </p:txBody>
      </p:sp>
      <p:pic>
        <p:nvPicPr>
          <p:cNvPr id="2" name="Picture 1">
            <a:extLst>
              <a:ext uri="{FF2B5EF4-FFF2-40B4-BE49-F238E27FC236}">
                <a16:creationId xmlns:a16="http://schemas.microsoft.com/office/drawing/2014/main" id="{64054C91-831F-4D55-AFEE-5DC27A42BC65}"/>
              </a:ext>
            </a:extLst>
          </p:cNvPr>
          <p:cNvPicPr>
            <a:picLocks noChangeAspect="1"/>
          </p:cNvPicPr>
          <p:nvPr/>
        </p:nvPicPr>
        <p:blipFill>
          <a:blip r:embed="rId8"/>
          <a:stretch>
            <a:fillRect/>
          </a:stretch>
        </p:blipFill>
        <p:spPr>
          <a:xfrm>
            <a:off x="7103451" y="1912776"/>
            <a:ext cx="3684059" cy="2464481"/>
          </a:xfrm>
          <a:prstGeom prst="rect">
            <a:avLst/>
          </a:prstGeom>
        </p:spPr>
      </p:pic>
      <p:sp>
        <p:nvSpPr>
          <p:cNvPr id="12" name="Rounded Rectangle 9">
            <a:extLst>
              <a:ext uri="{FF2B5EF4-FFF2-40B4-BE49-F238E27FC236}">
                <a16:creationId xmlns:a16="http://schemas.microsoft.com/office/drawing/2014/main" id="{F6F36468-D574-4004-9C58-96EA50DDAABD}"/>
              </a:ext>
            </a:extLst>
          </p:cNvPr>
          <p:cNvSpPr/>
          <p:nvPr/>
        </p:nvSpPr>
        <p:spPr>
          <a:xfrm>
            <a:off x="2100355" y="193432"/>
            <a:ext cx="5846568" cy="618708"/>
          </a:xfrm>
          <a:prstGeom prst="roundRect">
            <a:avLst>
              <a:gd name="adj" fmla="val 10000"/>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buClr>
                <a:prstClr val="black"/>
              </a:buClr>
              <a:buFont typeface="Arial" pitchFamily="34" charset="0"/>
              <a:buNone/>
            </a:pPr>
            <a:r>
              <a:rPr lang="en-US" sz="3200" b="1" dirty="0">
                <a:solidFill>
                  <a:schemeClr val="accent5"/>
                </a:solidFill>
                <a:latin typeface="+mj-lt"/>
                <a:ea typeface="+mj-ea"/>
                <a:cs typeface="+mj-cs"/>
              </a:rPr>
              <a:t>Second Generation (2G)</a:t>
            </a:r>
          </a:p>
        </p:txBody>
      </p:sp>
    </p:spTree>
    <p:extLst>
      <p:ext uri="{BB962C8B-B14F-4D97-AF65-F5344CB8AC3E}">
        <p14:creationId xmlns:p14="http://schemas.microsoft.com/office/powerpoint/2010/main" val="1074937837"/>
      </p:ext>
    </p:extLst>
  </p:cSld>
  <p:clrMapOvr>
    <a:masterClrMapping/>
  </p:clrMapOvr>
  <mc:AlternateContent xmlns:mc="http://schemas.openxmlformats.org/markup-compatibility/2006" xmlns:p14="http://schemas.microsoft.com/office/powerpoint/2010/main">
    <mc:Choice Requires="p14">
      <p:transition spd="slow" p14:dur="2000" advTm="7000">
        <p:fade/>
      </p:transition>
    </mc:Choice>
    <mc:Fallback xmlns="">
      <p:transition spd="slow"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Rectangle 436"/>
          <p:cNvSpPr/>
          <p:nvPr/>
        </p:nvSpPr>
        <p:spPr>
          <a:xfrm>
            <a:off x="2061520" y="1734502"/>
            <a:ext cx="5874860" cy="2677656"/>
          </a:xfrm>
          <a:prstGeom prst="rect">
            <a:avLst/>
          </a:prstGeom>
        </p:spPr>
        <p:txBody>
          <a:bodyPr wrap="square">
            <a:spAutoFit/>
          </a:bodyPr>
          <a:lstStyle/>
          <a:p>
            <a:r>
              <a:rPr lang="en-US" sz="2100" dirty="0">
                <a:solidFill>
                  <a:schemeClr val="accent5"/>
                </a:solidFill>
              </a:rPr>
              <a:t>ITU’s IMT-2000 global standard for 3G unanimously approved at the ITU Radiocommunication Assembly 2000 – digital voice and data.</a:t>
            </a:r>
          </a:p>
          <a:p>
            <a:r>
              <a:rPr lang="en-US" sz="2100" dirty="0">
                <a:solidFill>
                  <a:schemeClr val="accent5"/>
                </a:solidFill>
              </a:rPr>
              <a:t/>
            </a:r>
            <a:br>
              <a:rPr lang="en-US" sz="2100" dirty="0">
                <a:solidFill>
                  <a:schemeClr val="accent5"/>
                </a:solidFill>
              </a:rPr>
            </a:br>
            <a:r>
              <a:rPr lang="en-US" sz="2100" dirty="0">
                <a:solidFill>
                  <a:schemeClr val="accent5"/>
                </a:solidFill>
              </a:rPr>
              <a:t>Global standard and harmonized frequencies:</a:t>
            </a:r>
            <a:br>
              <a:rPr lang="en-US" sz="2100" dirty="0">
                <a:solidFill>
                  <a:schemeClr val="accent5"/>
                </a:solidFill>
              </a:rPr>
            </a:br>
            <a:r>
              <a:rPr lang="en-US" sz="2100" dirty="0">
                <a:solidFill>
                  <a:schemeClr val="accent5"/>
                </a:solidFill>
              </a:rPr>
              <a:t>- global roaming;</a:t>
            </a:r>
            <a:br>
              <a:rPr lang="en-US" sz="2100" dirty="0">
                <a:solidFill>
                  <a:schemeClr val="accent5"/>
                </a:solidFill>
              </a:rPr>
            </a:br>
            <a:r>
              <a:rPr lang="en-US" sz="2100" dirty="0">
                <a:solidFill>
                  <a:schemeClr val="accent5"/>
                </a:solidFill>
              </a:rPr>
              <a:t>- massive economies of scale;</a:t>
            </a:r>
          </a:p>
          <a:p>
            <a:r>
              <a:rPr lang="en-US" sz="2100" dirty="0">
                <a:solidFill>
                  <a:schemeClr val="accent5"/>
                </a:solidFill>
              </a:rPr>
              <a:t>- innovative applications and services.</a:t>
            </a:r>
            <a:endPar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4" name="Diagram 3"/>
          <p:cNvGraphicFramePr/>
          <p:nvPr>
            <p:extLst/>
          </p:nvPr>
        </p:nvGraphicFramePr>
        <p:xfrm>
          <a:off x="1690149" y="4523979"/>
          <a:ext cx="8791780" cy="299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Rectangle 33"/>
          <p:cNvSpPr/>
          <p:nvPr/>
        </p:nvSpPr>
        <p:spPr>
          <a:xfrm>
            <a:off x="2935036" y="4995456"/>
            <a:ext cx="7330834" cy="738664"/>
          </a:xfrm>
          <a:prstGeom prst="rect">
            <a:avLst/>
          </a:prstGeom>
        </p:spPr>
        <p:txBody>
          <a:bodyPr wrap="square">
            <a:spAutoFit/>
          </a:bodyPr>
          <a:lstStyle/>
          <a:p>
            <a:pPr defTabSz="457189"/>
            <a:r>
              <a:rPr lang="en-US" sz="2100" b="1" dirty="0">
                <a:solidFill>
                  <a:srgbClr val="FF0000"/>
                </a:solidFill>
              </a:rPr>
              <a:t>WRC-2000</a:t>
            </a:r>
            <a:r>
              <a:rPr lang="en-US" sz="2100" b="1" dirty="0">
                <a:solidFill>
                  <a:schemeClr val="accent5"/>
                </a:solidFill>
              </a:rPr>
              <a:t> and </a:t>
            </a:r>
            <a:r>
              <a:rPr lang="en-US" sz="2100" b="1" dirty="0">
                <a:solidFill>
                  <a:srgbClr val="FF0000"/>
                </a:solidFill>
              </a:rPr>
              <a:t>WRC-07</a:t>
            </a:r>
            <a:r>
              <a:rPr lang="en-US" sz="2100" b="1" dirty="0">
                <a:solidFill>
                  <a:schemeClr val="accent5"/>
                </a:solidFill>
              </a:rPr>
              <a:t> identify additional frequency</a:t>
            </a:r>
            <a:br>
              <a:rPr lang="en-US" sz="2100" b="1" dirty="0">
                <a:solidFill>
                  <a:schemeClr val="accent5"/>
                </a:solidFill>
              </a:rPr>
            </a:br>
            <a:r>
              <a:rPr lang="en-US" sz="2100" b="1" dirty="0">
                <a:solidFill>
                  <a:schemeClr val="accent5"/>
                </a:solidFill>
              </a:rPr>
              <a:t>bands for IMT in the </a:t>
            </a:r>
            <a:r>
              <a:rPr lang="en-US" altLang="en-US" sz="2100" b="1" dirty="0">
                <a:solidFill>
                  <a:schemeClr val="accent5"/>
                </a:solidFill>
              </a:rPr>
              <a:t>Radio Regulations</a:t>
            </a:r>
            <a:endParaRPr lang="en-US" sz="2100" b="1" dirty="0">
              <a:solidFill>
                <a:schemeClr val="accent5"/>
              </a:solidFill>
            </a:endParaRPr>
          </a:p>
        </p:txBody>
      </p:sp>
      <p:pic>
        <p:nvPicPr>
          <p:cNvPr id="2" name="Picture 1">
            <a:extLst>
              <a:ext uri="{FF2B5EF4-FFF2-40B4-BE49-F238E27FC236}">
                <a16:creationId xmlns:a16="http://schemas.microsoft.com/office/drawing/2014/main" id="{61B952CB-C22F-41CB-9D0B-B5B4AE60FC60}"/>
              </a:ext>
            </a:extLst>
          </p:cNvPr>
          <p:cNvPicPr>
            <a:picLocks noChangeAspect="1"/>
          </p:cNvPicPr>
          <p:nvPr/>
        </p:nvPicPr>
        <p:blipFill>
          <a:blip r:embed="rId8"/>
          <a:stretch>
            <a:fillRect/>
          </a:stretch>
        </p:blipFill>
        <p:spPr>
          <a:xfrm>
            <a:off x="7565882" y="1613907"/>
            <a:ext cx="2916047" cy="2918299"/>
          </a:xfrm>
          <a:prstGeom prst="rect">
            <a:avLst/>
          </a:prstGeom>
        </p:spPr>
      </p:pic>
      <p:sp>
        <p:nvSpPr>
          <p:cNvPr id="12" name="Rounded Rectangle 9">
            <a:extLst>
              <a:ext uri="{FF2B5EF4-FFF2-40B4-BE49-F238E27FC236}">
                <a16:creationId xmlns:a16="http://schemas.microsoft.com/office/drawing/2014/main" id="{C507DC03-EFF6-4F11-AEF7-A4CF7C2213A6}"/>
              </a:ext>
            </a:extLst>
          </p:cNvPr>
          <p:cNvSpPr/>
          <p:nvPr/>
        </p:nvSpPr>
        <p:spPr>
          <a:xfrm>
            <a:off x="2328956" y="252426"/>
            <a:ext cx="6628233" cy="618708"/>
          </a:xfrm>
          <a:prstGeom prst="roundRect">
            <a:avLst>
              <a:gd name="adj" fmla="val 10000"/>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buClr>
                <a:prstClr val="black"/>
              </a:buClr>
              <a:buFont typeface="Arial" pitchFamily="34" charset="0"/>
              <a:buNone/>
            </a:pPr>
            <a:r>
              <a:rPr lang="en-US" sz="3200" b="1" dirty="0">
                <a:solidFill>
                  <a:schemeClr val="accent5"/>
                </a:solidFill>
                <a:latin typeface="+mj-lt"/>
                <a:ea typeface="+mj-ea"/>
                <a:cs typeface="+mj-cs"/>
              </a:rPr>
              <a:t>IMT-2000 – Third Generation (3G)</a:t>
            </a:r>
          </a:p>
        </p:txBody>
      </p:sp>
    </p:spTree>
    <p:extLst>
      <p:ext uri="{BB962C8B-B14F-4D97-AF65-F5344CB8AC3E}">
        <p14:creationId xmlns:p14="http://schemas.microsoft.com/office/powerpoint/2010/main" val="797978357"/>
      </p:ext>
    </p:extLst>
  </p:cSld>
  <p:clrMapOvr>
    <a:masterClrMapping/>
  </p:clrMapOvr>
  <mc:AlternateContent xmlns:mc="http://schemas.openxmlformats.org/markup-compatibility/2006" xmlns:p14="http://schemas.microsoft.com/office/powerpoint/2010/main">
    <mc:Choice Requires="p14">
      <p:transition spd="slow" p14:dur="2000" advTm="7000">
        <p:fade/>
      </p:transition>
    </mc:Choice>
    <mc:Fallback xmlns="">
      <p:transition spd="slow"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Rectangle 436"/>
          <p:cNvSpPr/>
          <p:nvPr/>
        </p:nvSpPr>
        <p:spPr>
          <a:xfrm>
            <a:off x="1769008" y="1745452"/>
            <a:ext cx="5064901" cy="2677656"/>
          </a:xfrm>
          <a:prstGeom prst="rect">
            <a:avLst/>
          </a:prstGeom>
        </p:spPr>
        <p:txBody>
          <a:bodyPr wrap="square">
            <a:spAutoFit/>
          </a:bodyPr>
          <a:lstStyle/>
          <a:p>
            <a:r>
              <a:rPr lang="en-US" sz="2100" dirty="0">
                <a:solidFill>
                  <a:schemeClr val="accent5"/>
                </a:solidFill>
                <a:latin typeface="Calibri" panose="020F0502020204030204" pitchFamily="34" charset="0"/>
              </a:rPr>
              <a:t>IMT-Advanced specifications approved at the ITU Radiocommunication Assembly 2012 - packet-based, multi-media, high data rates.</a:t>
            </a:r>
            <a: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t> </a:t>
            </a:r>
            <a:b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br>
            <a: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t/>
            </a:r>
            <a:b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br>
            <a:r>
              <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rPr>
              <a:t>Mobile broadband becomes the main method of accessing the Internet</a:t>
            </a:r>
          </a:p>
          <a:p>
            <a:endPar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endParaRPr>
          </a:p>
          <a:p>
            <a:endParaRPr lang="en-US" sz="2100" dirty="0">
              <a:solidFill>
                <a:schemeClr val="accent5"/>
              </a:solidFill>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4" name="Diagram 3"/>
          <p:cNvGraphicFramePr/>
          <p:nvPr>
            <p:extLst/>
          </p:nvPr>
        </p:nvGraphicFramePr>
        <p:xfrm>
          <a:off x="1646966" y="4415742"/>
          <a:ext cx="8791780" cy="299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Rectangle 33"/>
          <p:cNvSpPr/>
          <p:nvPr/>
        </p:nvSpPr>
        <p:spPr>
          <a:xfrm>
            <a:off x="2794577" y="4887219"/>
            <a:ext cx="7559434" cy="738664"/>
          </a:xfrm>
          <a:prstGeom prst="rect">
            <a:avLst/>
          </a:prstGeom>
        </p:spPr>
        <p:txBody>
          <a:bodyPr wrap="square">
            <a:spAutoFit/>
          </a:bodyPr>
          <a:lstStyle/>
          <a:p>
            <a:pPr defTabSz="457189"/>
            <a:r>
              <a:rPr lang="en-US" sz="2100" b="1" dirty="0">
                <a:solidFill>
                  <a:srgbClr val="FF0000"/>
                </a:solidFill>
              </a:rPr>
              <a:t>WRC-15</a:t>
            </a:r>
            <a:r>
              <a:rPr lang="en-US" sz="2100" b="1" dirty="0">
                <a:solidFill>
                  <a:schemeClr val="accent5"/>
                </a:solidFill>
              </a:rPr>
              <a:t> harmonizes and identifies additional frequency</a:t>
            </a:r>
            <a:br>
              <a:rPr lang="en-US" sz="2100" b="1" dirty="0">
                <a:solidFill>
                  <a:schemeClr val="accent5"/>
                </a:solidFill>
              </a:rPr>
            </a:br>
            <a:r>
              <a:rPr lang="en-US" sz="2100" b="1" dirty="0">
                <a:solidFill>
                  <a:schemeClr val="accent5"/>
                </a:solidFill>
              </a:rPr>
              <a:t>bands for IMT in the </a:t>
            </a:r>
            <a:r>
              <a:rPr lang="en-US" altLang="en-US" sz="2100" b="1" dirty="0">
                <a:solidFill>
                  <a:srgbClr val="FF0000"/>
                </a:solidFill>
              </a:rPr>
              <a:t>Radio Regulations</a:t>
            </a:r>
            <a:endParaRPr lang="en-US" sz="2100" b="1" dirty="0">
              <a:solidFill>
                <a:srgbClr val="FF0000"/>
              </a:solidFill>
            </a:endParaRPr>
          </a:p>
        </p:txBody>
      </p:sp>
      <p:pic>
        <p:nvPicPr>
          <p:cNvPr id="9" name="Picture 8">
            <a:extLst>
              <a:ext uri="{FF2B5EF4-FFF2-40B4-BE49-F238E27FC236}">
                <a16:creationId xmlns:a16="http://schemas.microsoft.com/office/drawing/2014/main" id="{86E323A5-7E0E-407B-AE95-71E61045D2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12310" y="1713676"/>
            <a:ext cx="3296217" cy="2472163"/>
          </a:xfrm>
          <a:prstGeom prst="rect">
            <a:avLst/>
          </a:prstGeom>
        </p:spPr>
      </p:pic>
      <p:sp>
        <p:nvSpPr>
          <p:cNvPr id="12" name="Rounded Rectangle 9">
            <a:extLst>
              <a:ext uri="{FF2B5EF4-FFF2-40B4-BE49-F238E27FC236}">
                <a16:creationId xmlns:a16="http://schemas.microsoft.com/office/drawing/2014/main" id="{00DC5D19-FA20-4388-B49E-85B0D8C5DFD8}"/>
              </a:ext>
            </a:extLst>
          </p:cNvPr>
          <p:cNvSpPr/>
          <p:nvPr/>
        </p:nvSpPr>
        <p:spPr>
          <a:xfrm>
            <a:off x="1769008" y="304044"/>
            <a:ext cx="7181297" cy="618708"/>
          </a:xfrm>
          <a:prstGeom prst="roundRect">
            <a:avLst>
              <a:gd name="adj" fmla="val 10000"/>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buClr>
                <a:prstClr val="black"/>
              </a:buClr>
              <a:buFont typeface="Arial" pitchFamily="34" charset="0"/>
              <a:buNone/>
            </a:pPr>
            <a:r>
              <a:rPr lang="en-US" sz="3200" b="1" dirty="0">
                <a:solidFill>
                  <a:schemeClr val="accent5"/>
                </a:solidFill>
                <a:latin typeface="+mj-lt"/>
                <a:ea typeface="+mj-ea"/>
                <a:cs typeface="+mj-cs"/>
              </a:rPr>
              <a:t>IMT-Advanced – Fourth Generation (4G)</a:t>
            </a:r>
          </a:p>
        </p:txBody>
      </p:sp>
    </p:spTree>
    <p:extLst>
      <p:ext uri="{BB962C8B-B14F-4D97-AF65-F5344CB8AC3E}">
        <p14:creationId xmlns:p14="http://schemas.microsoft.com/office/powerpoint/2010/main" val="3765448811"/>
      </p:ext>
    </p:extLst>
  </p:cSld>
  <p:clrMapOvr>
    <a:masterClrMapping/>
  </p:clrMapOvr>
  <mc:AlternateContent xmlns:mc="http://schemas.openxmlformats.org/markup-compatibility/2006" xmlns:p14="http://schemas.microsoft.com/office/powerpoint/2010/main">
    <mc:Choice Requires="p14">
      <p:transition spd="slow" p14:dur="2000" advTm="7000">
        <p:fade/>
      </p:transition>
    </mc:Choice>
    <mc:Fallback xmlns="">
      <p:transition spd="slow" advTm="7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4"/>
</p:tagLst>
</file>

<file path=ppt/tags/tag2.xml><?xml version="1.0" encoding="utf-8"?>
<p:tagLst xmlns:a="http://schemas.openxmlformats.org/drawingml/2006/main" xmlns:r="http://schemas.openxmlformats.org/officeDocument/2006/relationships" xmlns:p="http://schemas.openxmlformats.org/presentationml/2006/main">
  <p:tag name="TIMING" val="|0|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AA2CA6-BD45-4C7D-A9DC-254E70856BDE}"/>
</file>

<file path=customXml/itemProps2.xml><?xml version="1.0" encoding="utf-8"?>
<ds:datastoreItem xmlns:ds="http://schemas.openxmlformats.org/officeDocument/2006/customXml" ds:itemID="{5F1431CF-4068-4067-8148-6A1390439F7D}"/>
</file>

<file path=customXml/itemProps3.xml><?xml version="1.0" encoding="utf-8"?>
<ds:datastoreItem xmlns:ds="http://schemas.openxmlformats.org/officeDocument/2006/customXml" ds:itemID="{D8C1B29E-477F-48DC-BD12-FC82D2F2B7A4}"/>
</file>

<file path=docProps/app.xml><?xml version="1.0" encoding="utf-8"?>
<Properties xmlns="http://schemas.openxmlformats.org/officeDocument/2006/extended-properties" xmlns:vt="http://schemas.openxmlformats.org/officeDocument/2006/docPropsVTypes">
  <TotalTime>20090</TotalTime>
  <Words>2990</Words>
  <Application>Microsoft Office PowerPoint</Application>
  <PresentationFormat>Widescreen</PresentationFormat>
  <Paragraphs>618</Paragraphs>
  <Slides>35</Slides>
  <Notes>23</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35</vt:i4>
      </vt:variant>
    </vt:vector>
  </HeadingPairs>
  <TitlesOfParts>
    <vt:vector size="56" baseType="lpstr">
      <vt:lpstr>MS PGothic</vt:lpstr>
      <vt:lpstr>SimSun</vt:lpstr>
      <vt:lpstr>Aparajita</vt:lpstr>
      <vt:lpstr>Arial</vt:lpstr>
      <vt:lpstr>Arial Narrow</vt:lpstr>
      <vt:lpstr>BatangChe</vt:lpstr>
      <vt:lpstr>Bookman Old Style</vt:lpstr>
      <vt:lpstr>Calibri</vt:lpstr>
      <vt:lpstr>Calibri Light</vt:lpstr>
      <vt:lpstr>Comic Sans MS</vt:lpstr>
      <vt:lpstr>High Tower Text</vt:lpstr>
      <vt:lpstr>HYSinMyeongJo-Medium</vt:lpstr>
      <vt:lpstr>MS Mincho</vt:lpstr>
      <vt:lpstr>Myriad Pro Cond</vt:lpstr>
      <vt:lpstr>Times</vt:lpstr>
      <vt:lpstr>Times New Roman</vt:lpstr>
      <vt:lpstr>Trebuchet MS</vt:lpstr>
      <vt:lpstr>Verdana</vt:lpstr>
      <vt:lpstr>Wingdings</vt:lpstr>
      <vt:lpstr>Zurich BT</vt:lpstr>
      <vt:lpstr>Office Theme</vt:lpstr>
      <vt:lpstr>PowerPoint Presentation</vt:lpstr>
      <vt:lpstr>International Telecommunication Union Website: www.itu.int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4G Roll-outs at the global level</vt:lpstr>
      <vt:lpstr>PowerPoint Presentation</vt:lpstr>
      <vt:lpstr>5G Capability Perspectives from  the ITU-R IMT-2020 Vision Recommendation</vt:lpstr>
      <vt:lpstr>PowerPoint Presentation</vt:lpstr>
      <vt:lpstr>PowerPoint Presentation</vt:lpstr>
      <vt:lpstr>PowerPoint Presentation</vt:lpstr>
      <vt:lpstr>PowerPoint Presentation</vt:lpstr>
      <vt:lpstr>PowerPoint Presentation</vt:lpstr>
      <vt:lpstr>PowerPoint Presentation</vt:lpstr>
      <vt:lpstr>RADIO REGULATIONS: IMT Bands per Region</vt:lpstr>
      <vt:lpstr>RADIO REGULATIONS: IMT Bands</vt:lpstr>
      <vt:lpstr>PowerPoint Presentation</vt:lpstr>
      <vt:lpstr>PowerPoint Presentation</vt:lpstr>
      <vt:lpstr>PowerPoint Presentation</vt:lpstr>
      <vt:lpstr>PowerPoint Presentation</vt:lpstr>
      <vt:lpstr>PowerPoint Presentation</vt:lpstr>
      <vt:lpstr>Frequency bands under study for WRC-19</vt:lpstr>
      <vt:lpstr>5G in Developing Countries</vt:lpstr>
      <vt:lpstr>PowerPoint Presentation</vt:lpstr>
      <vt:lpstr>PowerPoint Presentation</vt:lpstr>
      <vt:lpstr>Thank you</vt:lpstr>
    </vt:vector>
  </TitlesOfParts>
  <Manager/>
  <Company>ITU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Related Aspects in ITU-R Working Party 5D (Responsible group for terrestrial IMT in ITU-R)</dc:title>
  <dc:subject/>
  <dc:creator>Buonomo, Sergio</dc:creator>
  <cp:keywords/>
  <dc:description/>
  <cp:lastModifiedBy>ITU-AMR</cp:lastModifiedBy>
  <cp:revision>294</cp:revision>
  <dcterms:created xsi:type="dcterms:W3CDTF">2015-12-09T13:45:40Z</dcterms:created>
  <dcterms:modified xsi:type="dcterms:W3CDTF">2019-04-11T23:12:14Z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