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63" r:id="rId2"/>
    <p:sldId id="464" r:id="rId3"/>
    <p:sldId id="501" r:id="rId4"/>
    <p:sldId id="502" r:id="rId5"/>
    <p:sldId id="503" r:id="rId6"/>
    <p:sldId id="504" r:id="rId7"/>
    <p:sldId id="505" r:id="rId8"/>
    <p:sldId id="506" r:id="rId9"/>
    <p:sldId id="507" r:id="rId10"/>
    <p:sldId id="500" r:id="rId11"/>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5152"/>
    <a:srgbClr val="1B5BA2"/>
    <a:srgbClr val="1BB806"/>
    <a:srgbClr val="646464"/>
    <a:srgbClr val="87BBE0"/>
    <a:srgbClr val="D9445A"/>
    <a:srgbClr val="0E438A"/>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986" autoAdjust="0"/>
  </p:normalViewPr>
  <p:slideViewPr>
    <p:cSldViewPr>
      <p:cViewPr>
        <p:scale>
          <a:sx n="62" d="100"/>
          <a:sy n="62" d="100"/>
        </p:scale>
        <p:origin x="-726"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AF637A0A-0635-4FF0-A8C4-104F9B41FC65}" type="slidenum">
              <a:rPr lang="en-US"/>
              <a:pPr>
                <a:defRPr/>
              </a:pPr>
              <a:t>‹#›</a:t>
            </a:fld>
            <a:endParaRPr lang="en-US"/>
          </a:p>
        </p:txBody>
      </p:sp>
    </p:spTree>
    <p:extLst>
      <p:ext uri="{BB962C8B-B14F-4D97-AF65-F5344CB8AC3E}">
        <p14:creationId xmlns:p14="http://schemas.microsoft.com/office/powerpoint/2010/main" val="182209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7127F63C-E9C3-4AEE-8886-0FE9E09B5988}" type="slidenum">
              <a:rPr lang="en-US"/>
              <a:pPr>
                <a:defRPr/>
              </a:pPr>
              <a:t>‹#›</a:t>
            </a:fld>
            <a:endParaRPr lang="en-US"/>
          </a:p>
        </p:txBody>
      </p:sp>
    </p:spTree>
    <p:extLst>
      <p:ext uri="{BB962C8B-B14F-4D97-AF65-F5344CB8AC3E}">
        <p14:creationId xmlns:p14="http://schemas.microsoft.com/office/powerpoint/2010/main" val="3299392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BCAFF48-5BA9-4990-A1D0-46D61E19A301}"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120000"/>
              </a:lnSpc>
            </a:pPr>
            <a:r>
              <a:rPr lang="de-DE" smtClean="0">
                <a:latin typeface="Times New Roman" pitchFamily="18" charset="0"/>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98AAEA45-FA4A-4531-8247-B2F5423C3303}"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jpeg"/><Relationship Id="rId7" Type="http://schemas.openxmlformats.org/officeDocument/2006/relationships/image" Target="../media/image5.emf"/><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dirty="0" smtClean="0">
                <a:solidFill>
                  <a:schemeClr val="bg1"/>
                </a:solidFill>
                <a:latin typeface="Univers" pitchFamily="34" charset="0"/>
              </a:rPr>
              <a:t>International</a:t>
            </a:r>
            <a:br>
              <a:rPr lang="en-US" sz="1000" dirty="0" smtClean="0">
                <a:solidFill>
                  <a:schemeClr val="bg1"/>
                </a:solidFill>
                <a:latin typeface="Univers" pitchFamily="34" charset="0"/>
              </a:rPr>
            </a:br>
            <a:r>
              <a:rPr lang="en-US" sz="1000" dirty="0" smtClean="0">
                <a:solidFill>
                  <a:schemeClr val="bg1"/>
                </a:solidFill>
                <a:latin typeface="Univers" pitchFamily="34" charset="0"/>
              </a:rPr>
              <a:t>Telecommunication</a:t>
            </a:r>
            <a:br>
              <a:rPr lang="en-US" sz="1000" dirty="0" smtClean="0">
                <a:solidFill>
                  <a:schemeClr val="bg1"/>
                </a:solidFill>
                <a:latin typeface="Univers" pitchFamily="34" charset="0"/>
              </a:rPr>
            </a:br>
            <a:r>
              <a:rPr lang="en-US" sz="1000" dirty="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11" name="Picture 28"/>
          <p:cNvPicPr>
            <a:picLocks noChangeAspect="1" noChangeArrowheads="1"/>
          </p:cNvPicPr>
          <p:nvPr userDrawn="1"/>
        </p:nvPicPr>
        <p:blipFill>
          <a:blip r:embed="rId3" cstate="print"/>
          <a:srcRect/>
          <a:stretch>
            <a:fillRect/>
          </a:stretch>
        </p:blipFill>
        <p:spPr bwMode="white">
          <a:xfrm>
            <a:off x="344006" y="5819439"/>
            <a:ext cx="1944688" cy="815975"/>
          </a:xfrm>
          <a:prstGeom prst="rect">
            <a:avLst/>
          </a:prstGeom>
          <a:noFill/>
          <a:ln w="76200" algn="ctr">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026" name="Picture 2" descr="C:\Users\Administrator\Desktop\logo_ce-en.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92189" y="5915668"/>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Description : Description: C:\Users\Administrator\Documents\ACPLOGOC.TIF"/>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1632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Description : sadc"/>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26944" y="5972968"/>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644008" y="6077273"/>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86004" y="5987575"/>
            <a:ext cx="1174552" cy="781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A4E3B8EC-104F-4E9A-9B78-E8F72BA15B49}"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A31491E-86CB-4E8B-9D6B-CE38252EB49A}"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4D7349A-86AE-4D9D-99C9-C96CA5671C94}"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0E6CFB50-CB01-4118-B110-0776DA9136AD}"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11560" y="980728"/>
            <a:ext cx="77724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11148FFD-F4A2-48BD-8221-1BE0E5A67FD5}"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95D32716-F185-4D9B-AB03-42F025BF8F6B}" type="slidenum">
              <a:rPr lang="en-US"/>
              <a:pPr>
                <a:defRPr/>
              </a:pPr>
              <a:t>‹#›</a:t>
            </a:fld>
            <a:endParaRPr lang="en-US"/>
          </a:p>
        </p:txBody>
      </p:sp>
      <p:sp>
        <p:nvSpPr>
          <p:cNvPr id="5"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37FC5D57-9C3D-434F-AB27-5B3498225E8A}"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7C7792C4-5ACA-43F1-98A5-A34DACFB7226}" type="slidenum">
              <a:rPr lang="en-US"/>
              <a:pPr>
                <a:defRPr/>
              </a:pPr>
              <a:t>‹#›</a:t>
            </a:fld>
            <a:endParaRPr lang="en-US"/>
          </a:p>
        </p:txBody>
      </p:sp>
      <p:sp>
        <p:nvSpPr>
          <p:cNvPr id="8"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04BCE8E1-43FA-43F1-AC50-710CE6CE4DF9}" type="slidenum">
              <a:rPr lang="en-US"/>
              <a:pPr>
                <a:defRPr/>
              </a:pPr>
              <a:t>‹#›</a:t>
            </a:fld>
            <a:endParaRPr lang="en-US"/>
          </a:p>
        </p:txBody>
      </p:sp>
      <p:sp>
        <p:nvSpPr>
          <p:cNvPr id="4"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24C4520-31F7-4407-ADBE-2FE1695119A3}" type="slidenum">
              <a:rPr lang="en-US"/>
              <a:pPr>
                <a:defRPr/>
              </a:pPr>
              <a:t>‹#›</a:t>
            </a:fld>
            <a:endParaRPr lang="en-US"/>
          </a:p>
        </p:txBody>
      </p:sp>
      <p:sp>
        <p:nvSpPr>
          <p:cNvPr id="3"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B80233-22C8-471F-8467-FB5933613D80}"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D49ED6B2-921B-417E-9013-B96706F03680}" type="slidenum">
              <a:rPr lang="en-US"/>
              <a:pPr>
                <a:defRPr/>
              </a:pPr>
              <a:t>‹#›</a:t>
            </a:fld>
            <a:endParaRPr lang="en-US"/>
          </a:p>
        </p:txBody>
      </p:sp>
      <p:sp>
        <p:nvSpPr>
          <p:cNvPr id="6" name="Rectangle 42"/>
          <p:cNvSpPr>
            <a:spLocks noGrp="1" noChangeArrowheads="1"/>
          </p:cNvSpPr>
          <p:nvPr>
            <p:ph type="ftr" sz="quarter" idx="11"/>
          </p:nvPr>
        </p:nvSpPr>
        <p:spPr>
          <a:xfrm>
            <a:off x="2195513" y="6424613"/>
            <a:ext cx="4457700" cy="244475"/>
          </a:xfrm>
          <a:prstGeom prst="rect">
            <a:avLst/>
          </a:prstGeom>
          <a:ln/>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Line 61"/>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2052"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63EAE519-97ED-4F21-9F77-206ADF5DBC50}" type="slidenum">
              <a:rPr lang="en-US"/>
              <a:pPr>
                <a:defRPr/>
              </a:pPr>
              <a:t>‹#›</a:t>
            </a:fld>
            <a:endParaRPr lang="en-US"/>
          </a:p>
        </p:txBody>
      </p:sp>
      <p:sp>
        <p:nvSpPr>
          <p:cNvPr id="2055"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63"/>
          <p:cNvSpPr>
            <a:spLocks noChangeShapeType="1"/>
          </p:cNvSpPr>
          <p:nvPr/>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2057" name="Picture 67"/>
          <p:cNvPicPr>
            <a:picLocks noChangeAspect="1" noChangeArrowheads="1"/>
          </p:cNvPicPr>
          <p:nvPr/>
        </p:nvPicPr>
        <p:blipFill>
          <a:blip r:embed="rId15" cstate="print"/>
          <a:srcRect/>
          <a:stretch>
            <a:fillRect/>
          </a:stretch>
        </p:blipFill>
        <p:spPr bwMode="white">
          <a:xfrm>
            <a:off x="251520" y="5926138"/>
            <a:ext cx="1873250" cy="785812"/>
          </a:xfrm>
          <a:prstGeom prst="rect">
            <a:avLst/>
          </a:prstGeom>
          <a:noFill/>
          <a:ln w="76200" algn="ctr">
            <a:noFill/>
            <a:miter lim="800000"/>
            <a:headEnd/>
            <a:tailEnd/>
          </a:ln>
        </p:spPr>
      </p:pic>
      <p:pic>
        <p:nvPicPr>
          <p:cNvPr id="2" name="Picture 2" descr="C:\Users\Administrator\Desktop\logo_ce-en.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267744" y="5930900"/>
            <a:ext cx="1224135" cy="7861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Description : Description: C:\Users\Administrator\Documents\ACPLOGOC.TIF"/>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28033" y="6104909"/>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03020" y="5999340"/>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69718" y="6089827"/>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611297" y="6021425"/>
            <a:ext cx="1064391" cy="708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214313" y="744538"/>
            <a:ext cx="8605837" cy="755650"/>
          </a:xfrm>
        </p:spPr>
        <p:txBody>
          <a:bodyPr/>
          <a:lstStyle/>
          <a:p>
            <a:pPr>
              <a:defRPr/>
            </a:pPr>
            <a:r>
              <a:rPr lang="en-US" dirty="0" smtClean="0">
                <a:effectLst>
                  <a:outerShdw blurRad="38100" dist="38100" dir="2700000" algn="tl">
                    <a:srgbClr val="C0C0C0"/>
                  </a:outerShdw>
                </a:effectLst>
              </a:rPr>
              <a:t>HIPSSA Project</a:t>
            </a:r>
            <a:br>
              <a:rPr lang="en-US" dirty="0" smtClean="0">
                <a:effectLst>
                  <a:outerShdw blurRad="38100" dist="38100" dir="2700000" algn="tl">
                    <a:srgbClr val="C0C0C0"/>
                  </a:outerShdw>
                </a:effectLst>
              </a:rPr>
            </a:br>
            <a:endParaRPr lang="en-US" dirty="0"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504952"/>
            <a:ext cx="8605838" cy="2462213"/>
          </a:xfrm>
          <a:prstGeom prst="rect">
            <a:avLst/>
          </a:prstGeom>
          <a:noFill/>
          <a:ln>
            <a:noFill/>
          </a:ln>
          <a:extLst/>
        </p:spPr>
        <p:txBody>
          <a:bodyPr anchor="ctr">
            <a:spAutoFit/>
          </a:bodyPr>
          <a:lstStyle/>
          <a:p>
            <a:pPr algn="ctr">
              <a:defRPr/>
            </a:pPr>
            <a:r>
              <a:rPr lang="en-US" sz="1800" b="1" dirty="0">
                <a:solidFill>
                  <a:srgbClr val="1B5BA2"/>
                </a:solidFill>
                <a:effectLst>
                  <a:outerShdw blurRad="38100" dist="38100" dir="2700000" algn="tl">
                    <a:srgbClr val="C0C0C0"/>
                  </a:outerShdw>
                </a:effectLst>
              </a:rPr>
              <a:t>Support for Harmonization of the ICT Policies </a:t>
            </a:r>
            <a:br>
              <a:rPr lang="en-US" sz="1800" b="1" dirty="0">
                <a:solidFill>
                  <a:srgbClr val="1B5BA2"/>
                </a:solidFill>
                <a:effectLst>
                  <a:outerShdw blurRad="38100" dist="38100" dir="2700000" algn="tl">
                    <a:srgbClr val="C0C0C0"/>
                  </a:outerShdw>
                </a:effectLst>
              </a:rPr>
            </a:br>
            <a:r>
              <a:rPr lang="en-US" sz="1800" b="1" dirty="0">
                <a:solidFill>
                  <a:srgbClr val="1B5BA2"/>
                </a:solidFill>
                <a:effectLst>
                  <a:outerShdw blurRad="38100" dist="38100" dir="2700000" algn="tl">
                    <a:srgbClr val="C0C0C0"/>
                  </a:outerShdw>
                </a:effectLst>
              </a:rPr>
              <a:t>in Sub-Sahara Africa</a:t>
            </a:r>
            <a:r>
              <a:rPr lang="en-US" sz="1800" b="1" dirty="0" smtClean="0">
                <a:solidFill>
                  <a:srgbClr val="1B5BA2"/>
                </a:solidFill>
                <a:effectLst>
                  <a:outerShdw blurRad="38100" dist="38100" dir="2700000" algn="tl">
                    <a:srgbClr val="C0C0C0"/>
                  </a:outerShdw>
                </a:effectLst>
              </a:rPr>
              <a:t>,</a:t>
            </a:r>
          </a:p>
          <a:p>
            <a:pPr algn="ctr">
              <a:defRPr/>
            </a:pPr>
            <a:endParaRPr lang="en-US" sz="1800" b="1" dirty="0">
              <a:solidFill>
                <a:srgbClr val="1B5BA2"/>
              </a:solidFill>
              <a:effectLst>
                <a:outerShdw blurRad="38100" dist="38100" dir="2700000" algn="tl">
                  <a:srgbClr val="C0C0C0"/>
                </a:outerShdw>
              </a:effectLst>
            </a:endParaRPr>
          </a:p>
          <a:p>
            <a:pPr algn="ctr">
              <a:defRPr/>
            </a:pPr>
            <a:endParaRPr lang="en-US" sz="1800" b="1" dirty="0" smtClean="0">
              <a:solidFill>
                <a:srgbClr val="1B5BA2"/>
              </a:solidFill>
              <a:effectLst>
                <a:outerShdw blurRad="38100" dist="38100" dir="2700000" algn="tl">
                  <a:srgbClr val="C0C0C0"/>
                </a:outerShdw>
              </a:effectLst>
            </a:endParaRPr>
          </a:p>
          <a:p>
            <a:pPr algn="ctr">
              <a:defRPr/>
            </a:pPr>
            <a:r>
              <a:rPr lang="en-US" sz="1800" b="1" dirty="0" smtClean="0">
                <a:solidFill>
                  <a:srgbClr val="1B5BA2"/>
                </a:solidFill>
                <a:effectLst>
                  <a:outerShdw blurRad="38100" dist="38100" dir="2700000" algn="tl">
                    <a:srgbClr val="C0C0C0"/>
                  </a:outerShdw>
                </a:effectLst>
              </a:rPr>
              <a:t> </a:t>
            </a:r>
            <a:endParaRPr lang="en-US" sz="1800" b="1" dirty="0">
              <a:solidFill>
                <a:srgbClr val="1B5BA2"/>
              </a:solidFill>
              <a:effectLst>
                <a:outerShdw blurRad="38100" dist="38100" dir="2700000" algn="tl">
                  <a:srgbClr val="C0C0C0"/>
                </a:outerShdw>
              </a:effectLst>
            </a:endParaRPr>
          </a:p>
          <a:p>
            <a:pPr algn="ctr">
              <a:defRPr/>
            </a:pPr>
            <a:r>
              <a:rPr lang="en-US" sz="2400" dirty="0">
                <a:solidFill>
                  <a:srgbClr val="1B5BA2"/>
                </a:solidFill>
                <a:effectLst>
                  <a:outerShdw blurRad="38100" dist="38100" dir="2700000" algn="tl">
                    <a:srgbClr val="C0C0C0"/>
                  </a:outerShdw>
                </a:effectLst>
              </a:rPr>
              <a:t/>
            </a:r>
            <a:br>
              <a:rPr lang="en-US" sz="2400" dirty="0">
                <a:solidFill>
                  <a:srgbClr val="1B5BA2"/>
                </a:solidFill>
                <a:effectLst>
                  <a:outerShdw blurRad="38100" dist="38100" dir="2700000" algn="tl">
                    <a:srgbClr val="C0C0C0"/>
                  </a:outerShdw>
                </a:effectLst>
              </a:rPr>
            </a:br>
            <a:endParaRPr lang="en-US" sz="4000" b="1" dirty="0">
              <a:solidFill>
                <a:srgbClr val="1B5BA2"/>
              </a:solidFill>
              <a:effectLst>
                <a:outerShdw blurRad="38100" dist="38100" dir="2700000" algn="tl">
                  <a:srgbClr val="C0C0C0"/>
                </a:outerShdw>
              </a:effectLst>
            </a:endParaRPr>
          </a:p>
        </p:txBody>
      </p:sp>
      <p:sp>
        <p:nvSpPr>
          <p:cNvPr id="3076" name="Rectangle 3"/>
          <p:cNvSpPr>
            <a:spLocks noChangeArrowheads="1"/>
          </p:cNvSpPr>
          <p:nvPr/>
        </p:nvSpPr>
        <p:spPr bwMode="auto">
          <a:xfrm>
            <a:off x="611559" y="2445210"/>
            <a:ext cx="7960941" cy="2914644"/>
          </a:xfrm>
          <a:prstGeom prst="rect">
            <a:avLst/>
          </a:prstGeom>
          <a:noFill/>
          <a:ln w="9525">
            <a:noFill/>
            <a:miter lim="800000"/>
            <a:headEnd/>
            <a:tailEnd/>
          </a:ln>
        </p:spPr>
        <p:txBody>
          <a:bodyPr wrap="square">
            <a:spAutoFit/>
          </a:bodyPr>
          <a:lstStyle/>
          <a:p>
            <a:pPr algn="ctr">
              <a:defRPr/>
            </a:pPr>
            <a:r>
              <a:rPr lang="en-US" sz="2400" b="1" dirty="0" smtClean="0">
                <a:solidFill>
                  <a:schemeClr val="tx1">
                    <a:lumMod val="75000"/>
                  </a:schemeClr>
                </a:solidFill>
                <a:effectLst>
                  <a:outerShdw blurRad="38100" dist="38100" dir="2700000" algn="tl">
                    <a:srgbClr val="C0C0C0"/>
                  </a:outerShdw>
                </a:effectLst>
              </a:rPr>
              <a:t>TRAINING /DATA PROTECTION LAW</a:t>
            </a:r>
          </a:p>
          <a:p>
            <a:pPr algn="ctr">
              <a:defRPr/>
            </a:pPr>
            <a:r>
              <a:rPr lang="en-US" sz="2400" b="1" dirty="0" smtClean="0">
                <a:solidFill>
                  <a:schemeClr val="tx1">
                    <a:lumMod val="75000"/>
                  </a:schemeClr>
                </a:solidFill>
                <a:effectLst>
                  <a:outerShdw blurRad="38100" dist="38100" dir="2700000" algn="tl">
                    <a:srgbClr val="C0C0C0"/>
                  </a:outerShdw>
                </a:effectLst>
              </a:rPr>
              <a:t>Case Studies on Data Protection Violations</a:t>
            </a:r>
          </a:p>
          <a:p>
            <a:pPr algn="ctr">
              <a:defRPr/>
            </a:pPr>
            <a:r>
              <a:rPr lang="en-US" sz="2400" b="1" dirty="0" smtClean="0">
                <a:solidFill>
                  <a:schemeClr val="tx1">
                    <a:lumMod val="75000"/>
                  </a:schemeClr>
                </a:solidFill>
                <a:effectLst>
                  <a:outerShdw blurRad="38100" dist="38100" dir="2700000" algn="tl">
                    <a:srgbClr val="C0C0C0"/>
                  </a:outerShdw>
                </a:effectLst>
              </a:rPr>
              <a:t>Zambia, August 2013</a:t>
            </a:r>
          </a:p>
          <a:p>
            <a:pPr algn="ctr">
              <a:defRPr/>
            </a:pPr>
            <a:endParaRPr lang="en-US" sz="2400" b="1" dirty="0" smtClean="0">
              <a:solidFill>
                <a:schemeClr val="tx1">
                  <a:lumMod val="75000"/>
                </a:schemeClr>
              </a:solidFill>
              <a:effectLst>
                <a:outerShdw blurRad="38100" dist="38100" dir="2700000" algn="tl">
                  <a:srgbClr val="C0C0C0"/>
                </a:outerShdw>
              </a:effectLst>
            </a:endParaRPr>
          </a:p>
          <a:p>
            <a:pPr>
              <a:defRPr/>
            </a:pPr>
            <a:endParaRPr lang="en-US" dirty="0"/>
          </a:p>
          <a:p>
            <a:pPr algn="r">
              <a:lnSpc>
                <a:spcPct val="90000"/>
              </a:lnSpc>
              <a:defRPr/>
            </a:pPr>
            <a:endParaRPr lang="fr-FR" sz="2000" b="1" dirty="0" smtClean="0">
              <a:solidFill>
                <a:schemeClr val="tx1"/>
              </a:solidFill>
            </a:endParaRPr>
          </a:p>
          <a:p>
            <a:pPr algn="r">
              <a:lnSpc>
                <a:spcPct val="90000"/>
              </a:lnSpc>
              <a:defRPr/>
            </a:pPr>
            <a:r>
              <a:rPr lang="fr-FR" sz="2000" b="1" dirty="0" smtClean="0">
                <a:solidFill>
                  <a:schemeClr val="tx1"/>
                </a:solidFill>
              </a:rPr>
              <a:t>Gertrude </a:t>
            </a:r>
            <a:r>
              <a:rPr lang="fr-FR" sz="2000" b="1" dirty="0" err="1" smtClean="0">
                <a:solidFill>
                  <a:schemeClr val="tx1"/>
                </a:solidFill>
              </a:rPr>
              <a:t>Mukuwa</a:t>
            </a:r>
            <a:r>
              <a:rPr lang="fr-FR" sz="2000" b="1" dirty="0" smtClean="0">
                <a:solidFill>
                  <a:schemeClr val="tx1"/>
                </a:solidFill>
              </a:rPr>
              <a:t> </a:t>
            </a:r>
          </a:p>
          <a:p>
            <a:pPr algn="r">
              <a:lnSpc>
                <a:spcPct val="90000"/>
              </a:lnSpc>
              <a:defRPr/>
            </a:pPr>
            <a:r>
              <a:rPr lang="fr-FR" sz="1800" dirty="0" smtClean="0">
                <a:solidFill>
                  <a:schemeClr val="tx1"/>
                </a:solidFill>
              </a:rPr>
              <a:t>National Expert on Data Protection</a:t>
            </a:r>
          </a:p>
          <a:p>
            <a:pPr algn="r">
              <a:lnSpc>
                <a:spcPct val="90000"/>
              </a:lnSpc>
              <a:defRPr/>
            </a:pPr>
            <a:endParaRPr lang="fr-FR" sz="1800" dirty="0" smtClean="0">
              <a:solidFill>
                <a:schemeClr val="tx1"/>
              </a:solidFill>
            </a:endParaRPr>
          </a:p>
        </p:txBody>
      </p:sp>
    </p:spTree>
    <p:extLst>
      <p:ext uri="{BB962C8B-B14F-4D97-AF65-F5344CB8AC3E}">
        <p14:creationId xmlns:p14="http://schemas.microsoft.com/office/powerpoint/2010/main" val="15961564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552" y="476672"/>
            <a:ext cx="7772400" cy="1323439"/>
          </a:xfrm>
        </p:spPr>
        <p:txBody>
          <a:bodyPr/>
          <a:lstStyle/>
          <a:p>
            <a:r>
              <a:rPr lang="en-GB" sz="4000" dirty="0" smtClean="0"/>
              <a:t>Thank You</a:t>
            </a:r>
            <a:br>
              <a:rPr lang="en-GB" sz="4000" dirty="0" smtClean="0"/>
            </a:br>
            <a:r>
              <a:rPr lang="en-GB" sz="4000" dirty="0" smtClean="0"/>
              <a:t> </a:t>
            </a:r>
          </a:p>
        </p:txBody>
      </p:sp>
      <p:sp>
        <p:nvSpPr>
          <p:cNvPr id="21507" name="Content Placeholder 2"/>
          <p:cNvSpPr>
            <a:spLocks noGrp="1"/>
          </p:cNvSpPr>
          <p:nvPr>
            <p:ph idx="1"/>
          </p:nvPr>
        </p:nvSpPr>
        <p:spPr>
          <a:xfrm>
            <a:off x="220465" y="1412776"/>
            <a:ext cx="8929687" cy="4459287"/>
          </a:xfrm>
        </p:spPr>
        <p:txBody>
          <a:bodyPr/>
          <a:lstStyle/>
          <a:p>
            <a:pPr algn="r">
              <a:buNone/>
            </a:pPr>
            <a:r>
              <a:rPr lang="en-ZA" sz="2800" b="1" i="1" dirty="0" smtClean="0"/>
              <a:t>Questions?</a:t>
            </a:r>
          </a:p>
          <a:p>
            <a:pPr marL="0" indent="0" algn="r">
              <a:lnSpc>
                <a:spcPct val="90000"/>
              </a:lnSpc>
              <a:buNone/>
              <a:defRPr/>
            </a:pPr>
            <a:endParaRPr lang="fr-FR" sz="2400" b="1" dirty="0" smtClean="0">
              <a:solidFill>
                <a:schemeClr val="tx1"/>
              </a:solidFill>
            </a:endParaRPr>
          </a:p>
          <a:p>
            <a:pPr marL="0" indent="0" algn="r">
              <a:lnSpc>
                <a:spcPct val="90000"/>
              </a:lnSpc>
              <a:buNone/>
              <a:defRPr/>
            </a:pPr>
            <a:endParaRPr lang="fr-FR" sz="2400" b="1" dirty="0">
              <a:solidFill>
                <a:schemeClr val="tx1"/>
              </a:solidFill>
            </a:endParaRPr>
          </a:p>
          <a:p>
            <a:pPr marL="0" indent="0" algn="r">
              <a:lnSpc>
                <a:spcPct val="90000"/>
              </a:lnSpc>
              <a:buNone/>
              <a:defRPr/>
            </a:pPr>
            <a:r>
              <a:rPr lang="fr-FR" sz="2000" b="1" dirty="0" smtClean="0">
                <a:solidFill>
                  <a:schemeClr val="tx1"/>
                </a:solidFill>
              </a:rPr>
              <a:t>Gertrude M. </a:t>
            </a:r>
            <a:r>
              <a:rPr lang="fr-FR" sz="2000" b="1" smtClean="0">
                <a:solidFill>
                  <a:schemeClr val="tx1"/>
                </a:solidFill>
              </a:rPr>
              <a:t>Imbwae </a:t>
            </a:r>
            <a:endParaRPr lang="fr-FR" sz="2000" b="1" dirty="0">
              <a:solidFill>
                <a:schemeClr val="tx1"/>
              </a:solidFill>
            </a:endParaRPr>
          </a:p>
          <a:p>
            <a:pPr marL="0" indent="0" algn="r">
              <a:lnSpc>
                <a:spcPct val="90000"/>
              </a:lnSpc>
              <a:buNone/>
              <a:defRPr/>
            </a:pPr>
            <a:r>
              <a:rPr lang="fr-FR" sz="2000" dirty="0" smtClean="0">
                <a:solidFill>
                  <a:schemeClr val="tx1"/>
                </a:solidFill>
              </a:rPr>
              <a:t>National </a:t>
            </a:r>
            <a:r>
              <a:rPr lang="fr-FR" sz="2000" dirty="0">
                <a:solidFill>
                  <a:schemeClr val="tx1"/>
                </a:solidFill>
              </a:rPr>
              <a:t>Legal Expert on Data </a:t>
            </a:r>
            <a:r>
              <a:rPr lang="fr-FR" sz="2000" dirty="0" smtClean="0">
                <a:solidFill>
                  <a:schemeClr val="tx1"/>
                </a:solidFill>
              </a:rPr>
              <a:t>Protection</a:t>
            </a:r>
          </a:p>
          <a:p>
            <a:pPr>
              <a:buNone/>
            </a:pPr>
            <a:endParaRPr lang="en-ZA" sz="2000" b="1" dirty="0" smtClean="0"/>
          </a:p>
        </p:txBody>
      </p:sp>
    </p:spTree>
    <p:extLst>
      <p:ext uri="{BB962C8B-B14F-4D97-AF65-F5344CB8AC3E}">
        <p14:creationId xmlns:p14="http://schemas.microsoft.com/office/powerpoint/2010/main" val="238586261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36712"/>
            <a:ext cx="7815262" cy="561975"/>
          </a:xfrm>
        </p:spPr>
        <p:txBody>
          <a:bodyPr/>
          <a:lstStyle/>
          <a:p>
            <a:pPr eaLnBrk="1" hangingPunct="1">
              <a:defRPr/>
            </a:pPr>
            <a:r>
              <a:rPr lang="en-US" dirty="0" smtClean="0">
                <a:solidFill>
                  <a:schemeClr val="hlink"/>
                </a:solidFill>
                <a:effectLst>
                  <a:outerShdw blurRad="38100" dist="38100" dir="2700000" algn="tl">
                    <a:srgbClr val="C0C0C0"/>
                  </a:outerShdw>
                </a:effectLst>
              </a:rPr>
              <a:t>Summary of the Content</a:t>
            </a:r>
            <a:endParaRPr lang="en-US" dirty="0" smtClean="0"/>
          </a:p>
        </p:txBody>
      </p:sp>
      <p:sp>
        <p:nvSpPr>
          <p:cNvPr id="5123" name="Content Placeholder 2"/>
          <p:cNvSpPr>
            <a:spLocks noGrp="1"/>
          </p:cNvSpPr>
          <p:nvPr>
            <p:ph idx="1"/>
          </p:nvPr>
        </p:nvSpPr>
        <p:spPr>
          <a:xfrm>
            <a:off x="381000" y="1340768"/>
            <a:ext cx="876300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
        <p:nvSpPr>
          <p:cNvPr id="3" name="TextBox 2"/>
          <p:cNvSpPr txBox="1"/>
          <p:nvPr/>
        </p:nvSpPr>
        <p:spPr>
          <a:xfrm>
            <a:off x="971600" y="2132856"/>
            <a:ext cx="7128792" cy="2431435"/>
          </a:xfrm>
          <a:prstGeom prst="rect">
            <a:avLst/>
          </a:prstGeom>
          <a:noFill/>
        </p:spPr>
        <p:txBody>
          <a:bodyPr wrap="square" rtlCol="0">
            <a:spAutoFit/>
          </a:bodyPr>
          <a:lstStyle/>
          <a:p>
            <a:pPr marL="342900" indent="-342900">
              <a:buFont typeface="Arial" pitchFamily="34" charset="0"/>
              <a:buChar char="•"/>
            </a:pPr>
            <a:r>
              <a:rPr lang="en-ZA" dirty="0" smtClean="0"/>
              <a:t>International case studies on data protection law violations </a:t>
            </a:r>
          </a:p>
          <a:p>
            <a:pPr marL="342900" indent="-342900">
              <a:buFont typeface="Arial" pitchFamily="34" charset="0"/>
              <a:buChar char="•"/>
            </a:pPr>
            <a:endParaRPr lang="en-ZA" dirty="0"/>
          </a:p>
          <a:p>
            <a:pPr marL="342900" indent="-342900">
              <a:buFont typeface="Arial" pitchFamily="34" charset="0"/>
              <a:buChar char="•"/>
            </a:pPr>
            <a:r>
              <a:rPr lang="en-ZA" dirty="0" smtClean="0"/>
              <a:t>Reveals the approach of the Data Protection Commissioner/ Authority </a:t>
            </a:r>
          </a:p>
          <a:p>
            <a:pPr marL="342900" indent="-342900">
              <a:buFont typeface="Arial" pitchFamily="34" charset="0"/>
              <a:buChar char="•"/>
            </a:pPr>
            <a:endParaRPr lang="en-ZA" dirty="0"/>
          </a:p>
          <a:p>
            <a:pPr marL="342900" indent="-342900">
              <a:buFont typeface="Arial" pitchFamily="34" charset="0"/>
              <a:buChar char="•"/>
            </a:pPr>
            <a:r>
              <a:rPr lang="en-ZA" dirty="0" smtClean="0"/>
              <a:t>Reveals how the Data Protection Act and the principles are interpreted </a:t>
            </a:r>
            <a:endParaRPr lang="en-ZA" dirty="0"/>
          </a:p>
        </p:txBody>
      </p:sp>
    </p:spTree>
    <p:extLst>
      <p:ext uri="{BB962C8B-B14F-4D97-AF65-F5344CB8AC3E}">
        <p14:creationId xmlns:p14="http://schemas.microsoft.com/office/powerpoint/2010/main" val="319622154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04664"/>
            <a:ext cx="7772400" cy="1384995"/>
          </a:xfrm>
        </p:spPr>
        <p:txBody>
          <a:bodyPr/>
          <a:lstStyle/>
          <a:p>
            <a:r>
              <a:rPr lang="en-ZA" sz="2800" dirty="0"/>
              <a:t>Allianz </a:t>
            </a:r>
            <a:r>
              <a:rPr lang="en-ZA" sz="2800" dirty="0">
                <a:solidFill>
                  <a:schemeClr val="accent4">
                    <a:lumMod val="50000"/>
                  </a:schemeClr>
                </a:solidFill>
              </a:rPr>
              <a:t>requesting excessive personal information </a:t>
            </a:r>
            <a:r>
              <a:rPr lang="en-ZA" sz="2800" dirty="0"/>
              <a:t>at quotation </a:t>
            </a:r>
            <a:r>
              <a:rPr lang="en-ZA" sz="2800" dirty="0" smtClean="0"/>
              <a:t>stage (Ireland)</a:t>
            </a:r>
            <a:endParaRPr lang="en-ZA" sz="2800" dirty="0"/>
          </a:p>
        </p:txBody>
      </p:sp>
      <p:sp>
        <p:nvSpPr>
          <p:cNvPr id="6" name="Content Placeholder 5"/>
          <p:cNvSpPr>
            <a:spLocks noGrp="1"/>
          </p:cNvSpPr>
          <p:nvPr>
            <p:ph idx="1"/>
          </p:nvPr>
        </p:nvSpPr>
        <p:spPr>
          <a:xfrm>
            <a:off x="251520" y="1988840"/>
            <a:ext cx="8640960" cy="4256087"/>
          </a:xfrm>
        </p:spPr>
        <p:txBody>
          <a:bodyPr/>
          <a:lstStyle/>
          <a:p>
            <a:r>
              <a:rPr lang="en-ZA" sz="2000" dirty="0" smtClean="0"/>
              <a:t>The insurance agent </a:t>
            </a:r>
            <a:r>
              <a:rPr lang="en-ZA" sz="2000" dirty="0"/>
              <a:t>asked </a:t>
            </a:r>
            <a:r>
              <a:rPr lang="en-ZA" sz="2000" dirty="0" smtClean="0"/>
              <a:t>the potential provide </a:t>
            </a:r>
            <a:r>
              <a:rPr lang="en-ZA" sz="2000" dirty="0"/>
              <a:t>her date of birth and her mother's maiden </a:t>
            </a:r>
            <a:r>
              <a:rPr lang="en-ZA" sz="2000" dirty="0" smtClean="0"/>
              <a:t>name for a quote for pet insurance.</a:t>
            </a:r>
          </a:p>
          <a:p>
            <a:r>
              <a:rPr lang="en-ZA" sz="2000" dirty="0"/>
              <a:t>The </a:t>
            </a:r>
            <a:r>
              <a:rPr lang="en-ZA" sz="2000" dirty="0" smtClean="0"/>
              <a:t>data protection law in Ireland </a:t>
            </a:r>
            <a:r>
              <a:rPr lang="en-ZA" sz="2000" dirty="0"/>
              <a:t>provide that personal data shall be adequate, relevant and not excessive in relation to the purpose or purposes for which they are collected or are further </a:t>
            </a:r>
            <a:r>
              <a:rPr lang="en-ZA" sz="2000" dirty="0" smtClean="0"/>
              <a:t>processed</a:t>
            </a:r>
          </a:p>
          <a:p>
            <a:r>
              <a:rPr lang="en-ZA" sz="2000" dirty="0"/>
              <a:t>Following </a:t>
            </a:r>
            <a:r>
              <a:rPr lang="en-ZA" sz="2000" dirty="0" smtClean="0"/>
              <a:t>intervention</a:t>
            </a:r>
            <a:r>
              <a:rPr lang="en-ZA" sz="2000" dirty="0"/>
              <a:t>, Allianz confirmed its intention to cease using its ID verification screen </a:t>
            </a:r>
            <a:r>
              <a:rPr lang="en-ZA" sz="2000" dirty="0" smtClean="0"/>
              <a:t>and request for mothers maiden name at </a:t>
            </a:r>
            <a:r>
              <a:rPr lang="en-ZA" sz="2000" dirty="0"/>
              <a:t>quotation stage. </a:t>
            </a:r>
          </a:p>
        </p:txBody>
      </p:sp>
    </p:spTree>
    <p:extLst>
      <p:ext uri="{BB962C8B-B14F-4D97-AF65-F5344CB8AC3E}">
        <p14:creationId xmlns:p14="http://schemas.microsoft.com/office/powerpoint/2010/main" val="24526212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88640"/>
            <a:ext cx="7772400" cy="954107"/>
          </a:xfrm>
        </p:spPr>
        <p:txBody>
          <a:bodyPr/>
          <a:lstStyle/>
          <a:p>
            <a:r>
              <a:rPr lang="en-ZA" sz="2800" dirty="0">
                <a:solidFill>
                  <a:schemeClr val="accent4">
                    <a:lumMod val="50000"/>
                  </a:schemeClr>
                </a:solidFill>
              </a:rPr>
              <a:t>Unlawful use of CCTV</a:t>
            </a:r>
            <a:r>
              <a:rPr lang="en-ZA" sz="2800" dirty="0"/>
              <a:t> to remotely monitor an </a:t>
            </a:r>
            <a:r>
              <a:rPr lang="en-ZA" sz="2800" dirty="0" smtClean="0"/>
              <a:t>employee (Ireland)</a:t>
            </a:r>
            <a:endParaRPr lang="en-ZA" sz="2800" dirty="0"/>
          </a:p>
        </p:txBody>
      </p:sp>
      <p:sp>
        <p:nvSpPr>
          <p:cNvPr id="6" name="Content Placeholder 5"/>
          <p:cNvSpPr>
            <a:spLocks noGrp="1"/>
          </p:cNvSpPr>
          <p:nvPr>
            <p:ph idx="1"/>
          </p:nvPr>
        </p:nvSpPr>
        <p:spPr>
          <a:xfrm>
            <a:off x="179512" y="1412776"/>
            <a:ext cx="8640960" cy="4256087"/>
          </a:xfrm>
        </p:spPr>
        <p:txBody>
          <a:bodyPr/>
          <a:lstStyle/>
          <a:p>
            <a:r>
              <a:rPr lang="en-ZA" sz="2000" dirty="0" smtClean="0"/>
              <a:t>Complaint to Commissioner - personal </a:t>
            </a:r>
            <a:r>
              <a:rPr lang="en-ZA" sz="2000" dirty="0"/>
              <a:t>privacy was </a:t>
            </a:r>
            <a:r>
              <a:rPr lang="en-ZA" sz="2000" dirty="0" smtClean="0"/>
              <a:t>affected </a:t>
            </a:r>
            <a:r>
              <a:rPr lang="en-ZA" sz="2000" dirty="0"/>
              <a:t>in </a:t>
            </a:r>
            <a:r>
              <a:rPr lang="en-ZA" sz="2000" dirty="0" smtClean="0"/>
              <a:t>workplace - inappropriate </a:t>
            </a:r>
            <a:r>
              <a:rPr lang="en-ZA" sz="2000" dirty="0"/>
              <a:t>use of </a:t>
            </a:r>
            <a:r>
              <a:rPr lang="en-ZA" sz="2000" dirty="0" smtClean="0"/>
              <a:t>CCTV.</a:t>
            </a:r>
          </a:p>
          <a:p>
            <a:r>
              <a:rPr lang="en-ZA" sz="2000" dirty="0" smtClean="0"/>
              <a:t>Phone </a:t>
            </a:r>
            <a:r>
              <a:rPr lang="en-ZA" sz="2000" dirty="0"/>
              <a:t>calls </a:t>
            </a:r>
            <a:r>
              <a:rPr lang="en-ZA" sz="2000" dirty="0" smtClean="0"/>
              <a:t>from the </a:t>
            </a:r>
            <a:r>
              <a:rPr lang="en-ZA" sz="2000" dirty="0"/>
              <a:t>employer allegedly described to him what he had been doing at a particular </a:t>
            </a:r>
            <a:r>
              <a:rPr lang="en-ZA" sz="2000" dirty="0" smtClean="0"/>
              <a:t>time.</a:t>
            </a:r>
          </a:p>
          <a:p>
            <a:r>
              <a:rPr lang="en-ZA" sz="2000" dirty="0" smtClean="0"/>
              <a:t>Employee said that the CCTV </a:t>
            </a:r>
            <a:r>
              <a:rPr lang="en-ZA" sz="2000" dirty="0"/>
              <a:t>system was installed without prior staff notification as to the reason for its installation or its </a:t>
            </a:r>
            <a:r>
              <a:rPr lang="en-ZA" sz="2000" dirty="0" smtClean="0"/>
              <a:t>purpose. </a:t>
            </a:r>
          </a:p>
          <a:p>
            <a:r>
              <a:rPr lang="en-ZA" sz="2000" dirty="0" smtClean="0"/>
              <a:t>Commissioner noted rule that CCTV be proportionate </a:t>
            </a:r>
            <a:r>
              <a:rPr lang="en-ZA" sz="2000" dirty="0"/>
              <a:t>response </a:t>
            </a:r>
            <a:r>
              <a:rPr lang="en-ZA" sz="2000" dirty="0" smtClean="0"/>
              <a:t>to </a:t>
            </a:r>
            <a:r>
              <a:rPr lang="en-ZA" sz="2000" dirty="0"/>
              <a:t>risk </a:t>
            </a:r>
            <a:r>
              <a:rPr lang="en-ZA" sz="2000" dirty="0" smtClean="0"/>
              <a:t>taking </a:t>
            </a:r>
            <a:r>
              <a:rPr lang="en-ZA" sz="2000" dirty="0"/>
              <a:t>into account </a:t>
            </a:r>
            <a:r>
              <a:rPr lang="en-ZA" sz="2000" dirty="0" smtClean="0"/>
              <a:t>of the </a:t>
            </a:r>
            <a:r>
              <a:rPr lang="en-ZA" sz="2000" dirty="0"/>
              <a:t>legitimate privacy and other interests of workers. </a:t>
            </a:r>
            <a:r>
              <a:rPr lang="en-ZA" sz="2000" dirty="0" smtClean="0"/>
              <a:t>Furthermore requirement of meeting </a:t>
            </a:r>
            <a:r>
              <a:rPr lang="en-ZA" sz="2000" dirty="0"/>
              <a:t>transparency </a:t>
            </a:r>
            <a:r>
              <a:rPr lang="en-ZA" sz="2000" dirty="0" smtClean="0"/>
              <a:t>staff </a:t>
            </a:r>
            <a:r>
              <a:rPr lang="en-ZA" sz="2000" dirty="0"/>
              <a:t>must be </a:t>
            </a:r>
            <a:r>
              <a:rPr lang="en-ZA" sz="2000" dirty="0" smtClean="0"/>
              <a:t>informed – Employer ordered to cease use of CCTV</a:t>
            </a:r>
            <a:r>
              <a:rPr lang="en-ZA" sz="2400" dirty="0" smtClean="0"/>
              <a:t>.</a:t>
            </a:r>
            <a:endParaRPr lang="en-ZA" sz="2400" dirty="0"/>
          </a:p>
        </p:txBody>
      </p:sp>
    </p:spTree>
    <p:extLst>
      <p:ext uri="{BB962C8B-B14F-4D97-AF65-F5344CB8AC3E}">
        <p14:creationId xmlns:p14="http://schemas.microsoft.com/office/powerpoint/2010/main" val="35096319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89220"/>
            <a:ext cx="9144000" cy="1384995"/>
          </a:xfrm>
        </p:spPr>
        <p:txBody>
          <a:bodyPr/>
          <a:lstStyle/>
          <a:p>
            <a:r>
              <a:rPr lang="en-ZA" sz="2800" dirty="0"/>
              <a:t>Credit card transaction – </a:t>
            </a:r>
            <a:r>
              <a:rPr lang="en-ZA" sz="2800" dirty="0">
                <a:solidFill>
                  <a:schemeClr val="accent4">
                    <a:lumMod val="50000"/>
                  </a:schemeClr>
                </a:solidFill>
              </a:rPr>
              <a:t>use of details from </a:t>
            </a:r>
            <a:r>
              <a:rPr lang="en-ZA" sz="2800" dirty="0" smtClean="0">
                <a:solidFill>
                  <a:schemeClr val="accent4">
                    <a:lumMod val="50000"/>
                  </a:schemeClr>
                </a:solidFill>
              </a:rPr>
              <a:t>previous </a:t>
            </a:r>
            <a:r>
              <a:rPr lang="en-ZA" sz="2800" dirty="0">
                <a:solidFill>
                  <a:schemeClr val="accent4">
                    <a:lumMod val="50000"/>
                  </a:schemeClr>
                </a:solidFill>
              </a:rPr>
              <a:t>transaction without </a:t>
            </a:r>
            <a:r>
              <a:rPr lang="en-ZA" sz="2800" dirty="0" smtClean="0">
                <a:solidFill>
                  <a:schemeClr val="accent4">
                    <a:lumMod val="50000"/>
                  </a:schemeClr>
                </a:solidFill>
              </a:rPr>
              <a:t>consent </a:t>
            </a:r>
            <a:r>
              <a:rPr lang="en-ZA" sz="2800" dirty="0" smtClean="0"/>
              <a:t>(Ireland)</a:t>
            </a:r>
            <a:endParaRPr lang="en-ZA" sz="2800" dirty="0"/>
          </a:p>
        </p:txBody>
      </p:sp>
      <p:sp>
        <p:nvSpPr>
          <p:cNvPr id="6" name="Content Placeholder 5"/>
          <p:cNvSpPr>
            <a:spLocks noGrp="1"/>
          </p:cNvSpPr>
          <p:nvPr>
            <p:ph idx="1"/>
          </p:nvPr>
        </p:nvSpPr>
        <p:spPr>
          <a:xfrm>
            <a:off x="179512" y="1484784"/>
            <a:ext cx="8712968" cy="4256087"/>
          </a:xfrm>
        </p:spPr>
        <p:txBody>
          <a:bodyPr/>
          <a:lstStyle/>
          <a:p>
            <a:r>
              <a:rPr lang="en-ZA" sz="2000" dirty="0" smtClean="0"/>
              <a:t>A </a:t>
            </a:r>
            <a:r>
              <a:rPr lang="en-ZA" sz="2000" dirty="0"/>
              <a:t>customer of a car rental company alleged that the company had used his credit card data – obtained in a previous transaction – to process a disputed charge without his consent, and in spite of his objections to the </a:t>
            </a:r>
            <a:r>
              <a:rPr lang="en-ZA" sz="2000" dirty="0" smtClean="0"/>
              <a:t>charge</a:t>
            </a:r>
          </a:p>
          <a:p>
            <a:r>
              <a:rPr lang="en-ZA" sz="2000" dirty="0"/>
              <a:t>The specific data protection issue in this case was whether the rental firm obtained and processed the complainant's credit card details fairly, with the appropriate level of consent from the individual. </a:t>
            </a:r>
            <a:endParaRPr lang="en-ZA" sz="2000" dirty="0" smtClean="0"/>
          </a:p>
          <a:p>
            <a:r>
              <a:rPr lang="en-ZA" sz="2000" dirty="0" smtClean="0"/>
              <a:t>Commissioner “credit </a:t>
            </a:r>
            <a:r>
              <a:rPr lang="en-ZA" sz="2000" dirty="0"/>
              <a:t>card data obtained for a particular transaction cannot be used subsequently for other transactions without express consent, without violating the ‘fair obtaining’ rule. The principle of transparency and fairness, which are key tenets of data protection law and practice, apply in this area just as in any </a:t>
            </a:r>
            <a:r>
              <a:rPr lang="en-ZA" sz="2000" dirty="0" smtClean="0"/>
              <a:t>other”</a:t>
            </a:r>
            <a:endParaRPr lang="en-ZA" sz="2000" dirty="0"/>
          </a:p>
        </p:txBody>
      </p:sp>
    </p:spTree>
    <p:extLst>
      <p:ext uri="{BB962C8B-B14F-4D97-AF65-F5344CB8AC3E}">
        <p14:creationId xmlns:p14="http://schemas.microsoft.com/office/powerpoint/2010/main" val="423018705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620108"/>
            <a:ext cx="7772400" cy="954107"/>
          </a:xfrm>
        </p:spPr>
        <p:txBody>
          <a:bodyPr/>
          <a:lstStyle/>
          <a:p>
            <a:r>
              <a:rPr lang="en-ZA" sz="2800" dirty="0" smtClean="0"/>
              <a:t>Bank of Scotland – </a:t>
            </a:r>
            <a:r>
              <a:rPr lang="en-ZA" sz="2800" dirty="0" smtClean="0">
                <a:solidFill>
                  <a:srgbClr val="525152"/>
                </a:solidFill>
              </a:rPr>
              <a:t>appropriate and effective security measures</a:t>
            </a:r>
            <a:r>
              <a:rPr lang="en-ZA" sz="2800" dirty="0"/>
              <a:t> (UK)</a:t>
            </a:r>
            <a:endParaRPr lang="en-ZA" sz="2800" dirty="0">
              <a:solidFill>
                <a:srgbClr val="525152"/>
              </a:solidFill>
            </a:endParaRPr>
          </a:p>
        </p:txBody>
      </p:sp>
      <p:sp>
        <p:nvSpPr>
          <p:cNvPr id="6" name="Content Placeholder 5"/>
          <p:cNvSpPr>
            <a:spLocks noGrp="1"/>
          </p:cNvSpPr>
          <p:nvPr>
            <p:ph idx="1"/>
          </p:nvPr>
        </p:nvSpPr>
        <p:spPr>
          <a:xfrm>
            <a:off x="251520" y="1628800"/>
            <a:ext cx="8640960" cy="4256087"/>
          </a:xfrm>
        </p:spPr>
        <p:txBody>
          <a:bodyPr/>
          <a:lstStyle/>
          <a:p>
            <a:r>
              <a:rPr lang="en-ZA" sz="2400" dirty="0" smtClean="0"/>
              <a:t>5 </a:t>
            </a:r>
            <a:r>
              <a:rPr lang="en-ZA" sz="2400" dirty="0"/>
              <a:t>August </a:t>
            </a:r>
            <a:r>
              <a:rPr lang="en-ZA" sz="2400" dirty="0" smtClean="0"/>
              <a:t>2013</a:t>
            </a:r>
          </a:p>
          <a:p>
            <a:r>
              <a:rPr lang="en-ZA" sz="2400" dirty="0" smtClean="0"/>
              <a:t>A </a:t>
            </a:r>
            <a:r>
              <a:rPr lang="en-ZA" sz="2400" dirty="0"/>
              <a:t>monetary penalty notice has been served to the Bank of Scotland after customers’ account details were repeatedly faxed to the wrong recipients. The information included payslips, bank statements, account details and mortgage applications, along with customers’ names, addresses and contact details. </a:t>
            </a:r>
            <a:endParaRPr lang="en-ZA" sz="2400" dirty="0" smtClean="0"/>
          </a:p>
          <a:p>
            <a:r>
              <a:rPr lang="en-ZA" sz="2400" dirty="0" smtClean="0"/>
              <a:t>75 000 pounds monetary penalty</a:t>
            </a:r>
          </a:p>
          <a:p>
            <a:pPr marL="0" indent="0">
              <a:buNone/>
            </a:pPr>
            <a:endParaRPr lang="en-ZA" sz="1400" dirty="0" smtClean="0"/>
          </a:p>
          <a:p>
            <a:pPr marL="0" indent="0">
              <a:buNone/>
            </a:pPr>
            <a:r>
              <a:rPr lang="en-ZA" sz="1400" dirty="0" smtClean="0"/>
              <a:t>http</a:t>
            </a:r>
            <a:r>
              <a:rPr lang="en-ZA" sz="1400" dirty="0"/>
              <a:t>://www.ico.org.uk/enforcement/~/media/documents/library/Data_Protection/Notices/bank-of-scotland-monetary-penalty-notice.pdf</a:t>
            </a:r>
            <a:r>
              <a:rPr lang="en-ZA" sz="2400" dirty="0"/>
              <a:t/>
            </a:r>
            <a:br>
              <a:rPr lang="en-ZA" sz="2400" dirty="0"/>
            </a:br>
            <a:endParaRPr lang="en-ZA" sz="2400" dirty="0"/>
          </a:p>
        </p:txBody>
      </p:sp>
    </p:spTree>
    <p:extLst>
      <p:ext uri="{BB962C8B-B14F-4D97-AF65-F5344CB8AC3E}">
        <p14:creationId xmlns:p14="http://schemas.microsoft.com/office/powerpoint/2010/main" val="423018705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332656"/>
            <a:ext cx="7772400" cy="954107"/>
          </a:xfrm>
        </p:spPr>
        <p:txBody>
          <a:bodyPr/>
          <a:lstStyle/>
          <a:p>
            <a:r>
              <a:rPr lang="en-ZA" sz="2800" dirty="0" smtClean="0"/>
              <a:t>NHS Surrey  - </a:t>
            </a:r>
            <a:r>
              <a:rPr lang="en-ZA" sz="2800" dirty="0" smtClean="0">
                <a:solidFill>
                  <a:srgbClr val="525152"/>
                </a:solidFill>
              </a:rPr>
              <a:t>appropriate and effective security measures </a:t>
            </a:r>
            <a:r>
              <a:rPr lang="en-ZA" sz="2800" dirty="0" smtClean="0"/>
              <a:t>(UK)</a:t>
            </a:r>
            <a:endParaRPr lang="en-ZA" sz="2800" dirty="0"/>
          </a:p>
        </p:txBody>
      </p:sp>
      <p:sp>
        <p:nvSpPr>
          <p:cNvPr id="6" name="Content Placeholder 5"/>
          <p:cNvSpPr>
            <a:spLocks noGrp="1"/>
          </p:cNvSpPr>
          <p:nvPr>
            <p:ph idx="1"/>
          </p:nvPr>
        </p:nvSpPr>
        <p:spPr>
          <a:xfrm>
            <a:off x="179512" y="1268760"/>
            <a:ext cx="8784976" cy="4256087"/>
          </a:xfrm>
        </p:spPr>
        <p:txBody>
          <a:bodyPr/>
          <a:lstStyle/>
          <a:p>
            <a:r>
              <a:rPr lang="en-ZA" sz="2000" dirty="0"/>
              <a:t>12 July </a:t>
            </a:r>
            <a:r>
              <a:rPr lang="en-ZA" sz="2000" dirty="0" smtClean="0"/>
              <a:t>2013</a:t>
            </a:r>
          </a:p>
          <a:p>
            <a:r>
              <a:rPr lang="en-ZA" sz="2000" dirty="0" smtClean="0"/>
              <a:t>A </a:t>
            </a:r>
            <a:r>
              <a:rPr lang="en-ZA" sz="2000" dirty="0"/>
              <a:t>monetary penalty notice has been served on NHS Surrey following the discovery of sensitive personal data belonging to thousands of patients on hard drives sold on an online auction site. Whilst NHS Surrey has now been dissolved outstanding issues are now being dealt with by the Department of Health</a:t>
            </a:r>
            <a:r>
              <a:rPr lang="en-ZA" sz="2000" dirty="0" smtClean="0"/>
              <a:t>.</a:t>
            </a:r>
          </a:p>
          <a:p>
            <a:r>
              <a:rPr lang="en-ZA" sz="2000" dirty="0" smtClean="0"/>
              <a:t>A </a:t>
            </a:r>
            <a:r>
              <a:rPr lang="en-ZA" sz="2000" dirty="0"/>
              <a:t>member of the public informed the data controller that he had purchased a PC </a:t>
            </a:r>
            <a:r>
              <a:rPr lang="en-ZA" sz="2000" dirty="0" smtClean="0"/>
              <a:t>with confidential </a:t>
            </a:r>
            <a:r>
              <a:rPr lang="en-ZA" sz="2000" dirty="0"/>
              <a:t>medical information from a third party company (the “third party company”) via an online auction site. </a:t>
            </a:r>
            <a:r>
              <a:rPr lang="en-ZA" sz="2000" dirty="0" smtClean="0"/>
              <a:t>Files </a:t>
            </a:r>
            <a:r>
              <a:rPr lang="en-ZA" sz="2000" dirty="0"/>
              <a:t>contained confidential sensitive personal data and HR records including patient records relating to approximately 900 adults and 2000 </a:t>
            </a:r>
            <a:r>
              <a:rPr lang="en-ZA" sz="2000" dirty="0" smtClean="0"/>
              <a:t>children</a:t>
            </a:r>
          </a:p>
          <a:p>
            <a:r>
              <a:rPr lang="en-ZA" sz="2000" dirty="0" smtClean="0"/>
              <a:t> 200 000 pounds monetary penalty</a:t>
            </a:r>
          </a:p>
          <a:p>
            <a:pPr marL="0" indent="0">
              <a:buNone/>
            </a:pPr>
            <a:r>
              <a:rPr lang="en-ZA" sz="1400" dirty="0"/>
              <a:t>http://www.ico.org.uk/enforcement/~/media/documents/library/Data_Protection/Notices/nhs-surrey-monetary-penalty-notice.pdf</a:t>
            </a:r>
          </a:p>
          <a:p>
            <a:pPr marL="0" indent="0">
              <a:buNone/>
            </a:pPr>
            <a:r>
              <a:rPr lang="en-ZA" sz="2400" dirty="0"/>
              <a:t>	</a:t>
            </a:r>
          </a:p>
          <a:p>
            <a:pPr marL="0" indent="0">
              <a:buNone/>
            </a:pPr>
            <a:r>
              <a:rPr lang="en-ZA" sz="2400" dirty="0"/>
              <a:t/>
            </a:r>
            <a:br>
              <a:rPr lang="en-ZA" sz="2400" dirty="0"/>
            </a:br>
            <a:endParaRPr lang="en-ZA" sz="2400" dirty="0"/>
          </a:p>
        </p:txBody>
      </p:sp>
    </p:spTree>
    <p:extLst>
      <p:ext uri="{BB962C8B-B14F-4D97-AF65-F5344CB8AC3E}">
        <p14:creationId xmlns:p14="http://schemas.microsoft.com/office/powerpoint/2010/main" val="42301870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04664"/>
            <a:ext cx="7772400" cy="1384995"/>
          </a:xfrm>
        </p:spPr>
        <p:txBody>
          <a:bodyPr/>
          <a:lstStyle/>
          <a:p>
            <a:r>
              <a:rPr lang="en-ZA" sz="2800" dirty="0" smtClean="0"/>
              <a:t>Glasgow City Council -  </a:t>
            </a:r>
            <a:r>
              <a:rPr lang="en-ZA" sz="2800" dirty="0" smtClean="0">
                <a:solidFill>
                  <a:srgbClr val="525152"/>
                </a:solidFill>
              </a:rPr>
              <a:t>appropriate and effective security measures – encryption of laptops </a:t>
            </a:r>
            <a:r>
              <a:rPr lang="en-ZA" sz="2800" dirty="0" smtClean="0"/>
              <a:t>(UK)</a:t>
            </a:r>
            <a:endParaRPr lang="en-ZA" sz="2800" dirty="0"/>
          </a:p>
        </p:txBody>
      </p:sp>
      <p:sp>
        <p:nvSpPr>
          <p:cNvPr id="6" name="Content Placeholder 5"/>
          <p:cNvSpPr>
            <a:spLocks noGrp="1"/>
          </p:cNvSpPr>
          <p:nvPr>
            <p:ph idx="1"/>
          </p:nvPr>
        </p:nvSpPr>
        <p:spPr>
          <a:xfrm>
            <a:off x="251520" y="2060848"/>
            <a:ext cx="8640960" cy="4256087"/>
          </a:xfrm>
        </p:spPr>
        <p:txBody>
          <a:bodyPr/>
          <a:lstStyle/>
          <a:p>
            <a:r>
              <a:rPr lang="en-ZA" sz="2400" dirty="0"/>
              <a:t>7 June 2013 </a:t>
            </a:r>
            <a:br>
              <a:rPr lang="en-ZA" sz="2400" dirty="0"/>
            </a:br>
            <a:r>
              <a:rPr lang="en-ZA" sz="2400" dirty="0"/>
              <a:t>A monetary penalty notice has been served to Glasgow City Council, following the loss of two unencrypted laptops, one of which contained the personal information of 20,143 people</a:t>
            </a:r>
            <a:r>
              <a:rPr lang="en-ZA" sz="2400" dirty="0" smtClean="0"/>
              <a:t>.</a:t>
            </a:r>
          </a:p>
          <a:p>
            <a:r>
              <a:rPr lang="en-ZA" sz="2400" dirty="0" smtClean="0"/>
              <a:t>150 000 pounds penalty</a:t>
            </a:r>
          </a:p>
          <a:p>
            <a:pPr marL="0" indent="0">
              <a:buNone/>
            </a:pPr>
            <a:r>
              <a:rPr lang="en-ZA" sz="1400" dirty="0" smtClean="0"/>
              <a:t>http</a:t>
            </a:r>
            <a:r>
              <a:rPr lang="en-ZA" sz="1400" dirty="0"/>
              <a:t>://www.ico.org.uk/enforcement/~/media/documents/library/Data_Protection/Notices/Glasgow-city-council-monetary-penalty-notice.ashx</a:t>
            </a:r>
            <a:br>
              <a:rPr lang="en-ZA" sz="1400" dirty="0"/>
            </a:br>
            <a:endParaRPr lang="en-ZA" sz="1400" dirty="0"/>
          </a:p>
        </p:txBody>
      </p:sp>
    </p:spTree>
    <p:extLst>
      <p:ext uri="{BB962C8B-B14F-4D97-AF65-F5344CB8AC3E}">
        <p14:creationId xmlns:p14="http://schemas.microsoft.com/office/powerpoint/2010/main" val="423018705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6836" y="620688"/>
            <a:ext cx="7815262" cy="646331"/>
          </a:xfrm>
        </p:spPr>
        <p:txBody>
          <a:bodyPr/>
          <a:lstStyle/>
          <a:p>
            <a:pPr eaLnBrk="1" hangingPunct="1">
              <a:defRPr/>
            </a:pPr>
            <a:r>
              <a:rPr lang="en-US" dirty="0" smtClean="0"/>
              <a:t>Concluding Thoughts</a:t>
            </a:r>
          </a:p>
        </p:txBody>
      </p:sp>
      <p:sp>
        <p:nvSpPr>
          <p:cNvPr id="5123" name="Content Placeholder 2"/>
          <p:cNvSpPr>
            <a:spLocks noGrp="1"/>
          </p:cNvSpPr>
          <p:nvPr>
            <p:ph idx="1"/>
          </p:nvPr>
        </p:nvSpPr>
        <p:spPr>
          <a:xfrm>
            <a:off x="381000" y="1340768"/>
            <a:ext cx="876300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
        <p:nvSpPr>
          <p:cNvPr id="3" name="TextBox 2"/>
          <p:cNvSpPr txBox="1"/>
          <p:nvPr/>
        </p:nvSpPr>
        <p:spPr>
          <a:xfrm>
            <a:off x="528540" y="1340768"/>
            <a:ext cx="8208912" cy="4478149"/>
          </a:xfrm>
          <a:prstGeom prst="rect">
            <a:avLst/>
          </a:prstGeom>
          <a:noFill/>
        </p:spPr>
        <p:txBody>
          <a:bodyPr wrap="square" rtlCol="0">
            <a:spAutoFit/>
          </a:bodyPr>
          <a:lstStyle/>
          <a:p>
            <a:pPr marL="342900" indent="-342900">
              <a:buFont typeface="Arial" pitchFamily="34" charset="0"/>
              <a:buChar char="•"/>
            </a:pPr>
            <a:r>
              <a:rPr lang="en-ZA" dirty="0" smtClean="0"/>
              <a:t>Case studies</a:t>
            </a:r>
            <a:r>
              <a:rPr lang="en-ZA" dirty="0"/>
              <a:t> </a:t>
            </a:r>
            <a:r>
              <a:rPr lang="en-ZA" dirty="0" smtClean="0"/>
              <a:t>reveal the approach of the Data Protection Commissioner/ Authority </a:t>
            </a:r>
          </a:p>
          <a:p>
            <a:pPr marL="342900" indent="-342900">
              <a:buFont typeface="Arial" pitchFamily="34" charset="0"/>
              <a:buChar char="•"/>
            </a:pPr>
            <a:endParaRPr lang="en-ZA" dirty="0"/>
          </a:p>
          <a:p>
            <a:pPr marL="342900" indent="-342900">
              <a:buFont typeface="Arial" pitchFamily="34" charset="0"/>
              <a:buChar char="•"/>
            </a:pPr>
            <a:r>
              <a:rPr lang="en-ZA" dirty="0" smtClean="0"/>
              <a:t>Reveals how the Data Protection Act and the principles are interpreted </a:t>
            </a:r>
          </a:p>
          <a:p>
            <a:pPr marL="342900" indent="-342900">
              <a:buFont typeface="Arial" pitchFamily="34" charset="0"/>
              <a:buChar char="•"/>
            </a:pPr>
            <a:endParaRPr lang="en-ZA" dirty="0"/>
          </a:p>
          <a:p>
            <a:pPr marL="342900" indent="-342900">
              <a:buFont typeface="Arial" pitchFamily="34" charset="0"/>
              <a:buChar char="•"/>
            </a:pPr>
            <a:r>
              <a:rPr lang="en-ZA" dirty="0" smtClean="0"/>
              <a:t>Private and public sector, as data controllers, must assess their practices against the requirements of the Act</a:t>
            </a:r>
          </a:p>
          <a:p>
            <a:pPr marL="342900" indent="-342900">
              <a:buFont typeface="Arial" pitchFamily="34" charset="0"/>
              <a:buChar char="•"/>
            </a:pPr>
            <a:endParaRPr lang="en-ZA" dirty="0"/>
          </a:p>
          <a:p>
            <a:pPr marL="342900" indent="-342900">
              <a:buFont typeface="Arial" pitchFamily="34" charset="0"/>
              <a:buChar char="•"/>
            </a:pPr>
            <a:r>
              <a:rPr lang="en-ZA" dirty="0" smtClean="0"/>
              <a:t>A transition period must be applied in the Bill for organisations  to conform their practices</a:t>
            </a:r>
          </a:p>
          <a:p>
            <a:pPr marL="342900" indent="-342900">
              <a:buFont typeface="Arial" pitchFamily="34" charset="0"/>
              <a:buChar char="•"/>
            </a:pPr>
            <a:endParaRPr lang="en-ZA" dirty="0"/>
          </a:p>
          <a:p>
            <a:pPr marL="342900" indent="-342900">
              <a:buFont typeface="Arial" pitchFamily="34" charset="0"/>
              <a:buChar char="•"/>
            </a:pPr>
            <a:r>
              <a:rPr lang="en-ZA" dirty="0" smtClean="0"/>
              <a:t>Ultimately, it is important that an Authority is established to enforce the Bill and realise data protection safeguards in Zambia </a:t>
            </a:r>
            <a:endParaRPr lang="en-ZA" dirty="0"/>
          </a:p>
        </p:txBody>
      </p:sp>
    </p:spTree>
    <p:extLst>
      <p:ext uri="{BB962C8B-B14F-4D97-AF65-F5344CB8AC3E}">
        <p14:creationId xmlns:p14="http://schemas.microsoft.com/office/powerpoint/2010/main" val="254808641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455B38-2868-4299-A9B7-DCDBB8B4E8AB}"/>
</file>

<file path=customXml/itemProps2.xml><?xml version="1.0" encoding="utf-8"?>
<ds:datastoreItem xmlns:ds="http://schemas.openxmlformats.org/officeDocument/2006/customXml" ds:itemID="{43CFB0B9-B777-4EA6-98EF-62F3EDBEECE5}"/>
</file>

<file path=customXml/itemProps3.xml><?xml version="1.0" encoding="utf-8"?>
<ds:datastoreItem xmlns:ds="http://schemas.openxmlformats.org/officeDocument/2006/customXml" ds:itemID="{A9D84EB3-8A99-4C14-BF8B-7CAC79D4C51A}"/>
</file>

<file path=docProps/app.xml><?xml version="1.0" encoding="utf-8"?>
<Properties xmlns="http://schemas.openxmlformats.org/officeDocument/2006/extended-properties" xmlns:vt="http://schemas.openxmlformats.org/officeDocument/2006/docPropsVTypes">
  <Template>ITU-e</Template>
  <TotalTime>32032</TotalTime>
  <Words>742</Words>
  <Application>Microsoft Office PowerPoint</Application>
  <PresentationFormat>On-screen Show (4:3)</PresentationFormat>
  <Paragraphs>76</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ITU-e</vt:lpstr>
      <vt:lpstr>HIPSSA Project </vt:lpstr>
      <vt:lpstr>Summary of the Content</vt:lpstr>
      <vt:lpstr>Allianz requesting excessive personal information at quotation stage (Ireland)</vt:lpstr>
      <vt:lpstr>Unlawful use of CCTV to remotely monitor an employee (Ireland)</vt:lpstr>
      <vt:lpstr>Credit card transaction – use of details from previous transaction without consent (Ireland)</vt:lpstr>
      <vt:lpstr>Bank of Scotland – appropriate and effective security measures (UK)</vt:lpstr>
      <vt:lpstr>NHS Surrey  - appropriate and effective security measures (UK)</vt:lpstr>
      <vt:lpstr>Glasgow City Council -  appropriate and effective security measures – encryption of laptops (UK)</vt:lpstr>
      <vt:lpstr>Concluding Thoughts</vt:lpstr>
      <vt:lpstr>Thank You  </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Jallow, Ida</cp:lastModifiedBy>
  <cp:revision>566</cp:revision>
  <cp:lastPrinted>2001-11-25T13:41:09Z</cp:lastPrinted>
  <dcterms:created xsi:type="dcterms:W3CDTF">2006-05-30T12:53:59Z</dcterms:created>
  <dcterms:modified xsi:type="dcterms:W3CDTF">2013-08-21T14:11:16Z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