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0" r:id="rId4"/>
    <p:sldId id="261" r:id="rId5"/>
    <p:sldId id="296" r:id="rId6"/>
    <p:sldId id="263" r:id="rId7"/>
    <p:sldId id="265" r:id="rId8"/>
    <p:sldId id="267" r:id="rId9"/>
    <p:sldId id="268" r:id="rId10"/>
    <p:sldId id="269" r:id="rId11"/>
    <p:sldId id="271" r:id="rId12"/>
    <p:sldId id="289" r:id="rId13"/>
    <p:sldId id="290" r:id="rId14"/>
    <p:sldId id="272" r:id="rId15"/>
    <p:sldId id="273" r:id="rId16"/>
    <p:sldId id="294" r:id="rId17"/>
    <p:sldId id="288" r:id="rId18"/>
    <p:sldId id="292" r:id="rId19"/>
    <p:sldId id="291" r:id="rId20"/>
    <p:sldId id="274" r:id="rId21"/>
    <p:sldId id="275" r:id="rId22"/>
    <p:sldId id="279" r:id="rId23"/>
    <p:sldId id="280" r:id="rId24"/>
    <p:sldId id="281" r:id="rId25"/>
    <p:sldId id="282" r:id="rId26"/>
    <p:sldId id="284" r:id="rId27"/>
    <p:sldId id="285" r:id="rId28"/>
    <p:sldId id="29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BF952-21F7-415F-8731-09A47BD56A3C}" type="datetimeFigureOut">
              <a:rPr lang="en-ZA" smtClean="0"/>
              <a:t>2013-08-29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2C7A4-CC9B-475A-B6C1-9E8D66A07AC4}" type="slidenum">
              <a:rPr lang="en-ZA" smtClean="0"/>
              <a:t>‹#›</a:t>
            </a:fld>
            <a:endParaRPr lang="en-ZA"/>
          </a:p>
        </p:txBody>
      </p:sp>
    </p:spTree>
    <p:extLst>
      <p:ext uri="{BB962C8B-B14F-4D97-AF65-F5344CB8AC3E}">
        <p14:creationId xmlns:p14="http://schemas.microsoft.com/office/powerpoint/2010/main" val="120192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082C7A4-CC9B-475A-B6C1-9E8D66A07AC4}" type="slidenum">
              <a:rPr lang="en-ZA" smtClean="0"/>
              <a:t>19</a:t>
            </a:fld>
            <a:endParaRPr lang="en-ZA"/>
          </a:p>
        </p:txBody>
      </p:sp>
    </p:spTree>
    <p:extLst>
      <p:ext uri="{BB962C8B-B14F-4D97-AF65-F5344CB8AC3E}">
        <p14:creationId xmlns:p14="http://schemas.microsoft.com/office/powerpoint/2010/main" val="381880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D6F8B55-93B1-4B78-8F3E-9E87647CBBE4}" type="datetimeFigureOut">
              <a:rPr lang="en-ZA" smtClean="0"/>
              <a:t>2013-08-29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317140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D6F8B55-93B1-4B78-8F3E-9E87647CBBE4}" type="datetimeFigureOut">
              <a:rPr lang="en-ZA" smtClean="0"/>
              <a:t>2013-08-29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7184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D6F8B55-93B1-4B78-8F3E-9E87647CBBE4}" type="datetimeFigureOut">
              <a:rPr lang="en-ZA" smtClean="0"/>
              <a:t>2013-08-29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165137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D6F8B55-93B1-4B78-8F3E-9E87647CBBE4}" type="datetimeFigureOut">
              <a:rPr lang="en-ZA" smtClean="0"/>
              <a:t>2013-08-29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348919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6F8B55-93B1-4B78-8F3E-9E87647CBBE4}" type="datetimeFigureOut">
              <a:rPr lang="en-ZA" smtClean="0"/>
              <a:t>2013-08-29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60912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D6F8B55-93B1-4B78-8F3E-9E87647CBBE4}" type="datetimeFigureOut">
              <a:rPr lang="en-ZA" smtClean="0"/>
              <a:t>2013-08-29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274465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D6F8B55-93B1-4B78-8F3E-9E87647CBBE4}" type="datetimeFigureOut">
              <a:rPr lang="en-ZA" smtClean="0"/>
              <a:t>2013-08-29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261291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D6F8B55-93B1-4B78-8F3E-9E87647CBBE4}" type="datetimeFigureOut">
              <a:rPr lang="en-ZA" smtClean="0"/>
              <a:t>2013-08-29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194635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F8B55-93B1-4B78-8F3E-9E87647CBBE4}" type="datetimeFigureOut">
              <a:rPr lang="en-ZA" smtClean="0"/>
              <a:t>2013-08-29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200650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F8B55-93B1-4B78-8F3E-9E87647CBBE4}" type="datetimeFigureOut">
              <a:rPr lang="en-ZA" smtClean="0"/>
              <a:t>2013-08-29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1737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F8B55-93B1-4B78-8F3E-9E87647CBBE4}" type="datetimeFigureOut">
              <a:rPr lang="en-ZA" smtClean="0"/>
              <a:t>2013-08-29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FBA4168-DE6C-4D1E-85CB-8EBA33AE84FF}" type="slidenum">
              <a:rPr lang="en-ZA" smtClean="0"/>
              <a:t>‹#›</a:t>
            </a:fld>
            <a:endParaRPr lang="en-ZA"/>
          </a:p>
        </p:txBody>
      </p:sp>
    </p:spTree>
    <p:extLst>
      <p:ext uri="{BB962C8B-B14F-4D97-AF65-F5344CB8AC3E}">
        <p14:creationId xmlns:p14="http://schemas.microsoft.com/office/powerpoint/2010/main" val="315430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F8B55-93B1-4B78-8F3E-9E87647CBBE4}" type="datetimeFigureOut">
              <a:rPr lang="en-ZA" smtClean="0"/>
              <a:t>2013-08-29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A4168-DE6C-4D1E-85CB-8EBA33AE84FF}" type="slidenum">
              <a:rPr lang="en-ZA" smtClean="0"/>
              <a:t>‹#›</a:t>
            </a:fld>
            <a:endParaRPr lang="en-ZA"/>
          </a:p>
        </p:txBody>
      </p:sp>
    </p:spTree>
    <p:extLst>
      <p:ext uri="{BB962C8B-B14F-4D97-AF65-F5344CB8AC3E}">
        <p14:creationId xmlns:p14="http://schemas.microsoft.com/office/powerpoint/2010/main" val="313384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en.wikipedia.org/wiki/Identity_frau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Kmophethe@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solidFill>
                  <a:schemeClr val="tx2"/>
                </a:solidFill>
              </a:rPr>
              <a:t>HIPSSA</a:t>
            </a:r>
            <a:endParaRPr lang="en-ZA" dirty="0"/>
          </a:p>
        </p:txBody>
      </p:sp>
      <p:sp>
        <p:nvSpPr>
          <p:cNvPr id="3" name="Subtitle 2"/>
          <p:cNvSpPr>
            <a:spLocks noGrp="1"/>
          </p:cNvSpPr>
          <p:nvPr>
            <p:ph type="subTitle" idx="1"/>
          </p:nvPr>
        </p:nvSpPr>
        <p:spPr/>
        <p:txBody>
          <a:bodyPr>
            <a:normAutofit fontScale="92500" lnSpcReduction="20000"/>
          </a:bodyPr>
          <a:lstStyle/>
          <a:p>
            <a:pPr>
              <a:defRPr/>
            </a:pPr>
            <a:r>
              <a:rPr lang="en-US" b="1" dirty="0" smtClean="0">
                <a:solidFill>
                  <a:srgbClr val="1B5BA2"/>
                </a:solidFill>
                <a:effectLst>
                  <a:outerShdw blurRad="38100" dist="38100" dir="2700000" algn="tl">
                    <a:srgbClr val="C0C0C0"/>
                  </a:outerShdw>
                </a:effectLst>
              </a:rPr>
              <a:t>Support </a:t>
            </a:r>
            <a:r>
              <a:rPr lang="en-US" b="1" dirty="0">
                <a:solidFill>
                  <a:srgbClr val="1B5BA2"/>
                </a:solidFill>
                <a:effectLst>
                  <a:outerShdw blurRad="38100" dist="38100" dir="2700000" algn="tl">
                    <a:srgbClr val="C0C0C0"/>
                  </a:outerShdw>
                </a:effectLst>
              </a:rPr>
              <a:t>for Harmonization of the ICT Policies </a:t>
            </a:r>
            <a:br>
              <a:rPr lang="en-US" b="1" dirty="0">
                <a:solidFill>
                  <a:srgbClr val="1B5BA2"/>
                </a:solidFill>
                <a:effectLst>
                  <a:outerShdw blurRad="38100" dist="38100" dir="2700000" algn="tl">
                    <a:srgbClr val="C0C0C0"/>
                  </a:outerShdw>
                </a:effectLst>
              </a:rPr>
            </a:br>
            <a:r>
              <a:rPr lang="en-US" b="1" dirty="0">
                <a:solidFill>
                  <a:srgbClr val="1B5BA2"/>
                </a:solidFill>
                <a:effectLst>
                  <a:outerShdw blurRad="38100" dist="38100" dir="2700000" algn="tl">
                    <a:srgbClr val="C0C0C0"/>
                  </a:outerShdw>
                </a:effectLst>
              </a:rPr>
              <a:t>in Sub-Sahara </a:t>
            </a:r>
            <a:r>
              <a:rPr lang="en-US" b="1" dirty="0" smtClean="0">
                <a:solidFill>
                  <a:srgbClr val="1B5BA2"/>
                </a:solidFill>
                <a:effectLst>
                  <a:outerShdw blurRad="38100" dist="38100" dir="2700000" algn="tl">
                    <a:srgbClr val="C0C0C0"/>
                  </a:outerShdw>
                </a:effectLst>
              </a:rPr>
              <a:t>Africa</a:t>
            </a:r>
          </a:p>
          <a:p>
            <a:pPr>
              <a:defRPr/>
            </a:pPr>
            <a:r>
              <a:rPr lang="en-US" b="1" dirty="0" smtClean="0">
                <a:solidFill>
                  <a:srgbClr val="1B5BA2"/>
                </a:solidFill>
                <a:effectLst>
                  <a:outerShdw blurRad="38100" dist="38100" dir="2700000" algn="tl">
                    <a:srgbClr val="C0C0C0"/>
                  </a:outerShdw>
                </a:effectLst>
              </a:rPr>
              <a:t>28/29 August, 2013, Swaziland</a:t>
            </a:r>
          </a:p>
          <a:p>
            <a:pPr>
              <a:defRPr/>
            </a:pPr>
            <a:endParaRPr lang="en-US" b="1" dirty="0">
              <a:solidFill>
                <a:srgbClr val="1B5BA2"/>
              </a:solidFill>
              <a:effectLst>
                <a:outerShdw blurRad="38100" dist="38100" dir="2700000" algn="tl">
                  <a:srgbClr val="C0C0C0"/>
                </a:outerShdw>
              </a:effectLst>
            </a:endParaRPr>
          </a:p>
          <a:p>
            <a:pPr>
              <a:defRPr/>
            </a:pPr>
            <a:endParaRPr lang="en-US" b="1" dirty="0">
              <a:solidFill>
                <a:srgbClr val="1B5BA2"/>
              </a:solidFill>
              <a:effectLst>
                <a:outerShdw blurRad="38100" dist="38100" dir="2700000" algn="tl">
                  <a:srgbClr val="C0C0C0"/>
                </a:outerShdw>
              </a:effectLst>
            </a:endParaRPr>
          </a:p>
          <a:p>
            <a:pPr>
              <a:defRPr/>
            </a:pPr>
            <a:endParaRPr lang="en-US" b="1" dirty="0">
              <a:solidFill>
                <a:srgbClr val="1B5BA2"/>
              </a:solidFill>
              <a:effectLst>
                <a:outerShdw blurRad="38100" dist="38100" dir="2700000" algn="tl">
                  <a:srgbClr val="C0C0C0"/>
                </a:outerShdw>
              </a:effectLst>
            </a:endParaRPr>
          </a:p>
          <a:p>
            <a:pPr>
              <a:defRPr/>
            </a:pPr>
            <a:endParaRPr lang="en-US" b="1" dirty="0" smtClean="0">
              <a:solidFill>
                <a:srgbClr val="1B5BA2"/>
              </a:solidFill>
              <a:effectLst>
                <a:outerShdw blurRad="38100" dist="38100" dir="2700000" algn="tl">
                  <a:srgbClr val="C0C0C0"/>
                </a:outerShdw>
              </a:effectLst>
            </a:endParaRPr>
          </a:p>
          <a:p>
            <a:pPr>
              <a:defRPr/>
            </a:pPr>
            <a:endParaRPr lang="en-US" b="1" dirty="0">
              <a:solidFill>
                <a:srgbClr val="1B5BA2"/>
              </a:solidFill>
              <a:effectLst>
                <a:outerShdw blurRad="38100" dist="38100" dir="2700000" algn="tl">
                  <a:srgbClr val="C0C0C0"/>
                </a:outerShdw>
              </a:effectLst>
            </a:endParaRPr>
          </a:p>
          <a:p>
            <a:endParaRPr lang="en-Z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13463"/>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607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Sensitive Personal Information</a:t>
            </a:r>
            <a:endParaRPr lang="en-ZA"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“sensitive personal information” (a) refers to genetic data, data related to children, data related to offences, criminal sentences or security measure, biometric data as well as, if they are processed for what they reveal, personal information revealing racial or ethnic origin, political opinions, religious or philosophical beliefs, affiliation, trade-union membership, gender and personal information concerning the health or sex life of the individual (b) refers to any personal information otherwise considered by Swaziland law as presenting a major risk to the rights and interests of the data subject, in particular unlawful or arbitrary discrimination. </a:t>
            </a:r>
          </a:p>
          <a:p>
            <a:endParaRPr lang="en-US" dirty="0"/>
          </a:p>
          <a:p>
            <a:endParaRPr lang="en-ZA" dirty="0" smtClean="0"/>
          </a:p>
          <a:p>
            <a:endParaRPr lang="en-ZA"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949280"/>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17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Case studies</a:t>
            </a:r>
            <a:endParaRPr lang="en-ZA" dirty="0"/>
          </a:p>
        </p:txBody>
      </p:sp>
      <p:sp>
        <p:nvSpPr>
          <p:cNvPr id="3" name="Content Placeholder 2"/>
          <p:cNvSpPr>
            <a:spLocks noGrp="1"/>
          </p:cNvSpPr>
          <p:nvPr>
            <p:ph idx="1"/>
          </p:nvPr>
        </p:nvSpPr>
        <p:spPr/>
        <p:txBody>
          <a:bodyPr>
            <a:normAutofit fontScale="70000" lnSpcReduction="20000"/>
          </a:bodyPr>
          <a:lstStyle/>
          <a:p>
            <a:r>
              <a:rPr lang="en-US" dirty="0" err="1"/>
              <a:t>Torbay</a:t>
            </a:r>
            <a:r>
              <a:rPr lang="en-US" dirty="0"/>
              <a:t> Care Trust in </a:t>
            </a:r>
            <a:r>
              <a:rPr lang="en-US" dirty="0" err="1"/>
              <a:t>Torquay</a:t>
            </a:r>
            <a:r>
              <a:rPr lang="en-US" dirty="0"/>
              <a:t> was fined £175,000 after it published the sensitive details of over 1,000 employees on the Trust’s website. The data covered individuals’ names, Dates of birth, National Insurance numbers, Religion and </a:t>
            </a:r>
            <a:r>
              <a:rPr lang="en-US" dirty="0" smtClean="0"/>
              <a:t>Sexuality</a:t>
            </a:r>
          </a:p>
          <a:p>
            <a:pPr marL="0" indent="0" algn="just">
              <a:buNone/>
            </a:pPr>
            <a:r>
              <a:rPr lang="en-US" i="1" dirty="0"/>
              <a:t>We regularly speak with organizations across the health service to remind them of the need to look after people’s data. The fact that this breach was caused by </a:t>
            </a:r>
            <a:r>
              <a:rPr lang="en-US" i="1" dirty="0" err="1"/>
              <a:t>Torbay</a:t>
            </a:r>
            <a:r>
              <a:rPr lang="en-US" i="1" dirty="0"/>
              <a:t> Care Trust publishing sensitive information about their staff is extremely troubling and was entirely avoidable. Not only were they giving sensitive information out about their employees but they were also leaving them exposed to the threat of </a:t>
            </a:r>
            <a:r>
              <a:rPr lang="en-US" i="1" u="sng" dirty="0">
                <a:hlinkClick r:id="rId2" tooltip="Identity fraud"/>
              </a:rPr>
              <a:t>identity fraud</a:t>
            </a:r>
            <a:r>
              <a:rPr lang="en-US" i="1" dirty="0"/>
              <a:t>.</a:t>
            </a:r>
            <a:r>
              <a:rPr lang="en-US" dirty="0"/>
              <a:t> </a:t>
            </a:r>
          </a:p>
          <a:p>
            <a:pPr marL="0" indent="0" algn="r">
              <a:buNone/>
            </a:pPr>
            <a:endParaRPr lang="en-US" dirty="0"/>
          </a:p>
          <a:p>
            <a:pPr marL="0" indent="0" algn="r">
              <a:buNone/>
            </a:pPr>
            <a:r>
              <a:rPr lang="en-US" sz="2800" b="1" dirty="0"/>
              <a:t>Stephen Eckersley, Head of Enforcement</a:t>
            </a:r>
            <a:endParaRPr lang="en-US" sz="2800" b="1" i="1" dirty="0"/>
          </a:p>
          <a:p>
            <a:endParaRPr lang="en-US" dirty="0"/>
          </a:p>
          <a:p>
            <a:endParaRPr lang="en-ZA" dirty="0" smtClean="0"/>
          </a:p>
          <a:p>
            <a:endParaRPr lang="en-ZA" dirty="0" smtClean="0"/>
          </a:p>
          <a:p>
            <a:endParaRPr lang="en-ZA" dirty="0" smtClean="0"/>
          </a:p>
          <a:p>
            <a:endParaRPr lang="en-ZA" dirty="0"/>
          </a:p>
          <a:p>
            <a:endParaRPr lang="en-ZA" dirty="0"/>
          </a:p>
          <a:p>
            <a:endParaRPr lang="en-ZA"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661248"/>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5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Case studies</a:t>
            </a:r>
            <a:endParaRPr lang="en-ZA" dirty="0"/>
          </a:p>
        </p:txBody>
      </p:sp>
      <p:sp>
        <p:nvSpPr>
          <p:cNvPr id="3" name="Content Placeholder 2"/>
          <p:cNvSpPr>
            <a:spLocks noGrp="1"/>
          </p:cNvSpPr>
          <p:nvPr>
            <p:ph idx="1"/>
          </p:nvPr>
        </p:nvSpPr>
        <p:spPr/>
        <p:txBody>
          <a:bodyPr>
            <a:normAutofit fontScale="85000" lnSpcReduction="10000"/>
          </a:bodyPr>
          <a:lstStyle/>
          <a:p>
            <a:r>
              <a:rPr lang="en-ZA" dirty="0"/>
              <a:t>Australian Privacy Commissioner case</a:t>
            </a:r>
          </a:p>
          <a:p>
            <a:endParaRPr lang="en-ZA" dirty="0"/>
          </a:p>
          <a:p>
            <a:r>
              <a:rPr lang="en-ZA" dirty="0"/>
              <a:t>Information was disclosed for a </a:t>
            </a:r>
            <a:r>
              <a:rPr lang="en-ZA" b="1" dirty="0"/>
              <a:t>purpose</a:t>
            </a:r>
            <a:r>
              <a:rPr lang="en-ZA" dirty="0"/>
              <a:t> other than the primary purpose for which it was collected, and the disclosure was not permitted by any of the exceptions </a:t>
            </a:r>
          </a:p>
          <a:p>
            <a:endParaRPr lang="en-ZA" dirty="0"/>
          </a:p>
          <a:p>
            <a:r>
              <a:rPr lang="en-ZA" dirty="0"/>
              <a:t>The Commissioner formed the view that the disclosure was an interference with the complainant's privacy</a:t>
            </a:r>
          </a:p>
          <a:p>
            <a:endParaRPr lang="en-ZA" dirty="0"/>
          </a:p>
          <a:p>
            <a:r>
              <a:rPr lang="en-ZA" dirty="0"/>
              <a:t>Conciliation and </a:t>
            </a:r>
            <a:r>
              <a:rPr lang="en-ZA" dirty="0" smtClean="0"/>
              <a:t>Settlement</a:t>
            </a:r>
          </a:p>
          <a:p>
            <a:endParaRPr lang="en-ZA" dirty="0"/>
          </a:p>
          <a:p>
            <a:endParaRPr lang="en-ZA" dirty="0"/>
          </a:p>
          <a:p>
            <a:endParaRPr lang="en-ZA"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113463"/>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68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happened to the News of the World! (Case Study)</a:t>
            </a:r>
            <a:endParaRPr lang="en-ZA" dirty="0"/>
          </a:p>
        </p:txBody>
      </p:sp>
      <p:sp>
        <p:nvSpPr>
          <p:cNvPr id="3" name="Content Placeholder 2"/>
          <p:cNvSpPr>
            <a:spLocks noGrp="1"/>
          </p:cNvSpPr>
          <p:nvPr>
            <p:ph idx="1"/>
          </p:nvPr>
        </p:nvSpPr>
        <p:spPr/>
        <p:txBody>
          <a:bodyPr>
            <a:normAutofit fontScale="77500" lnSpcReduction="20000"/>
          </a:bodyPr>
          <a:lstStyle/>
          <a:p>
            <a:pPr algn="just">
              <a:defRPr/>
            </a:pPr>
            <a:r>
              <a:rPr lang="en-US" dirty="0"/>
              <a:t>The closure of the News of the World, the best-read Sunday newspaper in the English language, is a stark illustration of the reputational and commercial damage that can result from </a:t>
            </a:r>
            <a:r>
              <a:rPr lang="en-US" b="1" dirty="0"/>
              <a:t>privacy-intrusive practices </a:t>
            </a:r>
            <a:r>
              <a:rPr lang="en-US" dirty="0"/>
              <a:t>carried out in the name of ‘investigative journalism’.</a:t>
            </a:r>
          </a:p>
          <a:p>
            <a:pPr algn="just">
              <a:defRPr/>
            </a:pPr>
            <a:r>
              <a:rPr lang="en-US" dirty="0"/>
              <a:t>This case demonstrates that data protection applies even in relation to the publication of material in the media. </a:t>
            </a:r>
            <a:r>
              <a:rPr lang="en-US" b="1" i="1" dirty="0"/>
              <a:t>However, in such cases, the issue to be considered in the first instance is whether a general public interest could be deemed to apply to the publication of the material</a:t>
            </a:r>
            <a:r>
              <a:rPr lang="en-US" i="1" dirty="0"/>
              <a:t>.</a:t>
            </a:r>
            <a:r>
              <a:rPr lang="en-US" dirty="0"/>
              <a:t> If it does then the general requirements of data protection are set aside. However, if no public interest could legitimately be claimed, then the media must have due regard to their data protection </a:t>
            </a:r>
            <a:r>
              <a:rPr lang="en-US" dirty="0" smtClean="0"/>
              <a:t>obligations</a:t>
            </a:r>
          </a:p>
          <a:p>
            <a:pPr algn="just">
              <a:defRPr/>
            </a:pPr>
            <a:endParaRPr lang="en-US" dirty="0"/>
          </a:p>
          <a:p>
            <a:pPr algn="just">
              <a:defRPr/>
            </a:pPr>
            <a:endParaRPr lang="en-US" dirty="0" smtClean="0"/>
          </a:p>
          <a:p>
            <a:pPr algn="just">
              <a:defRPr/>
            </a:pPr>
            <a:endParaRPr lang="en-US" dirty="0"/>
          </a:p>
          <a:p>
            <a:pPr algn="just">
              <a:defRPr/>
            </a:pPr>
            <a:endParaRPr lang="en-US" dirty="0"/>
          </a:p>
          <a:p>
            <a:pPr marL="0" indent="0" algn="just">
              <a:buNone/>
              <a:defRPr/>
            </a:pPr>
            <a:endParaRPr lang="en-US" dirty="0" smtClean="0"/>
          </a:p>
          <a:p>
            <a:endParaRPr lang="en-ZA"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128544"/>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26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260648"/>
            <a:ext cx="8229600" cy="1200329"/>
          </a:xfr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algn="ctr"/>
            <a:r>
              <a:rPr lang="en-ZA" sz="3600" cap="none" spc="150" dirty="0">
                <a:ln w="11430"/>
                <a:solidFill>
                  <a:srgbClr val="F8F8F8"/>
                </a:solidFill>
                <a:effectLst>
                  <a:outerShdw blurRad="25400" algn="tl" rotWithShape="0">
                    <a:srgbClr val="000000">
                      <a:alpha val="43000"/>
                    </a:srgbClr>
                  </a:outerShdw>
                </a:effectLst>
                <a:latin typeface="+mn-lt"/>
                <a:ea typeface="+mn-ea"/>
                <a:cs typeface="+mn-cs"/>
              </a:rPr>
              <a:t>PROTECTION OF PERSONAL </a:t>
            </a:r>
            <a:r>
              <a:rPr lang="en-ZA" sz="3600" cap="none" spc="150" dirty="0" smtClean="0">
                <a:ln w="11430"/>
                <a:solidFill>
                  <a:srgbClr val="F8F8F8"/>
                </a:solidFill>
                <a:effectLst>
                  <a:outerShdw blurRad="25400" algn="tl" rotWithShape="0">
                    <a:srgbClr val="000000">
                      <a:alpha val="43000"/>
                    </a:srgbClr>
                  </a:outerShdw>
                </a:effectLst>
                <a:latin typeface="+mn-lt"/>
                <a:ea typeface="+mn-ea"/>
                <a:cs typeface="+mn-cs"/>
              </a:rPr>
              <a:t>INFORMATION PRINCIPLES</a:t>
            </a:r>
            <a:endParaRPr lang="en-ZA" sz="3600" cap="none" spc="150" dirty="0">
              <a:ln w="11430"/>
              <a:solidFill>
                <a:srgbClr val="F8F8F8"/>
              </a:solidFill>
              <a:effectLst>
                <a:outerShdw blurRad="25400" algn="tl" rotWithShape="0">
                  <a:srgbClr val="000000">
                    <a:alpha val="43000"/>
                  </a:srgbClr>
                </a:outerShdw>
              </a:effectLst>
              <a:latin typeface="+mn-lt"/>
              <a:ea typeface="+mn-ea"/>
              <a:cs typeface="+mn-cs"/>
            </a:endParaRPr>
          </a:p>
        </p:txBody>
      </p:sp>
      <p:pic>
        <p:nvPicPr>
          <p:cNvPr id="5" name="Picture 2" descr="C:\Users\Pria\Downloads\medium_616183864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1252" y="2887821"/>
            <a:ext cx="1301496" cy="19507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085184"/>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371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Principles</a:t>
            </a:r>
            <a:endParaRPr lang="en-ZA" dirty="0"/>
          </a:p>
        </p:txBody>
      </p:sp>
      <p:sp>
        <p:nvSpPr>
          <p:cNvPr id="3" name="Content Placeholder 2"/>
          <p:cNvSpPr>
            <a:spLocks noGrp="1"/>
          </p:cNvSpPr>
          <p:nvPr>
            <p:ph idx="1"/>
          </p:nvPr>
        </p:nvSpPr>
        <p:spPr/>
        <p:txBody>
          <a:bodyPr>
            <a:normAutofit fontScale="55000" lnSpcReduction="20000"/>
          </a:bodyPr>
          <a:lstStyle/>
          <a:p>
            <a:endParaRPr lang="en-ZA" b="1" dirty="0" smtClean="0"/>
          </a:p>
          <a:p>
            <a:pPr marL="0" indent="0">
              <a:buNone/>
            </a:pPr>
            <a:r>
              <a:rPr lang="en-US" dirty="0" smtClean="0"/>
              <a:t>A number of principles  involved in data protection </a:t>
            </a:r>
            <a:r>
              <a:rPr lang="en-US" dirty="0" smtClean="0"/>
              <a:t>will </a:t>
            </a:r>
            <a:r>
              <a:rPr lang="en-US" dirty="0" smtClean="0"/>
              <a:t>be discussed </a:t>
            </a:r>
            <a:r>
              <a:rPr lang="en-US" dirty="0" smtClean="0"/>
              <a:t>and illustrated through case studies. Some </a:t>
            </a:r>
            <a:r>
              <a:rPr lang="en-US" dirty="0" smtClean="0"/>
              <a:t>cases will illustrate more than one principle:</a:t>
            </a:r>
          </a:p>
          <a:p>
            <a:pPr marL="0" indent="0">
              <a:buNone/>
            </a:pPr>
            <a:endParaRPr lang="en-US" dirty="0"/>
          </a:p>
          <a:p>
            <a:pPr marL="0" indent="0">
              <a:buNone/>
            </a:pPr>
            <a:r>
              <a:rPr lang="en-US" b="1" dirty="0" smtClean="0"/>
              <a:t>Confidentiality:</a:t>
            </a:r>
          </a:p>
          <a:p>
            <a:endParaRPr lang="en-US" b="1" dirty="0"/>
          </a:p>
          <a:p>
            <a:r>
              <a:rPr lang="en-US" b="1" dirty="0" smtClean="0"/>
              <a:t>Southampton </a:t>
            </a:r>
            <a:r>
              <a:rPr lang="en-US" b="1" dirty="0"/>
              <a:t>Municipality and CCTV cameras</a:t>
            </a:r>
            <a:r>
              <a:rPr lang="en-US" dirty="0"/>
              <a:t> case; The Southampton municipality had a policy that all taxis had to have CCTV cameras and audio recording. The Commissioner ruled that the processing was unlawful because it breached the </a:t>
            </a:r>
            <a:r>
              <a:rPr lang="en-US" b="1" dirty="0"/>
              <a:t>confidentiality principle</a:t>
            </a:r>
            <a:r>
              <a:rPr lang="en-US" dirty="0"/>
              <a:t> and that there had not been demonstrated that there was need.</a:t>
            </a:r>
          </a:p>
          <a:p>
            <a:pPr marL="0" indent="0">
              <a:buNone/>
            </a:pPr>
            <a:r>
              <a:rPr lang="en-ZA" b="1" dirty="0" smtClean="0"/>
              <a:t> Access:</a:t>
            </a:r>
          </a:p>
          <a:p>
            <a:r>
              <a:rPr lang="en-US" b="1" dirty="0"/>
              <a:t>Ashbury Taverns case</a:t>
            </a:r>
            <a:r>
              <a:rPr lang="en-US" dirty="0"/>
              <a:t>: In this case, the Commissioner received complaint that an access request had been denied by a data processor. The Commissioner’s office issued an enforcement notice requiring Ashbury Tavern to comply with the </a:t>
            </a:r>
            <a:r>
              <a:rPr lang="en-US" b="1" dirty="0"/>
              <a:t>access</a:t>
            </a:r>
            <a:endParaRPr lang="en-ZA" b="1" dirty="0" smtClean="0"/>
          </a:p>
          <a:p>
            <a:endParaRPr lang="en-ZA" b="1" dirty="0" smtClean="0"/>
          </a:p>
          <a:p>
            <a:pPr marL="0" indent="0">
              <a:buNone/>
            </a:pPr>
            <a:endParaRPr lang="en-ZA" b="1" dirty="0" smtClean="0"/>
          </a:p>
          <a:p>
            <a:endParaRPr lang="en-ZA" b="1" dirty="0" smtClean="0"/>
          </a:p>
          <a:p>
            <a:endParaRPr lang="en-ZA" b="1" dirty="0" smtClean="0"/>
          </a:p>
          <a:p>
            <a:endParaRPr lang="en-ZA"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805264"/>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220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ZA" b="1" dirty="0"/>
          </a:p>
          <a:p>
            <a:pPr marL="0" indent="0">
              <a:buNone/>
            </a:pPr>
            <a:r>
              <a:rPr lang="en-US" b="1" dirty="0"/>
              <a:t>Canadian Regulator v Canadian Insurance </a:t>
            </a:r>
            <a:r>
              <a:rPr lang="en-US" b="1" dirty="0" smtClean="0"/>
              <a:t>Adjusters</a:t>
            </a:r>
            <a:r>
              <a:rPr lang="en-US" dirty="0"/>
              <a:t>:</a:t>
            </a:r>
            <a:endParaRPr lang="en-US" dirty="0" smtClean="0"/>
          </a:p>
          <a:p>
            <a:r>
              <a:rPr lang="en-US" dirty="0" smtClean="0"/>
              <a:t>Complaints </a:t>
            </a:r>
            <a:r>
              <a:rPr lang="en-US" dirty="0"/>
              <a:t>were filed by consumers regarding overboard data collection approaches by Canadian insurance adjusters. The loss adjusters required claimants to sign consent forms which listed several categories of personal information which the adjusters wanted to be </a:t>
            </a:r>
            <a:r>
              <a:rPr lang="en-US" dirty="0" err="1"/>
              <a:t>authorised</a:t>
            </a:r>
            <a:r>
              <a:rPr lang="en-US" dirty="0"/>
              <a:t> to obtain from 3</a:t>
            </a:r>
            <a:r>
              <a:rPr lang="en-US" baseline="30000" dirty="0"/>
              <a:t>rd</a:t>
            </a:r>
            <a:r>
              <a:rPr lang="en-US" dirty="0"/>
              <a:t> parties and also pass on or disclose to whomever. The Commissioner ruled that the complaint was legitimate and that an </a:t>
            </a:r>
            <a:r>
              <a:rPr lang="en-US" dirty="0" err="1"/>
              <a:t>organisation</a:t>
            </a:r>
            <a:r>
              <a:rPr lang="en-US" dirty="0"/>
              <a:t> was not as a condition of the supply of a service or a product, to require an individual to </a:t>
            </a:r>
            <a:r>
              <a:rPr lang="en-US" dirty="0" smtClean="0"/>
              <a:t>consent </a:t>
            </a:r>
            <a:r>
              <a:rPr lang="en-US" dirty="0"/>
              <a:t>to the collection, use, disclosure of </a:t>
            </a:r>
            <a:r>
              <a:rPr lang="en-US" b="1" i="1" dirty="0"/>
              <a:t>information beyond that required </a:t>
            </a:r>
            <a:r>
              <a:rPr lang="en-US" dirty="0"/>
              <a:t>to fulfill the explicitly specified and legitimate </a:t>
            </a:r>
            <a:r>
              <a:rPr lang="en-US" dirty="0" smtClean="0"/>
              <a:t>purpose</a:t>
            </a:r>
          </a:p>
          <a:p>
            <a:endParaRPr lang="en-US" dirty="0"/>
          </a:p>
          <a:p>
            <a:endParaRPr lang="en-ZA" dirty="0"/>
          </a:p>
        </p:txBody>
      </p:sp>
      <p:sp>
        <p:nvSpPr>
          <p:cNvPr id="4" name="Title 3"/>
          <p:cNvSpPr>
            <a:spLocks noGrp="1"/>
          </p:cNvSpPr>
          <p:nvPr>
            <p:ph type="title"/>
          </p:nvPr>
        </p:nvSpPr>
        <p:spPr/>
        <p:txBody>
          <a:bodyPr/>
          <a:lstStyle/>
          <a:p>
            <a:r>
              <a:rPr lang="en-ZA" dirty="0" smtClean="0"/>
              <a:t>Adequacy and legitimate purpose</a:t>
            </a:r>
            <a:endParaRPr lang="en-ZA"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113463"/>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876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Accountability &amp;Security Safeguards </a:t>
            </a:r>
            <a:r>
              <a:rPr lang="en-ZA" b="1" dirty="0" smtClean="0"/>
              <a:t>Principle</a:t>
            </a:r>
            <a:endParaRPr lang="en-ZA" b="1" dirty="0"/>
          </a:p>
        </p:txBody>
      </p:sp>
      <p:sp>
        <p:nvSpPr>
          <p:cNvPr id="3" name="Content Placeholder 2"/>
          <p:cNvSpPr>
            <a:spLocks noGrp="1"/>
          </p:cNvSpPr>
          <p:nvPr>
            <p:ph idx="1"/>
          </p:nvPr>
        </p:nvSpPr>
        <p:spPr/>
        <p:txBody>
          <a:bodyPr>
            <a:normAutofit/>
          </a:bodyPr>
          <a:lstStyle/>
          <a:p>
            <a:pPr marL="0" indent="0">
              <a:buNone/>
            </a:pPr>
            <a:endParaRPr lang="en-ZA" b="1" dirty="0"/>
          </a:p>
          <a:p>
            <a:r>
              <a:rPr lang="en-US" b="1" dirty="0" smtClean="0"/>
              <a:t>Marks </a:t>
            </a:r>
            <a:r>
              <a:rPr lang="en-US" b="1" dirty="0"/>
              <a:t>and Spenser</a:t>
            </a:r>
            <a:r>
              <a:rPr lang="en-US" dirty="0"/>
              <a:t>, the safeguards case: An agent engaged by M&amp;S lost a computer that contained valuable sensitive personal data. Commissioner ruled that M&amp;S should have put in safeguards to protect the </a:t>
            </a:r>
            <a:r>
              <a:rPr lang="en-US" dirty="0" smtClean="0"/>
              <a:t>information</a:t>
            </a:r>
          </a:p>
          <a:p>
            <a:endParaRPr lang="en-US" dirty="0"/>
          </a:p>
          <a:p>
            <a:endParaRPr lang="en-ZA" dirty="0"/>
          </a:p>
          <a:p>
            <a:endParaRPr lang="en-ZA" dirty="0"/>
          </a:p>
          <a:p>
            <a:endParaRPr lang="en-US" dirty="0"/>
          </a:p>
          <a:p>
            <a:endParaRPr lang="en-ZA" b="1" dirty="0"/>
          </a:p>
          <a:p>
            <a:endParaRPr lang="en-ZA" b="1" dirty="0"/>
          </a:p>
          <a:p>
            <a:endParaRPr lang="en-ZA"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013176"/>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173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t>Fairness, lawfulness, accuracy &amp; necessity</a:t>
            </a:r>
            <a:endParaRPr lang="en-ZA"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“Solicitors from Hell</a:t>
            </a:r>
            <a:r>
              <a:rPr lang="en-US" dirty="0"/>
              <a:t>” case: Reinforces the link between lawful processing and human rights. The publisher said the EU convention on human rights gave freedom of expression and requested people to name and shame “their oppressor solicitors” and he added them to his list of “solicitors from hell” Information of a sensitive nature was contained in the publications. The law society sued the publisher. The court ruling in </a:t>
            </a:r>
            <a:r>
              <a:rPr lang="en-US" dirty="0" err="1"/>
              <a:t>favour</a:t>
            </a:r>
            <a:r>
              <a:rPr lang="en-US" dirty="0"/>
              <a:t> of the law society, held amongst others that the data had been processed in an </a:t>
            </a:r>
            <a:r>
              <a:rPr lang="en-US" b="1" i="1" dirty="0"/>
              <a:t>unfair and unlawful manner, that it was not accurate, not necessary, </a:t>
            </a:r>
            <a:r>
              <a:rPr lang="en-US" b="1" i="1" dirty="0" err="1"/>
              <a:t>etc</a:t>
            </a:r>
            <a:endParaRPr lang="en-US" b="1" i="1" dirty="0"/>
          </a:p>
          <a:p>
            <a:endParaRPr lang="en-ZA" dirty="0" smtClean="0"/>
          </a:p>
          <a:p>
            <a:endParaRPr lang="en-ZA"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877272"/>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086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Limits of use and disclosure</a:t>
            </a:r>
            <a:br>
              <a:rPr lang="en-ZA" b="1" dirty="0"/>
            </a:br>
            <a:endParaRPr lang="en-ZA"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Canadian </a:t>
            </a:r>
            <a:r>
              <a:rPr lang="en-US" b="1" dirty="0"/>
              <a:t>Regulator v Canadian Insurance Adjusters</a:t>
            </a:r>
            <a:r>
              <a:rPr lang="en-US" dirty="0"/>
              <a:t>; Complaints were filed by consumers regarding overboard data collection approaches by Canadian insurance adjusters. The loss adjusters required claimants to sign consent forms which listed several categories of personal information which the adjusters wanted to be </a:t>
            </a:r>
            <a:r>
              <a:rPr lang="en-US" dirty="0" err="1"/>
              <a:t>authorised</a:t>
            </a:r>
            <a:r>
              <a:rPr lang="en-US" dirty="0"/>
              <a:t> to obtain from 3</a:t>
            </a:r>
            <a:r>
              <a:rPr lang="en-US" baseline="30000" dirty="0"/>
              <a:t>rd</a:t>
            </a:r>
            <a:r>
              <a:rPr lang="en-US" dirty="0"/>
              <a:t> parties and also pass on or disclose to whomever. The Commissioner ruled that the complaint was legitimate and that an </a:t>
            </a:r>
            <a:r>
              <a:rPr lang="en-US" dirty="0" err="1"/>
              <a:t>organisation</a:t>
            </a:r>
            <a:r>
              <a:rPr lang="en-US" dirty="0"/>
              <a:t> was not as a condition of the supply of a service or a product, to require an individual to </a:t>
            </a:r>
            <a:r>
              <a:rPr lang="en-US" dirty="0" smtClean="0"/>
              <a:t>consent </a:t>
            </a:r>
            <a:r>
              <a:rPr lang="en-US" dirty="0"/>
              <a:t>to the collection, use, disclosure of information </a:t>
            </a:r>
            <a:r>
              <a:rPr lang="en-US" b="1" i="1" dirty="0"/>
              <a:t>beyond that required to fulfill the explicitly specified and legitimate purpose</a:t>
            </a:r>
          </a:p>
          <a:p>
            <a:endParaRPr lang="en-ZA" dirty="0" smtClean="0"/>
          </a:p>
          <a:p>
            <a:endParaRPr lang="en-ZA" dirty="0"/>
          </a:p>
          <a:p>
            <a:endParaRPr lang="en-ZA"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949280"/>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997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hlink"/>
                </a:solidFill>
                <a:effectLst>
                  <a:outerShdw blurRad="38100" dist="38100" dir="2700000" algn="tl">
                    <a:srgbClr val="C0C0C0"/>
                  </a:outerShdw>
                </a:effectLst>
              </a:rPr>
              <a:t>Summary of the Content</a:t>
            </a:r>
            <a:endParaRPr lang="en-ZA"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ZA" dirty="0" smtClean="0"/>
              <a:t>What is Personal Information? How is it Processed?</a:t>
            </a:r>
          </a:p>
          <a:p>
            <a:pPr>
              <a:buFont typeface="Wingdings" pitchFamily="2" charset="2"/>
              <a:buChar char="§"/>
            </a:pPr>
            <a:r>
              <a:rPr lang="en-ZA" dirty="0" smtClean="0"/>
              <a:t>What is Sensitive Information?</a:t>
            </a:r>
          </a:p>
          <a:p>
            <a:pPr>
              <a:buFont typeface="Wingdings" pitchFamily="2" charset="2"/>
              <a:buChar char="§"/>
            </a:pPr>
            <a:r>
              <a:rPr lang="en-ZA" dirty="0" smtClean="0"/>
              <a:t>Who is a Data Subject?</a:t>
            </a:r>
          </a:p>
          <a:p>
            <a:pPr>
              <a:buFont typeface="Wingdings" pitchFamily="2" charset="2"/>
              <a:buChar char="§"/>
            </a:pPr>
            <a:r>
              <a:rPr lang="en-ZA" dirty="0" smtClean="0"/>
              <a:t>Who is a Data Controller?</a:t>
            </a:r>
          </a:p>
          <a:p>
            <a:pPr>
              <a:buFont typeface="Wingdings" pitchFamily="2" charset="2"/>
              <a:buChar char="§"/>
            </a:pPr>
            <a:r>
              <a:rPr lang="en-ZA" dirty="0" smtClean="0"/>
              <a:t>Who is a Data Processor?</a:t>
            </a:r>
          </a:p>
          <a:p>
            <a:pPr>
              <a:buFont typeface="Wingdings" pitchFamily="2" charset="2"/>
              <a:buChar char="§"/>
            </a:pPr>
            <a:r>
              <a:rPr lang="en-ZA" dirty="0" smtClean="0"/>
              <a:t>What are the principles of data protection?</a:t>
            </a:r>
          </a:p>
          <a:p>
            <a:pPr>
              <a:buFont typeface="Wingdings" pitchFamily="2" charset="2"/>
              <a:buChar char="§"/>
            </a:pPr>
            <a:r>
              <a:rPr lang="en-ZA" dirty="0" smtClean="0"/>
              <a:t>Governing Trans-border flow of personal information</a:t>
            </a:r>
          </a:p>
          <a:p>
            <a:pPr>
              <a:buFont typeface="Wingdings" pitchFamily="2" charset="2"/>
              <a:buChar char="§"/>
            </a:pPr>
            <a:endParaRPr lang="en-ZA" dirty="0"/>
          </a:p>
          <a:p>
            <a:pPr>
              <a:buFont typeface="Wingdings" pitchFamily="2" charset="2"/>
              <a:buChar char="§"/>
            </a:pPr>
            <a:endParaRPr lang="en-ZA" dirty="0" smtClean="0"/>
          </a:p>
          <a:p>
            <a:endParaRPr lang="en-Z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113463"/>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56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Implementation</a:t>
            </a:r>
            <a:endParaRPr lang="en-ZA" dirty="0"/>
          </a:p>
        </p:txBody>
      </p:sp>
      <p:sp>
        <p:nvSpPr>
          <p:cNvPr id="3" name="Content Placeholder 2"/>
          <p:cNvSpPr>
            <a:spLocks noGrp="1"/>
          </p:cNvSpPr>
          <p:nvPr>
            <p:ph idx="1"/>
          </p:nvPr>
        </p:nvSpPr>
        <p:spPr/>
        <p:txBody>
          <a:bodyPr>
            <a:normAutofit fontScale="55000" lnSpcReduction="20000"/>
          </a:bodyPr>
          <a:lstStyle/>
          <a:p>
            <a:r>
              <a:rPr lang="en-ZA" dirty="0" smtClean="0"/>
              <a:t>Policy:</a:t>
            </a:r>
          </a:p>
          <a:p>
            <a:r>
              <a:rPr lang="en-ZA" dirty="0" smtClean="0"/>
              <a:t>Privacy Policy (internal)</a:t>
            </a:r>
          </a:p>
          <a:p>
            <a:r>
              <a:rPr lang="en-ZA" dirty="0" smtClean="0"/>
              <a:t>Privacy Policy (external)</a:t>
            </a:r>
          </a:p>
          <a:p>
            <a:r>
              <a:rPr lang="en-ZA" dirty="0" smtClean="0"/>
              <a:t>Information Security Policy</a:t>
            </a:r>
          </a:p>
          <a:p>
            <a:r>
              <a:rPr lang="en-ZA" dirty="0" smtClean="0"/>
              <a:t>Monitoring Policy</a:t>
            </a:r>
          </a:p>
          <a:p>
            <a:r>
              <a:rPr lang="en-ZA" dirty="0" smtClean="0"/>
              <a:t>Records Management Policy.</a:t>
            </a:r>
          </a:p>
          <a:p>
            <a:r>
              <a:rPr lang="en-ZA" dirty="0" smtClean="0"/>
              <a:t>Contracts:</a:t>
            </a:r>
          </a:p>
          <a:p>
            <a:r>
              <a:rPr lang="en-ZA" dirty="0" smtClean="0"/>
              <a:t>Consent</a:t>
            </a:r>
          </a:p>
          <a:p>
            <a:r>
              <a:rPr lang="en-ZA" dirty="0" smtClean="0"/>
              <a:t>Third Parties</a:t>
            </a:r>
          </a:p>
          <a:p>
            <a:r>
              <a:rPr lang="en-ZA" dirty="0" smtClean="0"/>
              <a:t>Data Processors</a:t>
            </a:r>
          </a:p>
          <a:p>
            <a:r>
              <a:rPr lang="en-ZA" dirty="0" smtClean="0"/>
              <a:t>Data Controller’s Representative</a:t>
            </a:r>
          </a:p>
          <a:p>
            <a:r>
              <a:rPr lang="en-ZA" dirty="0" smtClean="0"/>
              <a:t>Employees/ Contractors</a:t>
            </a:r>
          </a:p>
          <a:p>
            <a:pPr marL="0" indent="0">
              <a:buNone/>
            </a:pPr>
            <a:r>
              <a:rPr lang="en-ZA" b="1" dirty="0" smtClean="0">
                <a:solidFill>
                  <a:schemeClr val="tx1">
                    <a:lumMod val="50000"/>
                  </a:schemeClr>
                </a:solidFill>
              </a:rPr>
              <a:t>Assessments</a:t>
            </a:r>
          </a:p>
          <a:p>
            <a:r>
              <a:rPr lang="en-ZA" dirty="0" smtClean="0"/>
              <a:t>Technical </a:t>
            </a:r>
          </a:p>
          <a:p>
            <a:r>
              <a:rPr lang="en-ZA" dirty="0" smtClean="0"/>
              <a:t>Compliance Assessments</a:t>
            </a:r>
          </a:p>
          <a:p>
            <a:endParaRPr lang="en-ZA" dirty="0" smtClean="0"/>
          </a:p>
          <a:p>
            <a:endParaRPr lang="en-ZA" dirty="0"/>
          </a:p>
          <a:p>
            <a:endParaRPr lang="en-ZA" dirty="0" smtClean="0"/>
          </a:p>
          <a:p>
            <a:endParaRPr lang="en-ZA"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877272"/>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071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trevor_hughes_texto.pdf (SECURED)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0364" t="15129" r="2546" b="7867"/>
          <a:stretch/>
        </p:blipFill>
        <p:spPr>
          <a:xfrm>
            <a:off x="457200" y="1650449"/>
            <a:ext cx="8229600" cy="4425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4460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pPr>
            <a:r>
              <a:rPr lang="en-ZA" b="1" dirty="0"/>
              <a:t>Background to </a:t>
            </a:r>
            <a:r>
              <a:rPr lang="en-ZA" b="1" dirty="0" err="1"/>
              <a:t>Transborder</a:t>
            </a:r>
            <a:r>
              <a:rPr lang="en-ZA" b="1" dirty="0"/>
              <a:t> </a:t>
            </a:r>
            <a:r>
              <a:rPr lang="en-ZA" b="1" dirty="0" smtClean="0"/>
              <a:t>Flow</a:t>
            </a:r>
          </a:p>
          <a:p>
            <a:r>
              <a:rPr lang="en-GB" dirty="0" smtClean="0"/>
              <a:t>“</a:t>
            </a:r>
            <a:r>
              <a:rPr lang="en-GB" dirty="0" err="1" smtClean="0"/>
              <a:t>Transborder</a:t>
            </a:r>
            <a:r>
              <a:rPr lang="en-GB" dirty="0" smtClean="0"/>
              <a:t> data flow" term that arose in the 1980s following concerns in the EU regarding the value of information and the exchange of information across countries</a:t>
            </a:r>
          </a:p>
          <a:p>
            <a:r>
              <a:rPr lang="en-GB" dirty="0" smtClean="0"/>
              <a:t>between business units of one company, data processing services or purposes ancillary to the commercial engagement.  </a:t>
            </a:r>
          </a:p>
          <a:p>
            <a:r>
              <a:rPr lang="en-GB" dirty="0" smtClean="0"/>
              <a:t>Includes transfer of human resources, financial records customer information: marketing and travel, and for public sector agencies (law enforcement, border controls and tax agencies).  </a:t>
            </a:r>
          </a:p>
          <a:p>
            <a:endParaRPr lang="en-GB" dirty="0"/>
          </a:p>
          <a:p>
            <a:endParaRPr lang="en-ZA" dirty="0" smtClean="0"/>
          </a:p>
          <a:p>
            <a:endParaRPr lang="en-ZA" dirty="0"/>
          </a:p>
        </p:txBody>
      </p:sp>
      <p:sp>
        <p:nvSpPr>
          <p:cNvPr id="4" name="Title 1"/>
          <p:cNvSpPr>
            <a:spLocks noGrp="1"/>
          </p:cNvSpPr>
          <p:nvPr>
            <p:ph type="title"/>
          </p:nvPr>
        </p:nvSpPr>
        <p:spPr/>
        <p:txBody>
          <a:bodyPr>
            <a:normAutofit/>
          </a:bodyPr>
          <a:lstStyle/>
          <a:p>
            <a:r>
              <a:rPr lang="en-ZA" sz="3200" b="1" dirty="0" smtClean="0"/>
              <a:t>TRANS BORDER FLOW OF PERSONAL INFORMATION</a:t>
            </a:r>
            <a:endParaRPr lang="en-ZA" sz="3200" b="1"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877272"/>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207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Application</a:t>
            </a:r>
            <a:endParaRPr lang="en-ZA" dirty="0"/>
          </a:p>
        </p:txBody>
      </p:sp>
      <p:sp>
        <p:nvSpPr>
          <p:cNvPr id="3" name="Content Placeholder 2"/>
          <p:cNvSpPr>
            <a:spLocks noGrp="1"/>
          </p:cNvSpPr>
          <p:nvPr>
            <p:ph idx="1"/>
          </p:nvPr>
        </p:nvSpPr>
        <p:spPr>
          <a:xfrm>
            <a:off x="467544" y="1844824"/>
            <a:ext cx="8229600" cy="4525963"/>
          </a:xfrm>
        </p:spPr>
        <p:txBody>
          <a:bodyPr/>
          <a:lstStyle/>
          <a:p>
            <a:r>
              <a:rPr lang="en-ZA" sz="2000" dirty="0" smtClean="0"/>
              <a:t>Adequate level of assurance</a:t>
            </a:r>
          </a:p>
          <a:p>
            <a:r>
              <a:rPr lang="en-ZA" sz="2000" dirty="0" smtClean="0"/>
              <a:t>Countries  - adequate level of protection – assessment</a:t>
            </a:r>
          </a:p>
          <a:p>
            <a:r>
              <a:rPr lang="en-ZA" sz="2000" dirty="0" smtClean="0"/>
              <a:t>Derogation </a:t>
            </a:r>
          </a:p>
          <a:p>
            <a:pPr lvl="1"/>
            <a:r>
              <a:rPr lang="en-ZA" sz="2000" dirty="0" smtClean="0"/>
              <a:t>Data Subject Consent</a:t>
            </a:r>
          </a:p>
          <a:p>
            <a:pPr lvl="1"/>
            <a:r>
              <a:rPr lang="en-ZA" sz="2000" dirty="0" smtClean="0"/>
              <a:t>Transfer is necessary ….</a:t>
            </a:r>
          </a:p>
          <a:p>
            <a:pPr lvl="1"/>
            <a:r>
              <a:rPr lang="en-ZA" sz="2000" dirty="0" smtClean="0"/>
              <a:t>Authorisation </a:t>
            </a:r>
          </a:p>
          <a:p>
            <a:r>
              <a:rPr lang="en-ZA" sz="2000" dirty="0" smtClean="0"/>
              <a:t>Criteria and Methodology for Assessments</a:t>
            </a:r>
          </a:p>
          <a:p>
            <a:r>
              <a:rPr lang="en-ZA" sz="2000" dirty="0" smtClean="0"/>
              <a:t>Contracts</a:t>
            </a:r>
          </a:p>
          <a:p>
            <a:r>
              <a:rPr lang="en-GB" sz="1800" b="1" i="1" dirty="0" smtClean="0"/>
              <a:t>Thre</a:t>
            </a:r>
            <a:r>
              <a:rPr lang="en-GB" sz="1800" b="1" dirty="0" smtClean="0"/>
              <a:t>e </a:t>
            </a:r>
            <a:r>
              <a:rPr lang="en-GB" sz="1800" b="1" i="1" dirty="0" smtClean="0"/>
              <a:t>conditions in order to guarantee a minimum level of protection: the purpose limitation principle, restrictions on onward transfers and the data importers' undertaking of providing the data subjects with the rights of access, rectification, deletion and objection  </a:t>
            </a:r>
          </a:p>
          <a:p>
            <a:endParaRPr lang="en-GB" sz="1800" i="1" dirty="0"/>
          </a:p>
          <a:p>
            <a:endParaRPr lang="en-ZA" sz="1800" dirty="0" smtClean="0"/>
          </a:p>
          <a:p>
            <a:endParaRPr lang="en-Z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13463"/>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929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Limitations on </a:t>
            </a:r>
            <a:r>
              <a:rPr lang="en-ZA" dirty="0" smtClean="0"/>
              <a:t>Trans border </a:t>
            </a:r>
            <a:r>
              <a:rPr lang="en-ZA" dirty="0" smtClean="0"/>
              <a:t>Flow</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Member State with harmonised law:</a:t>
            </a:r>
          </a:p>
          <a:p>
            <a:r>
              <a:rPr lang="en-US" dirty="0" smtClean="0"/>
              <a:t>recipient establishes that the data is necessary </a:t>
            </a:r>
          </a:p>
          <a:p>
            <a:r>
              <a:rPr lang="en-US" dirty="0" smtClean="0"/>
              <a:t>for the performance of a task carried out in the public interest </a:t>
            </a:r>
          </a:p>
          <a:p>
            <a:r>
              <a:rPr lang="en-US" dirty="0" smtClean="0"/>
              <a:t>pursuant to the lawful functions of a data controller</a:t>
            </a:r>
          </a:p>
          <a:p>
            <a:r>
              <a:rPr lang="en-US" dirty="0" smtClean="0"/>
              <a:t>legitimate interests of the data subject not prejudiced </a:t>
            </a:r>
          </a:p>
          <a:p>
            <a:r>
              <a:rPr lang="en-US" dirty="0" smtClean="0"/>
              <a:t>subject to conditions</a:t>
            </a:r>
          </a:p>
          <a:p>
            <a:endParaRPr lang="en-ZA" dirty="0" smtClean="0"/>
          </a:p>
          <a:p>
            <a:endParaRPr lang="en-Z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949280"/>
            <a:ext cx="59610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929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Non member state with harmonised law/3</a:t>
            </a:r>
            <a:r>
              <a:rPr lang="en-ZA" baseline="30000" dirty="0" smtClean="0"/>
              <a:t>rd</a:t>
            </a:r>
            <a:r>
              <a:rPr lang="en-ZA" dirty="0" smtClean="0"/>
              <a:t> party</a:t>
            </a:r>
            <a:endParaRPr lang="en-ZA" dirty="0"/>
          </a:p>
        </p:txBody>
      </p:sp>
      <p:sp>
        <p:nvSpPr>
          <p:cNvPr id="3" name="Content Placeholder 2"/>
          <p:cNvSpPr>
            <a:spLocks noGrp="1"/>
          </p:cNvSpPr>
          <p:nvPr>
            <p:ph idx="1"/>
          </p:nvPr>
        </p:nvSpPr>
        <p:spPr/>
        <p:txBody>
          <a:bodyPr/>
          <a:lstStyle/>
          <a:p>
            <a:r>
              <a:rPr lang="en-GB" dirty="0" smtClean="0"/>
              <a:t>adequate level of protection is ensured in the country of the recipient and the data is transferred solely to permit processing otherwise authorised to be undertaken by the controller</a:t>
            </a:r>
          </a:p>
          <a:p>
            <a:r>
              <a:rPr lang="en-GB" dirty="0" smtClean="0"/>
              <a:t>subject to due diligence assessment and further conditions</a:t>
            </a:r>
          </a:p>
          <a:p>
            <a:endParaRPr lang="en-GB" dirty="0" smtClean="0"/>
          </a:p>
          <a:p>
            <a:endParaRPr lang="en-ZA" dirty="0" smtClean="0"/>
          </a:p>
          <a:p>
            <a:endParaRPr lang="en-Z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373216"/>
            <a:ext cx="59610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006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Assessment</a:t>
            </a:r>
            <a:endParaRPr lang="en-ZA" dirty="0"/>
          </a:p>
        </p:txBody>
      </p:sp>
      <p:sp>
        <p:nvSpPr>
          <p:cNvPr id="3" name="Content Placeholder 2"/>
          <p:cNvSpPr>
            <a:spLocks noGrp="1"/>
          </p:cNvSpPr>
          <p:nvPr>
            <p:ph idx="1"/>
          </p:nvPr>
        </p:nvSpPr>
        <p:spPr/>
        <p:txBody>
          <a:bodyPr>
            <a:normAutofit lnSpcReduction="10000"/>
          </a:bodyPr>
          <a:lstStyle/>
          <a:p>
            <a:r>
              <a:rPr lang="en-GB" dirty="0" smtClean="0"/>
              <a:t>assessed in the light of all the circumstances surrounding the relevant data transfer(s), </a:t>
            </a:r>
          </a:p>
          <a:p>
            <a:r>
              <a:rPr lang="en-GB" dirty="0" smtClean="0"/>
              <a:t>particular consideration to be given to the nature of the data, the purpose and duration of the proposed processing, the recipient’s country, the relevant laws in force in the third country and the professional rules and security measures which are complied with in that recipient’s country</a:t>
            </a:r>
          </a:p>
          <a:p>
            <a:endParaRPr lang="en-ZA" dirty="0" smtClean="0"/>
          </a:p>
          <a:p>
            <a:endParaRPr lang="en-ZA"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949280"/>
            <a:ext cx="574992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71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Deeming by the Authority</a:t>
            </a:r>
            <a:endParaRPr lang="en-ZA" dirty="0"/>
          </a:p>
        </p:txBody>
      </p:sp>
      <p:sp>
        <p:nvSpPr>
          <p:cNvPr id="3" name="Content Placeholder 2"/>
          <p:cNvSpPr>
            <a:spLocks noGrp="1"/>
          </p:cNvSpPr>
          <p:nvPr>
            <p:ph idx="1"/>
          </p:nvPr>
        </p:nvSpPr>
        <p:spPr/>
        <p:txBody>
          <a:bodyPr>
            <a:normAutofit fontScale="77500" lnSpcReduction="20000"/>
          </a:bodyPr>
          <a:lstStyle/>
          <a:p>
            <a:r>
              <a:rPr lang="en-GB" b="1" dirty="0" smtClean="0"/>
              <a:t>categories of processing - transfer of personal data to countries outside (i) Swaziland (ii) SADC is not authorized</a:t>
            </a:r>
          </a:p>
          <a:p>
            <a:r>
              <a:rPr lang="en-GB" b="1" dirty="0" smtClean="0"/>
              <a:t>authorize a transfer or a set of transfers of personal information to a recipient country outside Swaziland or SADC which does not in its laws ensure an adequate level of protection </a:t>
            </a:r>
            <a:r>
              <a:rPr lang="en-GB" dirty="0" smtClean="0"/>
              <a:t>- controller satisfies the Authority that it shall </a:t>
            </a:r>
            <a:r>
              <a:rPr lang="en-GB" i="1" dirty="0" smtClean="0"/>
              <a:t>ensure adequate safeguards with respect to the protection of privacy and fundamental rights and freedoms of the data subjects concerned, and regarding the exercise of the data subject’s rights  such safeguards can be appropriated through adequate legal and security measures and contractual clauses in particular</a:t>
            </a:r>
          </a:p>
          <a:p>
            <a:endParaRPr lang="en-ZA" i="1" dirty="0" smtClean="0"/>
          </a:p>
          <a:p>
            <a:endParaRPr lang="en-ZA"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661248"/>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374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Thank you</a:t>
            </a:r>
            <a:endParaRPr lang="en-ZA" dirty="0"/>
          </a:p>
        </p:txBody>
      </p:sp>
      <p:sp>
        <p:nvSpPr>
          <p:cNvPr id="3" name="Content Placeholder 2"/>
          <p:cNvSpPr>
            <a:spLocks noGrp="1"/>
          </p:cNvSpPr>
          <p:nvPr>
            <p:ph idx="1"/>
          </p:nvPr>
        </p:nvSpPr>
        <p:spPr/>
        <p:txBody>
          <a:bodyPr/>
          <a:lstStyle/>
          <a:p>
            <a:pPr marL="0" indent="0">
              <a:buNone/>
            </a:pPr>
            <a:r>
              <a:rPr lang="en-ZA" dirty="0" err="1"/>
              <a:t>Mrs.</a:t>
            </a:r>
            <a:r>
              <a:rPr lang="en-ZA" dirty="0"/>
              <a:t> </a:t>
            </a:r>
            <a:r>
              <a:rPr lang="en-ZA" dirty="0" err="1"/>
              <a:t>Kuena</a:t>
            </a:r>
            <a:r>
              <a:rPr lang="en-ZA" dirty="0"/>
              <a:t> </a:t>
            </a:r>
            <a:r>
              <a:rPr lang="en-ZA" dirty="0" err="1"/>
              <a:t>Mophethe</a:t>
            </a:r>
            <a:endParaRPr lang="en-ZA" dirty="0"/>
          </a:p>
          <a:p>
            <a:pPr marL="0" indent="0">
              <a:buNone/>
            </a:pPr>
            <a:r>
              <a:rPr lang="en-ZA" dirty="0"/>
              <a:t>ITU International Expert: Data Protection Law</a:t>
            </a:r>
          </a:p>
          <a:p>
            <a:pPr marL="0" indent="0">
              <a:buNone/>
            </a:pPr>
            <a:r>
              <a:rPr lang="en-ZA" dirty="0">
                <a:hlinkClick r:id="rId2"/>
              </a:rPr>
              <a:t>Kmophethe@gmail.com</a:t>
            </a:r>
            <a:endParaRPr lang="en-ZA" dirty="0"/>
          </a:p>
          <a:p>
            <a:pPr marL="0" indent="0">
              <a:buNone/>
            </a:pPr>
            <a:r>
              <a:rPr lang="en-ZA" dirty="0" err="1"/>
              <a:t>Ms.</a:t>
            </a:r>
            <a:r>
              <a:rPr lang="en-ZA" dirty="0"/>
              <a:t> </a:t>
            </a:r>
            <a:r>
              <a:rPr lang="en-ZA" dirty="0" err="1"/>
              <a:t>Gcinaphi</a:t>
            </a:r>
            <a:r>
              <a:rPr lang="en-ZA" dirty="0"/>
              <a:t> </a:t>
            </a:r>
            <a:r>
              <a:rPr lang="en-ZA" dirty="0" err="1"/>
              <a:t>Mndzebele</a:t>
            </a:r>
            <a:endParaRPr lang="en-ZA" dirty="0"/>
          </a:p>
          <a:p>
            <a:pPr marL="0" indent="0">
              <a:buNone/>
            </a:pPr>
            <a:r>
              <a:rPr lang="en-ZA" dirty="0"/>
              <a:t>ITU National Expert: Data Protection Law</a:t>
            </a:r>
          </a:p>
          <a:p>
            <a:endParaRPr lang="en-ZA" dirty="0"/>
          </a:p>
        </p:txBody>
      </p:sp>
    </p:spTree>
    <p:extLst>
      <p:ext uri="{BB962C8B-B14F-4D97-AF65-F5344CB8AC3E}">
        <p14:creationId xmlns:p14="http://schemas.microsoft.com/office/powerpoint/2010/main" val="291158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Data Controller</a:t>
            </a:r>
            <a:endParaRPr lang="en-ZA" dirty="0"/>
          </a:p>
        </p:txBody>
      </p:sp>
      <p:sp>
        <p:nvSpPr>
          <p:cNvPr id="3" name="Content Placeholder 2"/>
          <p:cNvSpPr>
            <a:spLocks noGrp="1"/>
          </p:cNvSpPr>
          <p:nvPr>
            <p:ph idx="1"/>
          </p:nvPr>
        </p:nvSpPr>
        <p:spPr/>
        <p:txBody>
          <a:bodyPr>
            <a:normAutofit fontScale="92500" lnSpcReduction="20000"/>
          </a:bodyPr>
          <a:lstStyle/>
          <a:p>
            <a:r>
              <a:rPr lang="en-US" dirty="0" smtClean="0"/>
              <a:t>“data controller”</a:t>
            </a:r>
            <a:r>
              <a:rPr lang="en-ZA" dirty="0" smtClean="0"/>
              <a:t> means a public or private body or any other person which or who, alone or together with others, determines the purpose of and means for processing personal information, regardless of whether or not such data is processed by that party or by a data processor on its behalf, where the purpose and means of processing are determined by or by virtue of an act, decree or ordinance, the controller is the natural person, legal person or public body has been designated as such by or by virtue of that act, decree or ordinance</a:t>
            </a:r>
            <a:r>
              <a:rPr lang="en-US" dirty="0" smtClean="0"/>
              <a:t>.</a:t>
            </a:r>
          </a:p>
          <a:p>
            <a:endParaRPr lang="en-US" dirty="0"/>
          </a:p>
          <a:p>
            <a:endParaRPr lang="en-ZA" dirty="0" smtClean="0"/>
          </a:p>
          <a:p>
            <a:endParaRPr lang="en-Z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13463"/>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43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Data Controller – Ultimate Responsibility</a:t>
            </a:r>
            <a:endParaRPr lang="en-ZA" dirty="0"/>
          </a:p>
        </p:txBody>
      </p:sp>
      <p:sp>
        <p:nvSpPr>
          <p:cNvPr id="3" name="Content Placeholder 2"/>
          <p:cNvSpPr>
            <a:spLocks noGrp="1"/>
          </p:cNvSpPr>
          <p:nvPr>
            <p:ph idx="1"/>
          </p:nvPr>
        </p:nvSpPr>
        <p:spPr/>
        <p:txBody>
          <a:bodyPr>
            <a:normAutofit fontScale="70000" lnSpcReduction="20000"/>
          </a:bodyPr>
          <a:lstStyle/>
          <a:p>
            <a:pPr fontAlgn="t"/>
            <a:r>
              <a:rPr lang="en-ZA" dirty="0"/>
              <a:t>“</a:t>
            </a:r>
            <a:r>
              <a:rPr lang="en-ZA" b="1" dirty="0"/>
              <a:t>data processor” </a:t>
            </a:r>
            <a:r>
              <a:rPr lang="en-ZA" dirty="0"/>
              <a:t>refers to a natural person, legal person, or public body which processes personal information for and on behalf of the controller and under the data controller’s instruction, except for the persons who, under the direct authority of the controller, are authorised to process the data;</a:t>
            </a:r>
          </a:p>
          <a:p>
            <a:pPr fontAlgn="t"/>
            <a:r>
              <a:rPr lang="en-ZA" b="1" dirty="0"/>
              <a:t>“data protection officer” or “DPO” </a:t>
            </a:r>
            <a:r>
              <a:rPr lang="en-ZA" dirty="0"/>
              <a:t>refers to any individual appointed by the data controller charged with ensuring, in an independent manner, compliance with the obligations provided for in this law; </a:t>
            </a:r>
          </a:p>
          <a:p>
            <a:pPr fontAlgn="t"/>
            <a:r>
              <a:rPr lang="en-ZA" b="1" dirty="0"/>
              <a:t>“data controller's representative” or “controller's representative”: </a:t>
            </a:r>
            <a:r>
              <a:rPr lang="en-ZA" dirty="0"/>
              <a:t>refers to any natural person, legal person or public body permanently established on the territory [of the concerned country], who takes the place of the data controller in the accomplishment of the obligations set forth in this law;</a:t>
            </a:r>
          </a:p>
          <a:p>
            <a:pPr fontAlgn="t"/>
            <a:r>
              <a:rPr lang="en-ZA" dirty="0"/>
              <a:t> </a:t>
            </a:r>
          </a:p>
          <a:p>
            <a:endParaRPr lang="en-ZA" dirty="0" smtClean="0"/>
          </a:p>
          <a:p>
            <a:endParaRPr lang="en-ZA"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064749"/>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63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Data Controller Continued</a:t>
            </a:r>
            <a:endParaRPr lang="en-ZA" dirty="0"/>
          </a:p>
        </p:txBody>
      </p:sp>
      <p:sp>
        <p:nvSpPr>
          <p:cNvPr id="3" name="Content Placeholder 2"/>
          <p:cNvSpPr>
            <a:spLocks noGrp="1"/>
          </p:cNvSpPr>
          <p:nvPr>
            <p:ph idx="1"/>
          </p:nvPr>
        </p:nvSpPr>
        <p:spPr/>
        <p:txBody>
          <a:bodyPr>
            <a:normAutofit fontScale="70000" lnSpcReduction="20000"/>
          </a:bodyPr>
          <a:lstStyle/>
          <a:p>
            <a:r>
              <a:rPr lang="en-ZA" dirty="0"/>
              <a:t>Organisations that process personal data – data controller or data processor or representative.</a:t>
            </a:r>
          </a:p>
          <a:p>
            <a:endParaRPr lang="en-ZA" dirty="0"/>
          </a:p>
          <a:p>
            <a:r>
              <a:rPr lang="en-ZA" dirty="0"/>
              <a:t>Data controller – responsible for compliance including security breaches.</a:t>
            </a:r>
          </a:p>
          <a:p>
            <a:endParaRPr lang="en-ZA" dirty="0"/>
          </a:p>
          <a:p>
            <a:r>
              <a:rPr lang="en-ZA" dirty="0"/>
              <a:t>Contracts – statement that a supplier is acting as a data processor and confirm responsibility of data controller (customer)</a:t>
            </a:r>
          </a:p>
          <a:p>
            <a:endParaRPr lang="en-ZA" dirty="0"/>
          </a:p>
          <a:p>
            <a:r>
              <a:rPr lang="en-ZA" dirty="0"/>
              <a:t>Unclear</a:t>
            </a:r>
          </a:p>
          <a:p>
            <a:endParaRPr lang="en-ZA" dirty="0"/>
          </a:p>
          <a:p>
            <a:r>
              <a:rPr lang="en-ZA" dirty="0"/>
              <a:t>Lawyers, accountants and doctors are data controllers</a:t>
            </a:r>
          </a:p>
          <a:p>
            <a:endParaRPr lang="en-ZA" dirty="0"/>
          </a:p>
          <a:p>
            <a:r>
              <a:rPr lang="en-ZA" dirty="0"/>
              <a:t>Outsourced service providers are data processors.</a:t>
            </a:r>
          </a:p>
          <a:p>
            <a:endParaRPr lang="en-ZA"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113463"/>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01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497" t="20588" r="23934" b="5882"/>
          <a:stretch/>
        </p:blipFill>
        <p:spPr bwMode="auto">
          <a:xfrm>
            <a:off x="1584886" y="1600200"/>
            <a:ext cx="59742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16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Defining Personal Information</a:t>
            </a:r>
            <a:endParaRPr lang="en-ZA" dirty="0"/>
          </a:p>
        </p:txBody>
      </p:sp>
      <p:sp>
        <p:nvSpPr>
          <p:cNvPr id="3" name="Content Placeholder 2"/>
          <p:cNvSpPr>
            <a:spLocks noGrp="1"/>
          </p:cNvSpPr>
          <p:nvPr>
            <p:ph idx="1"/>
          </p:nvPr>
        </p:nvSpPr>
        <p:spPr/>
        <p:txBody>
          <a:bodyPr>
            <a:normAutofit fontScale="55000" lnSpcReduction="20000"/>
          </a:bodyPr>
          <a:lstStyle/>
          <a:p>
            <a:pPr fontAlgn="t"/>
            <a:endParaRPr lang="en-ZA" dirty="0"/>
          </a:p>
          <a:p>
            <a:pPr fontAlgn="t"/>
            <a:r>
              <a:rPr lang="en-US" dirty="0"/>
              <a:t>information about an identifiable individual that is recorded in any form, including, without restricting the generality of the foregoing:-</a:t>
            </a:r>
            <a:endParaRPr lang="en-ZA" dirty="0"/>
          </a:p>
          <a:p>
            <a:pPr fontAlgn="t"/>
            <a:r>
              <a:rPr lang="en-US" dirty="0"/>
              <a:t>information relating to the race, national or ethnic origin, religion, age or marital status of the individual;</a:t>
            </a:r>
            <a:endParaRPr lang="en-ZA" dirty="0"/>
          </a:p>
          <a:p>
            <a:pPr fontAlgn="t"/>
            <a:r>
              <a:rPr lang="en-US" dirty="0"/>
              <a:t>information relating to the education or the medical, criminal or employment history of the individual or information relating to financial transactions in which the individual has been involved;</a:t>
            </a:r>
            <a:endParaRPr lang="en-ZA" dirty="0"/>
          </a:p>
          <a:p>
            <a:pPr fontAlgn="t"/>
            <a:r>
              <a:rPr lang="en-US" dirty="0"/>
              <a:t>any identifying number, symbol or other particular assigned to the individual;</a:t>
            </a:r>
            <a:endParaRPr lang="en-ZA" dirty="0"/>
          </a:p>
          <a:p>
            <a:pPr fontAlgn="t"/>
            <a:r>
              <a:rPr lang="en-US" dirty="0"/>
              <a:t>the address, fingerprints or blood type of the individual;</a:t>
            </a:r>
            <a:endParaRPr lang="en-ZA" dirty="0"/>
          </a:p>
          <a:p>
            <a:pPr fontAlgn="t"/>
            <a:r>
              <a:rPr lang="en-US" dirty="0"/>
              <a:t>the name of the individual where it appears with other personal information relating to the individual or where the disclosure of the name itself would reveal information about the individual;</a:t>
            </a:r>
            <a:endParaRPr lang="en-ZA" dirty="0"/>
          </a:p>
          <a:p>
            <a:pPr fontAlgn="t"/>
            <a:r>
              <a:rPr lang="en-US" dirty="0"/>
              <a:t>correspondence sent to a data controller by the individual that is explicitly or implicitly of a private or confidential nature, and replies to such correspondence that would reveal the contents of the original correspondence; and</a:t>
            </a:r>
            <a:endParaRPr lang="en-ZA" dirty="0"/>
          </a:p>
          <a:p>
            <a:pPr fontAlgn="t"/>
            <a:r>
              <a:rPr lang="en-US" dirty="0"/>
              <a:t>the views or opinions of any other person about the individual</a:t>
            </a:r>
            <a:r>
              <a:rPr lang="en-US" dirty="0" smtClean="0"/>
              <a:t>.</a:t>
            </a:r>
          </a:p>
          <a:p>
            <a:pPr fontAlgn="t"/>
            <a:endParaRPr lang="en-US" dirty="0"/>
          </a:p>
          <a:p>
            <a:pPr fontAlgn="t"/>
            <a:endParaRPr lang="en-US" dirty="0" smtClean="0"/>
          </a:p>
          <a:p>
            <a:pPr fontAlgn="t"/>
            <a:endParaRPr lang="en-US" dirty="0"/>
          </a:p>
          <a:p>
            <a:pPr fontAlgn="t"/>
            <a:endParaRPr lang="en-US" dirty="0" smtClean="0"/>
          </a:p>
          <a:p>
            <a:pPr fontAlgn="t"/>
            <a:endParaRPr lang="en-US" dirty="0"/>
          </a:p>
          <a:p>
            <a:endParaRPr lang="en-ZA"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021288"/>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09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Processing of Personal Information</a:t>
            </a:r>
            <a:endParaRPr lang="en-ZA"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processing: refers to any operation or set of operations which is performed upon personal information, whether or not by automated means, such as obtaining, recording or holding the data or carrying out any operation or set of operations on data, including – </a:t>
            </a:r>
            <a:endParaRPr lang="en-ZA" dirty="0" smtClean="0"/>
          </a:p>
          <a:p>
            <a:r>
              <a:rPr lang="en-US" dirty="0" smtClean="0"/>
              <a:t>(a) organization, adaptation or alteration of the data;</a:t>
            </a:r>
            <a:endParaRPr lang="en-ZA" dirty="0" smtClean="0"/>
          </a:p>
          <a:p>
            <a:r>
              <a:rPr lang="en-US" dirty="0" smtClean="0"/>
              <a:t>(b) retrieval, consultation or use of the data; or 	</a:t>
            </a:r>
            <a:endParaRPr lang="en-ZA" dirty="0" smtClean="0"/>
          </a:p>
          <a:p>
            <a:r>
              <a:rPr lang="en-US" dirty="0" smtClean="0"/>
              <a:t>(c) alignment, combination, blocking, erasure or destruction of the </a:t>
            </a:r>
            <a:r>
              <a:rPr lang="en-US" dirty="0" smtClean="0"/>
              <a:t>data</a:t>
            </a:r>
          </a:p>
          <a:p>
            <a:r>
              <a:rPr lang="en-US" sz="3600" b="1" dirty="0" smtClean="0">
                <a:solidFill>
                  <a:schemeClr val="tx2">
                    <a:lumMod val="75000"/>
                  </a:schemeClr>
                </a:solidFill>
              </a:rPr>
              <a:t>Limitations </a:t>
            </a:r>
            <a:r>
              <a:rPr lang="en-US" sz="3600" b="1" dirty="0" smtClean="0">
                <a:solidFill>
                  <a:schemeClr val="tx2">
                    <a:lumMod val="75000"/>
                  </a:schemeClr>
                </a:solidFill>
              </a:rPr>
              <a:t>on </a:t>
            </a:r>
            <a:r>
              <a:rPr lang="en-US" sz="3600" b="1" dirty="0" smtClean="0">
                <a:solidFill>
                  <a:schemeClr val="tx2">
                    <a:lumMod val="75000"/>
                  </a:schemeClr>
                </a:solidFill>
              </a:rPr>
              <a:t>Processing</a:t>
            </a:r>
            <a:endParaRPr lang="en-US" sz="3600" b="1" dirty="0" smtClean="0">
              <a:solidFill>
                <a:schemeClr val="tx2">
                  <a:lumMod val="75000"/>
                </a:schemeClr>
              </a:solidFill>
            </a:endParaRPr>
          </a:p>
          <a:p>
            <a:pPr marL="0" indent="0" algn="ctr">
              <a:buNone/>
            </a:pPr>
            <a:endParaRPr lang="en-US" sz="3600" b="1" dirty="0">
              <a:solidFill>
                <a:schemeClr val="tx2">
                  <a:lumMod val="75000"/>
                </a:schemeClr>
              </a:solidFill>
            </a:endParaRPr>
          </a:p>
          <a:p>
            <a:pPr marL="0" indent="0" algn="ctr">
              <a:buNone/>
            </a:pPr>
            <a:endParaRPr lang="en-US" sz="3600" b="1" dirty="0" smtClean="0">
              <a:solidFill>
                <a:schemeClr val="tx2">
                  <a:lumMod val="75000"/>
                </a:schemeClr>
              </a:solidFill>
            </a:endParaRPr>
          </a:p>
          <a:p>
            <a:pPr marL="0" indent="0" algn="ctr">
              <a:buNone/>
            </a:pPr>
            <a:endParaRPr lang="en-ZA" sz="3600" b="1" dirty="0" smtClean="0">
              <a:solidFill>
                <a:schemeClr val="tx2">
                  <a:lumMod val="75000"/>
                </a:schemeClr>
              </a:solidFill>
            </a:endParaRPr>
          </a:p>
          <a:p>
            <a:endParaRPr lang="en-ZA"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877272"/>
            <a:ext cx="596106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84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225" t="10834" r="43429" b="6250"/>
          <a:stretch/>
        </p:blipFill>
        <p:spPr bwMode="auto">
          <a:xfrm>
            <a:off x="2904721" y="1600200"/>
            <a:ext cx="333455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25" t="10834" r="43429" b="6250"/>
          <a:stretch/>
        </p:blipFill>
        <p:spPr bwMode="auto">
          <a:xfrm>
            <a:off x="27112" y="156505"/>
            <a:ext cx="63722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940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F0F5D3F439E64F84B9BE95B8683F14" ma:contentTypeVersion="1" ma:contentTypeDescription="Create a new document." ma:contentTypeScope="" ma:versionID="834d49178fe7d452fcfa64c203e69fbd">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3A151C4-10AA-432F-8228-AEAD635CC0CC}"/>
</file>

<file path=customXml/itemProps2.xml><?xml version="1.0" encoding="utf-8"?>
<ds:datastoreItem xmlns:ds="http://schemas.openxmlformats.org/officeDocument/2006/customXml" ds:itemID="{B0700863-CFE2-416B-9FD7-DA9697618C66}"/>
</file>

<file path=customXml/itemProps3.xml><?xml version="1.0" encoding="utf-8"?>
<ds:datastoreItem xmlns:ds="http://schemas.openxmlformats.org/officeDocument/2006/customXml" ds:itemID="{39052CE7-2CEB-40C5-AEB2-ACFE9E9F8979}"/>
</file>

<file path=docProps/app.xml><?xml version="1.0" encoding="utf-8"?>
<Properties xmlns="http://schemas.openxmlformats.org/officeDocument/2006/extended-properties" xmlns:vt="http://schemas.openxmlformats.org/officeDocument/2006/docPropsVTypes">
  <TotalTime>423</TotalTime>
  <Words>2071</Words>
  <Application>Microsoft Office PowerPoint</Application>
  <PresentationFormat>On-screen Show (4:3)</PresentationFormat>
  <Paragraphs>176</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HIPSSA</vt:lpstr>
      <vt:lpstr>Summary of the Content</vt:lpstr>
      <vt:lpstr>Data Controller</vt:lpstr>
      <vt:lpstr>Data Controller – Ultimate Responsibility</vt:lpstr>
      <vt:lpstr>Data Controller Continued</vt:lpstr>
      <vt:lpstr>PowerPoint Presentation</vt:lpstr>
      <vt:lpstr>Defining Personal Information</vt:lpstr>
      <vt:lpstr>Processing of Personal Information</vt:lpstr>
      <vt:lpstr>PowerPoint Presentation</vt:lpstr>
      <vt:lpstr>Sensitive Personal Information</vt:lpstr>
      <vt:lpstr>Case studies</vt:lpstr>
      <vt:lpstr>Case studies</vt:lpstr>
      <vt:lpstr>What happened to the News of the World! (Case Study)</vt:lpstr>
      <vt:lpstr>PROTECTION OF PERSONAL INFORMATION PRINCIPLES</vt:lpstr>
      <vt:lpstr>Principles</vt:lpstr>
      <vt:lpstr>Adequacy and legitimate purpose</vt:lpstr>
      <vt:lpstr>Accountability &amp;Security Safeguards Principle</vt:lpstr>
      <vt:lpstr>Fairness, lawfulness, accuracy &amp; necessity</vt:lpstr>
      <vt:lpstr>Limits of use and disclosure </vt:lpstr>
      <vt:lpstr>Implementation</vt:lpstr>
      <vt:lpstr>PowerPoint Presentation</vt:lpstr>
      <vt:lpstr>TRANS BORDER FLOW OF PERSONAL INFORMATION</vt:lpstr>
      <vt:lpstr>Application</vt:lpstr>
      <vt:lpstr>Limitations on Trans border Flow</vt:lpstr>
      <vt:lpstr>Non member state with harmonised law/3rd party</vt:lpstr>
      <vt:lpstr>Assessment</vt:lpstr>
      <vt:lpstr>Deeming by the Authority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HIPSSA</dc:title>
  <dc:creator>KMophethe</dc:creator>
  <cp:lastModifiedBy>KMophethe</cp:lastModifiedBy>
  <cp:revision>34</cp:revision>
  <dcterms:created xsi:type="dcterms:W3CDTF">2013-08-13T11:13:20Z</dcterms:created>
  <dcterms:modified xsi:type="dcterms:W3CDTF">2013-08-29T14:12:24Z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0x01010006F0F5D3F439E64F84B9BE95B8683F14</vt:lpwstr>
  </property>
</Properties>
</file>