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notesMasterIdLst>
    <p:notesMasterId r:id="rId25"/>
  </p:notesMasterIdLst>
  <p:handoutMasterIdLst>
    <p:handoutMasterId r:id="rId26"/>
  </p:handoutMasterIdLst>
  <p:sldIdLst>
    <p:sldId id="386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7" r:id="rId15"/>
    <p:sldId id="393" r:id="rId16"/>
    <p:sldId id="391" r:id="rId17"/>
    <p:sldId id="395" r:id="rId18"/>
    <p:sldId id="399" r:id="rId19"/>
    <p:sldId id="401" r:id="rId20"/>
    <p:sldId id="384" r:id="rId21"/>
    <p:sldId id="403" r:id="rId22"/>
    <p:sldId id="404" r:id="rId23"/>
    <p:sldId id="406" r:id="rId24"/>
  </p:sldIdLst>
  <p:sldSz cx="9144000" cy="6858000" type="screen4x3"/>
  <p:notesSz cx="6877050" cy="10002838"/>
  <p:defaultTextStyle>
    <a:defPPr>
      <a:defRPr lang="en-US"/>
    </a:defPPr>
    <a:lvl1pPr algn="l" rtl="0" eaLnBrk="0" fontAlgn="base" hangingPunct="0">
      <a:lnSpc>
        <a:spcPct val="80000"/>
      </a:lnSpc>
      <a:spcBef>
        <a:spcPct val="50000"/>
      </a:spcBef>
      <a:spcAft>
        <a:spcPct val="0"/>
      </a:spcAft>
      <a:buClr>
        <a:schemeClr val="hlink"/>
      </a:buClr>
      <a:buSzPct val="110000"/>
      <a:buFont typeface="Wingdings" pitchFamily="2" charset="2"/>
      <a:buChar char="§"/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50000"/>
      </a:spcBef>
      <a:spcAft>
        <a:spcPct val="0"/>
      </a:spcAft>
      <a:buClr>
        <a:schemeClr val="hlink"/>
      </a:buClr>
      <a:buSzPct val="110000"/>
      <a:buFont typeface="Wingdings" pitchFamily="2" charset="2"/>
      <a:buChar char="§"/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50000"/>
      </a:spcBef>
      <a:spcAft>
        <a:spcPct val="0"/>
      </a:spcAft>
      <a:buClr>
        <a:schemeClr val="hlink"/>
      </a:buClr>
      <a:buSzPct val="110000"/>
      <a:buFont typeface="Wingdings" pitchFamily="2" charset="2"/>
      <a:buChar char="§"/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50000"/>
      </a:spcBef>
      <a:spcAft>
        <a:spcPct val="0"/>
      </a:spcAft>
      <a:buClr>
        <a:schemeClr val="hlink"/>
      </a:buClr>
      <a:buSzPct val="110000"/>
      <a:buFont typeface="Wingdings" pitchFamily="2" charset="2"/>
      <a:buChar char="§"/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50000"/>
      </a:spcBef>
      <a:spcAft>
        <a:spcPct val="0"/>
      </a:spcAft>
      <a:buClr>
        <a:schemeClr val="hlink"/>
      </a:buClr>
      <a:buSzPct val="110000"/>
      <a:buFont typeface="Wingdings" pitchFamily="2" charset="2"/>
      <a:buChar char="§"/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00"/>
    <a:srgbClr val="FF7C80"/>
    <a:srgbClr val="6699FF"/>
    <a:srgbClr val="33CC33"/>
    <a:srgbClr val="99FF66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2" autoAdjust="0"/>
    <p:restoredTop sz="73173" autoAdjust="0"/>
  </p:normalViewPr>
  <p:slideViewPr>
    <p:cSldViewPr>
      <p:cViewPr>
        <p:scale>
          <a:sx n="58" d="100"/>
          <a:sy n="58" d="100"/>
        </p:scale>
        <p:origin x="-149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304" y="-102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F7754-52E2-479C-99B9-1DC0016DBA4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9BE07265-C03E-40F5-B7C1-9630C8D7A3D1}">
      <dgm:prSet phldrT="[Text]" custT="1"/>
      <dgm:spPr/>
      <dgm:t>
        <a:bodyPr/>
        <a:lstStyle/>
        <a:p>
          <a:r>
            <a:rPr lang="en-GB" sz="1800" dirty="0" smtClean="0"/>
            <a:t>Dependence (rely on others)</a:t>
          </a:r>
          <a:endParaRPr lang="en-GB" sz="1800" dirty="0"/>
        </a:p>
      </dgm:t>
    </dgm:pt>
    <dgm:pt modelId="{042E2719-7392-40BA-84E3-4F1B91AF3625}" type="parTrans" cxnId="{4731AB97-5450-4210-A88D-49E086ADEBFD}">
      <dgm:prSet/>
      <dgm:spPr/>
      <dgm:t>
        <a:bodyPr/>
        <a:lstStyle/>
        <a:p>
          <a:endParaRPr lang="en-GB"/>
        </a:p>
      </dgm:t>
    </dgm:pt>
    <dgm:pt modelId="{040E09A1-AC6A-4F7F-B206-5FBF4104A162}" type="sibTrans" cxnId="{4731AB97-5450-4210-A88D-49E086ADEBFD}">
      <dgm:prSet/>
      <dgm:spPr/>
      <dgm:t>
        <a:bodyPr/>
        <a:lstStyle/>
        <a:p>
          <a:endParaRPr lang="en-GB"/>
        </a:p>
      </dgm:t>
    </dgm:pt>
    <dgm:pt modelId="{63AED87B-07FA-4835-A7C4-2D4060B01FDA}">
      <dgm:prSet phldrT="[Text]" custT="1"/>
      <dgm:spPr/>
      <dgm:t>
        <a:bodyPr/>
        <a:lstStyle/>
        <a:p>
          <a:r>
            <a:rPr lang="en-GB" sz="1800" dirty="0" smtClean="0"/>
            <a:t>Independence (make our own decisions)</a:t>
          </a:r>
          <a:endParaRPr lang="en-GB" sz="1800" dirty="0"/>
        </a:p>
      </dgm:t>
    </dgm:pt>
    <dgm:pt modelId="{C19BFBDE-90D9-4421-993C-84AF76517702}" type="parTrans" cxnId="{146C0F95-FDBC-4018-B8A0-F8145C72F175}">
      <dgm:prSet/>
      <dgm:spPr/>
      <dgm:t>
        <a:bodyPr/>
        <a:lstStyle/>
        <a:p>
          <a:endParaRPr lang="en-GB"/>
        </a:p>
      </dgm:t>
    </dgm:pt>
    <dgm:pt modelId="{DFFDA307-2207-4EAF-B181-B51062DCE44C}" type="sibTrans" cxnId="{146C0F95-FDBC-4018-B8A0-F8145C72F175}">
      <dgm:prSet/>
      <dgm:spPr/>
      <dgm:t>
        <a:bodyPr/>
        <a:lstStyle/>
        <a:p>
          <a:endParaRPr lang="en-GB"/>
        </a:p>
      </dgm:t>
    </dgm:pt>
    <dgm:pt modelId="{5FBC1E5B-700C-46C3-B097-CBE297D80093}">
      <dgm:prSet phldrT="[Text]" custT="1"/>
      <dgm:spPr/>
      <dgm:t>
        <a:bodyPr/>
        <a:lstStyle/>
        <a:p>
          <a:r>
            <a:rPr lang="en-GB" sz="1800" dirty="0" smtClean="0"/>
            <a:t>Interdependence (co-operate with others)</a:t>
          </a:r>
          <a:endParaRPr lang="en-GB" sz="1800" dirty="0"/>
        </a:p>
      </dgm:t>
    </dgm:pt>
    <dgm:pt modelId="{280DF2FD-7770-4277-87B4-896C6DEF4FDE}" type="parTrans" cxnId="{D63BCD52-0A55-44FD-BE88-ED1B323B6688}">
      <dgm:prSet/>
      <dgm:spPr/>
      <dgm:t>
        <a:bodyPr/>
        <a:lstStyle/>
        <a:p>
          <a:endParaRPr lang="en-GB"/>
        </a:p>
      </dgm:t>
    </dgm:pt>
    <dgm:pt modelId="{E48D0D52-D0B0-4512-A369-FE9B7C599DA2}" type="sibTrans" cxnId="{D63BCD52-0A55-44FD-BE88-ED1B323B6688}">
      <dgm:prSet/>
      <dgm:spPr/>
      <dgm:t>
        <a:bodyPr/>
        <a:lstStyle/>
        <a:p>
          <a:endParaRPr lang="en-GB"/>
        </a:p>
      </dgm:t>
    </dgm:pt>
    <dgm:pt modelId="{CFED1A20-491C-436D-9014-E46C3870ED5B}" type="pres">
      <dgm:prSet presAssocID="{3E7F7754-52E2-479C-99B9-1DC0016DBA42}" presName="CompostProcess" presStyleCnt="0">
        <dgm:presLayoutVars>
          <dgm:dir/>
          <dgm:resizeHandles val="exact"/>
        </dgm:presLayoutVars>
      </dgm:prSet>
      <dgm:spPr/>
    </dgm:pt>
    <dgm:pt modelId="{E6A58A2E-A4D8-4067-B791-E0A4BF2D4C77}" type="pres">
      <dgm:prSet presAssocID="{3E7F7754-52E2-479C-99B9-1DC0016DBA42}" presName="arrow" presStyleLbl="bgShp" presStyleIdx="0" presStyleCnt="1" custAng="0" custLinFactNeighborX="-11765" custLinFactNeighborY="14375"/>
      <dgm:spPr/>
    </dgm:pt>
    <dgm:pt modelId="{0C6F7F23-174B-4AF0-B3F8-A2EF29CDD141}" type="pres">
      <dgm:prSet presAssocID="{3E7F7754-52E2-479C-99B9-1DC0016DBA42}" presName="linearProcess" presStyleCnt="0"/>
      <dgm:spPr/>
    </dgm:pt>
    <dgm:pt modelId="{E9F0E6B9-5959-44CB-89E0-49963D5B0E64}" type="pres">
      <dgm:prSet presAssocID="{9BE07265-C03E-40F5-B7C1-9630C8D7A3D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4CE71A-E362-41A0-B65E-0E92737DEFCE}" type="pres">
      <dgm:prSet presAssocID="{040E09A1-AC6A-4F7F-B206-5FBF4104A162}" presName="sibTrans" presStyleCnt="0"/>
      <dgm:spPr/>
    </dgm:pt>
    <dgm:pt modelId="{4A425DB0-EF2E-48DB-9584-4504A6F9AA26}" type="pres">
      <dgm:prSet presAssocID="{63AED87B-07FA-4835-A7C4-2D4060B01FD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406F4D-7A43-4FC2-9156-3528DBFCA365}" type="pres">
      <dgm:prSet presAssocID="{DFFDA307-2207-4EAF-B181-B51062DCE44C}" presName="sibTrans" presStyleCnt="0"/>
      <dgm:spPr/>
    </dgm:pt>
    <dgm:pt modelId="{03A3E764-449A-4787-9820-45F033CA4825}" type="pres">
      <dgm:prSet presAssocID="{5FBC1E5B-700C-46C3-B097-CBE297D8009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D602AB-B845-4118-95FC-BC16335073F8}" type="presOf" srcId="{5FBC1E5B-700C-46C3-B097-CBE297D80093}" destId="{03A3E764-449A-4787-9820-45F033CA4825}" srcOrd="0" destOrd="0" presId="urn:microsoft.com/office/officeart/2005/8/layout/hProcess9"/>
    <dgm:cxn modelId="{14BF170F-850E-42E6-9C4A-CBE6C2F54DBD}" type="presOf" srcId="{3E7F7754-52E2-479C-99B9-1DC0016DBA42}" destId="{CFED1A20-491C-436D-9014-E46C3870ED5B}" srcOrd="0" destOrd="0" presId="urn:microsoft.com/office/officeart/2005/8/layout/hProcess9"/>
    <dgm:cxn modelId="{2D111FDF-E781-414E-9B83-964CF44C148D}" type="presOf" srcId="{63AED87B-07FA-4835-A7C4-2D4060B01FDA}" destId="{4A425DB0-EF2E-48DB-9584-4504A6F9AA26}" srcOrd="0" destOrd="0" presId="urn:microsoft.com/office/officeart/2005/8/layout/hProcess9"/>
    <dgm:cxn modelId="{1BAA3870-FEC2-4F28-A4FA-FC312D872EC7}" type="presOf" srcId="{9BE07265-C03E-40F5-B7C1-9630C8D7A3D1}" destId="{E9F0E6B9-5959-44CB-89E0-49963D5B0E64}" srcOrd="0" destOrd="0" presId="urn:microsoft.com/office/officeart/2005/8/layout/hProcess9"/>
    <dgm:cxn modelId="{146C0F95-FDBC-4018-B8A0-F8145C72F175}" srcId="{3E7F7754-52E2-479C-99B9-1DC0016DBA42}" destId="{63AED87B-07FA-4835-A7C4-2D4060B01FDA}" srcOrd="1" destOrd="0" parTransId="{C19BFBDE-90D9-4421-993C-84AF76517702}" sibTransId="{DFFDA307-2207-4EAF-B181-B51062DCE44C}"/>
    <dgm:cxn modelId="{D63BCD52-0A55-44FD-BE88-ED1B323B6688}" srcId="{3E7F7754-52E2-479C-99B9-1DC0016DBA42}" destId="{5FBC1E5B-700C-46C3-B097-CBE297D80093}" srcOrd="2" destOrd="0" parTransId="{280DF2FD-7770-4277-87B4-896C6DEF4FDE}" sibTransId="{E48D0D52-D0B0-4512-A369-FE9B7C599DA2}"/>
    <dgm:cxn modelId="{4731AB97-5450-4210-A88D-49E086ADEBFD}" srcId="{3E7F7754-52E2-479C-99B9-1DC0016DBA42}" destId="{9BE07265-C03E-40F5-B7C1-9630C8D7A3D1}" srcOrd="0" destOrd="0" parTransId="{042E2719-7392-40BA-84E3-4F1B91AF3625}" sibTransId="{040E09A1-AC6A-4F7F-B206-5FBF4104A162}"/>
    <dgm:cxn modelId="{7D65AF76-50FD-4731-A8FB-015186BB70FF}" type="presParOf" srcId="{CFED1A20-491C-436D-9014-E46C3870ED5B}" destId="{E6A58A2E-A4D8-4067-B791-E0A4BF2D4C77}" srcOrd="0" destOrd="0" presId="urn:microsoft.com/office/officeart/2005/8/layout/hProcess9"/>
    <dgm:cxn modelId="{C10C0A80-D62E-4E43-A981-5D8EAA30F7D2}" type="presParOf" srcId="{CFED1A20-491C-436D-9014-E46C3870ED5B}" destId="{0C6F7F23-174B-4AF0-B3F8-A2EF29CDD141}" srcOrd="1" destOrd="0" presId="urn:microsoft.com/office/officeart/2005/8/layout/hProcess9"/>
    <dgm:cxn modelId="{367F37CF-5327-4EDF-BE15-E4428BDC0F30}" type="presParOf" srcId="{0C6F7F23-174B-4AF0-B3F8-A2EF29CDD141}" destId="{E9F0E6B9-5959-44CB-89E0-49963D5B0E64}" srcOrd="0" destOrd="0" presId="urn:microsoft.com/office/officeart/2005/8/layout/hProcess9"/>
    <dgm:cxn modelId="{34C81D58-2E6E-437B-9168-ACD545A7AC8C}" type="presParOf" srcId="{0C6F7F23-174B-4AF0-B3F8-A2EF29CDD141}" destId="{1E4CE71A-E362-41A0-B65E-0E92737DEFCE}" srcOrd="1" destOrd="0" presId="urn:microsoft.com/office/officeart/2005/8/layout/hProcess9"/>
    <dgm:cxn modelId="{7B353B28-7447-4237-962D-A910A7871BA9}" type="presParOf" srcId="{0C6F7F23-174B-4AF0-B3F8-A2EF29CDD141}" destId="{4A425DB0-EF2E-48DB-9584-4504A6F9AA26}" srcOrd="2" destOrd="0" presId="urn:microsoft.com/office/officeart/2005/8/layout/hProcess9"/>
    <dgm:cxn modelId="{D1AB508C-7E6F-4895-A837-B850A542691A}" type="presParOf" srcId="{0C6F7F23-174B-4AF0-B3F8-A2EF29CDD141}" destId="{DB406F4D-7A43-4FC2-9156-3528DBFCA365}" srcOrd="3" destOrd="0" presId="urn:microsoft.com/office/officeart/2005/8/layout/hProcess9"/>
    <dgm:cxn modelId="{3167FB59-EC93-404F-8309-23139A15453D}" type="presParOf" srcId="{0C6F7F23-174B-4AF0-B3F8-A2EF29CDD141}" destId="{03A3E764-449A-4787-9820-45F033CA482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58A2E-A4D8-4067-B791-E0A4BF2D4C77}">
      <dsp:nvSpPr>
        <dsp:cNvPr id="0" name=""/>
        <dsp:cNvSpPr/>
      </dsp:nvSpPr>
      <dsp:spPr>
        <a:xfrm>
          <a:off x="0" y="0"/>
          <a:ext cx="6541770" cy="36068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0E6B9-5959-44CB-89E0-49963D5B0E64}">
      <dsp:nvSpPr>
        <dsp:cNvPr id="0" name=""/>
        <dsp:cNvSpPr/>
      </dsp:nvSpPr>
      <dsp:spPr>
        <a:xfrm>
          <a:off x="0" y="1082040"/>
          <a:ext cx="2308860" cy="144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Dependence (rely on others)</a:t>
          </a:r>
          <a:endParaRPr lang="en-GB" sz="1800" kern="1200" dirty="0"/>
        </a:p>
      </dsp:txBody>
      <dsp:txXfrm>
        <a:off x="70428" y="1152468"/>
        <a:ext cx="2168004" cy="1301864"/>
      </dsp:txXfrm>
    </dsp:sp>
    <dsp:sp modelId="{4A425DB0-EF2E-48DB-9584-4504A6F9AA26}">
      <dsp:nvSpPr>
        <dsp:cNvPr id="0" name=""/>
        <dsp:cNvSpPr/>
      </dsp:nvSpPr>
      <dsp:spPr>
        <a:xfrm>
          <a:off x="2693669" y="1082040"/>
          <a:ext cx="2308860" cy="144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Independence (make our own decisions)</a:t>
          </a:r>
          <a:endParaRPr lang="en-GB" sz="1800" kern="1200" dirty="0"/>
        </a:p>
      </dsp:txBody>
      <dsp:txXfrm>
        <a:off x="2764097" y="1152468"/>
        <a:ext cx="2168004" cy="1301864"/>
      </dsp:txXfrm>
    </dsp:sp>
    <dsp:sp modelId="{03A3E764-449A-4787-9820-45F033CA4825}">
      <dsp:nvSpPr>
        <dsp:cNvPr id="0" name=""/>
        <dsp:cNvSpPr/>
      </dsp:nvSpPr>
      <dsp:spPr>
        <a:xfrm>
          <a:off x="5387339" y="1082040"/>
          <a:ext cx="2308860" cy="144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Interdependence (co-operate with others)</a:t>
          </a:r>
          <a:endParaRPr lang="en-GB" sz="1800" kern="1200" dirty="0"/>
        </a:p>
      </dsp:txBody>
      <dsp:txXfrm>
        <a:off x="5457767" y="1152468"/>
        <a:ext cx="2168004" cy="1301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0804" cy="5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t" anchorCtr="0" compatLnSpc="1">
            <a:prstTxWarp prst="textNoShape">
              <a:avLst/>
            </a:prstTxWarp>
          </a:bodyPr>
          <a:lstStyle>
            <a:lvl1pPr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6246" y="1"/>
            <a:ext cx="2980804" cy="5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t" anchorCtr="0" compatLnSpc="1">
            <a:prstTxWarp prst="textNoShape">
              <a:avLst/>
            </a:prstTxWarp>
          </a:bodyPr>
          <a:lstStyle>
            <a:lvl1pPr algn="r"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697"/>
            <a:ext cx="2980804" cy="5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b" anchorCtr="0" compatLnSpc="1">
            <a:prstTxWarp prst="textNoShape">
              <a:avLst/>
            </a:prstTxWarp>
          </a:bodyPr>
          <a:lstStyle>
            <a:lvl1pPr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6246" y="9502697"/>
            <a:ext cx="2980804" cy="5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b" anchorCtr="0" compatLnSpc="1">
            <a:prstTxWarp prst="textNoShape">
              <a:avLst/>
            </a:prstTxWarp>
          </a:bodyPr>
          <a:lstStyle>
            <a:lvl1pPr algn="r"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24EE6A-1DB8-4096-8939-6B05634C9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18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0804" cy="5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t" anchorCtr="0" compatLnSpc="1">
            <a:prstTxWarp prst="textNoShape">
              <a:avLst/>
            </a:prstTxWarp>
          </a:bodyPr>
          <a:lstStyle>
            <a:lvl1pPr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6246" y="1"/>
            <a:ext cx="2980804" cy="5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t" anchorCtr="0" compatLnSpc="1">
            <a:prstTxWarp prst="textNoShape">
              <a:avLst/>
            </a:prstTxWarp>
          </a:bodyPr>
          <a:lstStyle>
            <a:lvl1pPr algn="r"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4999038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048" y="4750544"/>
            <a:ext cx="5042956" cy="45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697"/>
            <a:ext cx="2980804" cy="5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b" anchorCtr="0" compatLnSpc="1">
            <a:prstTxWarp prst="textNoShape">
              <a:avLst/>
            </a:prstTxWarp>
          </a:bodyPr>
          <a:lstStyle>
            <a:lvl1pPr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6246" y="9502697"/>
            <a:ext cx="2980804" cy="5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b" anchorCtr="0" compatLnSpc="1">
            <a:prstTxWarp prst="textNoShape">
              <a:avLst/>
            </a:prstTxWarp>
          </a:bodyPr>
          <a:lstStyle>
            <a:lvl1pPr algn="r"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B2A376-D1B1-4DBA-B1F1-ABD613A8A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81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674A3-CBA3-4C61-B895-EC61A94433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AD033-3B09-4D8C-B9DE-51904A554F1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AD033-3B09-4D8C-B9DE-51904A554F1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AD033-3B09-4D8C-B9DE-51904A554F1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AD033-3B09-4D8C-B9DE-51904A554F1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AD033-3B09-4D8C-B9DE-51904A554F1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5DD51-8112-4F13-835B-95480E686A1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9853A-29E6-4686-BBEC-D1A4C339FA3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A8243-159F-4557-A9C2-D118FE918E9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9853A-29E6-4686-BBEC-D1A4C339FA3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9853A-29E6-4686-BBEC-D1A4C339FA3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9853A-29E6-4686-BBEC-D1A4C339FA3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5DD51-8112-4F13-835B-95480E686A1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AD033-3B09-4D8C-B9DE-51904A554F1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AD033-3B09-4D8C-B9DE-51904A554F1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 flipH="1">
            <a:off x="395288" y="482600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55576" y="46869"/>
            <a:ext cx="39469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000" b="1" dirty="0" smtClean="0">
                <a:solidFill>
                  <a:srgbClr val="0070C0"/>
                </a:solidFill>
              </a:rPr>
              <a:t>HIPSSA Cost model</a:t>
            </a:r>
            <a:r>
              <a:rPr lang="en-GB" sz="1000" b="1" baseline="0" dirty="0" smtClean="0">
                <a:solidFill>
                  <a:srgbClr val="0070C0"/>
                </a:solidFill>
              </a:rPr>
              <a:t> training workshop: </a:t>
            </a:r>
          </a:p>
          <a:p>
            <a:pPr>
              <a:buNone/>
            </a:pPr>
            <a:r>
              <a:rPr lang="en-GB" sz="1000" baseline="0" dirty="0" smtClean="0">
                <a:solidFill>
                  <a:srgbClr val="0070C0"/>
                </a:solidFill>
              </a:rPr>
              <a:t>Session 4: The 7 Habits of Highly Effective Cost Modelling</a:t>
            </a:r>
            <a:endParaRPr lang="en-GB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17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07745"/>
            <a:ext cx="7772400" cy="523220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dirty="0">
                <a:solidFill>
                  <a:srgbClr val="0099CC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1" cy="4256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416" y="6384925"/>
            <a:ext cx="557709" cy="2124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46869"/>
            <a:ext cx="39469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000" b="1" dirty="0" smtClean="0">
                <a:solidFill>
                  <a:srgbClr val="0070C0"/>
                </a:solidFill>
              </a:rPr>
              <a:t>HIPSSA Cost model</a:t>
            </a:r>
            <a:r>
              <a:rPr lang="en-GB" sz="1000" b="1" baseline="0" dirty="0" smtClean="0">
                <a:solidFill>
                  <a:srgbClr val="0070C0"/>
                </a:solidFill>
              </a:rPr>
              <a:t> training workshop: </a:t>
            </a:r>
          </a:p>
          <a:p>
            <a:pPr>
              <a:buNone/>
            </a:pPr>
            <a:r>
              <a:rPr lang="en-GB" sz="1000" baseline="0" dirty="0" smtClean="0">
                <a:solidFill>
                  <a:srgbClr val="0070C0"/>
                </a:solidFill>
              </a:rPr>
              <a:t>Session 4: The 7 Habits of Highly Effective Cost Modelling</a:t>
            </a:r>
            <a:endParaRPr lang="en-GB" sz="1000" dirty="0">
              <a:solidFill>
                <a:srgbClr val="0070C0"/>
              </a:solidFill>
            </a:endParaRPr>
          </a:p>
        </p:txBody>
      </p:sp>
      <p:pic>
        <p:nvPicPr>
          <p:cNvPr id="6" name="Picture 5" descr="AC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6372225"/>
            <a:ext cx="5746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U logo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6338888"/>
            <a:ext cx="5048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tu_logo_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338888"/>
            <a:ext cx="4206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escription: C:\Users\jallow.ITU_USERS\AppData\Local\Microsoft\Windows\Temporary Internet Files\Content.Word\logo_ce-en-rvb-hr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6172200"/>
            <a:ext cx="742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622617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6240463"/>
            <a:ext cx="704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6137275"/>
            <a:ext cx="7175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703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81088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799" y="2051305"/>
            <a:ext cx="7772401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2" name="Picture 11" descr="AC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371100"/>
            <a:ext cx="5746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itu_logo_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338888"/>
            <a:ext cx="4206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escription: C:\Users\jallow.ITU_USERS\AppData\Local\Microsoft\Windows\Temporary Internet Files\Content.Word\logo_ce-en-rvb-hr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91" y="6138863"/>
            <a:ext cx="82927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imagesCAHYRJLJ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70" y="6279786"/>
            <a:ext cx="57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EAC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15828"/>
            <a:ext cx="6762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300788"/>
            <a:ext cx="666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94" y="6147263"/>
            <a:ext cx="709670" cy="70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1736874" y="777594"/>
            <a:ext cx="5670252" cy="530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534400" cy="454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3200" b="1" i="0" dirty="0">
                <a:solidFill>
                  <a:schemeClr val="accent2"/>
                </a:solidFill>
                <a:ea typeface="MS PGothic" pitchFamily="34" charset="-128"/>
              </a:rPr>
              <a:t>EXPERT LEVEL TRAINING ON </a:t>
            </a:r>
            <a:br>
              <a:rPr lang="en-US" sz="3200" b="1" i="0" dirty="0">
                <a:solidFill>
                  <a:schemeClr val="accent2"/>
                </a:solidFill>
                <a:ea typeface="MS PGothic" pitchFamily="34" charset="-128"/>
              </a:rPr>
            </a:br>
            <a:r>
              <a:rPr lang="en-US" sz="3200" b="1" i="0" dirty="0">
                <a:solidFill>
                  <a:schemeClr val="accent2"/>
                </a:solidFill>
                <a:ea typeface="MS PGothic" pitchFamily="34" charset="-128"/>
              </a:rPr>
              <a:t>TELECOM NETWORK COST </a:t>
            </a:r>
            <a:r>
              <a:rPr lang="en-US" sz="3200" b="1" i="0" dirty="0" smtClean="0">
                <a:solidFill>
                  <a:schemeClr val="accent2"/>
                </a:solidFill>
                <a:ea typeface="MS PGothic" pitchFamily="34" charset="-128"/>
              </a:rPr>
              <a:t>MODELLING </a:t>
            </a:r>
            <a:r>
              <a:rPr lang="en-US" sz="3200" b="1" i="0" dirty="0">
                <a:solidFill>
                  <a:schemeClr val="accent2"/>
                </a:solidFill>
                <a:ea typeface="MS PGothic" pitchFamily="34" charset="-128"/>
              </a:rPr>
              <a:t/>
            </a:r>
            <a:br>
              <a:rPr lang="en-US" sz="3200" b="1" i="0" dirty="0">
                <a:solidFill>
                  <a:schemeClr val="accent2"/>
                </a:solidFill>
                <a:ea typeface="MS PGothic" pitchFamily="34" charset="-128"/>
              </a:rPr>
            </a:br>
            <a:r>
              <a:rPr lang="en-US" sz="3200" b="1" i="0" dirty="0">
                <a:solidFill>
                  <a:schemeClr val="accent2"/>
                </a:solidFill>
                <a:ea typeface="MS PGothic" pitchFamily="34" charset="-128"/>
              </a:rPr>
              <a:t>FOR THE HIPSSA REGIONS</a:t>
            </a:r>
            <a:r>
              <a:rPr lang="en-US" altLang="ja-JP" sz="3200" b="1" i="0" dirty="0">
                <a:solidFill>
                  <a:schemeClr val="accent2"/>
                </a:solidFill>
                <a:ea typeface="MS PGothic" pitchFamily="34" charset="-128"/>
              </a:rPr>
              <a:t> </a:t>
            </a:r>
            <a:endParaRPr lang="en-US" altLang="ja-JP" sz="3200" b="1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>
              <a:buNone/>
            </a:pPr>
            <a:endParaRPr lang="en-US" altLang="ja-JP" sz="2400" i="0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>
              <a:buNone/>
            </a:pPr>
            <a:r>
              <a:rPr lang="en-US" altLang="ja-JP" sz="2400" i="0" dirty="0" err="1" smtClean="0">
                <a:solidFill>
                  <a:schemeClr val="accent2"/>
                </a:solidFill>
                <a:ea typeface="MS PGothic" pitchFamily="34" charset="-128"/>
              </a:rPr>
              <a:t>Arusha</a:t>
            </a:r>
            <a:r>
              <a:rPr lang="en-US" altLang="ja-JP" sz="2400" i="0" dirty="0" smtClean="0">
                <a:solidFill>
                  <a:schemeClr val="accent2"/>
                </a:solidFill>
                <a:ea typeface="MS PGothic" pitchFamily="34" charset="-128"/>
              </a:rPr>
              <a:t>            </a:t>
            </a:r>
            <a:endParaRPr lang="en-US" altLang="ja-JP" sz="2400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>
              <a:buNone/>
            </a:pPr>
            <a:r>
              <a:rPr lang="en-US" altLang="ja-JP" sz="2400" i="0" dirty="0" smtClean="0">
                <a:solidFill>
                  <a:schemeClr val="accent2"/>
                </a:solidFill>
                <a:ea typeface="MS PGothic" pitchFamily="34" charset="-128"/>
              </a:rPr>
              <a:t>15-19 July</a:t>
            </a:r>
            <a:r>
              <a:rPr lang="en-GB" altLang="ja-JP" sz="2400" i="0" dirty="0" smtClean="0">
                <a:solidFill>
                  <a:schemeClr val="accent2"/>
                </a:solidFill>
                <a:ea typeface="MS PGothic" pitchFamily="34" charset="-128"/>
              </a:rPr>
              <a:t>, 2013</a:t>
            </a:r>
            <a:endParaRPr lang="en-US" altLang="ja-JP" sz="2400" i="0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/>
            <a:endParaRPr lang="en-US" sz="2400" i="0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>
              <a:buNone/>
            </a:pPr>
            <a:r>
              <a:rPr lang="en-GB" sz="2400" i="0" dirty="0">
                <a:solidFill>
                  <a:schemeClr val="accent2"/>
                </a:solidFill>
                <a:ea typeface="MS PGothic" pitchFamily="34" charset="-128"/>
              </a:rPr>
              <a:t>David </a:t>
            </a:r>
            <a:r>
              <a:rPr lang="en-GB" sz="2400" i="0" dirty="0" err="1" smtClean="0">
                <a:solidFill>
                  <a:schemeClr val="accent2"/>
                </a:solidFill>
                <a:ea typeface="MS PGothic" pitchFamily="34" charset="-128"/>
              </a:rPr>
              <a:t>Rogerson</a:t>
            </a:r>
            <a:r>
              <a:rPr lang="en-GB" sz="2400" i="0" dirty="0" smtClean="0">
                <a:solidFill>
                  <a:schemeClr val="accent2"/>
                </a:solidFill>
                <a:ea typeface="MS PGothic" pitchFamily="34" charset="-128"/>
              </a:rPr>
              <a:t>, ITU Expert</a:t>
            </a:r>
            <a:endParaRPr lang="en-US" sz="2400" i="0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/>
            <a:endParaRPr lang="en-US" altLang="ja-JP" sz="2400" i="0" dirty="0">
              <a:solidFill>
                <a:schemeClr val="accent2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06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16416" y="6384925"/>
            <a:ext cx="557709" cy="284435"/>
          </a:xfrm>
        </p:spPr>
        <p:txBody>
          <a:bodyPr/>
          <a:lstStyle/>
          <a:p>
            <a:fld id="{F0A6D417-08CC-4663-B461-16ABCB61F08F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7228"/>
            <a:ext cx="8229600" cy="954107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Applying the Seven Habits to regulatory cost modelling (2)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518400" cy="44958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85000"/>
              </a:lnSpc>
              <a:buFont typeface="+mj-lt"/>
              <a:buAutoNum type="arabicPeriod" startAt="4"/>
            </a:pPr>
            <a:r>
              <a:rPr lang="en-GB" sz="2400" dirty="0" smtClean="0"/>
              <a:t>Think win/win</a:t>
            </a:r>
          </a:p>
          <a:p>
            <a:pPr marL="857250" lvl="1" indent="-457200" eaLnBrk="1" hangingPunct="1">
              <a:lnSpc>
                <a:spcPct val="85000"/>
              </a:lnSpc>
            </a:pPr>
            <a:r>
              <a:rPr lang="en-GB" sz="2000" dirty="0" smtClean="0"/>
              <a:t>If there is not “something for everyone” you will likely end up in court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 startAt="4"/>
            </a:pPr>
            <a:r>
              <a:rPr lang="en-GB" sz="2400" dirty="0" smtClean="0"/>
              <a:t>Seek first to understand</a:t>
            </a:r>
          </a:p>
          <a:p>
            <a:pPr marL="857250" lvl="1" indent="-457200" eaLnBrk="1" hangingPunct="1">
              <a:lnSpc>
                <a:spcPct val="85000"/>
              </a:lnSpc>
            </a:pPr>
            <a:r>
              <a:rPr lang="en-GB" sz="2000" dirty="0" smtClean="0"/>
              <a:t>If you realise the incentives and take account of the interests of each stakeholder you will retain control of the process.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 startAt="4"/>
            </a:pPr>
            <a:r>
              <a:rPr lang="en-GB" sz="2400" dirty="0" smtClean="0"/>
              <a:t>Synergise</a:t>
            </a:r>
          </a:p>
          <a:p>
            <a:pPr marL="857250" lvl="1" indent="-457200" eaLnBrk="1" hangingPunct="1">
              <a:lnSpc>
                <a:spcPct val="85000"/>
              </a:lnSpc>
              <a:buSzPct val="110000"/>
            </a:pPr>
            <a:r>
              <a:rPr lang="en-GB" sz="2000" dirty="0"/>
              <a:t>Use consultative processes to solve problems and find solutions without recourse to the courts.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 startAt="4"/>
            </a:pPr>
            <a:r>
              <a:rPr lang="en-GB" sz="2400" dirty="0" smtClean="0"/>
              <a:t>Renew and continually approve</a:t>
            </a:r>
          </a:p>
          <a:p>
            <a:pPr lvl="1" indent="-342900" eaLnBrk="1" hangingPunct="1">
              <a:lnSpc>
                <a:spcPct val="85000"/>
              </a:lnSpc>
            </a:pPr>
            <a:r>
              <a:rPr lang="en-GB" sz="2000" dirty="0" smtClean="0"/>
              <a:t>Seek to update models annually as new data becomes available, and review the entire model every 3-5 years.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1088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16416" y="6384925"/>
            <a:ext cx="557709" cy="212427"/>
          </a:xfrm>
        </p:spPr>
        <p:txBody>
          <a:bodyPr/>
          <a:lstStyle/>
          <a:p>
            <a:fld id="{09CC632A-905B-4524-A7B4-AB7B5853F36F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4725"/>
            <a:ext cx="7772400" cy="519113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An alternative way to view the 7 habits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828800"/>
            <a:ext cx="7518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9pPr>
          </a:lstStyle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b="0" i="0" dirty="0" smtClean="0"/>
              <a:t>The regulator should take the initiative 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b="0" i="0" dirty="0" smtClean="0"/>
              <a:t>Have a realistic time-plan and stick with it</a:t>
            </a:r>
            <a:endParaRPr lang="en-GB" sz="2400" b="0" i="0" dirty="0"/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b="0" i="0" dirty="0" smtClean="0"/>
              <a:t>Ensure there is a clear mandate in legislation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b="0" i="0" dirty="0" smtClean="0"/>
              <a:t>Assumptions (data inputs) should be verifiable and justifiable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b="0" i="0" dirty="0" smtClean="0"/>
              <a:t>The approach should deal separately with methodology and model construction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b="0" i="0" dirty="0" smtClean="0"/>
              <a:t>Hold a public consultation process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b="0" i="0" dirty="0" smtClean="0"/>
              <a:t>Use consultants to help you, but not too much.</a:t>
            </a:r>
          </a:p>
        </p:txBody>
      </p:sp>
    </p:spTree>
    <p:extLst>
      <p:ext uri="{BB962C8B-B14F-4D97-AF65-F5344CB8AC3E}">
        <p14:creationId xmlns:p14="http://schemas.microsoft.com/office/powerpoint/2010/main" val="26068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447088" y="6403975"/>
            <a:ext cx="339725" cy="244475"/>
          </a:xfrm>
          <a:prstGeom prst="rect">
            <a:avLst/>
          </a:prstGeom>
        </p:spPr>
        <p:txBody>
          <a:bodyPr/>
          <a:lstStyle/>
          <a:p>
            <a:fld id="{8CEB883B-7AB7-43C8-A928-B14E53F4D32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63547"/>
            <a:ext cx="7772400" cy="3970318"/>
          </a:xfrm>
        </p:spPr>
        <p:txBody>
          <a:bodyPr/>
          <a:lstStyle/>
          <a:p>
            <a:pPr eaLnBrk="1" hangingPunct="1"/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Illustrating the habits</a:t>
            </a:r>
            <a:br>
              <a:rPr lang="en-GB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4641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F0E3D-FF29-43CD-8556-AC193B80A86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990600"/>
            <a:ext cx="7772400" cy="523220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Brainstorm on each of the 7 habits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577850" y="5108575"/>
            <a:ext cx="8264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AU" sz="3200" b="0" i="0">
              <a:solidFill>
                <a:srgbClr val="5C5C5C"/>
              </a:solidFill>
            </a:endParaRPr>
          </a:p>
        </p:txBody>
      </p:sp>
      <p:pic>
        <p:nvPicPr>
          <p:cNvPr id="32774" name="Picture 6" descr="C:\Documents and Settings\hp\Local Settings\Temporary Internet Files\Content.IE5\HDBB3TN1\MC90029969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24163"/>
            <a:ext cx="4444901" cy="305117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499520"/>
            <a:ext cx="3460750" cy="33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Why is this habit important?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What might happen if this habit were ignored?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Have you any experience that helps illustrate this problem? </a:t>
            </a:r>
          </a:p>
          <a:p>
            <a:pPr eaLnBrk="1" hangingPunct="1">
              <a:lnSpc>
                <a:spcPct val="85000"/>
              </a:lnSpc>
            </a:pPr>
            <a:endParaRPr lang="en-GB" sz="2400" b="0" i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95164" y="1763095"/>
            <a:ext cx="6629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1" i="1" dirty="0" smtClean="0"/>
              <a:t>1. The regulator should take the initiative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42929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F0E3D-FF29-43CD-8556-AC193B80A86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990600"/>
            <a:ext cx="7772400" cy="523220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Brainstorm on each of the 7 habits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577850" y="5108575"/>
            <a:ext cx="8264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AU" sz="3200" b="0" i="0">
              <a:solidFill>
                <a:srgbClr val="5C5C5C"/>
              </a:solidFill>
            </a:endParaRPr>
          </a:p>
        </p:txBody>
      </p:sp>
      <p:pic>
        <p:nvPicPr>
          <p:cNvPr id="32774" name="Picture 6" descr="C:\Documents and Settings\hp\Local Settings\Temporary Internet Files\Content.IE5\HDBB3TN1\MC90029969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24163"/>
            <a:ext cx="4444901" cy="305117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499520"/>
            <a:ext cx="3460750" cy="33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Why is this habit important?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What might happen if this habit were ignored?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Have you any experience that helps illustrate this problem? </a:t>
            </a:r>
          </a:p>
          <a:p>
            <a:pPr eaLnBrk="1" hangingPunct="1">
              <a:lnSpc>
                <a:spcPct val="85000"/>
              </a:lnSpc>
            </a:pPr>
            <a:endParaRPr lang="en-GB" sz="2400" b="0" i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95164" y="1763095"/>
            <a:ext cx="6629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1" i="1" dirty="0" smtClean="0"/>
              <a:t>2. Have a realistic time-plan and stick with it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5805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F0E3D-FF29-43CD-8556-AC193B80A86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990600"/>
            <a:ext cx="7772400" cy="523220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Brainstorm on each of the 7 habits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577850" y="5108575"/>
            <a:ext cx="8264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AU" sz="3200" b="0" i="0">
              <a:solidFill>
                <a:srgbClr val="5C5C5C"/>
              </a:solidFill>
            </a:endParaRPr>
          </a:p>
        </p:txBody>
      </p:sp>
      <p:pic>
        <p:nvPicPr>
          <p:cNvPr id="32774" name="Picture 6" descr="C:\Documents and Settings\hp\Local Settings\Temporary Internet Files\Content.IE5\HDBB3TN1\MC90029969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24163"/>
            <a:ext cx="4444901" cy="305117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499520"/>
            <a:ext cx="3460750" cy="33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Why is this habit important?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What might happen if this habit were ignored?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Have you any experience that helps illustrate this problem? </a:t>
            </a:r>
          </a:p>
          <a:p>
            <a:pPr eaLnBrk="1" hangingPunct="1">
              <a:lnSpc>
                <a:spcPct val="85000"/>
              </a:lnSpc>
            </a:pPr>
            <a:endParaRPr lang="en-GB" sz="2400" b="0" i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31640" y="1763095"/>
            <a:ext cx="691276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1" i="1" dirty="0" smtClean="0"/>
              <a:t>3.  Ensure there is a clear mandate in legislation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5805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F0E3D-FF29-43CD-8556-AC193B80A86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990600"/>
            <a:ext cx="7772400" cy="523220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Brainstorm on each of the 7 habits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577850" y="5108575"/>
            <a:ext cx="8264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AU" sz="3200" b="0" i="0">
              <a:solidFill>
                <a:srgbClr val="5C5C5C"/>
              </a:solidFill>
            </a:endParaRPr>
          </a:p>
        </p:txBody>
      </p:sp>
      <p:pic>
        <p:nvPicPr>
          <p:cNvPr id="32774" name="Picture 6" descr="C:\Documents and Settings\hp\Local Settings\Temporary Internet Files\Content.IE5\HDBB3TN1\MC90029969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24163"/>
            <a:ext cx="4444901" cy="305117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499520"/>
            <a:ext cx="3460750" cy="33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Why is this habit important?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What might happen if this habit were ignored?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Have you any experience that helps illustrate this problem? </a:t>
            </a:r>
          </a:p>
          <a:p>
            <a:pPr eaLnBrk="1" hangingPunct="1">
              <a:lnSpc>
                <a:spcPct val="85000"/>
              </a:lnSpc>
            </a:pPr>
            <a:endParaRPr lang="en-GB" sz="2400" b="0" i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13690" y="1628800"/>
            <a:ext cx="748883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1" i="1" dirty="0" smtClean="0"/>
              <a:t>4.  Assumptions should be verifiable and justifiable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5805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F0E3D-FF29-43CD-8556-AC193B80A86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928" y="836712"/>
            <a:ext cx="7772400" cy="523220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Brainstorm on each of the 7 habits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577850" y="5108575"/>
            <a:ext cx="8264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AU" sz="3200" b="0" i="0">
              <a:solidFill>
                <a:srgbClr val="5C5C5C"/>
              </a:solidFill>
            </a:endParaRPr>
          </a:p>
        </p:txBody>
      </p:sp>
      <p:pic>
        <p:nvPicPr>
          <p:cNvPr id="32774" name="Picture 6" descr="C:\Documents and Settings\hp\Local Settings\Temporary Internet Files\Content.IE5\HDBB3TN1\MC90029969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24163"/>
            <a:ext cx="4444901" cy="305117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499520"/>
            <a:ext cx="3460750" cy="33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Why is this habit important?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What might happen if this habit were ignored?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Have you any experience that helps illustrate this problem? </a:t>
            </a:r>
          </a:p>
          <a:p>
            <a:pPr eaLnBrk="1" hangingPunct="1">
              <a:lnSpc>
                <a:spcPct val="85000"/>
              </a:lnSpc>
            </a:pPr>
            <a:endParaRPr lang="en-GB" sz="2400" b="0" i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95164" y="1556792"/>
            <a:ext cx="6629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1" i="1" dirty="0"/>
              <a:t>5</a:t>
            </a:r>
            <a:r>
              <a:rPr lang="en-GB" sz="2000" b="1" i="1" dirty="0" smtClean="0"/>
              <a:t>. The approach should separate methodology and construction of the model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5805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F0E3D-FF29-43CD-8556-AC193B80A86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990600"/>
            <a:ext cx="7772400" cy="523220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Brainstorm on each of the 7 habits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577850" y="5108575"/>
            <a:ext cx="8264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AU" sz="3200" b="0" i="0">
              <a:solidFill>
                <a:srgbClr val="5C5C5C"/>
              </a:solidFill>
            </a:endParaRPr>
          </a:p>
        </p:txBody>
      </p:sp>
      <p:pic>
        <p:nvPicPr>
          <p:cNvPr id="32774" name="Picture 6" descr="C:\Documents and Settings\hp\Local Settings\Temporary Internet Files\Content.IE5\HDBB3TN1\MC90029969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24163"/>
            <a:ext cx="4444901" cy="305117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499520"/>
            <a:ext cx="3460750" cy="33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Why is this habit important?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What might happen if this habit were ignored?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Have you any experience that helps illustrate this problem? </a:t>
            </a:r>
          </a:p>
          <a:p>
            <a:pPr eaLnBrk="1" hangingPunct="1">
              <a:lnSpc>
                <a:spcPct val="85000"/>
              </a:lnSpc>
            </a:pPr>
            <a:endParaRPr lang="en-GB" sz="2400" b="0" i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95164" y="1763095"/>
            <a:ext cx="6629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1" i="1" dirty="0" smtClean="0"/>
              <a:t>6. Hold a public consultation process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1433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None/>
            </a:pPr>
            <a:fld id="{E64F0E3D-FF29-43CD-8556-AC193B80A86D}" type="slidenum">
              <a:rPr lang="en-US" smtClean="0"/>
              <a:pPr>
                <a:buNone/>
              </a:pPr>
              <a:t>19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990600"/>
            <a:ext cx="7772400" cy="523220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Brainstorm on each of the 7 habits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577850" y="5108575"/>
            <a:ext cx="8264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AU" sz="3200" b="0" i="0">
              <a:solidFill>
                <a:srgbClr val="5C5C5C"/>
              </a:solidFill>
            </a:endParaRPr>
          </a:p>
        </p:txBody>
      </p:sp>
      <p:pic>
        <p:nvPicPr>
          <p:cNvPr id="32774" name="Picture 6" descr="C:\Documents and Settings\hp\Local Settings\Temporary Internet Files\Content.IE5\HDBB3TN1\MC90029969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24163"/>
            <a:ext cx="4444901" cy="305117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499520"/>
            <a:ext cx="3460750" cy="33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Why is this habit important?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What might happen if this habit were ignored?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b="0" i="0" dirty="0" smtClean="0"/>
              <a:t>Have you any experience that helps illustrate this problem? </a:t>
            </a:r>
          </a:p>
          <a:p>
            <a:pPr eaLnBrk="1" hangingPunct="1">
              <a:lnSpc>
                <a:spcPct val="85000"/>
              </a:lnSpc>
            </a:pPr>
            <a:endParaRPr lang="en-GB" sz="2400" b="0" i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95164" y="1763095"/>
            <a:ext cx="6629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1" i="1" dirty="0" smtClean="0"/>
              <a:t>7. Make proper use of consultants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13530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1736874" y="777594"/>
            <a:ext cx="5670252" cy="530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38780"/>
            <a:ext cx="8534400" cy="1938992"/>
          </a:xfrm>
        </p:spPr>
        <p:txBody>
          <a:bodyPr/>
          <a:lstStyle/>
          <a:p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Session </a:t>
            </a:r>
            <a:r>
              <a:rPr lang="en-GB" dirty="0" smtClean="0">
                <a:latin typeface="Verdana" charset="0"/>
                <a:ea typeface="ＭＳ Ｐゴシック" charset="0"/>
                <a:cs typeface="ＭＳ Ｐゴシック" charset="0"/>
              </a:rPr>
              <a:t>4: </a:t>
            </a:r>
            <a:br>
              <a:rPr lang="en-GB" dirty="0" smtClean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GB" dirty="0" smtClean="0">
                <a:latin typeface="Verdana" charset="0"/>
                <a:ea typeface="ＭＳ Ｐゴシック" charset="0"/>
                <a:cs typeface="ＭＳ Ｐゴシック" charset="0"/>
              </a:rPr>
              <a:t>The Seven Habits of Highly Effective Cost Modelling</a:t>
            </a: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8534400" y="6384925"/>
            <a:ext cx="339725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1600" kern="1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1600" kern="1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1600" kern="1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1600" kern="1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1600" kern="1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1F0220B9-8995-400E-9571-B4CED3DF70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80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72400" y="6403975"/>
            <a:ext cx="614413" cy="26538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fld id="{8CEB883B-7AB7-43C8-A928-B14E53F4D329}" type="slidenum">
              <a:rPr lang="en-US" smtClean="0"/>
              <a:pPr>
                <a:buNone/>
              </a:pPr>
              <a:t>20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63547"/>
            <a:ext cx="7772400" cy="3970318"/>
          </a:xfrm>
        </p:spPr>
        <p:txBody>
          <a:bodyPr/>
          <a:lstStyle/>
          <a:p>
            <a:pPr eaLnBrk="1" hangingPunct="1"/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Remembering the habits</a:t>
            </a:r>
            <a:br>
              <a:rPr lang="en-GB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31101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16416" y="6384925"/>
            <a:ext cx="557709" cy="212427"/>
          </a:xfrm>
        </p:spPr>
        <p:txBody>
          <a:bodyPr/>
          <a:lstStyle/>
          <a:p>
            <a:pPr>
              <a:buNone/>
            </a:pPr>
            <a:fld id="{09CC632A-905B-4524-A7B4-AB7B5853F36F}" type="slidenum">
              <a:rPr lang="en-US" smtClean="0"/>
              <a:pPr>
                <a:buNone/>
              </a:pPr>
              <a:t>21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7228"/>
            <a:ext cx="7772400" cy="954107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A review of the 7 habits of highly effective cost modelling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828800"/>
            <a:ext cx="7518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  <a:cs typeface="+mn-cs"/>
              </a:defRPr>
            </a:lvl9pPr>
          </a:lstStyle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b="0" i="0" dirty="0" smtClean="0"/>
              <a:t>The regulator should take the </a:t>
            </a:r>
            <a:r>
              <a:rPr lang="en-GB" sz="2400" b="1" i="0" dirty="0" smtClean="0"/>
              <a:t>initiative</a:t>
            </a:r>
            <a:r>
              <a:rPr lang="en-GB" sz="2400" b="0" i="0" dirty="0" smtClean="0"/>
              <a:t> 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b="0" i="0" dirty="0" smtClean="0"/>
              <a:t>Have a realistic </a:t>
            </a:r>
            <a:r>
              <a:rPr lang="en-GB" sz="2400" b="1" i="0" dirty="0" smtClean="0"/>
              <a:t>time-plan</a:t>
            </a:r>
            <a:r>
              <a:rPr lang="en-GB" sz="2400" b="0" i="0" dirty="0" smtClean="0"/>
              <a:t> and stick with it</a:t>
            </a:r>
            <a:endParaRPr lang="en-GB" sz="2400" b="0" i="0" dirty="0"/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b="0" i="0" dirty="0" smtClean="0"/>
              <a:t>Ensure there is a clear mandate in </a:t>
            </a:r>
            <a:r>
              <a:rPr lang="en-GB" sz="2400" b="1" i="0" dirty="0" smtClean="0"/>
              <a:t>legislation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b="1" i="0" dirty="0" smtClean="0"/>
              <a:t>Assumptions</a:t>
            </a:r>
            <a:r>
              <a:rPr lang="en-GB" sz="2400" b="0" i="0" dirty="0" smtClean="0"/>
              <a:t> (data inputs) should be verifiable and justifiable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b="0" i="0" dirty="0" smtClean="0"/>
              <a:t>The </a:t>
            </a:r>
            <a:r>
              <a:rPr lang="en-GB" sz="2400" b="1" i="0" dirty="0" smtClean="0"/>
              <a:t>approach</a:t>
            </a:r>
            <a:r>
              <a:rPr lang="en-GB" sz="2400" b="0" i="0" dirty="0" smtClean="0"/>
              <a:t> should deal separately with methodology and model construction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b="0" i="0" dirty="0" smtClean="0"/>
              <a:t>Hold a public consultation </a:t>
            </a:r>
            <a:r>
              <a:rPr lang="en-GB" sz="2400" b="1" i="0" dirty="0" smtClean="0"/>
              <a:t>process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b="0" i="0" dirty="0" smtClean="0"/>
              <a:t>Use </a:t>
            </a:r>
            <a:r>
              <a:rPr lang="en-GB" sz="2400" b="1" i="0" dirty="0" smtClean="0"/>
              <a:t>consultants</a:t>
            </a:r>
            <a:r>
              <a:rPr lang="en-GB" sz="2400" b="0" i="0" dirty="0" smtClean="0"/>
              <a:t> to help you, but not too much.</a:t>
            </a:r>
          </a:p>
        </p:txBody>
      </p:sp>
    </p:spTree>
    <p:extLst>
      <p:ext uri="{BB962C8B-B14F-4D97-AF65-F5344CB8AC3E}">
        <p14:creationId xmlns:p14="http://schemas.microsoft.com/office/powerpoint/2010/main" val="5284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07745"/>
            <a:ext cx="7772400" cy="523220"/>
          </a:xfrm>
        </p:spPr>
        <p:txBody>
          <a:bodyPr/>
          <a:lstStyle/>
          <a:p>
            <a:pPr eaLnBrk="1" hangingPunct="1"/>
            <a:r>
              <a:rPr lang="en-GB" sz="2800" b="0" dirty="0">
                <a:solidFill>
                  <a:srgbClr val="0099CC"/>
                </a:solidFill>
              </a:rPr>
              <a:t>Spot the key words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419872" y="1557522"/>
            <a:ext cx="5061251" cy="4150844"/>
            <a:chOff x="3419872" y="1557522"/>
            <a:chExt cx="5061251" cy="4150844"/>
          </a:xfrm>
        </p:grpSpPr>
        <p:sp>
          <p:nvSpPr>
            <p:cNvPr id="10" name="Right Arrow 9"/>
            <p:cNvSpPr/>
            <p:nvPr/>
          </p:nvSpPr>
          <p:spPr bwMode="auto">
            <a:xfrm>
              <a:off x="3419872" y="2745062"/>
              <a:ext cx="1800200" cy="1043978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900" b="0" i="0" u="none" strike="noStrike" cap="none" normalizeH="0" baseline="0" smtClean="0">
                <a:ln>
                  <a:noFill/>
                </a:ln>
                <a:solidFill>
                  <a:srgbClr val="64646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99841" y="3401242"/>
              <a:ext cx="1907895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3200" b="1" dirty="0">
                  <a:solidFill>
                    <a:srgbClr val="FF0000"/>
                  </a:solidFill>
                  <a:latin typeface="+mn-lt"/>
                </a:rPr>
                <a:t>I</a:t>
              </a:r>
              <a:r>
                <a:rPr lang="en-GB" sz="2400" b="1" dirty="0">
                  <a:latin typeface="+mn-lt"/>
                </a:rPr>
                <a:t>nitiative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37554" y="4001960"/>
              <a:ext cx="2066591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3200" b="1" dirty="0" smtClean="0">
                  <a:solidFill>
                    <a:srgbClr val="FF0000"/>
                  </a:solidFill>
                  <a:latin typeface="+mn-lt"/>
                </a:rPr>
                <a:t>T</a:t>
              </a:r>
              <a:r>
                <a:rPr lang="en-GB" sz="2400" b="1" dirty="0" smtClean="0">
                  <a:latin typeface="+mn-lt"/>
                </a:rPr>
                <a:t>ime-plan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69043" y="5222079"/>
              <a:ext cx="2214068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3200" b="1" dirty="0" smtClean="0">
                  <a:solidFill>
                    <a:srgbClr val="FF0000"/>
                  </a:solidFill>
                  <a:latin typeface="+mn-lt"/>
                </a:rPr>
                <a:t>L</a:t>
              </a:r>
              <a:r>
                <a:rPr lang="en-GB" sz="2400" b="1" dirty="0" smtClean="0">
                  <a:latin typeface="+mn-lt"/>
                </a:rPr>
                <a:t>egislation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20807" y="4585458"/>
              <a:ext cx="2560316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3200" b="1" dirty="0" smtClean="0"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GB" sz="2400" b="1" dirty="0" smtClean="0">
                  <a:latin typeface="+mn-lt"/>
                </a:rPr>
                <a:t>ssumptions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6177" y="2172628"/>
              <a:ext cx="1975221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3200" b="1" dirty="0" smtClean="0"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GB" sz="2400" b="1" dirty="0" smtClean="0">
                  <a:latin typeface="+mn-lt"/>
                </a:rPr>
                <a:t>pproach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86488" y="1557522"/>
              <a:ext cx="2379177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3200" b="1" dirty="0" smtClean="0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GB" sz="2400" b="1" dirty="0" smtClean="0">
                  <a:latin typeface="+mn-lt"/>
                </a:rPr>
                <a:t>onsultants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20807" y="2780764"/>
              <a:ext cx="1673856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3200" b="1" dirty="0" smtClean="0">
                  <a:solidFill>
                    <a:srgbClr val="FF0000"/>
                  </a:solidFill>
                  <a:latin typeface="+mn-lt"/>
                </a:rPr>
                <a:t>P</a:t>
              </a:r>
              <a:r>
                <a:rPr lang="en-GB" sz="2400" b="1" dirty="0" smtClean="0">
                  <a:latin typeface="+mn-lt"/>
                </a:rPr>
                <a:t>rocess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2482" y="1556153"/>
            <a:ext cx="2480166" cy="3909070"/>
            <a:chOff x="582482" y="1556153"/>
            <a:chExt cx="2480166" cy="3909070"/>
          </a:xfrm>
        </p:grpSpPr>
        <p:sp>
          <p:nvSpPr>
            <p:cNvPr id="4" name="TextBox 3"/>
            <p:cNvSpPr txBox="1"/>
            <p:nvPr/>
          </p:nvSpPr>
          <p:spPr>
            <a:xfrm>
              <a:off x="621755" y="1556153"/>
              <a:ext cx="185178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400" b="1" dirty="0">
                  <a:latin typeface="+mn-lt"/>
                </a:rPr>
                <a:t>Initiative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1755" y="2172628"/>
              <a:ext cx="199605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400" b="1" dirty="0" smtClean="0">
                  <a:latin typeface="+mn-lt"/>
                </a:rPr>
                <a:t>Time-plan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0113" y="2758801"/>
              <a:ext cx="2148345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400" b="1" dirty="0" smtClean="0">
                  <a:latin typeface="+mn-lt"/>
                </a:rPr>
                <a:t>Legislation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2482" y="3267051"/>
              <a:ext cx="248016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400" b="1" dirty="0" smtClean="0">
                  <a:latin typeface="+mn-lt"/>
                </a:rPr>
                <a:t>Assumptions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6768" y="3857306"/>
              <a:ext cx="189507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400" b="1" dirty="0" smtClean="0">
                  <a:latin typeface="+mn-lt"/>
                </a:rPr>
                <a:t>Approach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9462" y="5077425"/>
              <a:ext cx="230543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400" b="1" dirty="0" smtClean="0">
                  <a:latin typeface="+mn-lt"/>
                </a:rPr>
                <a:t>Consultants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580" y="4506018"/>
              <a:ext cx="1598515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400" b="1" dirty="0" smtClean="0">
                  <a:latin typeface="+mn-lt"/>
                </a:rPr>
                <a:t>Process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74891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72400" y="6403975"/>
            <a:ext cx="614413" cy="26538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fld id="{8CEB883B-7AB7-43C8-A928-B14E53F4D329}" type="slidenum">
              <a:rPr lang="en-US" smtClean="0"/>
              <a:pPr>
                <a:buNone/>
              </a:pPr>
              <a:t>23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467448"/>
            <a:ext cx="7772400" cy="5632311"/>
          </a:xfrm>
        </p:spPr>
        <p:txBody>
          <a:bodyPr/>
          <a:lstStyle/>
          <a:p>
            <a:pPr eaLnBrk="1" hangingPunct="1"/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Remember: 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CAPITAL</a:t>
            </a:r>
            <a:r>
              <a:rPr lang="en-GB" dirty="0" smtClean="0"/>
              <a:t> cost modelling is effective cost modelling</a:t>
            </a:r>
            <a:br>
              <a:rPr lang="en-GB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807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220B9-8995-400E-9571-B4CED3DF70AE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98525"/>
            <a:ext cx="7772400" cy="519113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Agenda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658938"/>
            <a:ext cx="7778824" cy="5199062"/>
          </a:xfrm>
          <a:noFill/>
        </p:spPr>
        <p:txBody>
          <a:bodyPr/>
          <a:lstStyle/>
          <a:p>
            <a:pPr eaLnBrk="1" hangingPunct="1"/>
            <a:r>
              <a:rPr lang="en-GB" sz="2400" b="1" dirty="0" smtClean="0"/>
              <a:t>Aims and objectives of this session</a:t>
            </a:r>
          </a:p>
          <a:p>
            <a:pPr eaLnBrk="1" hangingPunct="1"/>
            <a:r>
              <a:rPr lang="en-GB" sz="2400" b="1" dirty="0" smtClean="0"/>
              <a:t>Identifying the habits</a:t>
            </a:r>
          </a:p>
          <a:p>
            <a:pPr eaLnBrk="1" hangingPunct="1"/>
            <a:r>
              <a:rPr lang="en-GB" sz="2400" b="1" dirty="0" smtClean="0"/>
              <a:t>Illustrating the habits</a:t>
            </a:r>
          </a:p>
          <a:p>
            <a:pPr eaLnBrk="1" hangingPunct="1"/>
            <a:r>
              <a:rPr lang="en-GB" sz="2400" b="1" dirty="0" smtClean="0"/>
              <a:t>Remembering the habits</a:t>
            </a:r>
          </a:p>
          <a:p>
            <a:pPr eaLnBrk="1" hangingPunct="1"/>
            <a:r>
              <a:rPr lang="en-GB" sz="2400" b="1" dirty="0" smtClean="0"/>
              <a:t>Implementing the habits</a:t>
            </a:r>
          </a:p>
        </p:txBody>
      </p:sp>
    </p:spTree>
    <p:extLst>
      <p:ext uri="{BB962C8B-B14F-4D97-AF65-F5344CB8AC3E}">
        <p14:creationId xmlns:p14="http://schemas.microsoft.com/office/powerpoint/2010/main" val="25356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447088" y="6403975"/>
            <a:ext cx="339725" cy="244475"/>
          </a:xfrm>
          <a:prstGeom prst="rect">
            <a:avLst/>
          </a:prstGeom>
        </p:spPr>
        <p:txBody>
          <a:bodyPr/>
          <a:lstStyle/>
          <a:p>
            <a:fld id="{577AE22B-9FCF-48B9-85B6-9FB2D5DEC52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40546"/>
            <a:ext cx="7772400" cy="3416320"/>
          </a:xfrm>
        </p:spPr>
        <p:txBody>
          <a:bodyPr/>
          <a:lstStyle/>
          <a:p>
            <a:pPr eaLnBrk="1" hangingPunct="1"/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dirty="0" smtClean="0"/>
              <a:t>Aims and objectives</a:t>
            </a:r>
            <a:br>
              <a:rPr lang="en-GB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37215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6D417-08CC-4663-B461-16ABCB61F08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2671"/>
            <a:ext cx="8229600" cy="523220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Aims and objectives of this session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518400" cy="44958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GB" sz="2400" dirty="0" smtClean="0"/>
              <a:t>Provide an overview of good practice in regulatory cost-modelling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dirty="0" smtClean="0"/>
              <a:t>Summarise the key elements for a successful process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dirty="0" smtClean="0"/>
              <a:t>Provide examples to illustrate how any missing or malfunctioning element can cause  disruption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dirty="0" smtClean="0"/>
              <a:t>Provide a helpful way of remembering the 7 key habits</a:t>
            </a:r>
          </a:p>
          <a:p>
            <a:pPr eaLnBrk="1" hangingPunct="1">
              <a:lnSpc>
                <a:spcPct val="85000"/>
              </a:lnSpc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2696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447088" y="6403975"/>
            <a:ext cx="339725" cy="244475"/>
          </a:xfrm>
          <a:prstGeom prst="rect">
            <a:avLst/>
          </a:prstGeom>
        </p:spPr>
        <p:txBody>
          <a:bodyPr/>
          <a:lstStyle/>
          <a:p>
            <a:fld id="{577AE22B-9FCF-48B9-85B6-9FB2D5DEC52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40546"/>
            <a:ext cx="7772400" cy="3416320"/>
          </a:xfrm>
        </p:spPr>
        <p:txBody>
          <a:bodyPr/>
          <a:lstStyle/>
          <a:p>
            <a:pPr eaLnBrk="1" hangingPunct="1"/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dirty="0" smtClean="0"/>
              <a:t>Identifying the habits</a:t>
            </a:r>
            <a:br>
              <a:rPr lang="en-GB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33733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0AD46-B2BD-4A27-8600-D34671B77C9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001000" cy="954107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The Seven Habits of Highly Effective People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40768"/>
            <a:ext cx="7518400" cy="4572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GB" sz="2400" dirty="0" smtClean="0"/>
              <a:t>Title of a best-selling management book by Stephen Covey, that has spawned many others.</a:t>
            </a:r>
          </a:p>
          <a:p>
            <a:pPr eaLnBrk="1" hangingPunct="1">
              <a:lnSpc>
                <a:spcPct val="85000"/>
              </a:lnSpc>
            </a:pPr>
            <a:r>
              <a:rPr lang="en-GB" sz="2400" dirty="0" smtClean="0"/>
              <a:t>The Seven Habits move us through three key stages of growth.</a:t>
            </a:r>
          </a:p>
          <a:p>
            <a:pPr eaLnBrk="1" hangingPunct="1">
              <a:lnSpc>
                <a:spcPct val="85000"/>
              </a:lnSpc>
            </a:pPr>
            <a:endParaRPr lang="en-GB" sz="2400" dirty="0"/>
          </a:p>
          <a:p>
            <a:pPr eaLnBrk="1" hangingPunct="1">
              <a:lnSpc>
                <a:spcPct val="85000"/>
              </a:lnSpc>
            </a:pPr>
            <a:endParaRPr lang="en-GB" sz="2400" dirty="0" smtClean="0"/>
          </a:p>
          <a:p>
            <a:pPr eaLnBrk="1" hangingPunct="1">
              <a:lnSpc>
                <a:spcPct val="85000"/>
              </a:lnSpc>
            </a:pPr>
            <a:endParaRPr lang="en-GB" sz="2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54807035"/>
              </p:ext>
            </p:extLst>
          </p:nvPr>
        </p:nvGraphicFramePr>
        <p:xfrm>
          <a:off x="1043608" y="2492896"/>
          <a:ext cx="7696200" cy="36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37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6D417-08CC-4663-B461-16ABCB61F08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4725"/>
            <a:ext cx="7772400" cy="519113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What are the Seven Habits?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518400" cy="44958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dirty="0" smtClean="0"/>
              <a:t>Be proactive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dirty="0" smtClean="0"/>
              <a:t>Begin with the end in mind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dirty="0" smtClean="0"/>
              <a:t>Put first things first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dirty="0" smtClean="0"/>
              <a:t>Think win/win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dirty="0" smtClean="0"/>
              <a:t>Seek first to understand, then to be understood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dirty="0" smtClean="0"/>
              <a:t>Synergise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dirty="0" smtClean="0"/>
              <a:t>Renew and continually improve</a:t>
            </a:r>
            <a:r>
              <a:rPr lang="en-GB" sz="2400" baseline="30000" dirty="0" smtClean="0"/>
              <a:t>1</a:t>
            </a:r>
            <a:r>
              <a:rPr lang="en-GB" sz="2400" dirty="0" smtClean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6082" y="4725144"/>
            <a:ext cx="734481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1" i="1" dirty="0" smtClean="0"/>
              <a:t>Each of these habits is relevant to the regulatory task of constructing network cost models</a:t>
            </a:r>
            <a:endParaRPr lang="en-GB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32201" y="5691506"/>
            <a:ext cx="3725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1.  Covey calls this “sharpening the saw”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665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6D417-08CC-4663-B461-16ABCB61F08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7228"/>
            <a:ext cx="8229600" cy="954107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Applying the Seven Habits to regulatory cost modelling (1)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518400" cy="44958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dirty="0" smtClean="0"/>
              <a:t>Be proactive</a:t>
            </a:r>
          </a:p>
          <a:p>
            <a:pPr marL="857250" lvl="1" indent="-457200" eaLnBrk="1" hangingPunct="1">
              <a:lnSpc>
                <a:spcPct val="85000"/>
              </a:lnSpc>
            </a:pPr>
            <a:r>
              <a:rPr lang="en-GB" sz="2000" dirty="0" smtClean="0"/>
              <a:t>The regulator must seize the initiative if cost models are ever to be built and be effective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dirty="0" smtClean="0"/>
              <a:t>Begin with the end in mind</a:t>
            </a:r>
          </a:p>
          <a:p>
            <a:pPr marL="857250" lvl="1" indent="-457200" eaLnBrk="1" hangingPunct="1">
              <a:lnSpc>
                <a:spcPct val="85000"/>
              </a:lnSpc>
            </a:pPr>
            <a:r>
              <a:rPr lang="en-GB" sz="2000" dirty="0" smtClean="0"/>
              <a:t>The type of models to be constructed depends principally on the services for which cost-based rates are needed.</a:t>
            </a:r>
          </a:p>
          <a:p>
            <a:pPr marL="857250" lvl="1" indent="-457200" eaLnBrk="1" hangingPunct="1">
              <a:lnSpc>
                <a:spcPct val="85000"/>
              </a:lnSpc>
            </a:pPr>
            <a:r>
              <a:rPr lang="en-GB" sz="2000" dirty="0" smtClean="0"/>
              <a:t>Don’t build models unless you have cost-based tariffs in mind; and</a:t>
            </a:r>
          </a:p>
          <a:p>
            <a:pPr marL="857250" lvl="1" indent="-457200" eaLnBrk="1" hangingPunct="1">
              <a:lnSpc>
                <a:spcPct val="85000"/>
              </a:lnSpc>
            </a:pPr>
            <a:r>
              <a:rPr lang="en-GB" sz="2000" dirty="0" smtClean="0"/>
              <a:t>Determine the services before you construct the model</a:t>
            </a:r>
          </a:p>
          <a:p>
            <a:pPr marL="457200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GB" sz="2400" dirty="0" smtClean="0"/>
              <a:t>Put first things first</a:t>
            </a:r>
          </a:p>
          <a:p>
            <a:pPr lvl="1" indent="-342900" eaLnBrk="1" hangingPunct="1">
              <a:lnSpc>
                <a:spcPct val="85000"/>
              </a:lnSpc>
            </a:pPr>
            <a:r>
              <a:rPr lang="en-GB" sz="2000" dirty="0" smtClean="0"/>
              <a:t>Make sure the legal mandate to use a cost model is in place before you build it.</a:t>
            </a:r>
          </a:p>
        </p:txBody>
      </p:sp>
    </p:spTree>
    <p:extLst>
      <p:ext uri="{BB962C8B-B14F-4D97-AF65-F5344CB8AC3E}">
        <p14:creationId xmlns:p14="http://schemas.microsoft.com/office/powerpoint/2010/main" val="30286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2_ITU-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0F5D3F439E64F84B9BE95B8683F14" ma:contentTypeVersion="1" ma:contentTypeDescription="Create a new document." ma:contentTypeScope="" ma:versionID="834d49178fe7d452fcfa64c203e69fb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9ADB3B8-4F2F-4BD9-A245-BB061B179CC1}"/>
</file>

<file path=customXml/itemProps2.xml><?xml version="1.0" encoding="utf-8"?>
<ds:datastoreItem xmlns:ds="http://schemas.openxmlformats.org/officeDocument/2006/customXml" ds:itemID="{A8A3398F-8DC3-49CA-B8A7-04BBAC4B391E}"/>
</file>

<file path=customXml/itemProps3.xml><?xml version="1.0" encoding="utf-8"?>
<ds:datastoreItem xmlns:ds="http://schemas.openxmlformats.org/officeDocument/2006/customXml" ds:itemID="{D12035BF-540C-46C3-BF2A-B5648AD28C2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14273</TotalTime>
  <Words>853</Words>
  <Application>Microsoft Office PowerPoint</Application>
  <PresentationFormat>On-screen Show (4:3)</PresentationFormat>
  <Paragraphs>160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2_ITU-e</vt:lpstr>
      <vt:lpstr>PowerPoint Presentation</vt:lpstr>
      <vt:lpstr>Session 4:  The Seven Habits of Highly Effective Cost Modelling</vt:lpstr>
      <vt:lpstr>Agenda</vt:lpstr>
      <vt:lpstr>   Aims and objectives  </vt:lpstr>
      <vt:lpstr>Aims and objectives of this session</vt:lpstr>
      <vt:lpstr>   Identifying the habits  </vt:lpstr>
      <vt:lpstr>The Seven Habits of Highly Effective People </vt:lpstr>
      <vt:lpstr>What are the Seven Habits?</vt:lpstr>
      <vt:lpstr>Applying the Seven Habits to regulatory cost modelling (1)</vt:lpstr>
      <vt:lpstr>Applying the Seven Habits to regulatory cost modelling (2)</vt:lpstr>
      <vt:lpstr>An alternative way to view the 7 habits</vt:lpstr>
      <vt:lpstr>    Illustrating the habits  </vt:lpstr>
      <vt:lpstr>Brainstorm on each of the 7 habits</vt:lpstr>
      <vt:lpstr>Brainstorm on each of the 7 habits</vt:lpstr>
      <vt:lpstr>Brainstorm on each of the 7 habits</vt:lpstr>
      <vt:lpstr>Brainstorm on each of the 7 habits</vt:lpstr>
      <vt:lpstr>Brainstorm on each of the 7 habits</vt:lpstr>
      <vt:lpstr>Brainstorm on each of the 7 habits</vt:lpstr>
      <vt:lpstr>Brainstorm on each of the 7 habits</vt:lpstr>
      <vt:lpstr>    Remembering the habits  </vt:lpstr>
      <vt:lpstr>A review of the 7 habits of highly effective cost modelling</vt:lpstr>
      <vt:lpstr>Spot the key words</vt:lpstr>
      <vt:lpstr>    Remember:  CAPITAL cost modelling is effective cost modelling  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EC project</dc:title>
  <dc:creator>DAR</dc:creator>
  <cp:lastModifiedBy>DAR</cp:lastModifiedBy>
  <cp:revision>579</cp:revision>
  <cp:lastPrinted>2001-11-25T13:41:09Z</cp:lastPrinted>
  <dcterms:created xsi:type="dcterms:W3CDTF">2006-05-30T12:53:59Z</dcterms:created>
  <dcterms:modified xsi:type="dcterms:W3CDTF">2013-07-04T13:11:25Z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0x01010006F0F5D3F439E64F84B9BE95B8683F14</vt:lpwstr>
  </property>
</Properties>
</file>