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46"/>
  </p:notesMasterIdLst>
  <p:handoutMasterIdLst>
    <p:handoutMasterId r:id="rId47"/>
  </p:handoutMasterIdLst>
  <p:sldIdLst>
    <p:sldId id="386" r:id="rId2"/>
    <p:sldId id="453" r:id="rId3"/>
    <p:sldId id="455" r:id="rId4"/>
    <p:sldId id="512" r:id="rId5"/>
    <p:sldId id="470" r:id="rId6"/>
    <p:sldId id="513" r:id="rId7"/>
    <p:sldId id="514" r:id="rId8"/>
    <p:sldId id="473" r:id="rId9"/>
    <p:sldId id="479" r:id="rId10"/>
    <p:sldId id="486" r:id="rId11"/>
    <p:sldId id="487" r:id="rId12"/>
    <p:sldId id="484" r:id="rId13"/>
    <p:sldId id="485" r:id="rId14"/>
    <p:sldId id="475" r:id="rId15"/>
    <p:sldId id="488" r:id="rId16"/>
    <p:sldId id="480" r:id="rId17"/>
    <p:sldId id="481" r:id="rId18"/>
    <p:sldId id="482" r:id="rId19"/>
    <p:sldId id="483" r:id="rId20"/>
    <p:sldId id="477" r:id="rId21"/>
    <p:sldId id="489" r:id="rId22"/>
    <p:sldId id="490" r:id="rId23"/>
    <p:sldId id="491" r:id="rId24"/>
    <p:sldId id="492" r:id="rId25"/>
    <p:sldId id="493" r:id="rId26"/>
    <p:sldId id="494" r:id="rId27"/>
    <p:sldId id="495" r:id="rId28"/>
    <p:sldId id="502" r:id="rId29"/>
    <p:sldId id="503" r:id="rId30"/>
    <p:sldId id="500" r:id="rId31"/>
    <p:sldId id="501" r:id="rId32"/>
    <p:sldId id="498" r:id="rId33"/>
    <p:sldId id="499" r:id="rId34"/>
    <p:sldId id="496" r:id="rId35"/>
    <p:sldId id="497" r:id="rId36"/>
    <p:sldId id="508" r:id="rId37"/>
    <p:sldId id="509" r:id="rId38"/>
    <p:sldId id="506" r:id="rId39"/>
    <p:sldId id="507" r:id="rId40"/>
    <p:sldId id="504" r:id="rId41"/>
    <p:sldId id="505" r:id="rId42"/>
    <p:sldId id="510" r:id="rId43"/>
    <p:sldId id="511" r:id="rId44"/>
    <p:sldId id="472" r:id="rId45"/>
  </p:sldIdLst>
  <p:sldSz cx="9144000" cy="6858000" type="screen4x3"/>
  <p:notesSz cx="6797675" cy="9874250"/>
  <p:defaultTextStyle>
    <a:defPPr>
      <a:defRPr lang="en-US"/>
    </a:defPPr>
    <a:lvl1pPr algn="l" rtl="0" eaLnBrk="0" fontAlgn="base" hangingPunct="0">
      <a:lnSpc>
        <a:spcPct val="80000"/>
      </a:lnSpc>
      <a:spcBef>
        <a:spcPct val="50000"/>
      </a:spcBef>
      <a:spcAft>
        <a:spcPct val="0"/>
      </a:spcAft>
      <a:buClr>
        <a:schemeClr val="hlink"/>
      </a:buClr>
      <a:buSzPct val="110000"/>
      <a:buFont typeface="Wingdings" pitchFamily="2" charset="2"/>
      <a:buChar char="§"/>
      <a:defRPr sz="1600" kern="1200">
        <a:solidFill>
          <a:srgbClr val="5C5C5C"/>
        </a:solidFill>
        <a:latin typeface="Verdana" pitchFamily="34" charset="0"/>
        <a:ea typeface="+mn-ea"/>
        <a:cs typeface="+mn-cs"/>
      </a:defRPr>
    </a:lvl1pPr>
    <a:lvl2pPr marL="457200" algn="l" rtl="0" eaLnBrk="0" fontAlgn="base" hangingPunct="0">
      <a:lnSpc>
        <a:spcPct val="80000"/>
      </a:lnSpc>
      <a:spcBef>
        <a:spcPct val="50000"/>
      </a:spcBef>
      <a:spcAft>
        <a:spcPct val="0"/>
      </a:spcAft>
      <a:buClr>
        <a:schemeClr val="hlink"/>
      </a:buClr>
      <a:buSzPct val="110000"/>
      <a:buFont typeface="Wingdings" pitchFamily="2" charset="2"/>
      <a:buChar char="§"/>
      <a:defRPr sz="1600" kern="1200">
        <a:solidFill>
          <a:srgbClr val="5C5C5C"/>
        </a:solidFill>
        <a:latin typeface="Verdana" pitchFamily="34" charset="0"/>
        <a:ea typeface="+mn-ea"/>
        <a:cs typeface="+mn-cs"/>
      </a:defRPr>
    </a:lvl2pPr>
    <a:lvl3pPr marL="914400" algn="l" rtl="0" eaLnBrk="0" fontAlgn="base" hangingPunct="0">
      <a:lnSpc>
        <a:spcPct val="80000"/>
      </a:lnSpc>
      <a:spcBef>
        <a:spcPct val="50000"/>
      </a:spcBef>
      <a:spcAft>
        <a:spcPct val="0"/>
      </a:spcAft>
      <a:buClr>
        <a:schemeClr val="hlink"/>
      </a:buClr>
      <a:buSzPct val="110000"/>
      <a:buFont typeface="Wingdings" pitchFamily="2" charset="2"/>
      <a:buChar char="§"/>
      <a:defRPr sz="1600" kern="1200">
        <a:solidFill>
          <a:srgbClr val="5C5C5C"/>
        </a:solidFill>
        <a:latin typeface="Verdana" pitchFamily="34" charset="0"/>
        <a:ea typeface="+mn-ea"/>
        <a:cs typeface="+mn-cs"/>
      </a:defRPr>
    </a:lvl3pPr>
    <a:lvl4pPr marL="1371600" algn="l" rtl="0" eaLnBrk="0" fontAlgn="base" hangingPunct="0">
      <a:lnSpc>
        <a:spcPct val="80000"/>
      </a:lnSpc>
      <a:spcBef>
        <a:spcPct val="50000"/>
      </a:spcBef>
      <a:spcAft>
        <a:spcPct val="0"/>
      </a:spcAft>
      <a:buClr>
        <a:schemeClr val="hlink"/>
      </a:buClr>
      <a:buSzPct val="110000"/>
      <a:buFont typeface="Wingdings" pitchFamily="2" charset="2"/>
      <a:buChar char="§"/>
      <a:defRPr sz="1600" kern="1200">
        <a:solidFill>
          <a:srgbClr val="5C5C5C"/>
        </a:solidFill>
        <a:latin typeface="Verdana" pitchFamily="34" charset="0"/>
        <a:ea typeface="+mn-ea"/>
        <a:cs typeface="+mn-cs"/>
      </a:defRPr>
    </a:lvl4pPr>
    <a:lvl5pPr marL="1828800" algn="l" rtl="0" eaLnBrk="0" fontAlgn="base" hangingPunct="0">
      <a:lnSpc>
        <a:spcPct val="80000"/>
      </a:lnSpc>
      <a:spcBef>
        <a:spcPct val="50000"/>
      </a:spcBef>
      <a:spcAft>
        <a:spcPct val="0"/>
      </a:spcAft>
      <a:buClr>
        <a:schemeClr val="hlink"/>
      </a:buClr>
      <a:buSzPct val="110000"/>
      <a:buFont typeface="Wingdings" pitchFamily="2" charset="2"/>
      <a:buChar char="§"/>
      <a:defRPr sz="1600" kern="1200">
        <a:solidFill>
          <a:srgbClr val="5C5C5C"/>
        </a:solidFill>
        <a:latin typeface="Verdana" pitchFamily="34" charset="0"/>
        <a:ea typeface="+mn-ea"/>
        <a:cs typeface="+mn-cs"/>
      </a:defRPr>
    </a:lvl5pPr>
    <a:lvl6pPr marL="2286000" algn="l" defTabSz="914400" rtl="0" eaLnBrk="1" latinLnBrk="0" hangingPunct="1">
      <a:defRPr sz="1600" kern="1200">
        <a:solidFill>
          <a:srgbClr val="5C5C5C"/>
        </a:solidFill>
        <a:latin typeface="Verdana" pitchFamily="34" charset="0"/>
        <a:ea typeface="+mn-ea"/>
        <a:cs typeface="+mn-cs"/>
      </a:defRPr>
    </a:lvl6pPr>
    <a:lvl7pPr marL="2743200" algn="l" defTabSz="914400" rtl="0" eaLnBrk="1" latinLnBrk="0" hangingPunct="1">
      <a:defRPr sz="1600" kern="1200">
        <a:solidFill>
          <a:srgbClr val="5C5C5C"/>
        </a:solidFill>
        <a:latin typeface="Verdana" pitchFamily="34" charset="0"/>
        <a:ea typeface="+mn-ea"/>
        <a:cs typeface="+mn-cs"/>
      </a:defRPr>
    </a:lvl7pPr>
    <a:lvl8pPr marL="3200400" algn="l" defTabSz="914400" rtl="0" eaLnBrk="1" latinLnBrk="0" hangingPunct="1">
      <a:defRPr sz="1600" kern="1200">
        <a:solidFill>
          <a:srgbClr val="5C5C5C"/>
        </a:solidFill>
        <a:latin typeface="Verdana" pitchFamily="34" charset="0"/>
        <a:ea typeface="+mn-ea"/>
        <a:cs typeface="+mn-cs"/>
      </a:defRPr>
    </a:lvl8pPr>
    <a:lvl9pPr marL="3657600" algn="l" defTabSz="914400" rtl="0" eaLnBrk="1" latinLnBrk="0" hangingPunct="1">
      <a:defRPr sz="1600" kern="1200">
        <a:solidFill>
          <a:srgbClr val="5C5C5C"/>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99CC"/>
    <a:srgbClr val="FF5050"/>
    <a:srgbClr val="FF3300"/>
    <a:srgbClr val="6699FF"/>
    <a:srgbClr val="33CC33"/>
    <a:srgbClr val="99FF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42" autoAdjust="0"/>
    <p:restoredTop sz="73173" autoAdjust="0"/>
  </p:normalViewPr>
  <p:slideViewPr>
    <p:cSldViewPr>
      <p:cViewPr>
        <p:scale>
          <a:sx n="78" d="100"/>
          <a:sy n="78" d="100"/>
        </p:scale>
        <p:origin x="-924" y="-96"/>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66" d="100"/>
        <a:sy n="66" d="100"/>
      </p:scale>
      <p:origin x="0" y="288"/>
    </p:cViewPr>
  </p:sorterViewPr>
  <p:notesViewPr>
    <p:cSldViewPr>
      <p:cViewPr varScale="1">
        <p:scale>
          <a:sx n="35" d="100"/>
          <a:sy n="35" d="100"/>
        </p:scale>
        <p:origin x="-2304" y="-10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t" anchorCtr="0" compatLnSpc="1">
            <a:prstTxWarp prst="textNoShape">
              <a:avLst/>
            </a:prstTxWarp>
          </a:bodyPr>
          <a:lstStyle>
            <a:lvl1pPr defTabSz="909638">
              <a:lnSpc>
                <a:spcPct val="100000"/>
              </a:lnSpc>
              <a:spcBef>
                <a:spcPct val="0"/>
              </a:spcBef>
              <a:buClrTx/>
              <a:buSzTx/>
              <a:buFontTx/>
              <a:buNone/>
              <a:defRPr sz="1200" smtClean="0">
                <a:solidFill>
                  <a:schemeClr val="tx1"/>
                </a:solidFill>
              </a:defRPr>
            </a:lvl1pPr>
          </a:lstStyle>
          <a:p>
            <a:pPr>
              <a:defRPr/>
            </a:pPr>
            <a:endParaRPr lang="en-GB"/>
          </a:p>
        </p:txBody>
      </p:sp>
      <p:sp>
        <p:nvSpPr>
          <p:cNvPr id="28675" name="Rectangle 3"/>
          <p:cNvSpPr>
            <a:spLocks noGrp="1" noChangeArrowheads="1"/>
          </p:cNvSpPr>
          <p:nvPr>
            <p:ph type="dt" sz="quarter" idx="1"/>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t" anchorCtr="0" compatLnSpc="1">
            <a:prstTxWarp prst="textNoShape">
              <a:avLst/>
            </a:prstTxWarp>
          </a:bodyPr>
          <a:lstStyle>
            <a:lvl1pPr algn="r" defTabSz="909638">
              <a:lnSpc>
                <a:spcPct val="100000"/>
              </a:lnSpc>
              <a:spcBef>
                <a:spcPct val="0"/>
              </a:spcBef>
              <a:buClrTx/>
              <a:buSzTx/>
              <a:buFontTx/>
              <a:buNone/>
              <a:defRPr sz="1200" smtClean="0">
                <a:solidFill>
                  <a:schemeClr val="tx1"/>
                </a:solidFill>
              </a:defRPr>
            </a:lvl1pPr>
          </a:lstStyle>
          <a:p>
            <a:pPr>
              <a:defRPr/>
            </a:pPr>
            <a:endParaRPr lang="en-GB"/>
          </a:p>
        </p:txBody>
      </p:sp>
      <p:sp>
        <p:nvSpPr>
          <p:cNvPr id="28676" name="Rectangle 4"/>
          <p:cNvSpPr>
            <a:spLocks noGrp="1" noChangeArrowheads="1"/>
          </p:cNvSpPr>
          <p:nvPr>
            <p:ph type="ftr" sz="quarter" idx="2"/>
          </p:nvPr>
        </p:nvSpPr>
        <p:spPr bwMode="auto">
          <a:xfrm>
            <a:off x="0"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b" anchorCtr="0" compatLnSpc="1">
            <a:prstTxWarp prst="textNoShape">
              <a:avLst/>
            </a:prstTxWarp>
          </a:bodyPr>
          <a:lstStyle>
            <a:lvl1pPr defTabSz="909638">
              <a:lnSpc>
                <a:spcPct val="100000"/>
              </a:lnSpc>
              <a:spcBef>
                <a:spcPct val="0"/>
              </a:spcBef>
              <a:buClrTx/>
              <a:buSzTx/>
              <a:buFontTx/>
              <a:buNone/>
              <a:defRPr sz="1200" smtClean="0">
                <a:solidFill>
                  <a:schemeClr val="tx1"/>
                </a:solidFill>
              </a:defRPr>
            </a:lvl1pPr>
          </a:lstStyle>
          <a:p>
            <a:pPr>
              <a:defRPr/>
            </a:pPr>
            <a:endParaRPr lang="en-GB"/>
          </a:p>
        </p:txBody>
      </p:sp>
      <p:sp>
        <p:nvSpPr>
          <p:cNvPr id="28677" name="Rectangle 5"/>
          <p:cNvSpPr>
            <a:spLocks noGrp="1" noChangeArrowheads="1"/>
          </p:cNvSpPr>
          <p:nvPr>
            <p:ph type="sldNum" sz="quarter" idx="3"/>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b" anchorCtr="0" compatLnSpc="1">
            <a:prstTxWarp prst="textNoShape">
              <a:avLst/>
            </a:prstTxWarp>
          </a:bodyPr>
          <a:lstStyle>
            <a:lvl1pPr algn="r" defTabSz="909638">
              <a:lnSpc>
                <a:spcPct val="100000"/>
              </a:lnSpc>
              <a:spcBef>
                <a:spcPct val="0"/>
              </a:spcBef>
              <a:buClrTx/>
              <a:buSzTx/>
              <a:buFontTx/>
              <a:buNone/>
              <a:defRPr sz="1200" smtClean="0">
                <a:solidFill>
                  <a:schemeClr val="tx1"/>
                </a:solidFill>
              </a:defRPr>
            </a:lvl1pPr>
          </a:lstStyle>
          <a:p>
            <a:pPr>
              <a:defRPr/>
            </a:pPr>
            <a:fld id="{7324EE6A-1DB8-4096-8939-6B05634C972D}" type="slidenum">
              <a:rPr lang="en-US"/>
              <a:pPr>
                <a:defRPr/>
              </a:pPr>
              <a:t>‹#›</a:t>
            </a:fld>
            <a:endParaRPr lang="en-US"/>
          </a:p>
        </p:txBody>
      </p:sp>
    </p:spTree>
    <p:extLst>
      <p:ext uri="{BB962C8B-B14F-4D97-AF65-F5344CB8AC3E}">
        <p14:creationId xmlns:p14="http://schemas.microsoft.com/office/powerpoint/2010/main" val="41191918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t" anchorCtr="0" compatLnSpc="1">
            <a:prstTxWarp prst="textNoShape">
              <a:avLst/>
            </a:prstTxWarp>
          </a:bodyPr>
          <a:lstStyle>
            <a:lvl1pPr defTabSz="909638">
              <a:lnSpc>
                <a:spcPct val="100000"/>
              </a:lnSpc>
              <a:spcBef>
                <a:spcPct val="0"/>
              </a:spcBef>
              <a:buClrTx/>
              <a:buSzTx/>
              <a:buFontTx/>
              <a:buNone/>
              <a:defRPr sz="1200" smtClean="0">
                <a:solidFill>
                  <a:schemeClr val="tx1"/>
                </a:solidFill>
              </a:defRPr>
            </a:lvl1pPr>
          </a:lstStyle>
          <a:p>
            <a:pPr>
              <a:defRPr/>
            </a:pPr>
            <a:endParaRPr lang="en-GB"/>
          </a:p>
        </p:txBody>
      </p:sp>
      <p:sp>
        <p:nvSpPr>
          <p:cNvPr id="48131" name="Rectangle 3"/>
          <p:cNvSpPr>
            <a:spLocks noGrp="1" noChangeArrowheads="1"/>
          </p:cNvSpPr>
          <p:nvPr>
            <p:ph type="dt" idx="1"/>
          </p:nvPr>
        </p:nvSpPr>
        <p:spPr bwMode="auto">
          <a:xfrm>
            <a:off x="3851275" y="0"/>
            <a:ext cx="294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t" anchorCtr="0" compatLnSpc="1">
            <a:prstTxWarp prst="textNoShape">
              <a:avLst/>
            </a:prstTxWarp>
          </a:bodyPr>
          <a:lstStyle>
            <a:lvl1pPr algn="r" defTabSz="909638">
              <a:lnSpc>
                <a:spcPct val="100000"/>
              </a:lnSpc>
              <a:spcBef>
                <a:spcPct val="0"/>
              </a:spcBef>
              <a:buClrTx/>
              <a:buSzTx/>
              <a:buFontTx/>
              <a:buNone/>
              <a:defRPr sz="1200" smtClean="0">
                <a:solidFill>
                  <a:schemeClr val="tx1"/>
                </a:solidFill>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906463" y="4689475"/>
            <a:ext cx="498475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b" anchorCtr="0" compatLnSpc="1">
            <a:prstTxWarp prst="textNoShape">
              <a:avLst/>
            </a:prstTxWarp>
          </a:bodyPr>
          <a:lstStyle>
            <a:lvl1pPr defTabSz="909638">
              <a:lnSpc>
                <a:spcPct val="100000"/>
              </a:lnSpc>
              <a:spcBef>
                <a:spcPct val="0"/>
              </a:spcBef>
              <a:buClrTx/>
              <a:buSzTx/>
              <a:buFontTx/>
              <a:buNone/>
              <a:defRPr sz="1200" smtClean="0">
                <a:solidFill>
                  <a:schemeClr val="tx1"/>
                </a:solidFill>
              </a:defRPr>
            </a:lvl1pPr>
          </a:lstStyle>
          <a:p>
            <a:pPr>
              <a:defRPr/>
            </a:pPr>
            <a:endParaRPr lang="en-GB"/>
          </a:p>
        </p:txBody>
      </p:sp>
      <p:sp>
        <p:nvSpPr>
          <p:cNvPr id="48135" name="Rectangle 7"/>
          <p:cNvSpPr>
            <a:spLocks noGrp="1" noChangeArrowheads="1"/>
          </p:cNvSpPr>
          <p:nvPr>
            <p:ph type="sldNum" sz="quarter" idx="5"/>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1" tIns="45459" rIns="90921" bIns="45459" numCol="1" anchor="b" anchorCtr="0" compatLnSpc="1">
            <a:prstTxWarp prst="textNoShape">
              <a:avLst/>
            </a:prstTxWarp>
          </a:bodyPr>
          <a:lstStyle>
            <a:lvl1pPr algn="r" defTabSz="909638">
              <a:lnSpc>
                <a:spcPct val="100000"/>
              </a:lnSpc>
              <a:spcBef>
                <a:spcPct val="0"/>
              </a:spcBef>
              <a:buClrTx/>
              <a:buSzTx/>
              <a:buFontTx/>
              <a:buNone/>
              <a:defRPr sz="1200" smtClean="0">
                <a:solidFill>
                  <a:schemeClr val="tx1"/>
                </a:solidFill>
              </a:defRPr>
            </a:lvl1pPr>
          </a:lstStyle>
          <a:p>
            <a:pPr>
              <a:defRPr/>
            </a:pPr>
            <a:fld id="{E5B2A376-D1B1-4DBA-B1F1-ABD613A8AA44}" type="slidenum">
              <a:rPr lang="en-US"/>
              <a:pPr>
                <a:defRPr/>
              </a:pPr>
              <a:t>‹#›</a:t>
            </a:fld>
            <a:endParaRPr lang="en-US"/>
          </a:p>
        </p:txBody>
      </p:sp>
    </p:spTree>
    <p:extLst>
      <p:ext uri="{BB962C8B-B14F-4D97-AF65-F5344CB8AC3E}">
        <p14:creationId xmlns:p14="http://schemas.microsoft.com/office/powerpoint/2010/main" val="7976814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F674A3-CBA3-4C61-B895-EC61A94433E2}" type="slidenum">
              <a:rPr lang="en-US" smtClean="0"/>
              <a:pPr/>
              <a:t>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05767" y="4690597"/>
            <a:ext cx="4986142" cy="4442432"/>
          </a:xfrm>
          <a:noFill/>
          <a:ln/>
        </p:spPr>
        <p:txBody>
          <a:bodyPr/>
          <a:lstStyle/>
          <a:p>
            <a:pPr eaLnBrk="1" hangingPunct="1"/>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spcBef>
                <a:spcPct val="0"/>
              </a:spcBef>
              <a:buClrTx/>
              <a:buSzTx/>
              <a:buFontTx/>
              <a:buNone/>
            </a:pPr>
            <a:r>
              <a:rPr lang="en-US" sz="1000">
                <a:solidFill>
                  <a:srgbClr val="000000"/>
                </a:solidFill>
              </a:rPr>
              <a:t> </a:t>
            </a:r>
            <a:endParaRPr lang="en-US" sz="2400">
              <a:solidFill>
                <a:schemeClr val="tx1"/>
              </a:solidFill>
            </a:endParaRPr>
          </a:p>
        </p:txBody>
      </p:sp>
      <p:sp>
        <p:nvSpPr>
          <p:cNvPr id="9" name="Line 21"/>
          <p:cNvSpPr>
            <a:spLocks noChangeShapeType="1"/>
          </p:cNvSpPr>
          <p:nvPr userDrawn="1"/>
        </p:nvSpPr>
        <p:spPr bwMode="auto">
          <a:xfrm flipH="1">
            <a:off x="395288" y="482600"/>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25"/>
          <p:cNvSpPr>
            <a:spLocks noChangeShapeType="1"/>
          </p:cNvSpPr>
          <p:nvPr userDrawn="1"/>
        </p:nvSpPr>
        <p:spPr bwMode="auto">
          <a:xfrm flipH="1">
            <a:off x="900113" y="6510338"/>
            <a:ext cx="8280400" cy="0"/>
          </a:xfrm>
          <a:prstGeom prst="line">
            <a:avLst/>
          </a:prstGeom>
          <a:noFill/>
          <a:ln w="2222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GB"/>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8" name="Rectangle 5"/>
          <p:cNvSpPr>
            <a:spLocks noGrp="1" noChangeArrowheads="1"/>
          </p:cNvSpPr>
          <p:nvPr>
            <p:ph type="sldNum" sz="quarter" idx="10"/>
          </p:nvPr>
        </p:nvSpPr>
        <p:spPr>
          <a:xfrm>
            <a:off x="8316416" y="6384925"/>
            <a:ext cx="557709" cy="212427"/>
          </a:xfrm>
          <a:prstGeom prst="rect">
            <a:avLst/>
          </a:prstGeom>
          <a:ln/>
        </p:spPr>
        <p:txBody>
          <a:bodyPr/>
          <a:lstStyle>
            <a:lvl1pPr>
              <a:defRPr/>
            </a:lvl1pPr>
          </a:lstStyle>
          <a:p>
            <a:pPr>
              <a:buFont typeface="Wingdings" pitchFamily="2" charset="2"/>
              <a:buNone/>
              <a:defRPr/>
            </a:pPr>
            <a:fld id="{1AE339EF-CBA6-4704-AE6A-F0CAF702AFEC}" type="slidenum">
              <a:rPr lang="en-US" smtClean="0"/>
              <a:pPr>
                <a:buFont typeface="Wingdings" pitchFamily="2" charset="2"/>
                <a:buNone/>
                <a:defRPr/>
              </a:pPr>
              <a:t>‹#›</a:t>
            </a:fld>
            <a:endParaRPr lang="en-US" dirty="0"/>
          </a:p>
        </p:txBody>
      </p:sp>
      <p:sp>
        <p:nvSpPr>
          <p:cNvPr id="19" name="TextBox 18"/>
          <p:cNvSpPr txBox="1"/>
          <p:nvPr userDrawn="1"/>
        </p:nvSpPr>
        <p:spPr>
          <a:xfrm>
            <a:off x="539552" y="46869"/>
            <a:ext cx="4660250" cy="415498"/>
          </a:xfrm>
          <a:prstGeom prst="rect">
            <a:avLst/>
          </a:prstGeom>
          <a:noFill/>
        </p:spPr>
        <p:txBody>
          <a:bodyPr wrap="none" rtlCol="0">
            <a:spAutoFit/>
          </a:bodyPr>
          <a:lstStyle/>
          <a:p>
            <a:pPr>
              <a:buNone/>
            </a:pPr>
            <a:r>
              <a:rPr lang="en-GB" sz="1000" b="1" dirty="0" smtClean="0">
                <a:solidFill>
                  <a:srgbClr val="0070C0"/>
                </a:solidFill>
              </a:rPr>
              <a:t>HIPSSA Cost model</a:t>
            </a:r>
            <a:r>
              <a:rPr lang="en-GB" sz="1000" b="1" baseline="0" dirty="0" smtClean="0">
                <a:solidFill>
                  <a:srgbClr val="0070C0"/>
                </a:solidFill>
              </a:rPr>
              <a:t> training workshop: </a:t>
            </a:r>
          </a:p>
          <a:p>
            <a:pPr>
              <a:buNone/>
            </a:pPr>
            <a:r>
              <a:rPr lang="en-GB" sz="1000" baseline="0" dirty="0" smtClean="0">
                <a:solidFill>
                  <a:srgbClr val="0070C0"/>
                </a:solidFill>
              </a:rPr>
              <a:t>Session 15/16: </a:t>
            </a:r>
            <a:r>
              <a:rPr lang="en-US" sz="1000" kern="1200" baseline="0" dirty="0" smtClean="0">
                <a:solidFill>
                  <a:srgbClr val="0070C0"/>
                </a:solidFill>
                <a:latin typeface="Verdana" pitchFamily="34" charset="0"/>
                <a:ea typeface="+mn-ea"/>
                <a:cs typeface="+mn-cs"/>
              </a:rPr>
              <a:t>Country by country analysis in the East Africa Region</a:t>
            </a:r>
            <a:endParaRPr lang="en-GB" sz="1000" kern="1200" baseline="0" dirty="0">
              <a:solidFill>
                <a:srgbClr val="0070C0"/>
              </a:solidFill>
              <a:latin typeface="Verdana" pitchFamily="34" charset="0"/>
              <a:ea typeface="+mn-ea"/>
              <a:cs typeface="+mn-cs"/>
            </a:endParaRPr>
          </a:p>
        </p:txBody>
      </p:sp>
    </p:spTree>
    <p:extLst>
      <p:ext uri="{BB962C8B-B14F-4D97-AF65-F5344CB8AC3E}">
        <p14:creationId xmlns:p14="http://schemas.microsoft.com/office/powerpoint/2010/main" val="347711747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55576" y="836712"/>
            <a:ext cx="7772400" cy="523220"/>
          </a:xfrm>
        </p:spPr>
        <p:txBody>
          <a:bodyPr/>
          <a:lstStyle>
            <a:lvl1pPr>
              <a:defRPr lang="en-US" sz="2800" b="0" kern="1200" dirty="0">
                <a:solidFill>
                  <a:srgbClr val="0099CC"/>
                </a:solidFill>
                <a:latin typeface="Arial" charset="0"/>
                <a:ea typeface="+mj-ea"/>
                <a:cs typeface="+mj-cs"/>
              </a:defRPr>
            </a:lvl1pPr>
          </a:lstStyle>
          <a:p>
            <a:r>
              <a:rPr lang="de-AT" dirty="0" smtClean="0"/>
              <a:t>Mastertitelformat bearbeiten</a:t>
            </a:r>
            <a:endParaRPr lang="en-US" dirty="0"/>
          </a:p>
        </p:txBody>
      </p:sp>
      <p:sp>
        <p:nvSpPr>
          <p:cNvPr id="3" name="Inhaltsplatzhalter 2"/>
          <p:cNvSpPr>
            <a:spLocks noGrp="1"/>
          </p:cNvSpPr>
          <p:nvPr>
            <p:ph idx="1" hasCustomPrompt="1"/>
          </p:nvPr>
        </p:nvSpPr>
        <p:spPr>
          <a:xfrm>
            <a:off x="683568" y="1700808"/>
            <a:ext cx="7772401" cy="4256088"/>
          </a:xfrm>
        </p:spPr>
        <p:txBody>
          <a:bodyPr/>
          <a:lstStyle>
            <a:lvl1pPr>
              <a:defRPr sz="2400"/>
            </a:lvl1pPr>
            <a:lvl2pPr>
              <a:defRPr sz="2000"/>
            </a:lvl2pPr>
            <a:lvl3pPr>
              <a:defRPr sz="1800"/>
            </a:lvl3pPr>
          </a:lstStyle>
          <a:p>
            <a:pPr lvl="0"/>
            <a:r>
              <a:rPr lang="de-AT" dirty="0" smtClean="0"/>
              <a:t>Mastertextformat bearbeiten</a:t>
            </a:r>
          </a:p>
          <a:p>
            <a:pPr lvl="1"/>
            <a:r>
              <a:rPr lang="de-AT" dirty="0" smtClean="0"/>
              <a:t>Zweite Ebene</a:t>
            </a:r>
          </a:p>
          <a:p>
            <a:pPr lvl="2"/>
            <a:r>
              <a:rPr lang="de-AT" dirty="0" smtClean="0"/>
              <a:t>Dritte Ebene</a:t>
            </a:r>
          </a:p>
        </p:txBody>
      </p:sp>
      <p:sp>
        <p:nvSpPr>
          <p:cNvPr id="7" name="TextBox 6"/>
          <p:cNvSpPr txBox="1"/>
          <p:nvPr userDrawn="1"/>
        </p:nvSpPr>
        <p:spPr>
          <a:xfrm>
            <a:off x="539552" y="46869"/>
            <a:ext cx="4660250" cy="415498"/>
          </a:xfrm>
          <a:prstGeom prst="rect">
            <a:avLst/>
          </a:prstGeom>
          <a:noFill/>
        </p:spPr>
        <p:txBody>
          <a:bodyPr wrap="none" rtlCol="0">
            <a:spAutoFit/>
          </a:bodyPr>
          <a:lstStyle/>
          <a:p>
            <a:pPr>
              <a:buNone/>
            </a:pPr>
            <a:r>
              <a:rPr lang="en-GB" sz="1000" b="1" dirty="0" smtClean="0">
                <a:solidFill>
                  <a:srgbClr val="0070C0"/>
                </a:solidFill>
              </a:rPr>
              <a:t>HIPSSA Cost model</a:t>
            </a:r>
            <a:r>
              <a:rPr lang="en-GB" sz="1000" b="1" baseline="0" dirty="0" smtClean="0">
                <a:solidFill>
                  <a:srgbClr val="0070C0"/>
                </a:solidFill>
              </a:rPr>
              <a:t> training workshop: </a:t>
            </a:r>
          </a:p>
          <a:p>
            <a:pPr>
              <a:buNone/>
            </a:pPr>
            <a:r>
              <a:rPr lang="en-GB" sz="1000" baseline="0" dirty="0" smtClean="0">
                <a:solidFill>
                  <a:srgbClr val="0070C0"/>
                </a:solidFill>
              </a:rPr>
              <a:t>Session 15/16: </a:t>
            </a:r>
            <a:r>
              <a:rPr lang="en-US" sz="1000" kern="1200" baseline="0" dirty="0" smtClean="0">
                <a:solidFill>
                  <a:srgbClr val="0070C0"/>
                </a:solidFill>
                <a:latin typeface="Verdana" pitchFamily="34" charset="0"/>
                <a:ea typeface="+mn-ea"/>
                <a:cs typeface="+mn-cs"/>
              </a:rPr>
              <a:t>Country by country analysis in the East Africa Region</a:t>
            </a:r>
            <a:endParaRPr lang="en-GB" sz="1000" kern="1200" baseline="0" dirty="0">
              <a:solidFill>
                <a:srgbClr val="0070C0"/>
              </a:solidFill>
              <a:latin typeface="Verdana" pitchFamily="34" charset="0"/>
              <a:ea typeface="+mn-ea"/>
              <a:cs typeface="+mn-cs"/>
            </a:endParaRPr>
          </a:p>
        </p:txBody>
      </p:sp>
      <p:sp>
        <p:nvSpPr>
          <p:cNvPr id="10" name="Rectangle 5"/>
          <p:cNvSpPr>
            <a:spLocks noGrp="1" noChangeArrowheads="1"/>
          </p:cNvSpPr>
          <p:nvPr>
            <p:ph type="sldNum" sz="quarter" idx="10"/>
          </p:nvPr>
        </p:nvSpPr>
        <p:spPr>
          <a:xfrm>
            <a:off x="8316416" y="6384925"/>
            <a:ext cx="557709" cy="212427"/>
          </a:xfrm>
          <a:prstGeom prst="rect">
            <a:avLst/>
          </a:prstGeom>
          <a:ln/>
        </p:spPr>
        <p:txBody>
          <a:bodyPr/>
          <a:lstStyle>
            <a:lvl1pPr>
              <a:defRPr/>
            </a:lvl1pPr>
          </a:lstStyle>
          <a:p>
            <a:pPr>
              <a:buFont typeface="Wingdings" pitchFamily="2" charset="2"/>
              <a:buNone/>
              <a:defRPr/>
            </a:pPr>
            <a:fld id="{1AE339EF-CBA6-4704-AE6A-F0CAF702AFEC}" type="slidenum">
              <a:rPr lang="en-US" smtClean="0"/>
              <a:pPr>
                <a:buFont typeface="Wingdings" pitchFamily="2" charset="2"/>
                <a:buNone/>
                <a:defRPr/>
              </a:pPr>
              <a:t>‹#›</a:t>
            </a:fld>
            <a:endParaRPr lang="en-US" dirty="0"/>
          </a:p>
        </p:txBody>
      </p:sp>
    </p:spTree>
    <p:extLst>
      <p:ext uri="{BB962C8B-B14F-4D97-AF65-F5344CB8AC3E}">
        <p14:creationId xmlns:p14="http://schemas.microsoft.com/office/powerpoint/2010/main" val="266390703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1081088"/>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431799" y="2051305"/>
            <a:ext cx="7772401"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 name="Picture 11" descr="AC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51720" y="6371100"/>
            <a:ext cx="5746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tu_logo_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3375" y="6338888"/>
            <a:ext cx="4206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escription: C:\Users\jallow.ITU_USERS\AppData\Local\Microsoft\Windows\Temporary Internet Files\Content.Word\logo_ce-en-rvb-hr.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25591" y="6138863"/>
            <a:ext cx="82927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imagesCAHYRJLJ"/>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66370" y="6279786"/>
            <a:ext cx="571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EA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56176" y="6215828"/>
            <a:ext cx="676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6300788"/>
            <a:ext cx="666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60994" y="6147263"/>
            <a:ext cx="709670" cy="70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Lst>
  <p:transition>
    <p:fade/>
  </p:transition>
  <p:timing>
    <p:tnLst>
      <p:par>
        <p:cTn id="1" dur="indefinite" restart="never" nodeType="tmRoot"/>
      </p:par>
    </p:tnLst>
  </p:timing>
  <p:hf hdr="0" dt="0"/>
  <p:txStyles>
    <p:titleStyle>
      <a:lvl1pPr algn="ctr" rtl="0" eaLnBrk="0" fontAlgn="base" hangingPunct="0">
        <a:spcBef>
          <a:spcPct val="0"/>
        </a:spcBef>
        <a:spcAft>
          <a:spcPct val="0"/>
        </a:spcAft>
        <a:defRPr sz="3600" b="1">
          <a:solidFill>
            <a:srgbClr val="1B5BA2"/>
          </a:solidFill>
          <a:latin typeface="Arial" charset="0"/>
          <a:ea typeface="+mj-ea"/>
          <a:cs typeface="+mj-cs"/>
        </a:defRPr>
      </a:lvl1pPr>
      <a:lvl2pPr algn="ctr" rtl="0" eaLnBrk="0" fontAlgn="base" hangingPunct="0">
        <a:spcBef>
          <a:spcPct val="0"/>
        </a:spcBef>
        <a:spcAft>
          <a:spcPct val="0"/>
        </a:spcAft>
        <a:defRPr sz="3600" b="1">
          <a:solidFill>
            <a:srgbClr val="1B5BA2"/>
          </a:solidFill>
          <a:latin typeface="Arial" charset="0"/>
        </a:defRPr>
      </a:lvl2pPr>
      <a:lvl3pPr algn="ctr" rtl="0" eaLnBrk="0" fontAlgn="base" hangingPunct="0">
        <a:spcBef>
          <a:spcPct val="0"/>
        </a:spcBef>
        <a:spcAft>
          <a:spcPct val="0"/>
        </a:spcAft>
        <a:defRPr sz="3600" b="1">
          <a:solidFill>
            <a:srgbClr val="1B5BA2"/>
          </a:solidFill>
          <a:latin typeface="Arial" charset="0"/>
        </a:defRPr>
      </a:lvl3pPr>
      <a:lvl4pPr algn="ctr" rtl="0" eaLnBrk="0" fontAlgn="base" hangingPunct="0">
        <a:spcBef>
          <a:spcPct val="0"/>
        </a:spcBef>
        <a:spcAft>
          <a:spcPct val="0"/>
        </a:spcAft>
        <a:defRPr sz="3600" b="1">
          <a:solidFill>
            <a:srgbClr val="1B5BA2"/>
          </a:solidFill>
          <a:latin typeface="Arial" charset="0"/>
        </a:defRPr>
      </a:lvl4pPr>
      <a:lvl5pPr algn="ctr" rtl="0" eaLnBrk="0" fontAlgn="base" hangingPunct="0">
        <a:spcBef>
          <a:spcPct val="0"/>
        </a:spcBef>
        <a:spcAft>
          <a:spcPct val="0"/>
        </a:spcAft>
        <a:defRPr sz="3600" b="1">
          <a:solidFill>
            <a:srgbClr val="1B5BA2"/>
          </a:solidFill>
          <a:latin typeface="Arial"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Arial" charset="0"/>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Arial"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Arial" charset="0"/>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Arial" charset="0"/>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Arial"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736874" y="777594"/>
            <a:ext cx="5670252" cy="530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457200" y="1447800"/>
            <a:ext cx="8534400" cy="4548938"/>
          </a:xfrm>
          <a:prstGeom prst="rect">
            <a:avLst/>
          </a:prstGeom>
          <a:noFill/>
          <a:ln w="9525">
            <a:noFill/>
            <a:miter lim="800000"/>
            <a:headEnd/>
            <a:tailEnd/>
          </a:ln>
        </p:spPr>
        <p:txBody>
          <a:bodyPr>
            <a:spAutoFit/>
          </a:bodyPr>
          <a:lstStyle/>
          <a:p>
            <a:pPr algn="ctr">
              <a:buNone/>
            </a:pPr>
            <a:r>
              <a:rPr lang="en-US" sz="3200" b="1" i="0" dirty="0">
                <a:solidFill>
                  <a:schemeClr val="accent2"/>
                </a:solidFill>
                <a:ea typeface="MS PGothic" pitchFamily="34" charset="-128"/>
              </a:rPr>
              <a:t>EXPERT LEVEL TRAINING ON </a:t>
            </a:r>
            <a:br>
              <a:rPr lang="en-US" sz="3200" b="1" i="0" dirty="0">
                <a:solidFill>
                  <a:schemeClr val="accent2"/>
                </a:solidFill>
                <a:ea typeface="MS PGothic" pitchFamily="34" charset="-128"/>
              </a:rPr>
            </a:br>
            <a:r>
              <a:rPr lang="en-US" sz="3200" b="1" i="0" dirty="0">
                <a:solidFill>
                  <a:schemeClr val="accent2"/>
                </a:solidFill>
                <a:ea typeface="MS PGothic" pitchFamily="34" charset="-128"/>
              </a:rPr>
              <a:t>TELECOM NETWORK COST </a:t>
            </a:r>
            <a:r>
              <a:rPr lang="en-US" sz="3200" b="1" i="0" dirty="0" smtClean="0">
                <a:solidFill>
                  <a:schemeClr val="accent2"/>
                </a:solidFill>
                <a:ea typeface="MS PGothic" pitchFamily="34" charset="-128"/>
              </a:rPr>
              <a:t>MODELLING </a:t>
            </a:r>
            <a:r>
              <a:rPr lang="en-US" sz="3200" b="1" i="0" dirty="0">
                <a:solidFill>
                  <a:schemeClr val="accent2"/>
                </a:solidFill>
                <a:ea typeface="MS PGothic" pitchFamily="34" charset="-128"/>
              </a:rPr>
              <a:t/>
            </a:r>
            <a:br>
              <a:rPr lang="en-US" sz="3200" b="1" i="0" dirty="0">
                <a:solidFill>
                  <a:schemeClr val="accent2"/>
                </a:solidFill>
                <a:ea typeface="MS PGothic" pitchFamily="34" charset="-128"/>
              </a:rPr>
            </a:br>
            <a:r>
              <a:rPr lang="en-US" sz="3200" b="1" i="0" dirty="0">
                <a:solidFill>
                  <a:schemeClr val="accent2"/>
                </a:solidFill>
                <a:ea typeface="MS PGothic" pitchFamily="34" charset="-128"/>
              </a:rPr>
              <a:t>FOR THE HIPSSA REGIONS</a:t>
            </a:r>
            <a:r>
              <a:rPr lang="en-US" altLang="ja-JP" sz="3200" b="1" i="0" dirty="0">
                <a:solidFill>
                  <a:schemeClr val="accent2"/>
                </a:solidFill>
                <a:ea typeface="MS PGothic" pitchFamily="34" charset="-128"/>
              </a:rPr>
              <a:t> </a:t>
            </a:r>
            <a:endParaRPr lang="en-US" altLang="ja-JP" sz="3200" b="1" dirty="0">
              <a:solidFill>
                <a:schemeClr val="accent2"/>
              </a:solidFill>
              <a:ea typeface="MS PGothic" pitchFamily="34" charset="-128"/>
            </a:endParaRPr>
          </a:p>
          <a:p>
            <a:pPr algn="ctr">
              <a:buNone/>
            </a:pPr>
            <a:endParaRPr lang="en-US" altLang="ja-JP" sz="2400" i="0" dirty="0">
              <a:solidFill>
                <a:schemeClr val="accent2"/>
              </a:solidFill>
              <a:ea typeface="MS PGothic" pitchFamily="34" charset="-128"/>
            </a:endParaRPr>
          </a:p>
          <a:p>
            <a:pPr algn="ctr">
              <a:buNone/>
            </a:pPr>
            <a:r>
              <a:rPr lang="en-US" altLang="ja-JP" sz="2400" dirty="0" err="1" smtClean="0">
                <a:solidFill>
                  <a:schemeClr val="accent2"/>
                </a:solidFill>
                <a:ea typeface="MS PGothic" pitchFamily="34" charset="-128"/>
              </a:rPr>
              <a:t>Arusha</a:t>
            </a:r>
            <a:r>
              <a:rPr lang="en-US" altLang="ja-JP" sz="2400" i="0" dirty="0" smtClean="0">
                <a:solidFill>
                  <a:schemeClr val="accent2"/>
                </a:solidFill>
                <a:ea typeface="MS PGothic" pitchFamily="34" charset="-128"/>
              </a:rPr>
              <a:t>            </a:t>
            </a:r>
            <a:endParaRPr lang="en-US" altLang="ja-JP" sz="2400" i="0" dirty="0">
              <a:solidFill>
                <a:schemeClr val="accent2"/>
              </a:solidFill>
              <a:ea typeface="MS PGothic" pitchFamily="34" charset="-128"/>
            </a:endParaRPr>
          </a:p>
          <a:p>
            <a:pPr algn="ctr">
              <a:buNone/>
            </a:pPr>
            <a:r>
              <a:rPr lang="en-GB" altLang="ja-JP" sz="2400" i="0" dirty="0" smtClean="0">
                <a:solidFill>
                  <a:schemeClr val="accent2"/>
                </a:solidFill>
                <a:ea typeface="MS PGothic" pitchFamily="34" charset="-128"/>
              </a:rPr>
              <a:t>15-19 July, 2013</a:t>
            </a:r>
            <a:endParaRPr lang="en-US" altLang="ja-JP" sz="2400" i="0" dirty="0">
              <a:solidFill>
                <a:schemeClr val="accent2"/>
              </a:solidFill>
              <a:ea typeface="MS PGothic" pitchFamily="34" charset="-128"/>
            </a:endParaRPr>
          </a:p>
          <a:p>
            <a:pPr algn="ctr"/>
            <a:endParaRPr lang="en-US" sz="2400" i="0" dirty="0">
              <a:solidFill>
                <a:schemeClr val="accent2"/>
              </a:solidFill>
              <a:ea typeface="MS PGothic" pitchFamily="34" charset="-128"/>
            </a:endParaRPr>
          </a:p>
          <a:p>
            <a:pPr algn="ctr">
              <a:buNone/>
            </a:pPr>
            <a:r>
              <a:rPr lang="en-GB" sz="2400" i="0" dirty="0" smtClean="0">
                <a:solidFill>
                  <a:schemeClr val="accent2"/>
                </a:solidFill>
                <a:ea typeface="MS PGothic" pitchFamily="34" charset="-128"/>
              </a:rPr>
              <a:t>Christopher </a:t>
            </a:r>
            <a:r>
              <a:rPr lang="en-GB" sz="2400" i="0" dirty="0" err="1" smtClean="0">
                <a:solidFill>
                  <a:schemeClr val="accent2"/>
                </a:solidFill>
                <a:ea typeface="MS PGothic" pitchFamily="34" charset="-128"/>
              </a:rPr>
              <a:t>Kemei</a:t>
            </a:r>
            <a:r>
              <a:rPr lang="en-GB" sz="2400" i="0" dirty="0" smtClean="0">
                <a:solidFill>
                  <a:schemeClr val="accent2"/>
                </a:solidFill>
                <a:ea typeface="MS PGothic" pitchFamily="34" charset="-128"/>
              </a:rPr>
              <a:t>, ITU Expert</a:t>
            </a:r>
            <a:endParaRPr lang="en-US" sz="2400" i="0" dirty="0">
              <a:solidFill>
                <a:schemeClr val="accent2"/>
              </a:solidFill>
              <a:ea typeface="MS PGothic" pitchFamily="34" charset="-128"/>
            </a:endParaRPr>
          </a:p>
          <a:p>
            <a:pPr algn="ctr"/>
            <a:endParaRPr lang="en-US" altLang="ja-JP" sz="2400" i="0" dirty="0">
              <a:solidFill>
                <a:schemeClr val="accent2"/>
              </a:solidFill>
              <a:ea typeface="MS PGothic" pitchFamily="34" charset="-128"/>
            </a:endParaRPr>
          </a:p>
        </p:txBody>
      </p:sp>
      <p:sp>
        <p:nvSpPr>
          <p:cNvPr id="2" name="Slide Number Placeholder 1"/>
          <p:cNvSpPr>
            <a:spLocks noGrp="1"/>
          </p:cNvSpPr>
          <p:nvPr>
            <p:ph type="sldNum" sz="quarter" idx="10"/>
          </p:nvPr>
        </p:nvSpPr>
        <p:spPr/>
        <p:txBody>
          <a:bodyPr/>
          <a:lstStyle/>
          <a:p>
            <a:pPr>
              <a:buFont typeface="Wingdings" pitchFamily="2" charset="2"/>
              <a:buNone/>
              <a:defRPr/>
            </a:pPr>
            <a:fld id="{1AE339EF-CBA6-4704-AE6A-F0CAF702AFEC}" type="slidenum">
              <a:rPr lang="en-US" sz="1200" smtClean="0"/>
              <a:pPr>
                <a:buFont typeface="Wingdings" pitchFamily="2" charset="2"/>
                <a:buNone/>
                <a:defRPr/>
              </a:pPr>
              <a:t>1</a:t>
            </a:fld>
            <a:endParaRPr lang="en-US" sz="1200" dirty="0"/>
          </a:p>
        </p:txBody>
      </p:sp>
    </p:spTree>
    <p:extLst>
      <p:ext uri="{BB962C8B-B14F-4D97-AF65-F5344CB8AC3E}">
        <p14:creationId xmlns:p14="http://schemas.microsoft.com/office/powerpoint/2010/main" val="156069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Djibouti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336704" cy="443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457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Djibouti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Djibouti did not participate in the HIPSSA data collection survey therefore there was insufficient data for the assessment. </a:t>
            </a:r>
          </a:p>
          <a:p>
            <a:r>
              <a:rPr lang="en-US" dirty="0" smtClean="0"/>
              <a:t>However online research indicates as follows:</a:t>
            </a:r>
          </a:p>
          <a:p>
            <a:pPr lvl="1"/>
            <a:r>
              <a:rPr lang="en-US" dirty="0" smtClean="0"/>
              <a:t>That the law provides for an interconnection framework based on the principle of reasonable cost allocation.</a:t>
            </a:r>
          </a:p>
          <a:p>
            <a:pPr lvl="1"/>
            <a:r>
              <a:rPr lang="en-GB" dirty="0" smtClean="0"/>
              <a:t>That there is only one operators providing both fixed and mobile services</a:t>
            </a:r>
            <a:endParaRPr lang="en-US" dirty="0" smtClean="0"/>
          </a:p>
          <a:p>
            <a:pPr lvl="1"/>
            <a:r>
              <a:rPr lang="en-GB" dirty="0" smtClean="0"/>
              <a:t>That tariff regulations forbids tariff that are below costs. </a:t>
            </a:r>
            <a:endParaRPr lang="en-US"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11</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Djibouti like to add any comments of their own?</a:t>
            </a:r>
            <a:endParaRPr lang="en-GB" sz="1800" b="1" dirty="0"/>
          </a:p>
        </p:txBody>
      </p:sp>
    </p:spTree>
    <p:extLst>
      <p:ext uri="{BB962C8B-B14F-4D97-AF65-F5344CB8AC3E}">
        <p14:creationId xmlns:p14="http://schemas.microsoft.com/office/powerpoint/2010/main" val="16547075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Eritrea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12</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5"/>
            <a:ext cx="6264696" cy="438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457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Eritrea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Eritrea did not participate in the HIPSSA data collection survey therefore there was insufficient data for the assessment. </a:t>
            </a:r>
          </a:p>
          <a:p>
            <a:r>
              <a:rPr lang="en-US" dirty="0" smtClean="0"/>
              <a:t>However online research indicated as follows:</a:t>
            </a:r>
          </a:p>
          <a:p>
            <a:pPr lvl="1"/>
            <a:r>
              <a:rPr lang="en-GB" dirty="0" smtClean="0"/>
              <a:t>The law provides for the establishment of a framework for tariff formulation (calculation). </a:t>
            </a:r>
          </a:p>
          <a:p>
            <a:pPr lvl="1"/>
            <a:r>
              <a:rPr lang="en-GB" dirty="0" smtClean="0"/>
              <a:t>There is no NRA in place </a:t>
            </a:r>
          </a:p>
          <a:p>
            <a:pPr lvl="1"/>
            <a:r>
              <a:rPr lang="en-GB" dirty="0" smtClean="0"/>
              <a:t>The Ministry of Transport and Communications is vested with the regulatory authority of the communications sector</a:t>
            </a:r>
            <a:endParaRPr lang="en-US"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13</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Eritrea like to add any comments of their own?</a:t>
            </a:r>
            <a:endParaRPr lang="en-GB" sz="1800" b="1" dirty="0"/>
          </a:p>
        </p:txBody>
      </p:sp>
    </p:spTree>
    <p:extLst>
      <p:ext uri="{BB962C8B-B14F-4D97-AF65-F5344CB8AC3E}">
        <p14:creationId xmlns:p14="http://schemas.microsoft.com/office/powerpoint/2010/main" val="16547075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Ethiopia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183" y="1412776"/>
            <a:ext cx="607362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3403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Ethiopia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a:t>Council of Ministers Regulations No. 47/1999, provides for a framework for cost </a:t>
            </a:r>
            <a:r>
              <a:rPr lang="en-GB" dirty="0" smtClean="0"/>
              <a:t>modelling.</a:t>
            </a:r>
          </a:p>
          <a:p>
            <a:pPr lvl="1"/>
            <a:r>
              <a:rPr lang="en-GB" dirty="0" smtClean="0"/>
              <a:t>Aim to attract and sustain investment</a:t>
            </a:r>
          </a:p>
          <a:p>
            <a:pPr lvl="1"/>
            <a:r>
              <a:rPr lang="en-GB" dirty="0" smtClean="0"/>
              <a:t>Prices theoretically to be based on efficient operator incremental cost</a:t>
            </a:r>
          </a:p>
          <a:p>
            <a:r>
              <a:rPr lang="en-GB" dirty="0" smtClean="0"/>
              <a:t>Work on cost modelling was to be started in 2012</a:t>
            </a:r>
          </a:p>
          <a:p>
            <a:r>
              <a:rPr lang="en-GB" dirty="0" smtClean="0"/>
              <a:t>Single incumbent operator (fixed and mobile) so arguably cost-based regulation is not relevant. </a:t>
            </a:r>
          </a:p>
          <a:p>
            <a:r>
              <a:rPr lang="en-GB" dirty="0" smtClean="0"/>
              <a:t>Cost accounting system is not fully implemented</a:t>
            </a:r>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15</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Ethiopia like to add any comments of their own?</a:t>
            </a:r>
            <a:endParaRPr lang="en-GB" sz="1800" b="1" dirty="0"/>
          </a:p>
        </p:txBody>
      </p:sp>
    </p:spTree>
    <p:extLst>
      <p:ext uri="{BB962C8B-B14F-4D97-AF65-F5344CB8AC3E}">
        <p14:creationId xmlns:p14="http://schemas.microsoft.com/office/powerpoint/2010/main" val="24537101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Kenya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16</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120680" cy="428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9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Kenya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The sector legislation in Kenya provides for the Legal framework for regulating tariffs based on efficiency and economy </a:t>
            </a:r>
          </a:p>
          <a:p>
            <a:r>
              <a:rPr lang="en-GB" dirty="0" smtClean="0"/>
              <a:t>A cost model (pure LRIC) is in place but is not publicly available. Individual operators given their modules</a:t>
            </a:r>
          </a:p>
          <a:p>
            <a:r>
              <a:rPr lang="en-GB" dirty="0" smtClean="0"/>
              <a:t>The depreciation method used is Annuity</a:t>
            </a:r>
          </a:p>
          <a:p>
            <a:endParaRPr lang="en-GB"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17</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Kenya like to add any comments of their own?</a:t>
            </a:r>
            <a:endParaRPr lang="en-GB" sz="1800" b="1" dirty="0"/>
          </a:p>
        </p:txBody>
      </p:sp>
    </p:spTree>
    <p:extLst>
      <p:ext uri="{BB962C8B-B14F-4D97-AF65-F5344CB8AC3E}">
        <p14:creationId xmlns:p14="http://schemas.microsoft.com/office/powerpoint/2010/main" val="74437725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Lesotho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340768"/>
            <a:ext cx="6336704" cy="443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93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Lesotho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Insufficient data provided through the HIPSSA questionnaire  </a:t>
            </a:r>
          </a:p>
          <a:p>
            <a:r>
              <a:rPr lang="en-US" dirty="0" smtClean="0"/>
              <a:t>Cost accounting not mandated due to lack of appropriate legal framework. </a:t>
            </a:r>
          </a:p>
          <a:p>
            <a:r>
              <a:rPr lang="en-US" dirty="0" smtClean="0"/>
              <a:t>There is a planned review of the law</a:t>
            </a:r>
          </a:p>
          <a:p>
            <a:r>
              <a:rPr lang="en-US" dirty="0" smtClean="0"/>
              <a:t>No cost model in place.</a:t>
            </a:r>
          </a:p>
          <a:p>
            <a:endParaRPr lang="en-GB"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19</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Lesotho like to add any comments of their own?</a:t>
            </a:r>
            <a:endParaRPr lang="en-GB" sz="1800" b="1" dirty="0"/>
          </a:p>
        </p:txBody>
      </p:sp>
    </p:spTree>
    <p:extLst>
      <p:ext uri="{BB962C8B-B14F-4D97-AF65-F5344CB8AC3E}">
        <p14:creationId xmlns:p14="http://schemas.microsoft.com/office/powerpoint/2010/main" val="7443772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736874" y="777594"/>
            <a:ext cx="5670252" cy="530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ctrTitle"/>
          </p:nvPr>
        </p:nvSpPr>
        <p:spPr>
          <a:xfrm>
            <a:off x="304800" y="1738781"/>
            <a:ext cx="8534400" cy="2554545"/>
          </a:xfrm>
        </p:spPr>
        <p:txBody>
          <a:bodyPr/>
          <a:lstStyle/>
          <a:p>
            <a:r>
              <a:rPr lang="en-GB" dirty="0" smtClean="0">
                <a:latin typeface="Verdana" charset="0"/>
                <a:ea typeface="ＭＳ Ｐゴシック" charset="0"/>
                <a:cs typeface="ＭＳ Ｐゴシック" charset="0"/>
              </a:rPr>
              <a:t>Sessions 15/16: </a:t>
            </a:r>
            <a:br>
              <a:rPr lang="en-GB" dirty="0" smtClean="0">
                <a:latin typeface="Verdana" charset="0"/>
                <a:ea typeface="ＭＳ Ｐゴシック" charset="0"/>
                <a:cs typeface="ＭＳ Ｐゴシック" charset="0"/>
              </a:rPr>
            </a:br>
            <a:r>
              <a:rPr lang="en-US" dirty="0" smtClean="0"/>
              <a:t>Country by country analysis in the Eastern &amp; Southern Africa Sub-Region</a:t>
            </a:r>
            <a:endParaRPr lang="en-GB" dirty="0">
              <a:latin typeface="Verdana" charset="0"/>
              <a:ea typeface="ＭＳ Ｐゴシック" charset="0"/>
              <a:cs typeface="ＭＳ Ｐゴシック" charset="0"/>
            </a:endParaRPr>
          </a:p>
        </p:txBody>
      </p:sp>
    </p:spTree>
    <p:extLst>
      <p:ext uri="{BB962C8B-B14F-4D97-AF65-F5344CB8AC3E}">
        <p14:creationId xmlns:p14="http://schemas.microsoft.com/office/powerpoint/2010/main" val="28720294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Malawi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20</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048672" cy="423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3403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Malawi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Cost accounting not imposed in Malawi due to lack of legal framework and skills</a:t>
            </a:r>
          </a:p>
          <a:p>
            <a:r>
              <a:rPr lang="en-GB" dirty="0" smtClean="0"/>
              <a:t>There is a planned review of the Law</a:t>
            </a:r>
          </a:p>
          <a:p>
            <a:r>
              <a:rPr lang="en-GB" dirty="0" smtClean="0"/>
              <a:t>Malawi operates a Sender Keeps All</a:t>
            </a:r>
          </a:p>
          <a:p>
            <a:r>
              <a:rPr lang="en-GB" dirty="0" smtClean="0"/>
              <a:t>Cost model does not exist</a:t>
            </a:r>
          </a:p>
          <a:p>
            <a:r>
              <a:rPr lang="en-GB" dirty="0" smtClean="0"/>
              <a:t>Challenges in data collection</a:t>
            </a:r>
          </a:p>
          <a:p>
            <a:endParaRPr lang="en-GB"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21</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Malawi like to add any comments of their own?</a:t>
            </a:r>
            <a:endParaRPr lang="en-GB" sz="1800" b="1" dirty="0"/>
          </a:p>
        </p:txBody>
      </p:sp>
    </p:spTree>
    <p:extLst>
      <p:ext uri="{BB962C8B-B14F-4D97-AF65-F5344CB8AC3E}">
        <p14:creationId xmlns:p14="http://schemas.microsoft.com/office/powerpoint/2010/main" val="23869972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Mauritius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22</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48672" cy="4231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411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Mauritius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The Information and Communication Technologies Act 2001, Act 44/2001 provides for a framework for regulating tariffs based on</a:t>
            </a:r>
            <a:r>
              <a:rPr lang="en-US" dirty="0" smtClean="0"/>
              <a:t>.</a:t>
            </a:r>
          </a:p>
          <a:p>
            <a:r>
              <a:rPr lang="en-US" dirty="0" smtClean="0"/>
              <a:t>Interconnection rates are computed based on historical costs using the FDC methodology</a:t>
            </a:r>
          </a:p>
          <a:p>
            <a:r>
              <a:rPr lang="en-GB" dirty="0" smtClean="0"/>
              <a:t>The regulator (ICTA) issues regular directives on interconnection rates referred to as the Interconnection Usage Charges (IUC).</a:t>
            </a:r>
          </a:p>
          <a:p>
            <a:r>
              <a:rPr lang="en-GB" dirty="0" smtClean="0"/>
              <a:t>Migration to a LRIC model is under consideration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23</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Mauritius like to add any comments of their own?</a:t>
            </a:r>
            <a:endParaRPr lang="en-GB" sz="1800" b="1" dirty="0"/>
          </a:p>
        </p:txBody>
      </p:sp>
    </p:spTree>
    <p:extLst>
      <p:ext uri="{BB962C8B-B14F-4D97-AF65-F5344CB8AC3E}">
        <p14:creationId xmlns:p14="http://schemas.microsoft.com/office/powerpoint/2010/main" val="351010656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Namibia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24</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0767"/>
            <a:ext cx="6624736" cy="4633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4111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Namibia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Cost accounting in Namibia is not implemented as the cost accounting regulations provided for in the Act are yet to be developed.</a:t>
            </a:r>
          </a:p>
          <a:p>
            <a:r>
              <a:rPr lang="en-GB" dirty="0" smtClean="0"/>
              <a:t>There is no cost model in place.</a:t>
            </a:r>
          </a:p>
          <a:p>
            <a:r>
              <a:rPr lang="en-GB" dirty="0" smtClean="0"/>
              <a:t>There is also insufficient skills</a:t>
            </a:r>
          </a:p>
          <a:p>
            <a:r>
              <a:rPr lang="en-GB" dirty="0" smtClean="0"/>
              <a:t>Plans are underway to have a consultant assist in the development of a cost model.</a:t>
            </a:r>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25</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Namibia like to add any comments of their own?</a:t>
            </a:r>
            <a:endParaRPr lang="en-GB" sz="1800" b="1" dirty="0"/>
          </a:p>
        </p:txBody>
      </p:sp>
    </p:spTree>
    <p:extLst>
      <p:ext uri="{BB962C8B-B14F-4D97-AF65-F5344CB8AC3E}">
        <p14:creationId xmlns:p14="http://schemas.microsoft.com/office/powerpoint/2010/main" val="351010656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Rwanda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26</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60"/>
            <a:ext cx="6264696" cy="438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4111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Rwanda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The sector legislation, Law No. 44/2001 of 30/11/2001, provides for a framework for derivation of tariffs. </a:t>
            </a:r>
          </a:p>
          <a:p>
            <a:r>
              <a:rPr lang="en-GB" dirty="0" smtClean="0"/>
              <a:t>The regulator (RURA) is mandated to regulate tariffs, for dominant operators (with SMP), based on objective and cost based criteria.</a:t>
            </a:r>
            <a:endParaRPr lang="en-US" dirty="0" smtClean="0"/>
          </a:p>
          <a:p>
            <a:r>
              <a:rPr lang="en-GB" dirty="0" smtClean="0"/>
              <a:t>However no cost accounting is imposed as the dominant player is yet to be determined</a:t>
            </a:r>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27</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Rwanda like to add any comments of their own?</a:t>
            </a:r>
            <a:endParaRPr lang="en-GB" sz="1800" b="1" dirty="0"/>
          </a:p>
        </p:txBody>
      </p:sp>
    </p:spTree>
    <p:extLst>
      <p:ext uri="{BB962C8B-B14F-4D97-AF65-F5344CB8AC3E}">
        <p14:creationId xmlns:p14="http://schemas.microsoft.com/office/powerpoint/2010/main" val="35101065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Seychelles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28</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12775"/>
            <a:ext cx="6264696" cy="438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5131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Seychelles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The sector legislation, the Broadcasting and Telecommunication Act, 2000 mandates the Minister in charge of ICT to regulate tariffs.</a:t>
            </a:r>
          </a:p>
          <a:p>
            <a:r>
              <a:rPr lang="en-GB" dirty="0" smtClean="0"/>
              <a:t>Interconnection rates are required to be based on incremental costs (additional cost accruing).</a:t>
            </a:r>
          </a:p>
          <a:p>
            <a:r>
              <a:rPr lang="en-GB" dirty="0" smtClean="0"/>
              <a:t>The Department of Information Communications Technology in the Office of the Vice President is mandated to among others regulate tariffs based on incremental cost accounting principles.</a:t>
            </a:r>
            <a:endParaRPr lang="en-US"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29</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Seychelles like to add any comments of their own?</a:t>
            </a:r>
            <a:endParaRPr lang="en-GB" sz="1800" b="1" dirty="0"/>
          </a:p>
        </p:txBody>
      </p:sp>
    </p:spTree>
    <p:extLst>
      <p:ext uri="{BB962C8B-B14F-4D97-AF65-F5344CB8AC3E}">
        <p14:creationId xmlns:p14="http://schemas.microsoft.com/office/powerpoint/2010/main" val="32561544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p:txBody>
          <a:bodyPr/>
          <a:lstStyle/>
          <a:p>
            <a:pPr>
              <a:buNone/>
            </a:pPr>
            <a:fld id="{1F0220B9-8995-400E-9571-B4CED3DF70AE}" type="slidenum">
              <a:rPr lang="en-US" smtClean="0"/>
              <a:pPr>
                <a:buNone/>
              </a:pPr>
              <a:t>3</a:t>
            </a:fld>
            <a:endParaRPr lang="en-US" dirty="0" smtClean="0"/>
          </a:p>
        </p:txBody>
      </p:sp>
      <p:sp>
        <p:nvSpPr>
          <p:cNvPr id="4099" name="Rectangle 2"/>
          <p:cNvSpPr>
            <a:spLocks noGrp="1" noChangeArrowheads="1"/>
          </p:cNvSpPr>
          <p:nvPr>
            <p:ph type="title"/>
          </p:nvPr>
        </p:nvSpPr>
        <p:spPr>
          <a:xfrm>
            <a:off x="685800" y="898525"/>
            <a:ext cx="7772400" cy="519113"/>
          </a:xfrm>
        </p:spPr>
        <p:txBody>
          <a:bodyPr/>
          <a:lstStyle/>
          <a:p>
            <a:pPr eaLnBrk="1" hangingPunct="1"/>
            <a:r>
              <a:rPr lang="en-GB" sz="2800" b="0" dirty="0" smtClean="0">
                <a:solidFill>
                  <a:srgbClr val="0099CC"/>
                </a:solidFill>
              </a:rPr>
              <a:t>Review of cost-based regulation in …</a:t>
            </a:r>
          </a:p>
        </p:txBody>
      </p:sp>
      <p:graphicFrame>
        <p:nvGraphicFramePr>
          <p:cNvPr id="6" name="Table 5"/>
          <p:cNvGraphicFramePr>
            <a:graphicFrameLocks noGrp="1"/>
          </p:cNvGraphicFramePr>
          <p:nvPr>
            <p:extLst>
              <p:ext uri="{D42A27DB-BD31-4B8C-83A1-F6EECF244321}">
                <p14:modId xmlns:p14="http://schemas.microsoft.com/office/powerpoint/2010/main" val="400522826"/>
              </p:ext>
            </p:extLst>
          </p:nvPr>
        </p:nvGraphicFramePr>
        <p:xfrm>
          <a:off x="1043608" y="2375269"/>
          <a:ext cx="2448272" cy="2743200"/>
        </p:xfrm>
        <a:graphic>
          <a:graphicData uri="http://schemas.openxmlformats.org/drawingml/2006/table">
            <a:tbl>
              <a:tblPr>
                <a:tableStyleId>{5C22544A-7EE6-4342-B048-85BDC9FD1C3A}</a:tableStyleId>
              </a:tblPr>
              <a:tblGrid>
                <a:gridCol w="2448272"/>
              </a:tblGrid>
              <a:tr h="190500">
                <a:tc>
                  <a:txBody>
                    <a:bodyPr/>
                    <a:lstStyle/>
                    <a:p>
                      <a:pPr algn="l" fontAlgn="ctr"/>
                      <a:r>
                        <a:rPr lang="en-GB" sz="2000" b="1" u="none" strike="noStrike" dirty="0">
                          <a:effectLst/>
                        </a:rPr>
                        <a:t>Botswana</a:t>
                      </a:r>
                      <a:endParaRPr lang="en-GB" sz="2000" b="1" i="0" u="none" strike="noStrike" dirty="0">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Djibouti</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Eritrea</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Ethiopia</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Kenya</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Lesotho</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Malawi</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Mauritius</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dirty="0">
                          <a:effectLst/>
                        </a:rPr>
                        <a:t>Namibia</a:t>
                      </a:r>
                      <a:endParaRPr lang="en-GB" sz="2000" b="1" i="0" u="none" strike="noStrike" dirty="0">
                        <a:solidFill>
                          <a:srgbClr val="000000"/>
                        </a:solidFill>
                        <a:effectLst/>
                        <a:latin typeface="Calibri"/>
                      </a:endParaRPr>
                    </a:p>
                  </a:txBody>
                  <a:tcPr marL="0" marR="0" marT="0" marB="0"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00994498"/>
              </p:ext>
            </p:extLst>
          </p:nvPr>
        </p:nvGraphicFramePr>
        <p:xfrm>
          <a:off x="2843808" y="2375269"/>
          <a:ext cx="2448272" cy="2743200"/>
        </p:xfrm>
        <a:graphic>
          <a:graphicData uri="http://schemas.openxmlformats.org/drawingml/2006/table">
            <a:tbl>
              <a:tblPr>
                <a:tableStyleId>{5C22544A-7EE6-4342-B048-85BDC9FD1C3A}</a:tableStyleId>
              </a:tblPr>
              <a:tblGrid>
                <a:gridCol w="2448272"/>
              </a:tblGrid>
              <a:tr h="190500">
                <a:tc>
                  <a:txBody>
                    <a:bodyPr/>
                    <a:lstStyle/>
                    <a:p>
                      <a:pPr algn="l" fontAlgn="ctr"/>
                      <a:r>
                        <a:rPr lang="en-GB" sz="2000" b="1" u="none" strike="noStrike" dirty="0">
                          <a:effectLst/>
                        </a:rPr>
                        <a:t>Rwanda</a:t>
                      </a:r>
                      <a:endParaRPr lang="en-GB" sz="2000" b="1" i="0" u="none" strike="noStrike" dirty="0">
                        <a:solidFill>
                          <a:srgbClr val="000000"/>
                        </a:solidFill>
                        <a:effectLst/>
                        <a:latin typeface="Calibri"/>
                      </a:endParaRPr>
                    </a:p>
                  </a:txBody>
                  <a:tcPr marL="0" marR="0" marT="0" marB="0" anchor="ctr"/>
                </a:tc>
              </a:tr>
              <a:tr h="190500">
                <a:tc>
                  <a:txBody>
                    <a:bodyPr/>
                    <a:lstStyle/>
                    <a:p>
                      <a:pPr algn="l" fontAlgn="ctr"/>
                      <a:r>
                        <a:rPr lang="en-GB" sz="2000" b="1" u="none" strike="noStrike" dirty="0">
                          <a:effectLst/>
                        </a:rPr>
                        <a:t>Seychelles</a:t>
                      </a:r>
                      <a:endParaRPr lang="en-GB" sz="2000" b="1" i="0" u="none" strike="noStrike" dirty="0">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South Africa</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Sudan</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Swaziland</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Tanzania</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a:effectLst/>
                        </a:rPr>
                        <a:t>Uganda</a:t>
                      </a:r>
                      <a:endParaRPr lang="en-GB" sz="2000" b="1" i="0" u="none" strike="noStrike">
                        <a:solidFill>
                          <a:srgbClr val="000000"/>
                        </a:solidFill>
                        <a:effectLst/>
                        <a:latin typeface="Calibri"/>
                      </a:endParaRPr>
                    </a:p>
                  </a:txBody>
                  <a:tcPr marL="0" marR="0" marT="0" marB="0" anchor="ctr"/>
                </a:tc>
              </a:tr>
              <a:tr h="190500">
                <a:tc>
                  <a:txBody>
                    <a:bodyPr/>
                    <a:lstStyle/>
                    <a:p>
                      <a:pPr algn="l" fontAlgn="ctr"/>
                      <a:r>
                        <a:rPr lang="en-GB" sz="2000" b="1" u="none" strike="noStrike" dirty="0">
                          <a:effectLst/>
                        </a:rPr>
                        <a:t>Zambia</a:t>
                      </a:r>
                      <a:endParaRPr lang="en-GB" sz="2000" b="1" i="0" u="none" strike="noStrike" dirty="0">
                        <a:solidFill>
                          <a:srgbClr val="000000"/>
                        </a:solidFill>
                        <a:effectLst/>
                        <a:latin typeface="Calibri"/>
                      </a:endParaRPr>
                    </a:p>
                  </a:txBody>
                  <a:tcPr marL="0" marR="0" marT="0" marB="0" anchor="ctr"/>
                </a:tc>
              </a:tr>
              <a:tr h="190500">
                <a:tc>
                  <a:txBody>
                    <a:bodyPr/>
                    <a:lstStyle/>
                    <a:p>
                      <a:pPr algn="l" fontAlgn="ctr"/>
                      <a:r>
                        <a:rPr lang="en-GB" sz="2000" b="1" u="none" strike="noStrike" dirty="0">
                          <a:effectLst/>
                        </a:rPr>
                        <a:t>Zimbabwe</a:t>
                      </a:r>
                      <a:endParaRPr lang="en-GB" sz="2000" b="1" i="0" u="none" strike="noStrike" dirty="0">
                        <a:solidFill>
                          <a:srgbClr val="000000"/>
                        </a:solidFill>
                        <a:effectLst/>
                        <a:latin typeface="Calibri"/>
                      </a:endParaRPr>
                    </a:p>
                  </a:txBody>
                  <a:tcPr marL="0" marR="0" marT="0" marB="0" anchor="ctr"/>
                </a:tc>
              </a:tr>
            </a:tbl>
          </a:graphicData>
        </a:graphic>
      </p:graphicFrame>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700808"/>
            <a:ext cx="2664296" cy="409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947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South Africa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30</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712" y="1412776"/>
            <a:ext cx="6062624" cy="424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51313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South Africa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The Legal framework in South Africa provides for cost accounting obligations to operators with SMPs.</a:t>
            </a:r>
          </a:p>
          <a:p>
            <a:r>
              <a:rPr lang="en-US" dirty="0" smtClean="0"/>
              <a:t>Cost accounting separation guidelines are under development</a:t>
            </a:r>
          </a:p>
          <a:p>
            <a:r>
              <a:rPr lang="en-US" dirty="0" smtClean="0"/>
              <a:t>A Top down costing approaches based on fully distributed costing is used. In this approach data extracted from accounting separation reports and traffic figures submitted by SMP operators are to be used. There is no specific cost model in use.</a:t>
            </a:r>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31</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South Africa like to add any comments of their own?</a:t>
            </a:r>
            <a:endParaRPr lang="en-GB" sz="1800" b="1" dirty="0"/>
          </a:p>
        </p:txBody>
      </p:sp>
    </p:spTree>
    <p:extLst>
      <p:ext uri="{BB962C8B-B14F-4D97-AF65-F5344CB8AC3E}">
        <p14:creationId xmlns:p14="http://schemas.microsoft.com/office/powerpoint/2010/main" val="32561544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Sudan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32</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59"/>
            <a:ext cx="6120680" cy="428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5131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Sudan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Sudan did not participate in the HIPSSA data collection survey. </a:t>
            </a:r>
          </a:p>
          <a:p>
            <a:r>
              <a:rPr lang="en-US" dirty="0" smtClean="0"/>
              <a:t>However online research indicates as follows:</a:t>
            </a:r>
          </a:p>
          <a:p>
            <a:pPr lvl="1"/>
            <a:r>
              <a:rPr lang="en-GB" dirty="0" smtClean="0"/>
              <a:t>That the Telecommunication Act 2001 mandates the regulator to approve the methods and costing of telecommunication services. </a:t>
            </a:r>
          </a:p>
          <a:p>
            <a:pPr lvl="1"/>
            <a:r>
              <a:rPr lang="en-GB" dirty="0" smtClean="0"/>
              <a:t>The National Telecom Corporation (NTC) as the regulator is therefore mandated to regulate tariffs including the methodology of costing of services</a:t>
            </a:r>
            <a:endParaRPr lang="en-US"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33</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Sudan like to add any comments of their own?</a:t>
            </a:r>
            <a:endParaRPr lang="en-GB" sz="1800" b="1" dirty="0"/>
          </a:p>
        </p:txBody>
      </p:sp>
    </p:spTree>
    <p:extLst>
      <p:ext uri="{BB962C8B-B14F-4D97-AF65-F5344CB8AC3E}">
        <p14:creationId xmlns:p14="http://schemas.microsoft.com/office/powerpoint/2010/main" val="325615448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Swaziland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34</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322112"/>
            <a:ext cx="6336704" cy="443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51313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Swaziland - comments</a:t>
            </a:r>
            <a:endParaRPr lang="en-GB" dirty="0"/>
          </a:p>
        </p:txBody>
      </p:sp>
      <p:sp>
        <p:nvSpPr>
          <p:cNvPr id="3" name="Content Placeholder 2"/>
          <p:cNvSpPr>
            <a:spLocks noGrp="1"/>
          </p:cNvSpPr>
          <p:nvPr>
            <p:ph idx="1"/>
          </p:nvPr>
        </p:nvSpPr>
        <p:spPr>
          <a:xfrm>
            <a:off x="827584" y="1412776"/>
            <a:ext cx="7772401" cy="4256088"/>
          </a:xfrm>
        </p:spPr>
        <p:txBody>
          <a:bodyPr/>
          <a:lstStyle/>
          <a:p>
            <a:endParaRPr lang="en-US" dirty="0" smtClean="0"/>
          </a:p>
          <a:p>
            <a:r>
              <a:rPr lang="en-US" dirty="0" smtClean="0"/>
              <a:t>Cost accounting not mandated due to lack of appropriate legal framework. </a:t>
            </a:r>
          </a:p>
          <a:p>
            <a:r>
              <a:rPr lang="en-US" dirty="0" smtClean="0"/>
              <a:t>No cost model in place</a:t>
            </a:r>
          </a:p>
          <a:p>
            <a:r>
              <a:rPr lang="en-US" dirty="0" smtClean="0"/>
              <a:t>There is no independent regulatory body as the incumbent operator also performs regulatory functions.</a:t>
            </a:r>
            <a:endParaRPr lang="en-GB"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35</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Swaziland like to add any comments of their own?</a:t>
            </a:r>
            <a:endParaRPr lang="en-GB" sz="1800" b="1" dirty="0"/>
          </a:p>
        </p:txBody>
      </p:sp>
    </p:spTree>
    <p:extLst>
      <p:ext uri="{BB962C8B-B14F-4D97-AF65-F5344CB8AC3E}">
        <p14:creationId xmlns:p14="http://schemas.microsoft.com/office/powerpoint/2010/main" val="325615448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Tanzania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36</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12776"/>
            <a:ext cx="6192688" cy="433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8179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Tanzania - comments</a:t>
            </a:r>
            <a:endParaRPr lang="en-GB" dirty="0"/>
          </a:p>
        </p:txBody>
      </p:sp>
      <p:sp>
        <p:nvSpPr>
          <p:cNvPr id="3" name="Content Placeholder 2"/>
          <p:cNvSpPr>
            <a:spLocks noGrp="1"/>
          </p:cNvSpPr>
          <p:nvPr>
            <p:ph idx="1"/>
          </p:nvPr>
        </p:nvSpPr>
        <p:spPr>
          <a:xfrm>
            <a:off x="838200" y="1269157"/>
            <a:ext cx="7772401" cy="4256088"/>
          </a:xfrm>
        </p:spPr>
        <p:txBody>
          <a:bodyPr/>
          <a:lstStyle/>
          <a:p>
            <a:r>
              <a:rPr lang="en-GB" dirty="0" smtClean="0"/>
              <a:t>The ICT sector legislation in Tanzania, the Electronic and Postal Communications Act, 2010, gives broad principles that guide operators in setting tariffs</a:t>
            </a:r>
          </a:p>
          <a:p>
            <a:r>
              <a:rPr lang="en-GB" dirty="0" smtClean="0"/>
              <a:t>The Tariff Regulations, 2005, provide for cost oriented tariffs. </a:t>
            </a:r>
            <a:endParaRPr lang="en-US" dirty="0" smtClean="0"/>
          </a:p>
          <a:p>
            <a:r>
              <a:rPr lang="en-GB" dirty="0" smtClean="0"/>
              <a:t>The regulator, Tanzania Communications Regulatory Authority (TCRA) is mandated to ensure the application of cost oriented tariffs</a:t>
            </a:r>
          </a:p>
          <a:p>
            <a:r>
              <a:rPr lang="en-GB" dirty="0" smtClean="0"/>
              <a:t>No cost model is in use presently (although LRIC models were previously developed)</a:t>
            </a:r>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37</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Tanzania like to add any comments of their own?</a:t>
            </a:r>
            <a:endParaRPr lang="en-GB" sz="1800" b="1" dirty="0"/>
          </a:p>
        </p:txBody>
      </p:sp>
    </p:spTree>
    <p:extLst>
      <p:ext uri="{BB962C8B-B14F-4D97-AF65-F5344CB8AC3E}">
        <p14:creationId xmlns:p14="http://schemas.microsoft.com/office/powerpoint/2010/main" val="164990763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Uganda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38</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68760"/>
            <a:ext cx="6408712" cy="448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81793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Uganda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GB" dirty="0" smtClean="0"/>
              <a:t>The sector legislation, Uganda Communications Act Chapter 106, provides for a framework for tariffs setting principles which include cost orientation and causality.</a:t>
            </a:r>
          </a:p>
          <a:p>
            <a:r>
              <a:rPr lang="en-US" dirty="0" smtClean="0"/>
              <a:t>A cost model based on LRIC was under development</a:t>
            </a:r>
          </a:p>
          <a:p>
            <a:r>
              <a:rPr lang="en-US" dirty="0" smtClean="0"/>
              <a:t>The model is not publicly available</a:t>
            </a:r>
          </a:p>
          <a:p>
            <a:r>
              <a:rPr lang="en-US" dirty="0" smtClean="0"/>
              <a:t>The depreciation method applied is the Straight-line</a:t>
            </a:r>
            <a:endParaRPr lang="en-GB" dirty="0" smtClean="0"/>
          </a:p>
          <a:p>
            <a:endParaRPr lang="en-GB"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39</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Uganda like to add any comments of their own?</a:t>
            </a:r>
            <a:endParaRPr lang="en-GB" sz="1800" b="1" dirty="0"/>
          </a:p>
        </p:txBody>
      </p:sp>
    </p:spTree>
    <p:extLst>
      <p:ext uri="{BB962C8B-B14F-4D97-AF65-F5344CB8AC3E}">
        <p14:creationId xmlns:p14="http://schemas.microsoft.com/office/powerpoint/2010/main" val="16499076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Analytical framework</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4</a:t>
            </a:fld>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100" y="1449388"/>
            <a:ext cx="6831775" cy="413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493055"/>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Zambia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40</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192688" cy="433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81793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Zambia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The Legal framework provides for cost accounting obligations to operators with SMPs</a:t>
            </a:r>
          </a:p>
          <a:p>
            <a:r>
              <a:rPr lang="en-US" dirty="0" smtClean="0"/>
              <a:t>Bespoke Hybrid cost model developed by consultant is used when tariffs are reviewed</a:t>
            </a:r>
          </a:p>
          <a:p>
            <a:r>
              <a:rPr lang="en-US" dirty="0" smtClean="0"/>
              <a:t>Data gathered in specific request. There is resistance by operators to give data.</a:t>
            </a:r>
          </a:p>
          <a:p>
            <a:r>
              <a:rPr lang="en-US" dirty="0" smtClean="0"/>
              <a:t>Cost model not published for confidential reasons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41</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Zambia like to add any comments of their own?</a:t>
            </a:r>
            <a:endParaRPr lang="en-GB" sz="1800" b="1" dirty="0"/>
          </a:p>
        </p:txBody>
      </p:sp>
    </p:spTree>
    <p:extLst>
      <p:ext uri="{BB962C8B-B14F-4D97-AF65-F5344CB8AC3E}">
        <p14:creationId xmlns:p14="http://schemas.microsoft.com/office/powerpoint/2010/main" val="164990763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Zimbabwe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42</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336704" cy="443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92849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Zimbabwe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The Legal framework provides for cost accounting obligations to operators.</a:t>
            </a:r>
          </a:p>
          <a:p>
            <a:r>
              <a:rPr lang="en-US" dirty="0" smtClean="0"/>
              <a:t>Cost accounting is implemented using tariff proposal guidelines.</a:t>
            </a:r>
          </a:p>
          <a:p>
            <a:pPr lvl="0"/>
            <a:r>
              <a:rPr lang="en-US" dirty="0" smtClean="0"/>
              <a:t>Presently uses COSITU Model</a:t>
            </a:r>
          </a:p>
          <a:p>
            <a:pPr lvl="0"/>
            <a:r>
              <a:rPr lang="en-US" dirty="0" smtClean="0"/>
              <a:t>In the process of developing a new system based on forward looking costing methodologies for wholesale and retail services.</a:t>
            </a:r>
            <a:endParaRPr lang="en-US"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43</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Zimbabwe like to add any comments of their own?</a:t>
            </a:r>
            <a:endParaRPr lang="en-GB" sz="1800" b="1" dirty="0"/>
          </a:p>
        </p:txBody>
      </p:sp>
    </p:spTree>
    <p:extLst>
      <p:ext uri="{BB962C8B-B14F-4D97-AF65-F5344CB8AC3E}">
        <p14:creationId xmlns:p14="http://schemas.microsoft.com/office/powerpoint/2010/main" val="55102028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899592" y="1618825"/>
            <a:ext cx="3384376" cy="4256088"/>
          </a:xfrm>
        </p:spPr>
        <p:txBody>
          <a:bodyPr/>
          <a:lstStyle/>
          <a:p>
            <a:r>
              <a:rPr lang="en-GB" sz="1800" dirty="0" smtClean="0"/>
              <a:t>Good progress in establishing the legal basis for cost-orientation</a:t>
            </a:r>
          </a:p>
          <a:p>
            <a:r>
              <a:rPr lang="en-GB" sz="1800" dirty="0" smtClean="0"/>
              <a:t>Cost modelling work at least started in most countries</a:t>
            </a:r>
          </a:p>
          <a:p>
            <a:r>
              <a:rPr lang="en-GB" sz="1800" dirty="0" smtClean="0"/>
              <a:t>Too much reliance on accounting approaches (historic costs; straight line depreciation)</a:t>
            </a:r>
          </a:p>
          <a:p>
            <a:r>
              <a:rPr lang="en-GB" sz="1800" dirty="0" smtClean="0"/>
              <a:t>Distinct lack of transparency in both methodology used and resulting models.</a:t>
            </a:r>
          </a:p>
          <a:p>
            <a:r>
              <a:rPr lang="en-GB" sz="1800" dirty="0" smtClean="0"/>
              <a:t>Lack of skills and resources a widespread issue</a:t>
            </a:r>
            <a:endParaRPr lang="en-GB" sz="1800" dirty="0"/>
          </a:p>
          <a:p>
            <a:endParaRPr lang="en-GB" sz="1800"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44</a:t>
            </a:fld>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00808"/>
            <a:ext cx="2664296" cy="4092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3822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Regional overview</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5</a:t>
            </a:fld>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19134"/>
            <a:ext cx="6408712" cy="38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43608" y="5301208"/>
            <a:ext cx="7416824" cy="584775"/>
          </a:xfrm>
          <a:prstGeom prst="rect">
            <a:avLst/>
          </a:prstGeom>
          <a:solidFill>
            <a:srgbClr val="FF7C80"/>
          </a:solidFill>
        </p:spPr>
        <p:txBody>
          <a:bodyPr wrap="square" rtlCol="0">
            <a:spAutoFit/>
          </a:bodyPr>
          <a:lstStyle/>
          <a:p>
            <a:pPr>
              <a:lnSpc>
                <a:spcPct val="100000"/>
              </a:lnSpc>
              <a:buNone/>
            </a:pPr>
            <a:r>
              <a:rPr lang="en-GB" b="1" dirty="0" smtClean="0"/>
              <a:t>Scores can range from 1 to 4; higher scores represent more progress towards effective regulated cost-orientation</a:t>
            </a:r>
            <a:endParaRPr lang="en-GB" b="1" dirty="0"/>
          </a:p>
        </p:txBody>
      </p:sp>
    </p:spTree>
    <p:extLst>
      <p:ext uri="{BB962C8B-B14F-4D97-AF65-F5344CB8AC3E}">
        <p14:creationId xmlns:p14="http://schemas.microsoft.com/office/powerpoint/2010/main" val="4296502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Cross-country comparison</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6</a:t>
            </a:fld>
            <a:endParaRPr lang="en-US" dirty="0"/>
          </a:p>
        </p:txBody>
      </p:sp>
      <p:sp>
        <p:nvSpPr>
          <p:cNvPr id="5" name="TextBox 4"/>
          <p:cNvSpPr txBox="1"/>
          <p:nvPr/>
        </p:nvSpPr>
        <p:spPr>
          <a:xfrm>
            <a:off x="755576" y="5301208"/>
            <a:ext cx="7416824" cy="584775"/>
          </a:xfrm>
          <a:prstGeom prst="rect">
            <a:avLst/>
          </a:prstGeom>
          <a:solidFill>
            <a:srgbClr val="FF7C80"/>
          </a:solidFill>
        </p:spPr>
        <p:txBody>
          <a:bodyPr wrap="square" rtlCol="0">
            <a:spAutoFit/>
          </a:bodyPr>
          <a:lstStyle/>
          <a:p>
            <a:pPr>
              <a:lnSpc>
                <a:spcPct val="100000"/>
              </a:lnSpc>
              <a:buNone/>
            </a:pPr>
            <a:r>
              <a:rPr lang="en-GB" b="1" dirty="0" smtClean="0"/>
              <a:t>Scores can range from 6 to 24; higher scores represent more progress towards effective regulated cost-orientation</a:t>
            </a:r>
            <a:endParaRPr lang="en-GB" b="1"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8587"/>
            <a:ext cx="6336704" cy="3809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9532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Eastern &amp; Southern Africa Sub-Region - Overall</a:t>
            </a:r>
            <a:endParaRPr lang="en-US" dirty="0"/>
          </a:p>
        </p:txBody>
      </p:sp>
      <p:sp>
        <p:nvSpPr>
          <p:cNvPr id="3" name="Content Placeholder 2"/>
          <p:cNvSpPr>
            <a:spLocks noGrp="1"/>
          </p:cNvSpPr>
          <p:nvPr>
            <p:ph idx="1"/>
          </p:nvPr>
        </p:nvSpPr>
        <p:spPr/>
        <p:txBody>
          <a:bodyPr/>
          <a:lstStyle/>
          <a:p>
            <a:r>
              <a:rPr lang="en-GB" dirty="0" smtClean="0"/>
              <a:t>In almost the entire sub-region the obtaining legislative framework broadly provides for cost oriented tariff regulatory framework. </a:t>
            </a:r>
            <a:endParaRPr lang="en-US" dirty="0" smtClean="0"/>
          </a:p>
          <a:p>
            <a:r>
              <a:rPr lang="en-GB" dirty="0" smtClean="0"/>
              <a:t>However the instruments for the implementation of the broad legal framework need to be enhanced</a:t>
            </a:r>
          </a:p>
          <a:p>
            <a:r>
              <a:rPr lang="en-GB" dirty="0" smtClean="0"/>
              <a:t>There is also need for harmonization in view of the diverse nature of the frameworks</a:t>
            </a:r>
          </a:p>
          <a:p>
            <a:r>
              <a:rPr lang="en-GB" dirty="0" smtClean="0"/>
              <a:t>There is also the need for skill enhancement</a:t>
            </a:r>
          </a:p>
          <a:p>
            <a:r>
              <a:rPr lang="en-GB" dirty="0" smtClean="0"/>
              <a:t>There is also the need for the adoption modern costing methodologies and the adoption of modern tariff  regulatory processes including transparency </a:t>
            </a:r>
            <a:endParaRPr lang="en-US"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7</a:t>
            </a:fld>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20688"/>
            <a:ext cx="7772400" cy="523220"/>
          </a:xfrm>
        </p:spPr>
        <p:txBody>
          <a:bodyPr/>
          <a:lstStyle/>
          <a:p>
            <a:r>
              <a:rPr lang="en-GB" dirty="0" smtClean="0"/>
              <a:t>Botswana - summary</a:t>
            </a:r>
            <a:endParaRPr lang="en-GB" dirty="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52792"/>
            <a:ext cx="6192688" cy="433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3403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23220"/>
          </a:xfrm>
        </p:spPr>
        <p:txBody>
          <a:bodyPr/>
          <a:lstStyle/>
          <a:p>
            <a:r>
              <a:rPr lang="en-GB" dirty="0" smtClean="0"/>
              <a:t>Botswana - comments</a:t>
            </a:r>
            <a:endParaRPr lang="en-GB" dirty="0"/>
          </a:p>
        </p:txBody>
      </p:sp>
      <p:sp>
        <p:nvSpPr>
          <p:cNvPr id="3" name="Content Placeholder 2"/>
          <p:cNvSpPr>
            <a:spLocks noGrp="1"/>
          </p:cNvSpPr>
          <p:nvPr>
            <p:ph idx="1"/>
          </p:nvPr>
        </p:nvSpPr>
        <p:spPr>
          <a:xfrm>
            <a:off x="827584" y="1412776"/>
            <a:ext cx="7772401" cy="4256088"/>
          </a:xfrm>
        </p:spPr>
        <p:txBody>
          <a:bodyPr/>
          <a:lstStyle/>
          <a:p>
            <a:r>
              <a:rPr lang="en-US" dirty="0" smtClean="0"/>
              <a:t>The Legal framework in Botswana provides for cost accounting based on forward looking incremental costs as the methodology for the determination of termination rates.</a:t>
            </a:r>
          </a:p>
          <a:p>
            <a:r>
              <a:rPr lang="en-US" dirty="0" smtClean="0"/>
              <a:t>The LRIC cost model developed by consultants is used when a tariff review is due. The model is however not published.</a:t>
            </a:r>
          </a:p>
          <a:p>
            <a:r>
              <a:rPr lang="en-US" dirty="0" smtClean="0"/>
              <a:t>Operators with SMP have both retail and wholesale prices subject to control</a:t>
            </a:r>
          </a:p>
          <a:p>
            <a:endParaRPr lang="en-US" dirty="0" smtClean="0"/>
          </a:p>
        </p:txBody>
      </p:sp>
      <p:sp>
        <p:nvSpPr>
          <p:cNvPr id="4" name="Slide Number Placeholder 3"/>
          <p:cNvSpPr>
            <a:spLocks noGrp="1"/>
          </p:cNvSpPr>
          <p:nvPr>
            <p:ph type="sldNum" sz="quarter" idx="10"/>
          </p:nvPr>
        </p:nvSpPr>
        <p:spPr/>
        <p:txBody>
          <a:bodyPr/>
          <a:lstStyle/>
          <a:p>
            <a:pPr>
              <a:buFont typeface="Wingdings" pitchFamily="2" charset="2"/>
              <a:buNone/>
              <a:defRPr/>
            </a:pPr>
            <a:fld id="{1AE339EF-CBA6-4704-AE6A-F0CAF702AFEC}" type="slidenum">
              <a:rPr lang="en-US" smtClean="0"/>
              <a:pPr>
                <a:buFont typeface="Wingdings" pitchFamily="2" charset="2"/>
                <a:buNone/>
                <a:defRPr/>
              </a:pPr>
              <a:t>9</a:t>
            </a:fld>
            <a:endParaRPr lang="en-US" dirty="0"/>
          </a:p>
        </p:txBody>
      </p:sp>
      <p:sp>
        <p:nvSpPr>
          <p:cNvPr id="6" name="TextBox 5"/>
          <p:cNvSpPr txBox="1"/>
          <p:nvPr/>
        </p:nvSpPr>
        <p:spPr>
          <a:xfrm>
            <a:off x="1403648" y="5202080"/>
            <a:ext cx="6264696" cy="646331"/>
          </a:xfrm>
          <a:prstGeom prst="rect">
            <a:avLst/>
          </a:prstGeom>
          <a:solidFill>
            <a:srgbClr val="FF7C80"/>
          </a:solidFill>
        </p:spPr>
        <p:txBody>
          <a:bodyPr wrap="square" rtlCol="0">
            <a:spAutoFit/>
          </a:bodyPr>
          <a:lstStyle/>
          <a:p>
            <a:pPr algn="ctr">
              <a:lnSpc>
                <a:spcPct val="100000"/>
              </a:lnSpc>
              <a:buNone/>
            </a:pPr>
            <a:r>
              <a:rPr lang="en-GB" sz="1800" b="1" dirty="0" smtClean="0"/>
              <a:t>Would the representatives from Botswana like to add any comments of their own?</a:t>
            </a:r>
            <a:endParaRPr lang="en-GB" sz="1800" b="1" dirty="0"/>
          </a:p>
        </p:txBody>
      </p:sp>
    </p:spTree>
    <p:extLst>
      <p:ext uri="{BB962C8B-B14F-4D97-AF65-F5344CB8AC3E}">
        <p14:creationId xmlns:p14="http://schemas.microsoft.com/office/powerpoint/2010/main" val="3049313117"/>
      </p:ext>
    </p:extLst>
  </p:cSld>
  <p:clrMapOvr>
    <a:masterClrMapping/>
  </p:clrMapOvr>
  <p:transition>
    <p:fade/>
  </p:transition>
</p:sld>
</file>

<file path=ppt/theme/theme1.xml><?xml version="1.0" encoding="utf-8"?>
<a:theme xmlns:a="http://schemas.openxmlformats.org/drawingml/2006/main" name="2_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2_ITU-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F0F5D3F439E64F84B9BE95B8683F14" ma:contentTypeVersion="1" ma:contentTypeDescription="Create a new document." ma:contentTypeScope="" ma:versionID="834d49178fe7d452fcfa64c203e69fbd">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D5BEAB-A818-42B8-94B8-DE9EB867AFF7}"/>
</file>

<file path=customXml/itemProps2.xml><?xml version="1.0" encoding="utf-8"?>
<ds:datastoreItem xmlns:ds="http://schemas.openxmlformats.org/officeDocument/2006/customXml" ds:itemID="{BF421DE0-B19A-42F9-A874-49D82597FF79}"/>
</file>

<file path=customXml/itemProps3.xml><?xml version="1.0" encoding="utf-8"?>
<ds:datastoreItem xmlns:ds="http://schemas.openxmlformats.org/officeDocument/2006/customXml" ds:itemID="{3E56D97D-323E-44AC-90FE-D1ECB8A2F695}"/>
</file>

<file path=docProps/app.xml><?xml version="1.0" encoding="utf-8"?>
<Properties xmlns="http://schemas.openxmlformats.org/officeDocument/2006/extended-properties" xmlns:vt="http://schemas.openxmlformats.org/officeDocument/2006/docPropsVTypes">
  <Template/>
  <TotalTime>16166</TotalTime>
  <Words>1589</Words>
  <Application>Microsoft Office PowerPoint</Application>
  <PresentationFormat>On-screen Show (4:3)</PresentationFormat>
  <Paragraphs>213</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2_ITU-e</vt:lpstr>
      <vt:lpstr>PowerPoint Presentation</vt:lpstr>
      <vt:lpstr>Sessions 15/16:  Country by country analysis in the Eastern &amp; Southern Africa Sub-Region</vt:lpstr>
      <vt:lpstr>Review of cost-based regulation in …</vt:lpstr>
      <vt:lpstr>Analytical framework</vt:lpstr>
      <vt:lpstr>Regional overview</vt:lpstr>
      <vt:lpstr>Cross-country comparison</vt:lpstr>
      <vt:lpstr>Eastern &amp; Southern Africa Sub-Region - Overall</vt:lpstr>
      <vt:lpstr>Botswana - summary</vt:lpstr>
      <vt:lpstr>Botswana - comments</vt:lpstr>
      <vt:lpstr>Djibouti - summary</vt:lpstr>
      <vt:lpstr>Djibouti - comments</vt:lpstr>
      <vt:lpstr>Eritrea - summary</vt:lpstr>
      <vt:lpstr>Eritrea - comments</vt:lpstr>
      <vt:lpstr>Ethiopia - summary</vt:lpstr>
      <vt:lpstr>Ethiopia - comments</vt:lpstr>
      <vt:lpstr>Kenya - summary</vt:lpstr>
      <vt:lpstr>Kenya - comments</vt:lpstr>
      <vt:lpstr>Lesotho - summary</vt:lpstr>
      <vt:lpstr>Lesotho - comments</vt:lpstr>
      <vt:lpstr>Malawi - summary</vt:lpstr>
      <vt:lpstr>Malawi - comments</vt:lpstr>
      <vt:lpstr>Mauritius - summary</vt:lpstr>
      <vt:lpstr>Mauritius - comments</vt:lpstr>
      <vt:lpstr>Namibia - summary</vt:lpstr>
      <vt:lpstr>Namibia - comments</vt:lpstr>
      <vt:lpstr>Rwanda - summary</vt:lpstr>
      <vt:lpstr>Rwanda - comments</vt:lpstr>
      <vt:lpstr>Seychelles - summary</vt:lpstr>
      <vt:lpstr>Seychelles - comments</vt:lpstr>
      <vt:lpstr>South Africa - summary</vt:lpstr>
      <vt:lpstr>South Africa - comments</vt:lpstr>
      <vt:lpstr>Sudan - summary</vt:lpstr>
      <vt:lpstr>Sudan - comments</vt:lpstr>
      <vt:lpstr>Swaziland - summary</vt:lpstr>
      <vt:lpstr>Swaziland - comments</vt:lpstr>
      <vt:lpstr>Tanzania - summary</vt:lpstr>
      <vt:lpstr>Tanzania - comments</vt:lpstr>
      <vt:lpstr>Uganda - summary</vt:lpstr>
      <vt:lpstr>Uganda - comments</vt:lpstr>
      <vt:lpstr>Zambia - summary</vt:lpstr>
      <vt:lpstr>Zambia - comments</vt:lpstr>
      <vt:lpstr>Zimbabwe - summary</vt:lpstr>
      <vt:lpstr>Zimbabwe - comments</vt:lpstr>
      <vt:lpstr>Conclusions</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EC project</dc:title>
  <dc:creator>DAR</dc:creator>
  <cp:lastModifiedBy>DAR</cp:lastModifiedBy>
  <cp:revision>743</cp:revision>
  <cp:lastPrinted>2013-05-21T07:45:52Z</cp:lastPrinted>
  <dcterms:created xsi:type="dcterms:W3CDTF">2006-05-30T12:53:59Z</dcterms:created>
  <dcterms:modified xsi:type="dcterms:W3CDTF">2013-07-03T16:01:09Z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0x01010006F0F5D3F439E64F84B9BE95B8683F14</vt:lpwstr>
  </property>
</Properties>
</file>