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4"/>
  </p:notesMasterIdLst>
  <p:handoutMasterIdLst>
    <p:handoutMasterId r:id="rId55"/>
  </p:handoutMasterIdLst>
  <p:sldIdLst>
    <p:sldId id="343" r:id="rId2"/>
    <p:sldId id="457" r:id="rId3"/>
    <p:sldId id="533" r:id="rId4"/>
    <p:sldId id="564" r:id="rId5"/>
    <p:sldId id="563" r:id="rId6"/>
    <p:sldId id="558" r:id="rId7"/>
    <p:sldId id="545" r:id="rId8"/>
    <p:sldId id="546" r:id="rId9"/>
    <p:sldId id="547" r:id="rId10"/>
    <p:sldId id="557" r:id="rId11"/>
    <p:sldId id="548" r:id="rId12"/>
    <p:sldId id="549" r:id="rId13"/>
    <p:sldId id="550" r:id="rId14"/>
    <p:sldId id="551" r:id="rId15"/>
    <p:sldId id="552" r:id="rId16"/>
    <p:sldId id="560" r:id="rId17"/>
    <p:sldId id="553" r:id="rId18"/>
    <p:sldId id="568" r:id="rId19"/>
    <p:sldId id="458" r:id="rId20"/>
    <p:sldId id="460" r:id="rId21"/>
    <p:sldId id="462" r:id="rId22"/>
    <p:sldId id="526" r:id="rId23"/>
    <p:sldId id="464" r:id="rId24"/>
    <p:sldId id="569" r:id="rId25"/>
    <p:sldId id="466" r:id="rId26"/>
    <p:sldId id="467" r:id="rId27"/>
    <p:sldId id="468" r:id="rId28"/>
    <p:sldId id="570" r:id="rId29"/>
    <p:sldId id="469" r:id="rId30"/>
    <p:sldId id="566" r:id="rId31"/>
    <p:sldId id="567" r:id="rId32"/>
    <p:sldId id="571" r:id="rId33"/>
    <p:sldId id="470" r:id="rId34"/>
    <p:sldId id="472" r:id="rId35"/>
    <p:sldId id="473" r:id="rId36"/>
    <p:sldId id="475" r:id="rId37"/>
    <p:sldId id="490" r:id="rId38"/>
    <p:sldId id="492" r:id="rId39"/>
    <p:sldId id="529" r:id="rId40"/>
    <p:sldId id="530" r:id="rId41"/>
    <p:sldId id="503" r:id="rId42"/>
    <p:sldId id="504" r:id="rId43"/>
    <p:sldId id="506" r:id="rId44"/>
    <p:sldId id="507" r:id="rId45"/>
    <p:sldId id="509" r:id="rId46"/>
    <p:sldId id="510" r:id="rId47"/>
    <p:sldId id="573" r:id="rId48"/>
    <p:sldId id="574" r:id="rId49"/>
    <p:sldId id="575" r:id="rId50"/>
    <p:sldId id="576" r:id="rId51"/>
    <p:sldId id="577" r:id="rId52"/>
    <p:sldId id="397" r:id="rId53"/>
  </p:sldIdLst>
  <p:sldSz cx="9144000" cy="6858000" type="screen4x3"/>
  <p:notesSz cx="6781800" cy="9918700"/>
  <p:defaultTextStyle>
    <a:defPPr>
      <a:defRPr lang="en-US"/>
    </a:defPPr>
    <a:lvl1pPr algn="l" rtl="0" eaLnBrk="0" fontAlgn="base" hangingPunct="0">
      <a:spcBef>
        <a:spcPct val="0"/>
      </a:spcBef>
      <a:spcAft>
        <a:spcPct val="0"/>
      </a:spcAft>
      <a:defRPr sz="1900" kern="1200">
        <a:solidFill>
          <a:srgbClr val="646464"/>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1900" kern="1200">
        <a:solidFill>
          <a:srgbClr val="646464"/>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1900" kern="1200">
        <a:solidFill>
          <a:srgbClr val="646464"/>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1900" kern="1200">
        <a:solidFill>
          <a:srgbClr val="646464"/>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1900" kern="1200">
        <a:solidFill>
          <a:srgbClr val="646464"/>
        </a:solidFill>
        <a:latin typeface="Verdana" charset="0"/>
        <a:ea typeface="ＭＳ Ｐゴシック" charset="0"/>
        <a:cs typeface="ＭＳ Ｐゴシック" charset="0"/>
      </a:defRPr>
    </a:lvl5pPr>
    <a:lvl6pPr marL="2286000" algn="l" defTabSz="457200" rtl="0" eaLnBrk="1" latinLnBrk="0" hangingPunct="1">
      <a:defRPr sz="1900" kern="1200">
        <a:solidFill>
          <a:srgbClr val="646464"/>
        </a:solidFill>
        <a:latin typeface="Verdana" charset="0"/>
        <a:ea typeface="ＭＳ Ｐゴシック" charset="0"/>
        <a:cs typeface="ＭＳ Ｐゴシック" charset="0"/>
      </a:defRPr>
    </a:lvl6pPr>
    <a:lvl7pPr marL="2743200" algn="l" defTabSz="457200" rtl="0" eaLnBrk="1" latinLnBrk="0" hangingPunct="1">
      <a:defRPr sz="1900" kern="1200">
        <a:solidFill>
          <a:srgbClr val="646464"/>
        </a:solidFill>
        <a:latin typeface="Verdana" charset="0"/>
        <a:ea typeface="ＭＳ Ｐゴシック" charset="0"/>
        <a:cs typeface="ＭＳ Ｐゴシック" charset="0"/>
      </a:defRPr>
    </a:lvl7pPr>
    <a:lvl8pPr marL="3200400" algn="l" defTabSz="457200" rtl="0" eaLnBrk="1" latinLnBrk="0" hangingPunct="1">
      <a:defRPr sz="1900" kern="1200">
        <a:solidFill>
          <a:srgbClr val="646464"/>
        </a:solidFill>
        <a:latin typeface="Verdana" charset="0"/>
        <a:ea typeface="ＭＳ Ｐゴシック" charset="0"/>
        <a:cs typeface="ＭＳ Ｐゴシック" charset="0"/>
      </a:defRPr>
    </a:lvl8pPr>
    <a:lvl9pPr marL="3657600" algn="l" defTabSz="457200" rtl="0" eaLnBrk="1" latinLnBrk="0" hangingPunct="1">
      <a:defRPr sz="1900" kern="1200">
        <a:solidFill>
          <a:srgbClr val="646464"/>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FB2F"/>
    <a:srgbClr val="525152"/>
    <a:srgbClr val="646464"/>
    <a:srgbClr val="87BBE0"/>
    <a:srgbClr val="D9445A"/>
    <a:srgbClr val="1B5BA2"/>
    <a:srgbClr val="0E438A"/>
    <a:srgbClr val="0099CC"/>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61" autoAdjust="0"/>
    <p:restoredTop sz="94660"/>
  </p:normalViewPr>
  <p:slideViewPr>
    <p:cSldViewPr>
      <p:cViewPr varScale="1">
        <p:scale>
          <a:sx n="85" d="100"/>
          <a:sy n="85" d="100"/>
        </p:scale>
        <p:origin x="-162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790" y="-91"/>
      </p:cViewPr>
      <p:guideLst>
        <p:guide orient="horz" pos="3124"/>
        <p:guide pos="21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lvl1pPr defTabSz="912813">
              <a:defRPr sz="1200" smtClean="0">
                <a:solidFill>
                  <a:schemeClr val="tx1"/>
                </a:solidFill>
                <a:cs typeface="+mn-cs"/>
              </a:defRPr>
            </a:lvl1pPr>
          </a:lstStyle>
          <a:p>
            <a:pPr>
              <a:defRPr/>
            </a:pPr>
            <a:endParaRPr lang="en-US"/>
          </a:p>
        </p:txBody>
      </p:sp>
      <p:sp>
        <p:nvSpPr>
          <p:cNvPr id="28675" name="Rectangle 3"/>
          <p:cNvSpPr>
            <a:spLocks noGrp="1" noChangeArrowheads="1"/>
          </p:cNvSpPr>
          <p:nvPr>
            <p:ph type="dt" sz="quarter" idx="1"/>
          </p:nvPr>
        </p:nvSpPr>
        <p:spPr bwMode="auto">
          <a:xfrm>
            <a:off x="3841750" y="0"/>
            <a:ext cx="2940050" cy="496888"/>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lvl1pPr algn="r" defTabSz="912813">
              <a:defRPr sz="1200" smtClean="0">
                <a:solidFill>
                  <a:schemeClr val="tx1"/>
                </a:solidFill>
                <a:cs typeface="+mn-cs"/>
              </a:defRPr>
            </a:lvl1pPr>
          </a:lstStyle>
          <a:p>
            <a:pPr>
              <a:defRPr/>
            </a:pPr>
            <a:endParaRPr lang="en-US"/>
          </a:p>
        </p:txBody>
      </p:sp>
      <p:sp>
        <p:nvSpPr>
          <p:cNvPr id="28676" name="Rectangle 4"/>
          <p:cNvSpPr>
            <a:spLocks noGrp="1" noChangeArrowheads="1"/>
          </p:cNvSpPr>
          <p:nvPr>
            <p:ph type="ftr" sz="quarter" idx="2"/>
          </p:nvPr>
        </p:nvSpPr>
        <p:spPr bwMode="auto">
          <a:xfrm>
            <a:off x="0" y="9421813"/>
            <a:ext cx="2940050" cy="496887"/>
          </a:xfrm>
          <a:prstGeom prst="rect">
            <a:avLst/>
          </a:prstGeom>
          <a:noFill/>
          <a:ln w="9525">
            <a:noFill/>
            <a:miter lim="800000"/>
            <a:headEnd/>
            <a:tailEnd/>
          </a:ln>
          <a:effectLst/>
        </p:spPr>
        <p:txBody>
          <a:bodyPr vert="horz" wrap="square" lIns="91275" tIns="45636" rIns="91275" bIns="45636" numCol="1" anchor="b" anchorCtr="0" compatLnSpc="1">
            <a:prstTxWarp prst="textNoShape">
              <a:avLst/>
            </a:prstTxWarp>
          </a:bodyPr>
          <a:lstStyle>
            <a:lvl1pPr defTabSz="912813">
              <a:defRPr sz="1200" smtClean="0">
                <a:solidFill>
                  <a:schemeClr val="tx1"/>
                </a:solidFill>
                <a:cs typeface="+mn-cs"/>
              </a:defRPr>
            </a:lvl1pPr>
          </a:lstStyle>
          <a:p>
            <a:pPr>
              <a:defRPr/>
            </a:pPr>
            <a:endParaRPr lang="en-US"/>
          </a:p>
        </p:txBody>
      </p:sp>
      <p:sp>
        <p:nvSpPr>
          <p:cNvPr id="28677" name="Rectangle 5"/>
          <p:cNvSpPr>
            <a:spLocks noGrp="1" noChangeArrowheads="1"/>
          </p:cNvSpPr>
          <p:nvPr>
            <p:ph type="sldNum" sz="quarter" idx="3"/>
          </p:nvPr>
        </p:nvSpPr>
        <p:spPr bwMode="auto">
          <a:xfrm>
            <a:off x="3841750" y="9421813"/>
            <a:ext cx="2940050" cy="496887"/>
          </a:xfrm>
          <a:prstGeom prst="rect">
            <a:avLst/>
          </a:prstGeom>
          <a:noFill/>
          <a:ln w="9525">
            <a:noFill/>
            <a:miter lim="800000"/>
            <a:headEnd/>
            <a:tailEnd/>
          </a:ln>
          <a:effectLst/>
        </p:spPr>
        <p:txBody>
          <a:bodyPr vert="horz" wrap="square" lIns="91275" tIns="45636" rIns="91275" bIns="45636" numCol="1" anchor="b" anchorCtr="0" compatLnSpc="1">
            <a:prstTxWarp prst="textNoShape">
              <a:avLst/>
            </a:prstTxWarp>
          </a:bodyPr>
          <a:lstStyle>
            <a:lvl1pPr algn="r" defTabSz="912813">
              <a:defRPr sz="1200" smtClean="0">
                <a:solidFill>
                  <a:schemeClr val="tx1"/>
                </a:solidFill>
                <a:cs typeface="+mn-cs"/>
              </a:defRPr>
            </a:lvl1pPr>
          </a:lstStyle>
          <a:p>
            <a:pPr>
              <a:defRPr/>
            </a:pPr>
            <a:fld id="{BB91C23E-3FDA-7B42-91D2-005BCACC09C6}" type="slidenum">
              <a:rPr lang="en-US"/>
              <a:pPr>
                <a:defRPr/>
              </a:pPr>
              <a:t>‹#›</a:t>
            </a:fld>
            <a:endParaRPr lang="en-US"/>
          </a:p>
        </p:txBody>
      </p:sp>
    </p:spTree>
    <p:extLst>
      <p:ext uri="{BB962C8B-B14F-4D97-AF65-F5344CB8AC3E}">
        <p14:creationId xmlns:p14="http://schemas.microsoft.com/office/powerpoint/2010/main" val="1283586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lvl1pPr defTabSz="912813">
              <a:defRPr sz="1200" smtClean="0">
                <a:solidFill>
                  <a:schemeClr val="tx1"/>
                </a:solidFill>
                <a:cs typeface="+mn-cs"/>
              </a:defRPr>
            </a:lvl1pPr>
          </a:lstStyle>
          <a:p>
            <a:pPr>
              <a:defRPr/>
            </a:pPr>
            <a:endParaRPr lang="en-US"/>
          </a:p>
        </p:txBody>
      </p:sp>
      <p:sp>
        <p:nvSpPr>
          <p:cNvPr id="48131" name="Rectangle 3"/>
          <p:cNvSpPr>
            <a:spLocks noGrp="1" noChangeArrowheads="1"/>
          </p:cNvSpPr>
          <p:nvPr>
            <p:ph type="dt" idx="1"/>
          </p:nvPr>
        </p:nvSpPr>
        <p:spPr bwMode="auto">
          <a:xfrm>
            <a:off x="3841750" y="0"/>
            <a:ext cx="2940050" cy="496888"/>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lvl1pPr algn="r" defTabSz="912813">
              <a:defRPr sz="1200" smtClean="0">
                <a:solidFill>
                  <a:schemeClr val="tx1"/>
                </a:solidFill>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912813" y="744538"/>
            <a:ext cx="4957762" cy="3717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3" name="Rectangle 5"/>
          <p:cNvSpPr>
            <a:spLocks noGrp="1" noChangeArrowheads="1"/>
          </p:cNvSpPr>
          <p:nvPr>
            <p:ph type="body" sz="quarter" idx="3"/>
          </p:nvPr>
        </p:nvSpPr>
        <p:spPr bwMode="auto">
          <a:xfrm>
            <a:off x="904875" y="4711700"/>
            <a:ext cx="4972050" cy="4462463"/>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21813"/>
            <a:ext cx="2940050" cy="496887"/>
          </a:xfrm>
          <a:prstGeom prst="rect">
            <a:avLst/>
          </a:prstGeom>
          <a:noFill/>
          <a:ln w="9525">
            <a:noFill/>
            <a:miter lim="800000"/>
            <a:headEnd/>
            <a:tailEnd/>
          </a:ln>
          <a:effectLst/>
        </p:spPr>
        <p:txBody>
          <a:bodyPr vert="horz" wrap="square" lIns="91275" tIns="45636" rIns="91275" bIns="45636" numCol="1" anchor="b" anchorCtr="0" compatLnSpc="1">
            <a:prstTxWarp prst="textNoShape">
              <a:avLst/>
            </a:prstTxWarp>
          </a:bodyPr>
          <a:lstStyle>
            <a:lvl1pPr defTabSz="912813">
              <a:defRPr sz="1200" smtClean="0">
                <a:solidFill>
                  <a:schemeClr val="tx1"/>
                </a:solidFill>
                <a:cs typeface="+mn-cs"/>
              </a:defRPr>
            </a:lvl1pPr>
          </a:lstStyle>
          <a:p>
            <a:pPr>
              <a:defRPr/>
            </a:pPr>
            <a:endParaRPr lang="en-US"/>
          </a:p>
        </p:txBody>
      </p:sp>
      <p:sp>
        <p:nvSpPr>
          <p:cNvPr id="48135" name="Rectangle 7"/>
          <p:cNvSpPr>
            <a:spLocks noGrp="1" noChangeArrowheads="1"/>
          </p:cNvSpPr>
          <p:nvPr>
            <p:ph type="sldNum" sz="quarter" idx="5"/>
          </p:nvPr>
        </p:nvSpPr>
        <p:spPr bwMode="auto">
          <a:xfrm>
            <a:off x="3841750" y="9421813"/>
            <a:ext cx="2940050" cy="496887"/>
          </a:xfrm>
          <a:prstGeom prst="rect">
            <a:avLst/>
          </a:prstGeom>
          <a:noFill/>
          <a:ln w="9525">
            <a:noFill/>
            <a:miter lim="800000"/>
            <a:headEnd/>
            <a:tailEnd/>
          </a:ln>
          <a:effectLst/>
        </p:spPr>
        <p:txBody>
          <a:bodyPr vert="horz" wrap="square" lIns="91275" tIns="45636" rIns="91275" bIns="45636" numCol="1" anchor="b" anchorCtr="0" compatLnSpc="1">
            <a:prstTxWarp prst="textNoShape">
              <a:avLst/>
            </a:prstTxWarp>
          </a:bodyPr>
          <a:lstStyle>
            <a:lvl1pPr algn="r" defTabSz="912813">
              <a:defRPr sz="1200" smtClean="0">
                <a:solidFill>
                  <a:schemeClr val="tx1"/>
                </a:solidFill>
                <a:cs typeface="+mn-cs"/>
              </a:defRPr>
            </a:lvl1pPr>
          </a:lstStyle>
          <a:p>
            <a:pPr>
              <a:defRPr/>
            </a:pPr>
            <a:fld id="{9772EBC8-868B-C64E-969A-F9ADCEB9799B}" type="slidenum">
              <a:rPr lang="en-US"/>
              <a:pPr>
                <a:defRPr/>
              </a:pPr>
              <a:t>‹#›</a:t>
            </a:fld>
            <a:endParaRPr lang="en-US"/>
          </a:p>
        </p:txBody>
      </p:sp>
    </p:spTree>
    <p:extLst>
      <p:ext uri="{BB962C8B-B14F-4D97-AF65-F5344CB8AC3E}">
        <p14:creationId xmlns:p14="http://schemas.microsoft.com/office/powerpoint/2010/main" val="3788632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charset="0"/>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900">
                <a:solidFill>
                  <a:srgbClr val="646464"/>
                </a:solidFill>
                <a:latin typeface="Verdana" charset="0"/>
                <a:ea typeface="ＭＳ Ｐゴシック" charset="0"/>
                <a:cs typeface="ＭＳ Ｐゴシック" charset="0"/>
              </a:defRPr>
            </a:lvl1pPr>
            <a:lvl2pPr marL="742950" indent="-285750" defTabSz="912813">
              <a:defRPr sz="1900">
                <a:solidFill>
                  <a:srgbClr val="646464"/>
                </a:solidFill>
                <a:latin typeface="Verdana" charset="0"/>
                <a:ea typeface="ＭＳ Ｐゴシック" charset="0"/>
              </a:defRPr>
            </a:lvl2pPr>
            <a:lvl3pPr marL="1143000" indent="-228600" defTabSz="912813">
              <a:defRPr sz="1900">
                <a:solidFill>
                  <a:srgbClr val="646464"/>
                </a:solidFill>
                <a:latin typeface="Verdana" charset="0"/>
                <a:ea typeface="ＭＳ Ｐゴシック" charset="0"/>
              </a:defRPr>
            </a:lvl3pPr>
            <a:lvl4pPr marL="1600200" indent="-228600" defTabSz="912813">
              <a:defRPr sz="1900">
                <a:solidFill>
                  <a:srgbClr val="646464"/>
                </a:solidFill>
                <a:latin typeface="Verdana" charset="0"/>
                <a:ea typeface="ＭＳ Ｐゴシック" charset="0"/>
              </a:defRPr>
            </a:lvl4pPr>
            <a:lvl5pPr marL="2057400" indent="-228600" defTabSz="912813">
              <a:defRPr sz="1900">
                <a:solidFill>
                  <a:srgbClr val="646464"/>
                </a:solidFill>
                <a:latin typeface="Verdana" charset="0"/>
                <a:ea typeface="ＭＳ Ｐゴシック" charset="0"/>
              </a:defRPr>
            </a:lvl5pPr>
            <a:lvl6pPr marL="2514600" indent="-228600" defTabSz="912813" eaLnBrk="0" fontAlgn="base" hangingPunct="0">
              <a:spcBef>
                <a:spcPct val="0"/>
              </a:spcBef>
              <a:spcAft>
                <a:spcPct val="0"/>
              </a:spcAft>
              <a:defRPr sz="1900">
                <a:solidFill>
                  <a:srgbClr val="646464"/>
                </a:solidFill>
                <a:latin typeface="Verdana" charset="0"/>
                <a:ea typeface="ＭＳ Ｐゴシック" charset="0"/>
              </a:defRPr>
            </a:lvl6pPr>
            <a:lvl7pPr marL="2971800" indent="-228600" defTabSz="912813" eaLnBrk="0" fontAlgn="base" hangingPunct="0">
              <a:spcBef>
                <a:spcPct val="0"/>
              </a:spcBef>
              <a:spcAft>
                <a:spcPct val="0"/>
              </a:spcAft>
              <a:defRPr sz="1900">
                <a:solidFill>
                  <a:srgbClr val="646464"/>
                </a:solidFill>
                <a:latin typeface="Verdana" charset="0"/>
                <a:ea typeface="ＭＳ Ｐゴシック" charset="0"/>
              </a:defRPr>
            </a:lvl7pPr>
            <a:lvl8pPr marL="3429000" indent="-228600" defTabSz="912813" eaLnBrk="0" fontAlgn="base" hangingPunct="0">
              <a:spcBef>
                <a:spcPct val="0"/>
              </a:spcBef>
              <a:spcAft>
                <a:spcPct val="0"/>
              </a:spcAft>
              <a:defRPr sz="1900">
                <a:solidFill>
                  <a:srgbClr val="646464"/>
                </a:solidFill>
                <a:latin typeface="Verdana" charset="0"/>
                <a:ea typeface="ＭＳ Ｐゴシック" charset="0"/>
              </a:defRPr>
            </a:lvl8pPr>
            <a:lvl9pPr marL="3886200" indent="-228600" defTabSz="912813" eaLnBrk="0" fontAlgn="base" hangingPunct="0">
              <a:spcBef>
                <a:spcPct val="0"/>
              </a:spcBef>
              <a:spcAft>
                <a:spcPct val="0"/>
              </a:spcAft>
              <a:defRPr sz="1900">
                <a:solidFill>
                  <a:srgbClr val="646464"/>
                </a:solidFill>
                <a:latin typeface="Verdana" charset="0"/>
                <a:ea typeface="ＭＳ Ｐゴシック" charset="0"/>
              </a:defRPr>
            </a:lvl9pPr>
          </a:lstStyle>
          <a:p>
            <a:fld id="{13491067-DE1C-6C46-9251-2ED5B96C7FA7}" type="slidenum">
              <a:rPr lang="en-US" sz="1200">
                <a:solidFill>
                  <a:schemeClr val="tx1"/>
                </a:solidFill>
              </a:rPr>
              <a:pPr/>
              <a:t>1</a:t>
            </a:fld>
            <a:endParaRPr lang="en-US" sz="1200">
              <a:solidFill>
                <a:schemeClr val="tx1"/>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buFontTx/>
              <a:buChar char="•"/>
            </a:pPr>
            <a:r>
              <a:rPr lang="de-DE" dirty="0" err="1">
                <a:latin typeface="Times New Roman" charset="0"/>
              </a:rPr>
              <a:t>Bonjour</a:t>
            </a:r>
            <a:r>
              <a:rPr lang="de-DE" dirty="0">
                <a:latin typeface="Times New Roman" charset="0"/>
              </a:rPr>
              <a:t> à </a:t>
            </a:r>
            <a:r>
              <a:rPr lang="de-DE" dirty="0" err="1">
                <a:latin typeface="Times New Roman" charset="0"/>
              </a:rPr>
              <a:t>tous</a:t>
            </a:r>
            <a:r>
              <a:rPr lang="de-DE" dirty="0">
                <a:latin typeface="Times New Roman" charset="0"/>
              </a:rPr>
              <a:t>,</a:t>
            </a:r>
          </a:p>
          <a:p>
            <a:pPr eaLnBrk="1" hangingPunct="1">
              <a:lnSpc>
                <a:spcPct val="120000"/>
              </a:lnSpc>
              <a:buFontTx/>
              <a:buChar char="•"/>
            </a:pPr>
            <a:r>
              <a:rPr lang="de-DE" dirty="0">
                <a:latin typeface="Times New Roman" charset="0"/>
              </a:rPr>
              <a:t>Je </a:t>
            </a:r>
            <a:r>
              <a:rPr lang="de-DE" dirty="0" err="1">
                <a:latin typeface="Times New Roman" charset="0"/>
              </a:rPr>
              <a:t>suis</a:t>
            </a:r>
            <a:r>
              <a:rPr lang="de-DE" dirty="0">
                <a:latin typeface="Times New Roman" charset="0"/>
              </a:rPr>
              <a:t> </a:t>
            </a:r>
            <a:r>
              <a:rPr lang="de-DE" dirty="0" err="1">
                <a:latin typeface="Times New Roman" charset="0"/>
              </a:rPr>
              <a:t>tres</a:t>
            </a:r>
            <a:r>
              <a:rPr lang="de-DE" dirty="0">
                <a:latin typeface="Times New Roman" charset="0"/>
              </a:rPr>
              <a:t> </a:t>
            </a:r>
            <a:r>
              <a:rPr lang="de-DE" dirty="0" err="1">
                <a:latin typeface="Times New Roman" charset="0"/>
              </a:rPr>
              <a:t>heureux</a:t>
            </a:r>
            <a:r>
              <a:rPr lang="de-DE" dirty="0">
                <a:latin typeface="Times New Roman" charset="0"/>
              </a:rPr>
              <a:t> </a:t>
            </a:r>
            <a:r>
              <a:rPr lang="de-DE" dirty="0" err="1">
                <a:latin typeface="Times New Roman" charset="0"/>
              </a:rPr>
              <a:t>d‘être</a:t>
            </a:r>
            <a:r>
              <a:rPr lang="de-DE" dirty="0">
                <a:latin typeface="Times New Roman" charset="0"/>
              </a:rPr>
              <a:t> </a:t>
            </a:r>
            <a:r>
              <a:rPr lang="de-DE" dirty="0" err="1">
                <a:latin typeface="Times New Roman" charset="0"/>
              </a:rPr>
              <a:t>parmi</a:t>
            </a:r>
            <a:r>
              <a:rPr lang="de-DE" dirty="0">
                <a:latin typeface="Times New Roman" charset="0"/>
              </a:rPr>
              <a:t> </a:t>
            </a:r>
            <a:r>
              <a:rPr lang="de-DE" dirty="0" err="1">
                <a:latin typeface="Times New Roman" charset="0"/>
              </a:rPr>
              <a:t>vous</a:t>
            </a:r>
            <a:r>
              <a:rPr lang="de-DE" dirty="0">
                <a:latin typeface="Times New Roman" charset="0"/>
              </a:rPr>
              <a:t> </a:t>
            </a:r>
            <a:r>
              <a:rPr lang="de-DE" dirty="0" err="1">
                <a:latin typeface="Times New Roman" charset="0"/>
              </a:rPr>
              <a:t>aujourd‘hui</a:t>
            </a:r>
            <a:r>
              <a:rPr lang="de-DE" dirty="0">
                <a:latin typeface="Times New Roman" charset="0"/>
              </a:rPr>
              <a:t>. </a:t>
            </a:r>
          </a:p>
          <a:p>
            <a:pPr eaLnBrk="1" hangingPunct="1">
              <a:lnSpc>
                <a:spcPct val="120000"/>
              </a:lnSpc>
              <a:buFontTx/>
              <a:buChar char="•"/>
            </a:pPr>
            <a:r>
              <a:rPr lang="de-DE" dirty="0">
                <a:latin typeface="Times New Roman" charset="0"/>
              </a:rPr>
              <a:t>Je </a:t>
            </a:r>
            <a:r>
              <a:rPr lang="de-DE" dirty="0" err="1">
                <a:latin typeface="Times New Roman" charset="0"/>
              </a:rPr>
              <a:t>voudrais</a:t>
            </a:r>
            <a:r>
              <a:rPr lang="de-DE" dirty="0">
                <a:latin typeface="Times New Roman" charset="0"/>
              </a:rPr>
              <a:t> </a:t>
            </a:r>
            <a:r>
              <a:rPr lang="de-DE" dirty="0" err="1">
                <a:latin typeface="Times New Roman" charset="0"/>
              </a:rPr>
              <a:t>remercier</a:t>
            </a:r>
            <a:r>
              <a:rPr lang="de-DE" dirty="0">
                <a:latin typeface="Times New Roman" charset="0"/>
              </a:rPr>
              <a:t> Mr. </a:t>
            </a:r>
            <a:r>
              <a:rPr lang="de-DE" dirty="0" err="1">
                <a:latin typeface="Times New Roman" charset="0"/>
              </a:rPr>
              <a:t>Kamdem</a:t>
            </a:r>
            <a:r>
              <a:rPr lang="de-DE" dirty="0">
                <a:latin typeface="Times New Roman" charset="0"/>
              </a:rPr>
              <a:t> </a:t>
            </a:r>
            <a:r>
              <a:rPr lang="de-DE" dirty="0" err="1">
                <a:latin typeface="Times New Roman" charset="0"/>
              </a:rPr>
              <a:t>pour</a:t>
            </a:r>
            <a:r>
              <a:rPr lang="de-DE" dirty="0">
                <a:latin typeface="Times New Roman" charset="0"/>
              </a:rPr>
              <a:t> </a:t>
            </a:r>
            <a:r>
              <a:rPr lang="de-DE" dirty="0" err="1">
                <a:latin typeface="Times New Roman" charset="0"/>
              </a:rPr>
              <a:t>son</a:t>
            </a:r>
            <a:r>
              <a:rPr lang="de-DE" dirty="0">
                <a:latin typeface="Times New Roman" charset="0"/>
              </a:rPr>
              <a:t> </a:t>
            </a:r>
            <a:r>
              <a:rPr lang="de-DE" dirty="0" err="1">
                <a:latin typeface="Times New Roman" charset="0"/>
              </a:rPr>
              <a:t>invitation</a:t>
            </a:r>
            <a:r>
              <a:rPr lang="de-DE" dirty="0">
                <a:latin typeface="Times New Roman" charset="0"/>
              </a:rPr>
              <a:t> a </a:t>
            </a:r>
            <a:r>
              <a:rPr lang="de-DE" dirty="0" err="1">
                <a:latin typeface="Times New Roman" charset="0"/>
              </a:rPr>
              <a:t>l‘atelier</a:t>
            </a:r>
            <a:r>
              <a:rPr lang="de-DE" dirty="0">
                <a:latin typeface="Times New Roman" charset="0"/>
              </a:rPr>
              <a:t>.</a:t>
            </a:r>
          </a:p>
          <a:p>
            <a:pPr eaLnBrk="1" hangingPunct="1">
              <a:lnSpc>
                <a:spcPct val="120000"/>
              </a:lnSpc>
              <a:buFontTx/>
              <a:buChar char="•"/>
            </a:pPr>
            <a:r>
              <a:rPr lang="de-DE" dirty="0" err="1">
                <a:latin typeface="Times New Roman" charset="0"/>
              </a:rPr>
              <a:t>Permettez-moi</a:t>
            </a:r>
            <a:r>
              <a:rPr lang="de-DE" dirty="0">
                <a:latin typeface="Times New Roman" charset="0"/>
              </a:rPr>
              <a:t> de </a:t>
            </a:r>
            <a:r>
              <a:rPr lang="de-DE" dirty="0" err="1">
                <a:latin typeface="Times New Roman" charset="0"/>
              </a:rPr>
              <a:t>me</a:t>
            </a:r>
            <a:r>
              <a:rPr lang="de-DE" dirty="0">
                <a:latin typeface="Times New Roman" charset="0"/>
              </a:rPr>
              <a:t> </a:t>
            </a:r>
            <a:r>
              <a:rPr lang="de-DE" dirty="0" err="1">
                <a:latin typeface="Times New Roman" charset="0"/>
              </a:rPr>
              <a:t>presenter</a:t>
            </a:r>
            <a:r>
              <a:rPr lang="de-DE" dirty="0">
                <a:latin typeface="Times New Roman" charset="0"/>
              </a:rPr>
              <a:t>.</a:t>
            </a:r>
          </a:p>
          <a:p>
            <a:pPr marL="742950" lvl="1" indent="-285750" eaLnBrk="1" hangingPunct="1">
              <a:lnSpc>
                <a:spcPct val="120000"/>
              </a:lnSpc>
              <a:buFontTx/>
              <a:buChar char="•"/>
            </a:pPr>
            <a:r>
              <a:rPr lang="de-DE" dirty="0">
                <a:latin typeface="Times New Roman" charset="0"/>
                <a:cs typeface="Arial" charset="0"/>
              </a:rPr>
              <a:t>Je </a:t>
            </a:r>
            <a:r>
              <a:rPr lang="de-DE" dirty="0" err="1">
                <a:latin typeface="Times New Roman" charset="0"/>
                <a:cs typeface="Arial" charset="0"/>
              </a:rPr>
              <a:t>viens</a:t>
            </a:r>
            <a:r>
              <a:rPr lang="de-DE" dirty="0">
                <a:latin typeface="Times New Roman" charset="0"/>
                <a:cs typeface="Arial" charset="0"/>
              </a:rPr>
              <a:t> de </a:t>
            </a:r>
            <a:r>
              <a:rPr lang="de-DE" dirty="0" err="1">
                <a:latin typeface="Times New Roman" charset="0"/>
                <a:cs typeface="Arial" charset="0"/>
              </a:rPr>
              <a:t>rejoindre</a:t>
            </a:r>
            <a:r>
              <a:rPr lang="de-DE" dirty="0">
                <a:latin typeface="Times New Roman" charset="0"/>
                <a:cs typeface="Arial" charset="0"/>
              </a:rPr>
              <a:t> le </a:t>
            </a:r>
            <a:r>
              <a:rPr lang="de-DE" dirty="0" err="1">
                <a:latin typeface="Times New Roman" charset="0"/>
                <a:cs typeface="Arial" charset="0"/>
              </a:rPr>
              <a:t>bureau</a:t>
            </a:r>
            <a:r>
              <a:rPr lang="de-DE" dirty="0">
                <a:latin typeface="Times New Roman" charset="0"/>
                <a:cs typeface="Arial" charset="0"/>
              </a:rPr>
              <a:t> de regional de </a:t>
            </a:r>
            <a:r>
              <a:rPr lang="de-DE" dirty="0" err="1">
                <a:latin typeface="Times New Roman" charset="0"/>
                <a:cs typeface="Arial" charset="0"/>
              </a:rPr>
              <a:t>l‘UIT</a:t>
            </a:r>
            <a:r>
              <a:rPr lang="de-DE" dirty="0">
                <a:latin typeface="Times New Roman" charset="0"/>
                <a:cs typeface="Arial" charset="0"/>
              </a:rPr>
              <a:t> </a:t>
            </a:r>
            <a:r>
              <a:rPr lang="de-DE" dirty="0" err="1">
                <a:latin typeface="Times New Roman" charset="0"/>
                <a:cs typeface="Arial" charset="0"/>
              </a:rPr>
              <a:t>pour</a:t>
            </a:r>
            <a:r>
              <a:rPr lang="de-DE" dirty="0">
                <a:latin typeface="Times New Roman" charset="0"/>
                <a:cs typeface="Arial" charset="0"/>
              </a:rPr>
              <a:t> </a:t>
            </a:r>
            <a:r>
              <a:rPr lang="de-DE" dirty="0" err="1">
                <a:latin typeface="Times New Roman" charset="0"/>
                <a:cs typeface="Arial" charset="0"/>
              </a:rPr>
              <a:t>l‘Afrique</a:t>
            </a:r>
            <a:r>
              <a:rPr lang="de-DE" dirty="0">
                <a:latin typeface="Times New Roman" charset="0"/>
                <a:cs typeface="Arial" charset="0"/>
              </a:rPr>
              <a:t> </a:t>
            </a:r>
            <a:r>
              <a:rPr lang="de-DE" dirty="0" err="1">
                <a:latin typeface="Times New Roman" charset="0"/>
                <a:cs typeface="Arial" charset="0"/>
              </a:rPr>
              <a:t>d‘Addis</a:t>
            </a:r>
            <a:r>
              <a:rPr lang="de-DE" dirty="0">
                <a:latin typeface="Times New Roman" charset="0"/>
                <a:cs typeface="Arial" charset="0"/>
              </a:rPr>
              <a:t> Abeba </a:t>
            </a:r>
            <a:r>
              <a:rPr lang="de-DE" dirty="0" err="1">
                <a:latin typeface="Times New Roman" charset="0"/>
                <a:cs typeface="Arial" charset="0"/>
              </a:rPr>
              <a:t>pour</a:t>
            </a:r>
            <a:r>
              <a:rPr lang="de-DE" dirty="0">
                <a:latin typeface="Times New Roman" charset="0"/>
                <a:cs typeface="Arial" charset="0"/>
              </a:rPr>
              <a:t> </a:t>
            </a:r>
            <a:r>
              <a:rPr lang="de-DE" dirty="0" err="1">
                <a:latin typeface="Times New Roman" charset="0"/>
                <a:cs typeface="Arial" charset="0"/>
              </a:rPr>
              <a:t>coordonner</a:t>
            </a:r>
            <a:r>
              <a:rPr lang="de-DE" dirty="0">
                <a:latin typeface="Times New Roman" charset="0"/>
                <a:cs typeface="Arial" charset="0"/>
              </a:rPr>
              <a:t> le </a:t>
            </a:r>
            <a:r>
              <a:rPr lang="de-DE" dirty="0" err="1">
                <a:latin typeface="Times New Roman" charset="0"/>
                <a:cs typeface="Arial" charset="0"/>
              </a:rPr>
              <a:t>projet</a:t>
            </a:r>
            <a:r>
              <a:rPr lang="de-DE" dirty="0">
                <a:latin typeface="Times New Roman" charset="0"/>
                <a:cs typeface="Arial" charset="0"/>
              </a:rPr>
              <a:t> </a:t>
            </a:r>
            <a:r>
              <a:rPr lang="de-DE" dirty="0" err="1">
                <a:latin typeface="Times New Roman" charset="0"/>
                <a:cs typeface="Arial" charset="0"/>
              </a:rPr>
              <a:t>d‘harmonisation</a:t>
            </a:r>
            <a:r>
              <a:rPr lang="de-DE" dirty="0">
                <a:latin typeface="Times New Roman" charset="0"/>
                <a:cs typeface="Arial" charset="0"/>
              </a:rPr>
              <a:t> </a:t>
            </a:r>
            <a:r>
              <a:rPr lang="de-DE" dirty="0" err="1">
                <a:latin typeface="Times New Roman" charset="0"/>
                <a:cs typeface="Arial" charset="0"/>
              </a:rPr>
              <a:t>reglementaire</a:t>
            </a:r>
            <a:r>
              <a:rPr lang="de-DE" dirty="0">
                <a:latin typeface="Times New Roman" charset="0"/>
                <a:cs typeface="Arial" charset="0"/>
              </a:rPr>
              <a:t> de </a:t>
            </a:r>
            <a:r>
              <a:rPr lang="de-DE" dirty="0" err="1">
                <a:latin typeface="Times New Roman" charset="0"/>
                <a:cs typeface="Arial" charset="0"/>
              </a:rPr>
              <a:t>l‘UIT</a:t>
            </a:r>
            <a:r>
              <a:rPr lang="de-DE" dirty="0">
                <a:latin typeface="Times New Roman" charset="0"/>
                <a:cs typeface="Arial" charset="0"/>
              </a:rPr>
              <a:t> et de la CE en </a:t>
            </a:r>
            <a:r>
              <a:rPr lang="de-DE" dirty="0" err="1">
                <a:latin typeface="Times New Roman" charset="0"/>
                <a:cs typeface="Arial" charset="0"/>
              </a:rPr>
              <a:t>Afrique</a:t>
            </a:r>
            <a:r>
              <a:rPr lang="de-DE" dirty="0">
                <a:latin typeface="Times New Roman" charset="0"/>
                <a:cs typeface="Arial" charset="0"/>
              </a:rPr>
              <a:t> sub-</a:t>
            </a:r>
            <a:r>
              <a:rPr lang="de-DE" dirty="0" err="1">
                <a:latin typeface="Times New Roman" charset="0"/>
                <a:cs typeface="Arial" charset="0"/>
              </a:rPr>
              <a:t>saharienne</a:t>
            </a:r>
            <a:endParaRPr lang="de-DE" dirty="0">
              <a:latin typeface="Times New Roman" charset="0"/>
              <a:cs typeface="Arial" charset="0"/>
            </a:endParaRPr>
          </a:p>
          <a:p>
            <a:pPr marL="742950" lvl="1" indent="-285750" eaLnBrk="1" hangingPunct="1">
              <a:lnSpc>
                <a:spcPct val="120000"/>
              </a:lnSpc>
              <a:buFontTx/>
              <a:buChar char="•"/>
            </a:pPr>
            <a:r>
              <a:rPr lang="de-DE" dirty="0">
                <a:latin typeface="Times New Roman" charset="0"/>
                <a:cs typeface="Arial" charset="0"/>
              </a:rPr>
              <a:t>Je </a:t>
            </a:r>
            <a:r>
              <a:rPr lang="de-DE" dirty="0" err="1">
                <a:latin typeface="Times New Roman" charset="0"/>
                <a:cs typeface="Arial" charset="0"/>
              </a:rPr>
              <a:t>travaillais</a:t>
            </a:r>
            <a:r>
              <a:rPr lang="de-DE" dirty="0">
                <a:latin typeface="Times New Roman" charset="0"/>
                <a:cs typeface="Arial" charset="0"/>
              </a:rPr>
              <a:t> </a:t>
            </a:r>
            <a:r>
              <a:rPr lang="de-DE" dirty="0" err="1">
                <a:latin typeface="Times New Roman" charset="0"/>
                <a:cs typeface="Arial" charset="0"/>
              </a:rPr>
              <a:t>precedemment</a:t>
            </a:r>
            <a:r>
              <a:rPr lang="de-DE" dirty="0">
                <a:latin typeface="Times New Roman" charset="0"/>
                <a:cs typeface="Arial" charset="0"/>
              </a:rPr>
              <a:t> </a:t>
            </a:r>
            <a:r>
              <a:rPr lang="de-DE" dirty="0" err="1">
                <a:latin typeface="Times New Roman" charset="0"/>
                <a:cs typeface="Arial" charset="0"/>
              </a:rPr>
              <a:t>chez</a:t>
            </a:r>
            <a:r>
              <a:rPr lang="de-DE" dirty="0">
                <a:latin typeface="Times New Roman" charset="0"/>
                <a:cs typeface="Arial" charset="0"/>
              </a:rPr>
              <a:t> le </a:t>
            </a:r>
            <a:r>
              <a:rPr lang="de-DE" dirty="0" err="1">
                <a:latin typeface="Times New Roman" charset="0"/>
                <a:cs typeface="Arial" charset="0"/>
              </a:rPr>
              <a:t>regulateur</a:t>
            </a:r>
            <a:r>
              <a:rPr lang="de-DE" dirty="0">
                <a:latin typeface="Times New Roman" charset="0"/>
                <a:cs typeface="Arial" charset="0"/>
              </a:rPr>
              <a:t> </a:t>
            </a:r>
            <a:r>
              <a:rPr lang="de-DE" dirty="0" err="1">
                <a:latin typeface="Times New Roman" charset="0"/>
                <a:cs typeface="Arial" charset="0"/>
              </a:rPr>
              <a:t>français</a:t>
            </a:r>
            <a:r>
              <a:rPr lang="de-DE" dirty="0">
                <a:latin typeface="Times New Roman" charset="0"/>
                <a:cs typeface="Arial" charset="0"/>
              </a:rPr>
              <a:t> </a:t>
            </a:r>
            <a:r>
              <a:rPr lang="de-DE" dirty="0" err="1">
                <a:latin typeface="Times New Roman" charset="0"/>
                <a:cs typeface="Arial" charset="0"/>
              </a:rPr>
              <a:t>l‘ARCEP</a:t>
            </a:r>
            <a:r>
              <a:rPr lang="de-DE" dirty="0">
                <a:latin typeface="Times New Roman" charset="0"/>
                <a:cs typeface="Arial" charset="0"/>
              </a:rPr>
              <a:t> au </a:t>
            </a:r>
            <a:r>
              <a:rPr lang="de-DE" dirty="0" err="1">
                <a:latin typeface="Times New Roman" charset="0"/>
                <a:cs typeface="Arial" charset="0"/>
              </a:rPr>
              <a:t>service</a:t>
            </a:r>
            <a:r>
              <a:rPr lang="de-DE" dirty="0">
                <a:latin typeface="Times New Roman" charset="0"/>
                <a:cs typeface="Arial" charset="0"/>
              </a:rPr>
              <a:t> </a:t>
            </a:r>
            <a:r>
              <a:rPr lang="de-DE" dirty="0" err="1">
                <a:latin typeface="Times New Roman" charset="0"/>
                <a:cs typeface="Arial" charset="0"/>
              </a:rPr>
              <a:t>economique</a:t>
            </a:r>
            <a:r>
              <a:rPr lang="de-DE" dirty="0">
                <a:latin typeface="Times New Roman" charset="0"/>
                <a:cs typeface="Arial" charset="0"/>
              </a:rPr>
              <a:t>. </a:t>
            </a:r>
          </a:p>
          <a:p>
            <a:pPr marL="742950" lvl="1" indent="-285750" eaLnBrk="1" hangingPunct="1">
              <a:lnSpc>
                <a:spcPct val="120000"/>
              </a:lnSpc>
              <a:buFontTx/>
              <a:buChar char="•"/>
            </a:pPr>
            <a:r>
              <a:rPr lang="de-DE" dirty="0">
                <a:latin typeface="Times New Roman" charset="0"/>
                <a:cs typeface="Arial" charset="0"/>
              </a:rPr>
              <a:t>Je </a:t>
            </a:r>
            <a:r>
              <a:rPr lang="de-DE" dirty="0" err="1">
                <a:latin typeface="Times New Roman" charset="0"/>
                <a:cs typeface="Arial" charset="0"/>
              </a:rPr>
              <a:t>m‘occupais</a:t>
            </a:r>
            <a:r>
              <a:rPr lang="de-DE" dirty="0">
                <a:latin typeface="Times New Roman" charset="0"/>
                <a:cs typeface="Arial" charset="0"/>
              </a:rPr>
              <a:t> de </a:t>
            </a:r>
            <a:r>
              <a:rPr lang="de-DE" dirty="0" err="1">
                <a:latin typeface="Times New Roman" charset="0"/>
                <a:cs typeface="Arial" charset="0"/>
              </a:rPr>
              <a:t>travaux</a:t>
            </a:r>
            <a:r>
              <a:rPr lang="de-DE" dirty="0">
                <a:latin typeface="Times New Roman" charset="0"/>
                <a:cs typeface="Arial" charset="0"/>
              </a:rPr>
              <a:t> de </a:t>
            </a:r>
            <a:r>
              <a:rPr lang="de-DE" dirty="0" err="1">
                <a:latin typeface="Times New Roman" charset="0"/>
                <a:cs typeface="Arial" charset="0"/>
              </a:rPr>
              <a:t>modelisation</a:t>
            </a:r>
            <a:r>
              <a:rPr lang="de-DE" dirty="0">
                <a:latin typeface="Times New Roman" charset="0"/>
                <a:cs typeface="Arial" charset="0"/>
              </a:rPr>
              <a:t> </a:t>
            </a:r>
            <a:r>
              <a:rPr lang="de-DE" dirty="0" err="1">
                <a:latin typeface="Times New Roman" charset="0"/>
                <a:cs typeface="Arial" charset="0"/>
              </a:rPr>
              <a:t>technico-economique</a:t>
            </a:r>
            <a:r>
              <a:rPr lang="de-DE" dirty="0">
                <a:latin typeface="Times New Roman" charset="0"/>
                <a:cs typeface="Arial" charset="0"/>
              </a:rPr>
              <a:t> et </a:t>
            </a:r>
            <a:r>
              <a:rPr lang="de-DE" dirty="0" err="1">
                <a:latin typeface="Times New Roman" charset="0"/>
                <a:cs typeface="Arial" charset="0"/>
              </a:rPr>
              <a:t>j‘etais</a:t>
            </a:r>
            <a:r>
              <a:rPr lang="de-DE" dirty="0">
                <a:latin typeface="Times New Roman" charset="0"/>
                <a:cs typeface="Arial" charset="0"/>
              </a:rPr>
              <a:t> plus </a:t>
            </a:r>
            <a:r>
              <a:rPr lang="de-DE" dirty="0" err="1">
                <a:latin typeface="Times New Roman" charset="0"/>
                <a:cs typeface="Arial" charset="0"/>
              </a:rPr>
              <a:t>particulièrement</a:t>
            </a:r>
            <a:r>
              <a:rPr lang="de-DE" dirty="0">
                <a:latin typeface="Times New Roman" charset="0"/>
                <a:cs typeface="Arial" charset="0"/>
              </a:rPr>
              <a:t> en </a:t>
            </a:r>
            <a:r>
              <a:rPr lang="de-DE" dirty="0" err="1">
                <a:latin typeface="Times New Roman" charset="0"/>
                <a:cs typeface="Arial" charset="0"/>
              </a:rPr>
              <a:t>charge</a:t>
            </a:r>
            <a:r>
              <a:rPr lang="de-DE" dirty="0">
                <a:latin typeface="Times New Roman" charset="0"/>
                <a:cs typeface="Arial" charset="0"/>
              </a:rPr>
              <a:t> de </a:t>
            </a:r>
            <a:r>
              <a:rPr lang="de-DE" dirty="0" err="1">
                <a:latin typeface="Times New Roman" charset="0"/>
                <a:cs typeface="Arial" charset="0"/>
              </a:rPr>
              <a:t>l‘évaluation</a:t>
            </a:r>
            <a:r>
              <a:rPr lang="de-DE" dirty="0">
                <a:latin typeface="Times New Roman" charset="0"/>
                <a:cs typeface="Arial" charset="0"/>
              </a:rPr>
              <a:t> du </a:t>
            </a:r>
            <a:r>
              <a:rPr lang="de-DE" dirty="0" err="1">
                <a:latin typeface="Times New Roman" charset="0"/>
                <a:cs typeface="Arial" charset="0"/>
              </a:rPr>
              <a:t>cout</a:t>
            </a:r>
            <a:r>
              <a:rPr lang="de-DE" dirty="0">
                <a:latin typeface="Times New Roman" charset="0"/>
                <a:cs typeface="Arial" charset="0"/>
              </a:rPr>
              <a:t> du </a:t>
            </a:r>
            <a:r>
              <a:rPr lang="de-DE" dirty="0" err="1">
                <a:latin typeface="Times New Roman" charset="0"/>
                <a:cs typeface="Arial" charset="0"/>
              </a:rPr>
              <a:t>service</a:t>
            </a:r>
            <a:r>
              <a:rPr lang="de-DE" dirty="0">
                <a:latin typeface="Times New Roman" charset="0"/>
                <a:cs typeface="Arial" charset="0"/>
              </a:rPr>
              <a:t> </a:t>
            </a:r>
            <a:r>
              <a:rPr lang="de-DE" dirty="0" err="1">
                <a:latin typeface="Times New Roman" charset="0"/>
                <a:cs typeface="Arial" charset="0"/>
              </a:rPr>
              <a:t>universel</a:t>
            </a:r>
            <a:r>
              <a:rPr lang="de-DE" dirty="0">
                <a:latin typeface="Times New Roman" charset="0"/>
                <a:cs typeface="Arial" charset="0"/>
              </a:rPr>
              <a:t> et de la </a:t>
            </a:r>
            <a:r>
              <a:rPr lang="de-DE" dirty="0" err="1">
                <a:latin typeface="Times New Roman" charset="0"/>
                <a:cs typeface="Arial" charset="0"/>
              </a:rPr>
              <a:t>terminaison</a:t>
            </a:r>
            <a:r>
              <a:rPr lang="de-DE" dirty="0">
                <a:latin typeface="Times New Roman" charset="0"/>
                <a:cs typeface="Arial" charset="0"/>
              </a:rPr>
              <a:t> </a:t>
            </a:r>
            <a:r>
              <a:rPr lang="de-DE" dirty="0" err="1">
                <a:latin typeface="Times New Roman" charset="0"/>
                <a:cs typeface="Arial" charset="0"/>
              </a:rPr>
              <a:t>d‘appel</a:t>
            </a:r>
            <a:r>
              <a:rPr lang="de-DE" dirty="0">
                <a:latin typeface="Times New Roman" charset="0"/>
                <a:cs typeface="Arial" charset="0"/>
              </a:rPr>
              <a:t> mobile </a:t>
            </a:r>
            <a:r>
              <a:rPr lang="de-DE" dirty="0" err="1">
                <a:latin typeface="Times New Roman" charset="0"/>
                <a:cs typeface="Arial" charset="0"/>
              </a:rPr>
              <a:t>dans</a:t>
            </a:r>
            <a:r>
              <a:rPr lang="de-DE" dirty="0">
                <a:latin typeface="Times New Roman" charset="0"/>
                <a:cs typeface="Arial" charset="0"/>
              </a:rPr>
              <a:t> les 	</a:t>
            </a:r>
            <a:r>
              <a:rPr lang="de-DE" dirty="0" err="1">
                <a:latin typeface="Times New Roman" charset="0"/>
                <a:cs typeface="Arial" charset="0"/>
              </a:rPr>
              <a:t>departements</a:t>
            </a:r>
            <a:r>
              <a:rPr lang="de-DE" dirty="0">
                <a:latin typeface="Times New Roman" charset="0"/>
                <a:cs typeface="Arial" charset="0"/>
              </a:rPr>
              <a:t> </a:t>
            </a:r>
            <a:r>
              <a:rPr lang="de-DE" dirty="0" err="1">
                <a:latin typeface="Times New Roman" charset="0"/>
                <a:cs typeface="Arial" charset="0"/>
              </a:rPr>
              <a:t>français</a:t>
            </a:r>
            <a:r>
              <a:rPr lang="de-DE" dirty="0">
                <a:latin typeface="Times New Roman" charset="0"/>
                <a:cs typeface="Arial" charset="0"/>
              </a:rPr>
              <a:t> </a:t>
            </a:r>
            <a:r>
              <a:rPr lang="de-DE" dirty="0" err="1">
                <a:latin typeface="Times New Roman" charset="0"/>
                <a:cs typeface="Arial" charset="0"/>
              </a:rPr>
              <a:t>d‘outremer</a:t>
            </a:r>
            <a:r>
              <a:rPr lang="de-DE" dirty="0">
                <a:latin typeface="Times New Roman" charset="0"/>
                <a:cs typeface="Arial" charset="0"/>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9B415-62B0-6D4A-BB45-20D49EFE595A}" type="slidenum">
              <a:rPr lang="en-ZA"/>
              <a:pPr/>
              <a:t>13</a:t>
            </a:fld>
            <a:endParaRPr lang="en-ZA"/>
          </a:p>
        </p:txBody>
      </p:sp>
      <p:sp>
        <p:nvSpPr>
          <p:cNvPr id="109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C7A7C5-66D3-C84B-BB25-4423941EE24D}" type="slidenum">
              <a:rPr lang="en-ZA"/>
              <a:pPr/>
              <a:t>14</a:t>
            </a:fld>
            <a:endParaRPr lang="en-ZA"/>
          </a:p>
        </p:txBody>
      </p:sp>
      <p:sp>
        <p:nvSpPr>
          <p:cNvPr id="164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6414A5-998A-7046-8021-ACF2F0D6773A}" type="slidenum">
              <a:rPr lang="en-ZA"/>
              <a:pPr/>
              <a:t>15</a:t>
            </a:fld>
            <a:endParaRPr lang="en-ZA"/>
          </a:p>
        </p:txBody>
      </p:sp>
      <p:sp>
        <p:nvSpPr>
          <p:cNvPr id="162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1E5B0-83FB-5D4E-8856-2D33198465B4}" type="slidenum">
              <a:rPr lang="en-ZA"/>
              <a:pPr/>
              <a:t>17</a:t>
            </a:fld>
            <a:endParaRPr lang="en-ZA"/>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DAB5C2-55D0-9544-A5E5-79D3DB5A5970}" type="slidenum">
              <a:rPr lang="en-US" sz="1200"/>
              <a:pPr eaLnBrk="1" hangingPunct="1"/>
              <a:t>19</a:t>
            </a:fld>
            <a:endParaRPr lang="en-US" sz="1200"/>
          </a:p>
        </p:txBody>
      </p:sp>
      <p:sp>
        <p:nvSpPr>
          <p:cNvPr id="21506" name="Rectangle 2"/>
          <p:cNvSpPr>
            <a:spLocks noGrp="1" noRot="1" noChangeAspect="1" noChangeArrowheads="1" noTextEdit="1"/>
          </p:cNvSpPr>
          <p:nvPr>
            <p:ph type="sldImg"/>
          </p:nvPr>
        </p:nvSpPr>
        <p:spPr>
          <a:xfrm>
            <a:off x="915988" y="744538"/>
            <a:ext cx="4959350" cy="3719512"/>
          </a:xfrm>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E3E253-EA75-664B-B7AF-82CE591878C3}" type="slidenum">
              <a:rPr lang="en-US" sz="1200"/>
              <a:pPr eaLnBrk="1" hangingPunct="1"/>
              <a:t>20</a:t>
            </a:fld>
            <a:endParaRPr lang="en-US" sz="1200"/>
          </a:p>
        </p:txBody>
      </p:sp>
      <p:sp>
        <p:nvSpPr>
          <p:cNvPr id="25602" name="Rectangle 2"/>
          <p:cNvSpPr>
            <a:spLocks noGrp="1" noRot="1" noChangeAspect="1" noChangeArrowheads="1" noTextEdit="1"/>
          </p:cNvSpPr>
          <p:nvPr>
            <p:ph type="sldImg"/>
          </p:nvPr>
        </p:nvSpPr>
        <p:spPr>
          <a:xfrm>
            <a:off x="915988" y="744538"/>
            <a:ext cx="4959350" cy="3719512"/>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EDCC4F-EEB0-854C-9D26-5A211DBF1A99}" type="slidenum">
              <a:rPr lang="en-US" sz="1200"/>
              <a:pPr eaLnBrk="1" hangingPunct="1"/>
              <a:t>21</a:t>
            </a:fld>
            <a:endParaRPr lang="en-US" sz="1200"/>
          </a:p>
        </p:txBody>
      </p:sp>
      <p:sp>
        <p:nvSpPr>
          <p:cNvPr id="29698" name="Rectangle 2"/>
          <p:cNvSpPr>
            <a:spLocks noGrp="1" noRot="1" noChangeAspect="1" noChangeArrowheads="1" noTextEdit="1"/>
          </p:cNvSpPr>
          <p:nvPr>
            <p:ph type="sldImg"/>
          </p:nvPr>
        </p:nvSpPr>
        <p:spPr>
          <a:xfrm>
            <a:off x="914400" y="744538"/>
            <a:ext cx="4959350" cy="3719512"/>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D676F3-1DA3-EA46-B19F-A9B194D24C26}" type="slidenum">
              <a:rPr lang="en-US" sz="1200"/>
              <a:pPr eaLnBrk="1" hangingPunct="1"/>
              <a:t>22</a:t>
            </a:fld>
            <a:endParaRPr lang="en-US" sz="1200"/>
          </a:p>
        </p:txBody>
      </p:sp>
      <p:sp>
        <p:nvSpPr>
          <p:cNvPr id="35842" name="Rectangle 2"/>
          <p:cNvSpPr>
            <a:spLocks noGrp="1" noRot="1" noChangeAspect="1" noChangeArrowheads="1" noTextEdit="1"/>
          </p:cNvSpPr>
          <p:nvPr>
            <p:ph type="sldImg"/>
          </p:nvPr>
        </p:nvSpPr>
        <p:spPr>
          <a:xfrm>
            <a:off x="914400" y="744538"/>
            <a:ext cx="4959350" cy="3719512"/>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562064-DB20-2E46-9B59-712D92E5A7E5}" type="slidenum">
              <a:rPr lang="en-US" sz="1200"/>
              <a:pPr eaLnBrk="1" hangingPunct="1"/>
              <a:t>23</a:t>
            </a:fld>
            <a:endParaRPr lang="en-US" sz="1200"/>
          </a:p>
        </p:txBody>
      </p:sp>
      <p:sp>
        <p:nvSpPr>
          <p:cNvPr id="33794" name="Rectangle 2"/>
          <p:cNvSpPr>
            <a:spLocks noGrp="1" noRot="1" noChangeAspect="1" noChangeArrowheads="1" noTextEdit="1"/>
          </p:cNvSpPr>
          <p:nvPr>
            <p:ph type="sldImg"/>
          </p:nvPr>
        </p:nvSpPr>
        <p:spPr>
          <a:xfrm>
            <a:off x="914400" y="744538"/>
            <a:ext cx="4959350" cy="3719512"/>
          </a:xfrm>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405604-D96F-0F40-AC14-A29C8F7F0554}" type="slidenum">
              <a:rPr lang="en-US" sz="1200"/>
              <a:pPr eaLnBrk="1" hangingPunct="1"/>
              <a:t>25</a:t>
            </a:fld>
            <a:endParaRPr lang="en-US" sz="1200"/>
          </a:p>
        </p:txBody>
      </p:sp>
      <p:sp>
        <p:nvSpPr>
          <p:cNvPr id="37890" name="Rectangle 2"/>
          <p:cNvSpPr>
            <a:spLocks noGrp="1" noRot="1" noChangeAspect="1" noChangeArrowheads="1" noTextEdit="1"/>
          </p:cNvSpPr>
          <p:nvPr>
            <p:ph type="sldImg"/>
          </p:nvPr>
        </p:nvSpPr>
        <p:spPr>
          <a:xfrm>
            <a:off x="915988" y="744538"/>
            <a:ext cx="4959350" cy="3719512"/>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A440C8-EC45-C943-A54F-7FB5DE64CC4B}" type="slidenum">
              <a:rPr lang="en-US" sz="1200"/>
              <a:pPr eaLnBrk="1" hangingPunct="1"/>
              <a:t>2</a:t>
            </a:fld>
            <a:endParaRPr lang="en-US" sz="1200"/>
          </a:p>
        </p:txBody>
      </p:sp>
      <p:sp>
        <p:nvSpPr>
          <p:cNvPr id="19458" name="Rectangle 2"/>
          <p:cNvSpPr>
            <a:spLocks noGrp="1" noRot="1" noChangeAspect="1" noChangeArrowheads="1" noTextEdit="1"/>
          </p:cNvSpPr>
          <p:nvPr>
            <p:ph type="sldImg"/>
          </p:nvPr>
        </p:nvSpPr>
        <p:spPr>
          <a:xfrm>
            <a:off x="912813" y="744538"/>
            <a:ext cx="4959350" cy="3719512"/>
          </a:xfrm>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ABDF6B-3D26-F244-A8E3-B707ACB67C35}" type="slidenum">
              <a:rPr lang="en-US" sz="1200"/>
              <a:pPr eaLnBrk="1" hangingPunct="1"/>
              <a:t>26</a:t>
            </a:fld>
            <a:endParaRPr lang="en-US" sz="1200"/>
          </a:p>
        </p:txBody>
      </p:sp>
      <p:sp>
        <p:nvSpPr>
          <p:cNvPr id="39938" name="Rectangle 2"/>
          <p:cNvSpPr>
            <a:spLocks noGrp="1" noRot="1" noChangeAspect="1" noChangeArrowheads="1" noTextEdit="1"/>
          </p:cNvSpPr>
          <p:nvPr>
            <p:ph type="sldImg"/>
          </p:nvPr>
        </p:nvSpPr>
        <p:spPr>
          <a:xfrm>
            <a:off x="915988" y="744538"/>
            <a:ext cx="4959350" cy="3719512"/>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804180-24CE-7541-BA95-A6E5DB6E2AA2}" type="slidenum">
              <a:rPr lang="en-US" sz="1200"/>
              <a:pPr eaLnBrk="1" hangingPunct="1"/>
              <a:t>27</a:t>
            </a:fld>
            <a:endParaRPr lang="en-US" sz="1200"/>
          </a:p>
        </p:txBody>
      </p:sp>
      <p:sp>
        <p:nvSpPr>
          <p:cNvPr id="41986" name="Rectangle 2"/>
          <p:cNvSpPr>
            <a:spLocks noGrp="1" noRot="1" noChangeAspect="1" noChangeArrowheads="1" noTextEdit="1"/>
          </p:cNvSpPr>
          <p:nvPr>
            <p:ph type="sldImg"/>
          </p:nvPr>
        </p:nvSpPr>
        <p:spPr>
          <a:xfrm>
            <a:off x="914400" y="744538"/>
            <a:ext cx="4959350" cy="3719512"/>
          </a:xfrm>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AD147C-15E4-8149-AA94-4A950DF5AB25}" type="slidenum">
              <a:rPr lang="en-US" sz="1200"/>
              <a:pPr eaLnBrk="1" hangingPunct="1"/>
              <a:t>29</a:t>
            </a:fld>
            <a:endParaRPr lang="en-US" sz="1200"/>
          </a:p>
        </p:txBody>
      </p:sp>
      <p:sp>
        <p:nvSpPr>
          <p:cNvPr id="44034" name="Rectangle 2"/>
          <p:cNvSpPr>
            <a:spLocks noGrp="1" noRot="1" noChangeAspect="1" noChangeArrowheads="1" noTextEdit="1"/>
          </p:cNvSpPr>
          <p:nvPr>
            <p:ph type="sldImg"/>
          </p:nvPr>
        </p:nvSpPr>
        <p:spPr>
          <a:xfrm>
            <a:off x="915988" y="744538"/>
            <a:ext cx="4959350" cy="3719512"/>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C5274A-FB16-6744-AC81-E37EC1BCF4A4}" type="slidenum">
              <a:rPr lang="en-US" sz="1200"/>
              <a:pPr eaLnBrk="1" hangingPunct="1"/>
              <a:t>30</a:t>
            </a:fld>
            <a:endParaRPr lang="en-US" sz="1200"/>
          </a:p>
        </p:txBody>
      </p:sp>
      <p:sp>
        <p:nvSpPr>
          <p:cNvPr id="64514" name="Rectangle 2"/>
          <p:cNvSpPr>
            <a:spLocks noGrp="1" noRot="1" noChangeAspect="1" noChangeArrowheads="1" noTextEdit="1"/>
          </p:cNvSpPr>
          <p:nvPr>
            <p:ph type="sldImg"/>
          </p:nvPr>
        </p:nvSpPr>
        <p:spPr>
          <a:xfrm>
            <a:off x="914400" y="744538"/>
            <a:ext cx="4959350" cy="3719512"/>
          </a:xfrm>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465DB0-6286-A843-B6B4-ABF0913357F3}" type="slidenum">
              <a:rPr lang="en-US" sz="1200"/>
              <a:pPr eaLnBrk="1" hangingPunct="1"/>
              <a:t>31</a:t>
            </a:fld>
            <a:endParaRPr lang="en-US" sz="1200"/>
          </a:p>
        </p:txBody>
      </p:sp>
      <p:sp>
        <p:nvSpPr>
          <p:cNvPr id="60418" name="Rectangle 2"/>
          <p:cNvSpPr>
            <a:spLocks noGrp="1" noRot="1" noChangeAspect="1" noChangeArrowheads="1" noTextEdit="1"/>
          </p:cNvSpPr>
          <p:nvPr>
            <p:ph type="sldImg"/>
          </p:nvPr>
        </p:nvSpPr>
        <p:spPr>
          <a:xfrm>
            <a:off x="914400" y="744538"/>
            <a:ext cx="4959350" cy="3719512"/>
          </a:xfrm>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DA275D-8A88-A847-8CB1-20EA69D3E849}" type="slidenum">
              <a:rPr lang="en-US" sz="1200"/>
              <a:pPr eaLnBrk="1" hangingPunct="1"/>
              <a:t>32</a:t>
            </a:fld>
            <a:endParaRPr lang="en-US" sz="1200"/>
          </a:p>
        </p:txBody>
      </p:sp>
      <p:sp>
        <p:nvSpPr>
          <p:cNvPr id="74754" name="Rectangle 2"/>
          <p:cNvSpPr>
            <a:spLocks noGrp="1" noRot="1" noChangeAspect="1" noChangeArrowheads="1" noTextEdit="1"/>
          </p:cNvSpPr>
          <p:nvPr>
            <p:ph type="sldImg"/>
          </p:nvPr>
        </p:nvSpPr>
        <p:spPr>
          <a:xfrm>
            <a:off x="914400" y="744538"/>
            <a:ext cx="4959350" cy="3719512"/>
          </a:xfrm>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600B23-E692-9A43-9871-4600E978A81B}" type="slidenum">
              <a:rPr lang="en-US" sz="1200"/>
              <a:pPr eaLnBrk="1" hangingPunct="1"/>
              <a:t>33</a:t>
            </a:fld>
            <a:endParaRPr lang="en-US" sz="1200"/>
          </a:p>
        </p:txBody>
      </p:sp>
      <p:sp>
        <p:nvSpPr>
          <p:cNvPr id="46082" name="Rectangle 2"/>
          <p:cNvSpPr>
            <a:spLocks noGrp="1" noRot="1" noChangeAspect="1" noChangeArrowheads="1" noTextEdit="1"/>
          </p:cNvSpPr>
          <p:nvPr>
            <p:ph type="sldImg"/>
          </p:nvPr>
        </p:nvSpPr>
        <p:spPr>
          <a:xfrm>
            <a:off x="915988" y="744538"/>
            <a:ext cx="4959350" cy="3719512"/>
          </a:xfrm>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F3DCB5-6391-7C4B-A198-DD936E057AB1}" type="slidenum">
              <a:rPr lang="en-US" sz="1200"/>
              <a:pPr eaLnBrk="1" hangingPunct="1"/>
              <a:t>34</a:t>
            </a:fld>
            <a:endParaRPr lang="en-US" sz="1200"/>
          </a:p>
        </p:txBody>
      </p:sp>
      <p:sp>
        <p:nvSpPr>
          <p:cNvPr id="50178" name="Rectangle 2"/>
          <p:cNvSpPr>
            <a:spLocks noGrp="1" noRot="1" noChangeAspect="1" noChangeArrowheads="1" noTextEdit="1"/>
          </p:cNvSpPr>
          <p:nvPr>
            <p:ph type="sldImg"/>
          </p:nvPr>
        </p:nvSpPr>
        <p:spPr>
          <a:xfrm>
            <a:off x="915988" y="744538"/>
            <a:ext cx="4959350" cy="3719512"/>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B71A28-F653-DC4C-A02B-94D921C25198}" type="slidenum">
              <a:rPr lang="en-US" sz="1200"/>
              <a:pPr eaLnBrk="1" hangingPunct="1"/>
              <a:t>35</a:t>
            </a:fld>
            <a:endParaRPr lang="en-US" sz="1200"/>
          </a:p>
        </p:txBody>
      </p:sp>
      <p:sp>
        <p:nvSpPr>
          <p:cNvPr id="52226" name="Rectangle 2"/>
          <p:cNvSpPr>
            <a:spLocks noGrp="1" noRot="1" noChangeAspect="1" noChangeArrowheads="1" noTextEdit="1"/>
          </p:cNvSpPr>
          <p:nvPr>
            <p:ph type="sldImg"/>
          </p:nvPr>
        </p:nvSpPr>
        <p:spPr>
          <a:xfrm>
            <a:off x="915988" y="744538"/>
            <a:ext cx="4959350" cy="3719512"/>
          </a:xfr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AE51EB-2CDD-EC4E-86BA-CF61808C484B}" type="slidenum">
              <a:rPr lang="en-US" sz="1200"/>
              <a:pPr eaLnBrk="1" hangingPunct="1"/>
              <a:t>36</a:t>
            </a:fld>
            <a:endParaRPr lang="en-US" sz="1200"/>
          </a:p>
        </p:txBody>
      </p:sp>
      <p:sp>
        <p:nvSpPr>
          <p:cNvPr id="56322" name="Rectangle 2"/>
          <p:cNvSpPr>
            <a:spLocks noGrp="1" noRot="1" noChangeAspect="1" noChangeArrowheads="1" noTextEdit="1"/>
          </p:cNvSpPr>
          <p:nvPr>
            <p:ph type="sldImg"/>
          </p:nvPr>
        </p:nvSpPr>
        <p:spPr>
          <a:xfrm>
            <a:off x="915988" y="744538"/>
            <a:ext cx="4959350" cy="3719512"/>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78FDE-1644-1A4A-9708-626184833B15}" type="slidenum">
              <a:rPr lang="en-ZA"/>
              <a:pPr/>
              <a:t>3</a:t>
            </a:fld>
            <a:endParaRPr lang="en-ZA"/>
          </a:p>
        </p:txBody>
      </p:sp>
      <p:sp>
        <p:nvSpPr>
          <p:cNvPr id="103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6E8FE6-1984-7B4A-8B11-E8778CA26177}" type="slidenum">
              <a:rPr lang="en-US" sz="1200"/>
              <a:pPr eaLnBrk="1" hangingPunct="1"/>
              <a:t>37</a:t>
            </a:fld>
            <a:endParaRPr lang="en-US" sz="1200"/>
          </a:p>
        </p:txBody>
      </p:sp>
      <p:sp>
        <p:nvSpPr>
          <p:cNvPr id="87042" name="Rectangle 2"/>
          <p:cNvSpPr>
            <a:spLocks noGrp="1" noRot="1" noChangeAspect="1" noChangeArrowheads="1" noTextEdit="1"/>
          </p:cNvSpPr>
          <p:nvPr>
            <p:ph type="sldImg"/>
          </p:nvPr>
        </p:nvSpPr>
        <p:spPr>
          <a:xfrm>
            <a:off x="914400" y="744538"/>
            <a:ext cx="4959350" cy="3719512"/>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E5B2EE-6428-9A4D-BBEA-419FE7DB6C91}" type="slidenum">
              <a:rPr lang="en-US" sz="1200"/>
              <a:pPr eaLnBrk="1" hangingPunct="1"/>
              <a:t>38</a:t>
            </a:fld>
            <a:endParaRPr lang="en-US" sz="1200"/>
          </a:p>
        </p:txBody>
      </p:sp>
      <p:sp>
        <p:nvSpPr>
          <p:cNvPr id="91138" name="Rectangle 2"/>
          <p:cNvSpPr>
            <a:spLocks noGrp="1" noRot="1" noChangeAspect="1" noChangeArrowheads="1" noTextEdit="1"/>
          </p:cNvSpPr>
          <p:nvPr>
            <p:ph type="sldImg"/>
          </p:nvPr>
        </p:nvSpPr>
        <p:spPr>
          <a:xfrm>
            <a:off x="915988" y="744538"/>
            <a:ext cx="4959350" cy="3719512"/>
          </a:xfrm>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BEE361-3955-684A-A3B5-AD42C498D7CB}" type="slidenum">
              <a:rPr lang="en-US" sz="1200"/>
              <a:pPr eaLnBrk="1" hangingPunct="1"/>
              <a:t>41</a:t>
            </a:fld>
            <a:endParaRPr lang="en-US" sz="120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900">
                <a:solidFill>
                  <a:srgbClr val="646464"/>
                </a:solidFill>
                <a:latin typeface="Verdana" charset="0"/>
                <a:ea typeface="ＭＳ Ｐゴシック" charset="0"/>
                <a:cs typeface="ＭＳ Ｐゴシック" charset="0"/>
              </a:defRPr>
            </a:lvl1pPr>
            <a:lvl2pPr marL="742950" indent="-285750" defTabSz="912813">
              <a:defRPr sz="1900">
                <a:solidFill>
                  <a:srgbClr val="646464"/>
                </a:solidFill>
                <a:latin typeface="Verdana" charset="0"/>
                <a:ea typeface="ＭＳ Ｐゴシック" charset="0"/>
              </a:defRPr>
            </a:lvl2pPr>
            <a:lvl3pPr marL="1143000" indent="-228600" defTabSz="912813">
              <a:defRPr sz="1900">
                <a:solidFill>
                  <a:srgbClr val="646464"/>
                </a:solidFill>
                <a:latin typeface="Verdana" charset="0"/>
                <a:ea typeface="ＭＳ Ｐゴシック" charset="0"/>
              </a:defRPr>
            </a:lvl3pPr>
            <a:lvl4pPr marL="1600200" indent="-228600" defTabSz="912813">
              <a:defRPr sz="1900">
                <a:solidFill>
                  <a:srgbClr val="646464"/>
                </a:solidFill>
                <a:latin typeface="Verdana" charset="0"/>
                <a:ea typeface="ＭＳ Ｐゴシック" charset="0"/>
              </a:defRPr>
            </a:lvl4pPr>
            <a:lvl5pPr marL="2057400" indent="-228600" defTabSz="912813">
              <a:defRPr sz="1900">
                <a:solidFill>
                  <a:srgbClr val="646464"/>
                </a:solidFill>
                <a:latin typeface="Verdana" charset="0"/>
                <a:ea typeface="ＭＳ Ｐゴシック" charset="0"/>
              </a:defRPr>
            </a:lvl5pPr>
            <a:lvl6pPr marL="2514600" indent="-228600" defTabSz="912813" eaLnBrk="0" fontAlgn="base" hangingPunct="0">
              <a:spcBef>
                <a:spcPct val="0"/>
              </a:spcBef>
              <a:spcAft>
                <a:spcPct val="0"/>
              </a:spcAft>
              <a:defRPr sz="1900">
                <a:solidFill>
                  <a:srgbClr val="646464"/>
                </a:solidFill>
                <a:latin typeface="Verdana" charset="0"/>
                <a:ea typeface="ＭＳ Ｐゴシック" charset="0"/>
              </a:defRPr>
            </a:lvl6pPr>
            <a:lvl7pPr marL="2971800" indent="-228600" defTabSz="912813" eaLnBrk="0" fontAlgn="base" hangingPunct="0">
              <a:spcBef>
                <a:spcPct val="0"/>
              </a:spcBef>
              <a:spcAft>
                <a:spcPct val="0"/>
              </a:spcAft>
              <a:defRPr sz="1900">
                <a:solidFill>
                  <a:srgbClr val="646464"/>
                </a:solidFill>
                <a:latin typeface="Verdana" charset="0"/>
                <a:ea typeface="ＭＳ Ｐゴシック" charset="0"/>
              </a:defRPr>
            </a:lvl7pPr>
            <a:lvl8pPr marL="3429000" indent="-228600" defTabSz="912813" eaLnBrk="0" fontAlgn="base" hangingPunct="0">
              <a:spcBef>
                <a:spcPct val="0"/>
              </a:spcBef>
              <a:spcAft>
                <a:spcPct val="0"/>
              </a:spcAft>
              <a:defRPr sz="1900">
                <a:solidFill>
                  <a:srgbClr val="646464"/>
                </a:solidFill>
                <a:latin typeface="Verdana" charset="0"/>
                <a:ea typeface="ＭＳ Ｐゴシック" charset="0"/>
              </a:defRPr>
            </a:lvl8pPr>
            <a:lvl9pPr marL="3886200" indent="-228600" defTabSz="912813" eaLnBrk="0" fontAlgn="base" hangingPunct="0">
              <a:spcBef>
                <a:spcPct val="0"/>
              </a:spcBef>
              <a:spcAft>
                <a:spcPct val="0"/>
              </a:spcAft>
              <a:defRPr sz="1900">
                <a:solidFill>
                  <a:srgbClr val="646464"/>
                </a:solidFill>
                <a:latin typeface="Verdana" charset="0"/>
                <a:ea typeface="ＭＳ Ｐゴシック" charset="0"/>
              </a:defRPr>
            </a:lvl9pPr>
          </a:lstStyle>
          <a:p>
            <a:fld id="{D8DAAE44-D8D3-5D49-A387-9B971F78E6D7}" type="slidenum">
              <a:rPr lang="en-US" sz="1200">
                <a:solidFill>
                  <a:schemeClr val="tx1"/>
                </a:solidFill>
              </a:rPr>
              <a:pPr/>
              <a:t>52</a:t>
            </a:fld>
            <a:endParaRPr lang="en-US" sz="1200">
              <a:solidFill>
                <a:schemeClr val="tx1"/>
              </a:solidFill>
            </a:endParaRPr>
          </a:p>
        </p:txBody>
      </p:sp>
      <p:sp>
        <p:nvSpPr>
          <p:cNvPr id="54274" name="Rectangle 2"/>
          <p:cNvSpPr>
            <a:spLocks noGrp="1" noRot="1" noChangeAspect="1" noChangeArrowheads="1" noTextEdit="1"/>
          </p:cNvSpPr>
          <p:nvPr>
            <p:ph type="sldImg"/>
          </p:nvPr>
        </p:nvSpPr>
        <p:spPr>
          <a:xfrm>
            <a:off x="911225" y="742950"/>
            <a:ext cx="4959350" cy="3719513"/>
          </a:xfrm>
          <a:ln/>
        </p:spPr>
      </p:sp>
      <p:sp>
        <p:nvSpPr>
          <p:cNvPr id="54275"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de-DE">
                <a:latin typeface="Verdana" charset="0"/>
              </a:rPr>
              <a:t>Merci de votre attention. </a:t>
            </a:r>
          </a:p>
          <a:p>
            <a:pPr eaLnBrk="1" hangingPunct="1">
              <a:buFontTx/>
              <a:buChar char="•"/>
            </a:pPr>
            <a:r>
              <a:rPr lang="de-DE">
                <a:latin typeface="Verdana" charset="0"/>
              </a:rPr>
              <a:t>Je me tiens a votre disposition pour repondre a vos questions.</a:t>
            </a:r>
          </a:p>
          <a:p>
            <a:pPr eaLnBrk="1" hangingPunct="1">
              <a:buFontTx/>
              <a:buChar char="•"/>
            </a:pPr>
            <a:r>
              <a:rPr lang="de-DE">
                <a:latin typeface="Verdana" charset="0"/>
              </a:rPr>
              <a:t>Je peux vous faire parvenir par email une version electronique de ce support de presentation.</a:t>
            </a:r>
          </a:p>
          <a:p>
            <a:pPr eaLnBrk="1" hangingPunct="1">
              <a:buFontTx/>
              <a:buChar char="•"/>
            </a:pPr>
            <a:r>
              <a:rPr lang="de-DE">
                <a:latin typeface="Verdana" charset="0"/>
              </a:rPr>
              <a:t>Sachant que nous abordons tout juste le lancement de ce projet, les informations contenues dans cette presentation sont susceptibles a certaines evolutions.</a:t>
            </a:r>
          </a:p>
          <a:p>
            <a:pPr eaLnBrk="1" hangingPunct="1">
              <a:buFontTx/>
              <a:buChar char="•"/>
            </a:pPr>
            <a:endParaRPr lang="de-DE">
              <a:latin typeface="Verdan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0132CD-9CB0-2642-9734-2248A1AB4A83}" type="slidenum">
              <a:rPr lang="en-ZA"/>
              <a:pPr/>
              <a:t>6</a:t>
            </a:fld>
            <a:endParaRPr lang="en-ZA"/>
          </a:p>
        </p:txBody>
      </p:sp>
      <p:sp>
        <p:nvSpPr>
          <p:cNvPr id="160770" name="Rectangle 2"/>
          <p:cNvSpPr>
            <a:spLocks noGrp="1" noRot="1" noChangeAspect="1" noChangeArrowheads="1" noTextEdit="1"/>
          </p:cNvSpPr>
          <p:nvPr>
            <p:ph type="sldImg"/>
          </p:nvPr>
        </p:nvSpPr>
        <p:spPr>
          <a:xfrm>
            <a:off x="914400" y="711200"/>
            <a:ext cx="4954588" cy="3717925"/>
          </a:xfrm>
          <a:ln/>
          <a:extLst>
            <a:ext uri="{FAA26D3D-D897-4be2-8F04-BA451C77F1D7}">
              <ma14:placeholderFlag xmlns:ma14="http://schemas.microsoft.com/office/mac/drawingml/2011/main" xmlns="" val="1"/>
            </a:ext>
          </a:extLst>
        </p:spPr>
      </p:sp>
      <p:sp>
        <p:nvSpPr>
          <p:cNvPr id="160771" name="Rectangle 3"/>
          <p:cNvSpPr>
            <a:spLocks noGrp="1" noChangeArrowheads="1"/>
          </p:cNvSpPr>
          <p:nvPr>
            <p:ph type="body" idx="1"/>
          </p:nvPr>
        </p:nvSpPr>
        <p:spPr>
          <a:xfrm>
            <a:off x="904240" y="4745989"/>
            <a:ext cx="4973320" cy="4428549"/>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21CBDD-C7F0-F745-B879-1B3E696D7864}" type="slidenum">
              <a:rPr lang="en-ZA"/>
              <a:pPr/>
              <a:t>7</a:t>
            </a:fld>
            <a:endParaRPr lang="en-ZA"/>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6713A-7070-E24B-8264-39EC38AC76F9}" type="slidenum">
              <a:rPr lang="en-ZA"/>
              <a:pPr/>
              <a:t>8</a:t>
            </a:fld>
            <a:endParaRPr lang="en-ZA"/>
          </a:p>
        </p:txBody>
      </p:sp>
      <p:sp>
        <p:nvSpPr>
          <p:cNvPr id="33794" name="Rectangle 2"/>
          <p:cNvSpPr>
            <a:spLocks noGrp="1" noRot="1" noChangeAspect="1" noChangeArrowheads="1" noTextEdit="1"/>
          </p:cNvSpPr>
          <p:nvPr>
            <p:ph type="sldImg"/>
          </p:nvPr>
        </p:nvSpPr>
        <p:spPr>
          <a:xfrm>
            <a:off x="914400" y="711200"/>
            <a:ext cx="4954588" cy="3717925"/>
          </a:xfrm>
          <a:ln/>
          <a:extLst>
            <a:ext uri="{FAA26D3D-D897-4be2-8F04-BA451C77F1D7}">
              <ma14:placeholderFlag xmlns:ma14="http://schemas.microsoft.com/office/mac/drawingml/2011/main" xmlns="" val="1"/>
            </a:ext>
          </a:extLst>
        </p:spPr>
      </p:sp>
      <p:sp>
        <p:nvSpPr>
          <p:cNvPr id="33795" name="Rectangle 3"/>
          <p:cNvSpPr>
            <a:spLocks noGrp="1" noChangeArrowheads="1"/>
          </p:cNvSpPr>
          <p:nvPr>
            <p:ph type="body" idx="1"/>
          </p:nvPr>
        </p:nvSpPr>
        <p:spPr>
          <a:xfrm>
            <a:off x="904240" y="4745989"/>
            <a:ext cx="4973320" cy="4428549"/>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2EA911-8474-8940-981A-DB211F2E3991}" type="slidenum">
              <a:rPr lang="en-ZA"/>
              <a:pPr/>
              <a:t>9</a:t>
            </a:fld>
            <a:endParaRPr lang="en-ZA"/>
          </a:p>
        </p:txBody>
      </p:sp>
      <p:sp>
        <p:nvSpPr>
          <p:cNvPr id="10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E8E4DF-3E15-FB47-BF63-726484A69697}" type="slidenum">
              <a:rPr lang="en-ZA"/>
              <a:pPr/>
              <a:t>11</a:t>
            </a:fld>
            <a:endParaRPr lang="en-ZA"/>
          </a:p>
        </p:txBody>
      </p:sp>
      <p:sp>
        <p:nvSpPr>
          <p:cNvPr id="10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1B19A1-6968-A34D-8733-54143A5AB2EB}" type="slidenum">
              <a:rPr lang="en-ZA"/>
              <a:pPr/>
              <a:t>12</a:t>
            </a:fld>
            <a:endParaRPr lang="en-ZA"/>
          </a:p>
        </p:txBody>
      </p:sp>
      <p:sp>
        <p:nvSpPr>
          <p:cNvPr id="10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8.jpe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email">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7620000" y="6175375"/>
            <a:ext cx="12811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rgbClr val="646464"/>
                </a:solidFill>
                <a:latin typeface="Verdana" pitchFamily="34" charset="0"/>
              </a:defRPr>
            </a:lvl1pPr>
            <a:lvl2pPr marL="742950" indent="-285750">
              <a:defRPr sz="1900">
                <a:solidFill>
                  <a:srgbClr val="646464"/>
                </a:solidFill>
                <a:latin typeface="Verdana" pitchFamily="34" charset="0"/>
              </a:defRPr>
            </a:lvl2pPr>
            <a:lvl3pPr marL="1143000" indent="-228600">
              <a:defRPr sz="1900">
                <a:solidFill>
                  <a:srgbClr val="646464"/>
                </a:solidFill>
                <a:latin typeface="Verdana" pitchFamily="34" charset="0"/>
              </a:defRPr>
            </a:lvl3pPr>
            <a:lvl4pPr marL="1600200" indent="-228600">
              <a:defRPr sz="1900">
                <a:solidFill>
                  <a:srgbClr val="646464"/>
                </a:solidFill>
                <a:latin typeface="Verdana" pitchFamily="34" charset="0"/>
              </a:defRPr>
            </a:lvl4pPr>
            <a:lvl5pPr marL="2057400" indent="-228600">
              <a:defRPr sz="1900">
                <a:solidFill>
                  <a:srgbClr val="646464"/>
                </a:solidFill>
                <a:latin typeface="Verdana" pitchFamily="34" charset="0"/>
              </a:defRPr>
            </a:lvl5pPr>
            <a:lvl6pPr marL="2514600" indent="-228600" eaLnBrk="0" fontAlgn="base" hangingPunct="0">
              <a:spcBef>
                <a:spcPct val="0"/>
              </a:spcBef>
              <a:spcAft>
                <a:spcPct val="0"/>
              </a:spcAft>
              <a:defRPr sz="1900">
                <a:solidFill>
                  <a:srgbClr val="646464"/>
                </a:solidFill>
                <a:latin typeface="Verdana" pitchFamily="34" charset="0"/>
              </a:defRPr>
            </a:lvl6pPr>
            <a:lvl7pPr marL="2971800" indent="-228600" eaLnBrk="0" fontAlgn="base" hangingPunct="0">
              <a:spcBef>
                <a:spcPct val="0"/>
              </a:spcBef>
              <a:spcAft>
                <a:spcPct val="0"/>
              </a:spcAft>
              <a:defRPr sz="1900">
                <a:solidFill>
                  <a:srgbClr val="646464"/>
                </a:solidFill>
                <a:latin typeface="Verdana" pitchFamily="34" charset="0"/>
              </a:defRPr>
            </a:lvl7pPr>
            <a:lvl8pPr marL="3429000" indent="-228600" eaLnBrk="0" fontAlgn="base" hangingPunct="0">
              <a:spcBef>
                <a:spcPct val="0"/>
              </a:spcBef>
              <a:spcAft>
                <a:spcPct val="0"/>
              </a:spcAft>
              <a:defRPr sz="1900">
                <a:solidFill>
                  <a:srgbClr val="646464"/>
                </a:solidFill>
                <a:latin typeface="Verdana" pitchFamily="34" charset="0"/>
              </a:defRPr>
            </a:lvl8pPr>
            <a:lvl9pPr marL="3886200" indent="-228600" eaLnBrk="0" fontAlgn="base" hangingPunct="0">
              <a:spcBef>
                <a:spcPct val="0"/>
              </a:spcBef>
              <a:spcAft>
                <a:spcPct val="0"/>
              </a:spcAft>
              <a:defRPr sz="1900">
                <a:solidFill>
                  <a:srgbClr val="646464"/>
                </a:solidFill>
                <a:latin typeface="Verdana" pitchFamily="34" charset="0"/>
              </a:defRPr>
            </a:lvl9pPr>
          </a:lstStyle>
          <a:p>
            <a:pPr>
              <a:lnSpc>
                <a:spcPct val="90000"/>
              </a:lnSpc>
              <a:defRPr/>
            </a:pPr>
            <a:r>
              <a:rPr lang="en-US" sz="1000" dirty="0" smtClean="0">
                <a:solidFill>
                  <a:schemeClr val="bg1"/>
                </a:solidFill>
                <a:latin typeface="Univers" pitchFamily="34" charset="0"/>
                <a:ea typeface="+mn-ea"/>
                <a:cs typeface="+mn-cs"/>
              </a:rPr>
              <a:t>International</a:t>
            </a:r>
            <a:br>
              <a:rPr lang="en-US" sz="1000" dirty="0" smtClean="0">
                <a:solidFill>
                  <a:schemeClr val="bg1"/>
                </a:solidFill>
                <a:latin typeface="Univers" pitchFamily="34" charset="0"/>
                <a:ea typeface="+mn-ea"/>
                <a:cs typeface="+mn-cs"/>
              </a:rPr>
            </a:br>
            <a:r>
              <a:rPr lang="en-US" sz="1000" dirty="0" smtClean="0">
                <a:solidFill>
                  <a:schemeClr val="bg1"/>
                </a:solidFill>
                <a:latin typeface="Univers" pitchFamily="34" charset="0"/>
                <a:ea typeface="+mn-ea"/>
                <a:cs typeface="+mn-cs"/>
              </a:rPr>
              <a:t>Telecommunication</a:t>
            </a:r>
            <a:br>
              <a:rPr lang="en-US" sz="1000" dirty="0" smtClean="0">
                <a:solidFill>
                  <a:schemeClr val="bg1"/>
                </a:solidFill>
                <a:latin typeface="Univers" pitchFamily="34" charset="0"/>
                <a:ea typeface="+mn-ea"/>
                <a:cs typeface="+mn-cs"/>
              </a:rPr>
            </a:br>
            <a:r>
              <a:rPr lang="en-US" sz="1000" dirty="0" smtClean="0">
                <a:solidFill>
                  <a:schemeClr val="bg1"/>
                </a:solidFill>
                <a:latin typeface="Univers" pitchFamily="34" charset="0"/>
                <a:ea typeface="+mn-ea"/>
                <a:cs typeface="+mn-cs"/>
              </a:rPr>
              <a:t>Union</a:t>
            </a:r>
          </a:p>
        </p:txBody>
      </p:sp>
      <p:sp>
        <p:nvSpPr>
          <p:cNvPr id="6" name="Rectangle 8"/>
          <p:cNvSpPr>
            <a:spLocks noChangeArrowheads="1"/>
          </p:cNvSpPr>
          <p:nvPr/>
        </p:nvSpPr>
        <p:spPr bwMode="auto">
          <a:xfrm>
            <a:off x="6426200" y="4343400"/>
            <a:ext cx="523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C4B84"/>
                </a:solidFill>
              </a:rPr>
              <a:t> </a:t>
            </a:r>
            <a:endParaRPr lang="en-US" sz="2400">
              <a:solidFill>
                <a:schemeClr val="tx1"/>
              </a:solidFill>
            </a:endParaRPr>
          </a:p>
        </p:txBody>
      </p:sp>
      <p:sp>
        <p:nvSpPr>
          <p:cNvPr id="7" name="Rectangle 9"/>
          <p:cNvSpPr>
            <a:spLocks noChangeArrowheads="1"/>
          </p:cNvSpPr>
          <p:nvPr/>
        </p:nvSpPr>
        <p:spPr bwMode="auto">
          <a:xfrm>
            <a:off x="7319963" y="4524375"/>
            <a:ext cx="523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C4B84"/>
                </a:solidFill>
              </a:rPr>
              <a:t> </a:t>
            </a:r>
            <a:endParaRPr lang="en-US" sz="2400">
              <a:solidFill>
                <a:schemeClr val="tx1"/>
              </a:solidFill>
            </a:endParaRPr>
          </a:p>
        </p:txBody>
      </p:sp>
      <p:sp>
        <p:nvSpPr>
          <p:cNvPr id="8" name="Rectangle 10"/>
          <p:cNvSpPr>
            <a:spLocks noChangeArrowheads="1"/>
          </p:cNvSpPr>
          <p:nvPr/>
        </p:nvSpPr>
        <p:spPr bwMode="auto">
          <a:xfrm>
            <a:off x="5280025" y="4802188"/>
            <a:ext cx="44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 </a:t>
            </a:r>
            <a:endParaRPr lang="en-US" sz="2400">
              <a:solidFill>
                <a:schemeClr val="tx1"/>
              </a:solidFill>
            </a:endParaRPr>
          </a:p>
        </p:txBody>
      </p:sp>
      <p:sp>
        <p:nvSpPr>
          <p:cNvPr id="9" name="Line 21"/>
          <p:cNvSpPr>
            <a:spLocks noChangeShapeType="1"/>
          </p:cNvSpPr>
          <p:nvPr userDrawn="1"/>
        </p:nvSpPr>
        <p:spPr bwMode="auto">
          <a:xfrm flipH="1">
            <a:off x="395288" y="482600"/>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11" name="Picture 28"/>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white">
          <a:xfrm>
            <a:off x="16726" y="5871859"/>
            <a:ext cx="194468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pic>
        <p:nvPicPr>
          <p:cNvPr id="13" name="Picture 7" descr="Description : Description: C:\Users\Administrator\Documents\ACPLOGOC.TIF"/>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337307" y="6236494"/>
            <a:ext cx="919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Description : sadc"/>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736976" y="6063456"/>
            <a:ext cx="7985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95050" y="6008911"/>
            <a:ext cx="111125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C:\Users\PHIL\Desktop\Tanzania logo.png"/>
          <p:cNvPicPr>
            <a:picLocks noChangeAspect="1" noChangeArrowheads="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4775993" y="6008911"/>
            <a:ext cx="1008063" cy="80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Administrator\Desktop\logo_ce-en.jpg"/>
          <p:cNvPicPr>
            <a:picLocks noChangeAspect="1" noChangeArrowheads="1"/>
          </p:cNvPicPr>
          <p:nvPr userDrawn="1"/>
        </p:nvPicPr>
        <p:blipFill>
          <a:blip r:embed="rId8" cstate="email">
            <a:extLst>
              <a:ext uri="{28A0092B-C50C-407E-A947-70E740481C1C}">
                <a14:useLocalDpi xmlns:a14="http://schemas.microsoft.com/office/drawing/2010/main" val="0"/>
              </a:ext>
            </a:extLst>
          </a:blip>
          <a:srcRect/>
          <a:stretch>
            <a:fillRect/>
          </a:stretch>
        </p:blipFill>
        <p:spPr bwMode="auto">
          <a:xfrm>
            <a:off x="7677688" y="5840755"/>
            <a:ext cx="1224136" cy="84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93262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3"/>
          <p:cNvSpPr>
            <a:spLocks noGrp="1" noChangeArrowheads="1"/>
          </p:cNvSpPr>
          <p:nvPr>
            <p:ph type="sldNum" sz="quarter" idx="10"/>
          </p:nvPr>
        </p:nvSpPr>
        <p:spPr>
          <a:ln/>
        </p:spPr>
        <p:txBody>
          <a:bodyPr/>
          <a:lstStyle>
            <a:lvl1pPr>
              <a:defRPr/>
            </a:lvl1pPr>
          </a:lstStyle>
          <a:p>
            <a:pPr>
              <a:defRPr/>
            </a:pPr>
            <a:fld id="{C844D917-4624-DD48-B259-E8C4ABF44458}"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p14="http://schemas.microsoft.com/office/powerpoint/2010/main" val="2553022678"/>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3"/>
          <p:cNvSpPr>
            <a:spLocks noGrp="1" noChangeArrowheads="1"/>
          </p:cNvSpPr>
          <p:nvPr>
            <p:ph type="sldNum" sz="quarter" idx="10"/>
          </p:nvPr>
        </p:nvSpPr>
        <p:spPr>
          <a:ln/>
        </p:spPr>
        <p:txBody>
          <a:bodyPr/>
          <a:lstStyle>
            <a:lvl1pPr>
              <a:defRPr/>
            </a:lvl1pPr>
          </a:lstStyle>
          <a:p>
            <a:pPr>
              <a:defRPr/>
            </a:pPr>
            <a:fld id="{5D7C4E1E-61FD-6147-A415-960A78237C67}"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p14="http://schemas.microsoft.com/office/powerpoint/2010/main" val="3380632077"/>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81088"/>
            <a:ext cx="7772400" cy="6413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4213" y="1989138"/>
            <a:ext cx="3810000" cy="4256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9138"/>
            <a:ext cx="3810000" cy="4256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3"/>
          <p:cNvSpPr>
            <a:spLocks noGrp="1" noChangeArrowheads="1"/>
          </p:cNvSpPr>
          <p:nvPr>
            <p:ph type="sldNum" sz="quarter" idx="10"/>
          </p:nvPr>
        </p:nvSpPr>
        <p:spPr>
          <a:ln/>
        </p:spPr>
        <p:txBody>
          <a:bodyPr/>
          <a:lstStyle>
            <a:lvl1pPr>
              <a:defRPr/>
            </a:lvl1pPr>
          </a:lstStyle>
          <a:p>
            <a:pPr>
              <a:defRPr/>
            </a:pPr>
            <a:fld id="{8A4A8936-792C-8443-9FC8-870A7DB3B22D}" type="slidenum">
              <a:rPr lang="en-US"/>
              <a:pPr>
                <a:defRPr/>
              </a:pPr>
              <a:t>‹#›</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p14="http://schemas.microsoft.com/office/powerpoint/2010/main" val="264012496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081088"/>
            <a:ext cx="7772400" cy="64135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4213" y="1989138"/>
            <a:ext cx="7772400" cy="4256087"/>
          </a:xfrm>
        </p:spPr>
        <p:txBody>
          <a:bodyPr/>
          <a:lstStyle/>
          <a:p>
            <a:pPr lvl="0"/>
            <a:endParaRPr lang="en-GB" noProof="0" smtClean="0"/>
          </a:p>
        </p:txBody>
      </p:sp>
      <p:sp>
        <p:nvSpPr>
          <p:cNvPr id="4" name="Rectangle 43"/>
          <p:cNvSpPr>
            <a:spLocks noGrp="1" noChangeArrowheads="1"/>
          </p:cNvSpPr>
          <p:nvPr>
            <p:ph type="sldNum" sz="quarter" idx="10"/>
          </p:nvPr>
        </p:nvSpPr>
        <p:spPr>
          <a:ln/>
        </p:spPr>
        <p:txBody>
          <a:bodyPr/>
          <a:lstStyle>
            <a:lvl1pPr>
              <a:defRPr/>
            </a:lvl1pPr>
          </a:lstStyle>
          <a:p>
            <a:pPr>
              <a:defRPr/>
            </a:pPr>
            <a:fld id="{7E15E3B5-1ECF-6546-8234-EB1034F6B948}"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p14="http://schemas.microsoft.com/office/powerpoint/2010/main" val="395430265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3"/>
          <p:cNvSpPr>
            <a:spLocks noGrp="1" noChangeArrowheads="1"/>
          </p:cNvSpPr>
          <p:nvPr>
            <p:ph type="sldNum" sz="quarter" idx="10"/>
          </p:nvPr>
        </p:nvSpPr>
        <p:spPr>
          <a:ln/>
        </p:spPr>
        <p:txBody>
          <a:bodyPr/>
          <a:lstStyle>
            <a:lvl1pPr>
              <a:defRPr/>
            </a:lvl1pPr>
          </a:lstStyle>
          <a:p>
            <a:pPr>
              <a:defRPr/>
            </a:pPr>
            <a:fld id="{CCDBF06C-9EBB-7F47-A734-CA421A73115D}"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p14="http://schemas.microsoft.com/office/powerpoint/2010/main" val="255727528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A3FD69F4-46C6-2947-B5C0-B5AC2B28CB09}"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p14="http://schemas.microsoft.com/office/powerpoint/2010/main" val="191980530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3"/>
          <p:cNvSpPr>
            <a:spLocks noGrp="1" noChangeArrowheads="1"/>
          </p:cNvSpPr>
          <p:nvPr>
            <p:ph type="sldNum" sz="quarter" idx="10"/>
          </p:nvPr>
        </p:nvSpPr>
        <p:spPr>
          <a:ln/>
        </p:spPr>
        <p:txBody>
          <a:bodyPr/>
          <a:lstStyle>
            <a:lvl1pPr>
              <a:defRPr/>
            </a:lvl1pPr>
          </a:lstStyle>
          <a:p>
            <a:pPr>
              <a:defRPr/>
            </a:pPr>
            <a:fld id="{5942A6E6-A431-4341-AF9E-61551DEF9074}" type="slidenum">
              <a:rPr lang="en-US"/>
              <a:pPr>
                <a:defRPr/>
              </a:pPr>
              <a:t>‹#›</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p14="http://schemas.microsoft.com/office/powerpoint/2010/main" val="292290375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3"/>
          <p:cNvSpPr>
            <a:spLocks noGrp="1" noChangeArrowheads="1"/>
          </p:cNvSpPr>
          <p:nvPr>
            <p:ph type="sldNum" sz="quarter" idx="10"/>
          </p:nvPr>
        </p:nvSpPr>
        <p:spPr>
          <a:ln/>
        </p:spPr>
        <p:txBody>
          <a:bodyPr/>
          <a:lstStyle>
            <a:lvl1pPr>
              <a:defRPr/>
            </a:lvl1pPr>
          </a:lstStyle>
          <a:p>
            <a:pPr>
              <a:defRPr/>
            </a:pPr>
            <a:fld id="{EEC71E78-86B8-A844-BFD6-39A23CE5FBCB}" type="slidenum">
              <a:rPr lang="en-US"/>
              <a:pPr>
                <a:defRPr/>
              </a:pPr>
              <a:t>‹#›</a:t>
            </a:fld>
            <a:endParaRPr lang="en-US"/>
          </a:p>
        </p:txBody>
      </p:sp>
      <p:sp>
        <p:nvSpPr>
          <p:cNvPr id="8"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p14="http://schemas.microsoft.com/office/powerpoint/2010/main" val="1548416529"/>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3"/>
          <p:cNvSpPr>
            <a:spLocks noGrp="1" noChangeArrowheads="1"/>
          </p:cNvSpPr>
          <p:nvPr>
            <p:ph type="sldNum" sz="quarter" idx="10"/>
          </p:nvPr>
        </p:nvSpPr>
        <p:spPr>
          <a:ln/>
        </p:spPr>
        <p:txBody>
          <a:bodyPr/>
          <a:lstStyle>
            <a:lvl1pPr>
              <a:defRPr/>
            </a:lvl1pPr>
          </a:lstStyle>
          <a:p>
            <a:pPr>
              <a:defRPr/>
            </a:pPr>
            <a:fld id="{9F1174F9-B13D-F440-9DB6-78EE23845F44}" type="slidenum">
              <a:rPr lang="en-US"/>
              <a:pPr>
                <a:defRPr/>
              </a:pPr>
              <a:t>‹#›</a:t>
            </a:fld>
            <a:endParaRPr lang="en-US"/>
          </a:p>
        </p:txBody>
      </p:sp>
      <p:sp>
        <p:nvSpPr>
          <p:cNvPr id="4"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p14="http://schemas.microsoft.com/office/powerpoint/2010/main" val="1230367379"/>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BB045473-D131-6E4D-A3F4-3E101D101A8B}" type="slidenum">
              <a:rPr lang="en-US"/>
              <a:pPr>
                <a:defRPr/>
              </a:pPr>
              <a:t>‹#›</a:t>
            </a:fld>
            <a:endParaRPr lang="en-US"/>
          </a:p>
        </p:txBody>
      </p:sp>
      <p:sp>
        <p:nvSpPr>
          <p:cNvPr id="3"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p14="http://schemas.microsoft.com/office/powerpoint/2010/main" val="576215979"/>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5859E9EA-C5DD-6545-941D-6CBC066FB6E4}" type="slidenum">
              <a:rPr lang="en-US"/>
              <a:pPr>
                <a:defRPr/>
              </a:pPr>
              <a:t>‹#›</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p14="http://schemas.microsoft.com/office/powerpoint/2010/main" val="4138795159"/>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41699950-77F2-4B4F-9D44-0DF345F9255D}" type="slidenum">
              <a:rPr lang="en-US"/>
              <a:pPr>
                <a:defRPr/>
              </a:pPr>
              <a:t>‹#›</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p14="http://schemas.microsoft.com/office/powerpoint/2010/main" val="1796621835"/>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cstate="email">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61"/>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Rectangle 2"/>
          <p:cNvSpPr>
            <a:spLocks noGrp="1" noChangeArrowheads="1"/>
          </p:cNvSpPr>
          <p:nvPr>
            <p:ph type="title"/>
          </p:nvPr>
        </p:nvSpPr>
        <p:spPr bwMode="auto">
          <a:xfrm>
            <a:off x="685800" y="1081088"/>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067" name="Rectangle 43"/>
          <p:cNvSpPr>
            <a:spLocks noGrp="1" noChangeArrowheads="1"/>
          </p:cNvSpPr>
          <p:nvPr>
            <p:ph type="sldNum" sz="quarter" idx="4"/>
          </p:nvPr>
        </p:nvSpPr>
        <p:spPr bwMode="auto">
          <a:xfrm>
            <a:off x="8804275" y="0"/>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smtClean="0">
                <a:solidFill>
                  <a:srgbClr val="0E438A"/>
                </a:solidFill>
                <a:latin typeface="Zurich BT" charset="0"/>
                <a:cs typeface="Times New Roman" charset="0"/>
              </a:defRPr>
            </a:lvl1pPr>
          </a:lstStyle>
          <a:p>
            <a:pPr>
              <a:defRPr/>
            </a:pPr>
            <a:fld id="{C2707035-D801-5A42-99AE-E6F11A50A518}" type="slidenum">
              <a:rPr lang="en-US"/>
              <a:pPr>
                <a:defRPr/>
              </a:pPr>
              <a:t>‹#›</a:t>
            </a:fld>
            <a:endParaRPr lang="en-US"/>
          </a:p>
        </p:txBody>
      </p:sp>
      <p:sp>
        <p:nvSpPr>
          <p:cNvPr id="1066" name="Rectangle 42"/>
          <p:cNvSpPr>
            <a:spLocks noGrp="1" noChangeArrowheads="1"/>
          </p:cNvSpPr>
          <p:nvPr>
            <p:ph type="ftr" sz="quarter" idx="3"/>
          </p:nvPr>
        </p:nvSpPr>
        <p:spPr bwMode="auto">
          <a:xfrm>
            <a:off x="2195513" y="6424613"/>
            <a:ext cx="4457700"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eaLnBrk="1" hangingPunct="1">
              <a:defRPr sz="1000">
                <a:solidFill>
                  <a:srgbClr val="0E438A"/>
                </a:solidFill>
                <a:latin typeface="Zurich BT" charset="0"/>
                <a:ea typeface="+mn-ea"/>
                <a:cs typeface="Times New Roman" pitchFamily="18" charset="0"/>
              </a:defRPr>
            </a:lvl1pPr>
          </a:lstStyle>
          <a:p>
            <a:pPr>
              <a:defRPr/>
            </a:pPr>
            <a:r>
              <a:rPr lang="en-US"/>
              <a:t>international telecommunication union international telecommunication union</a:t>
            </a:r>
          </a:p>
        </p:txBody>
      </p:sp>
      <p:sp>
        <p:nvSpPr>
          <p:cNvPr id="1031" name="Rectangle 3"/>
          <p:cNvSpPr>
            <a:spLocks noGrp="1" noChangeArrowheads="1"/>
          </p:cNvSpPr>
          <p:nvPr>
            <p:ph type="body" idx="1"/>
          </p:nvPr>
        </p:nvSpPr>
        <p:spPr bwMode="auto">
          <a:xfrm>
            <a:off x="684213" y="1989138"/>
            <a:ext cx="7772400"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Line 63"/>
          <p:cNvSpPr>
            <a:spLocks noChangeShapeType="1"/>
          </p:cNvSpPr>
          <p:nvPr userDrawn="1"/>
        </p:nvSpPr>
        <p:spPr bwMode="auto">
          <a:xfrm flipH="1">
            <a:off x="395288" y="482600"/>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1033" name="Picture 67"/>
          <p:cNvPicPr>
            <a:picLocks noChangeAspect="1" noChangeArrowheads="1"/>
          </p:cNvPicPr>
          <p:nvPr userDrawn="1"/>
        </p:nvPicPr>
        <p:blipFill>
          <a:blip r:embed="rId16" cstate="email">
            <a:extLst>
              <a:ext uri="{28A0092B-C50C-407E-A947-70E740481C1C}">
                <a14:useLocalDpi xmlns:a14="http://schemas.microsoft.com/office/drawing/2010/main" val="0"/>
              </a:ext>
            </a:extLst>
          </a:blip>
          <a:srcRect/>
          <a:stretch>
            <a:fillRect/>
          </a:stretch>
        </p:blipFill>
        <p:spPr bwMode="white">
          <a:xfrm>
            <a:off x="251520" y="5885479"/>
            <a:ext cx="18732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11" name="Picture 2" descr="C:\Users\Administrator\Desktop\logo_ce-en.jpg"/>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7668344" y="5855909"/>
            <a:ext cx="1224136" cy="8470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Users\PHIL\Desktop\Tanzania logo.png"/>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5076056" y="5799753"/>
            <a:ext cx="100806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Description : Description: C:\Users\Administrator\Documents\ACPLOGOC.TIF"/>
          <p:cNvPicPr>
            <a:picLocks noChangeAspect="1" noChangeArrowheads="1"/>
          </p:cNvPicPr>
          <p:nvPr userDrawn="1"/>
        </p:nvPicPr>
        <p:blipFill>
          <a:blip r:embed="rId19" cstate="email">
            <a:extLst>
              <a:ext uri="{28A0092B-C50C-407E-A947-70E740481C1C}">
                <a14:useLocalDpi xmlns:a14="http://schemas.microsoft.com/office/drawing/2010/main" val="0"/>
              </a:ext>
            </a:extLst>
          </a:blip>
          <a:srcRect/>
          <a:stretch>
            <a:fillRect/>
          </a:stretch>
        </p:blipFill>
        <p:spPr bwMode="auto">
          <a:xfrm>
            <a:off x="2555875" y="6105525"/>
            <a:ext cx="919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Description : sadc"/>
          <p:cNvPicPr>
            <a:picLocks noChangeAspect="1" noChangeArrowheads="1"/>
          </p:cNvPicPr>
          <p:nvPr userDrawn="1"/>
        </p:nvPicPr>
        <p:blipFill>
          <a:blip r:embed="rId20" cstate="email">
            <a:extLst>
              <a:ext uri="{28A0092B-C50C-407E-A947-70E740481C1C}">
                <a14:useLocalDpi xmlns:a14="http://schemas.microsoft.com/office/drawing/2010/main" val="0"/>
              </a:ext>
            </a:extLst>
          </a:blip>
          <a:srcRect/>
          <a:stretch>
            <a:fillRect/>
          </a:stretch>
        </p:blipFill>
        <p:spPr bwMode="auto">
          <a:xfrm>
            <a:off x="4021138" y="6016625"/>
            <a:ext cx="7985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p:cNvPicPr>
            <a:picLocks noChangeAspect="1" noChangeArrowheads="1"/>
          </p:cNvPicPr>
          <p:nvPr userDrawn="1"/>
        </p:nvPicPr>
        <p:blipFill>
          <a:blip r:embed="rId21" cstate="email">
            <a:extLst>
              <a:ext uri="{28A0092B-C50C-407E-A947-70E740481C1C}">
                <a14:useLocalDpi xmlns:a14="http://schemas.microsoft.com/office/drawing/2010/main" val="0"/>
              </a:ext>
            </a:extLst>
          </a:blip>
          <a:srcRect/>
          <a:stretch>
            <a:fillRect/>
          </a:stretch>
        </p:blipFill>
        <p:spPr bwMode="auto">
          <a:xfrm>
            <a:off x="6419029" y="6016625"/>
            <a:ext cx="961283" cy="69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5"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mc:AlternateContent xmlns:mc="http://schemas.openxmlformats.org/markup-compatibility/2006" xmlns:p14="http://schemas.microsoft.com/office/powerpoint/2010/main">
    <mc:Choice Requires="p14">
      <p:transition spd="slow" p14:dur="59000"/>
    </mc:Choice>
    <mc:Fallback xmlns="">
      <p:transition xmlns:p14="http://schemas.microsoft.com/office/powerpoint/2010/main" spd="slow"/>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ＭＳ Ｐゴシック" charset="0"/>
          <a:cs typeface="ＭＳ Ｐゴシック" charset="0"/>
        </a:defRPr>
      </a:lvl1pPr>
      <a:lvl2pPr algn="ctr" rtl="0" eaLnBrk="0" fontAlgn="base" hangingPunct="0">
        <a:spcBef>
          <a:spcPct val="0"/>
        </a:spcBef>
        <a:spcAft>
          <a:spcPct val="0"/>
        </a:spcAft>
        <a:defRPr sz="3600" b="1">
          <a:solidFill>
            <a:srgbClr val="1B5BA2"/>
          </a:solidFill>
          <a:latin typeface="Verdana" pitchFamily="34" charset="0"/>
          <a:ea typeface="ＭＳ Ｐゴシック" charset="0"/>
          <a:cs typeface="ＭＳ Ｐゴシック" charset="0"/>
        </a:defRPr>
      </a:lvl2pPr>
      <a:lvl3pPr algn="ctr" rtl="0" eaLnBrk="0" fontAlgn="base" hangingPunct="0">
        <a:spcBef>
          <a:spcPct val="0"/>
        </a:spcBef>
        <a:spcAft>
          <a:spcPct val="0"/>
        </a:spcAft>
        <a:defRPr sz="3600" b="1">
          <a:solidFill>
            <a:srgbClr val="1B5BA2"/>
          </a:solidFill>
          <a:latin typeface="Verdana" pitchFamily="34" charset="0"/>
          <a:ea typeface="ＭＳ Ｐゴシック" charset="0"/>
          <a:cs typeface="ＭＳ Ｐゴシック" charset="0"/>
        </a:defRPr>
      </a:lvl3pPr>
      <a:lvl4pPr algn="ctr" rtl="0" eaLnBrk="0" fontAlgn="base" hangingPunct="0">
        <a:spcBef>
          <a:spcPct val="0"/>
        </a:spcBef>
        <a:spcAft>
          <a:spcPct val="0"/>
        </a:spcAft>
        <a:defRPr sz="3600" b="1">
          <a:solidFill>
            <a:srgbClr val="1B5BA2"/>
          </a:solidFill>
          <a:latin typeface="Verdana" pitchFamily="34" charset="0"/>
          <a:ea typeface="ＭＳ Ｐゴシック" charset="0"/>
          <a:cs typeface="ＭＳ Ｐゴシック" charset="0"/>
        </a:defRPr>
      </a:lvl4pPr>
      <a:lvl5pPr algn="ctr" rtl="0" eaLnBrk="0" fontAlgn="base" hangingPunct="0">
        <a:spcBef>
          <a:spcPct val="0"/>
        </a:spcBef>
        <a:spcAft>
          <a:spcPct val="0"/>
        </a:spcAft>
        <a:defRPr sz="3600" b="1">
          <a:solidFill>
            <a:srgbClr val="1B5BA2"/>
          </a:solidFill>
          <a:latin typeface="Verdana" pitchFamily="34" charset="0"/>
          <a:ea typeface="ＭＳ Ｐゴシック" charset="0"/>
          <a:cs typeface="ＭＳ Ｐゴシック"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charset="0"/>
        <a:buChar char="§"/>
        <a:defRPr sz="3200">
          <a:solidFill>
            <a:srgbClr val="5C5C5C"/>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99CC"/>
        </a:buClr>
        <a:buFont typeface="Wingdings" charset="0"/>
        <a:buChar char="Ø"/>
        <a:defRPr sz="2800">
          <a:solidFill>
            <a:srgbClr val="5C5C5C"/>
          </a:solidFill>
          <a:latin typeface="+mn-lt"/>
          <a:ea typeface="ＭＳ Ｐゴシック" charset="0"/>
        </a:defRPr>
      </a:lvl2pPr>
      <a:lvl3pPr marL="1143000" indent="-228600" algn="l" rtl="0" eaLnBrk="0" fontAlgn="base" hangingPunct="0">
        <a:spcBef>
          <a:spcPct val="20000"/>
        </a:spcBef>
        <a:spcAft>
          <a:spcPct val="0"/>
        </a:spcAft>
        <a:buClr>
          <a:srgbClr val="0099CC"/>
        </a:buClr>
        <a:buFont typeface="Wingdings" charset="0"/>
        <a:buChar char="§"/>
        <a:defRPr sz="2400">
          <a:solidFill>
            <a:srgbClr val="5C5C5C"/>
          </a:solidFill>
          <a:latin typeface="+mn-lt"/>
          <a:ea typeface="ＭＳ Ｐゴシック" charset="0"/>
        </a:defRPr>
      </a:lvl3pPr>
      <a:lvl4pPr marL="1600200" indent="-228600" algn="l" rtl="0" eaLnBrk="0" fontAlgn="base" hangingPunct="0">
        <a:spcBef>
          <a:spcPct val="20000"/>
        </a:spcBef>
        <a:spcAft>
          <a:spcPct val="0"/>
        </a:spcAft>
        <a:buFont typeface="Verdana" charset="0"/>
        <a:buChar char="–"/>
        <a:defRPr sz="2000">
          <a:solidFill>
            <a:srgbClr val="5C5C5C"/>
          </a:solidFill>
          <a:latin typeface="+mn-lt"/>
          <a:ea typeface="ＭＳ Ｐゴシック" charset="0"/>
        </a:defRPr>
      </a:lvl4pPr>
      <a:lvl5pPr marL="2057400" indent="-228600" algn="l" rtl="0" eaLnBrk="0" fontAlgn="base" hangingPunct="0">
        <a:spcBef>
          <a:spcPct val="20000"/>
        </a:spcBef>
        <a:spcAft>
          <a:spcPct val="0"/>
        </a:spcAft>
        <a:buFont typeface="Verdana" charset="0"/>
        <a:buChar char="–"/>
        <a:defRPr sz="2000">
          <a:solidFill>
            <a:srgbClr val="5C5C5C"/>
          </a:solidFill>
          <a:latin typeface="+mn-lt"/>
          <a:ea typeface="ＭＳ Ｐゴシック"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elkom.co.za/common/aboutus/index.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telkom.co.za/common/aboutus/procurement/tenderbulletins/index.html" TargetMode="External"/><Relationship Id="rId5" Type="http://schemas.openxmlformats.org/officeDocument/2006/relationships/hyperlink" Target="http://www.telkom.co.za/common/pricelist/index.html" TargetMode="External"/><Relationship Id="rId4" Type="http://schemas.openxmlformats.org/officeDocument/2006/relationships/hyperlink" Target="http://www.telkom.co.za/common/contactus/index.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www.telkom.co.za/common/homepage/lionking/lionking.html" TargetMode="External"/><Relationship Id="rId13" Type="http://schemas.openxmlformats.org/officeDocument/2006/relationships/hyperlink" Target="http://www.telkom.co.za/common/aboutus/csi/index.html" TargetMode="External"/><Relationship Id="rId3" Type="http://schemas.openxmlformats.org/officeDocument/2006/relationships/hyperlink" Target="http://www.telkom.co.za/newrates" TargetMode="External"/><Relationship Id="rId7" Type="http://schemas.openxmlformats.org/officeDocument/2006/relationships/hyperlink" Target="http://www.gmi-mr.com/netpanel/pportal/portals/203599/13/t1/default.php" TargetMode="External"/><Relationship Id="rId12" Type="http://schemas.openxmlformats.org/officeDocument/2006/relationships/hyperlink" Target="http://www.telkom.co.za/TermsAndConditions/" TargetMode="External"/><Relationship Id="rId2" Type="http://schemas.openxmlformats.org/officeDocument/2006/relationships/notesSlide" Target="../notesSlides/notesSlide19.xml"/><Relationship Id="rId16" Type="http://schemas.openxmlformats.org/officeDocument/2006/relationships/hyperlink" Target="http://www.aardvark.co.za/" TargetMode="External"/><Relationship Id="rId1" Type="http://schemas.openxmlformats.org/officeDocument/2006/relationships/slideLayout" Target="../slideLayouts/slideLayout2.xml"/><Relationship Id="rId6" Type="http://schemas.openxmlformats.org/officeDocument/2006/relationships/hyperlink" Target="http://www.telkom.co.za/app/ecard" TargetMode="External"/><Relationship Id="rId11" Type="http://schemas.openxmlformats.org/officeDocument/2006/relationships/hyperlink" Target="http://www.telkom.co.za/app/paia/" TargetMode="External"/><Relationship Id="rId5" Type="http://schemas.openxmlformats.org/officeDocument/2006/relationships/hyperlink" Target="http://www.telkom.co.za/athome/services/prepaidfone/index.html" TargetMode="External"/><Relationship Id="rId15" Type="http://schemas.openxmlformats.org/officeDocument/2006/relationships/hyperlink" Target="http://phonebook.yellowpages.co.za/" TargetMode="External"/><Relationship Id="rId10" Type="http://schemas.openxmlformats.org/officeDocument/2006/relationships/hyperlink" Target="http://www.telkom.co.za/common/homepage/index.html" TargetMode="External"/><Relationship Id="rId4" Type="http://schemas.openxmlformats.org/officeDocument/2006/relationships/hyperlink" Target="http://www.telkom.co.za/common/pcbundle/productoptions.html" TargetMode="External"/><Relationship Id="rId9" Type="http://schemas.openxmlformats.org/officeDocument/2006/relationships/hyperlink" Target="http://www.dobroadband.co.za/" TargetMode="External"/><Relationship Id="rId14" Type="http://schemas.openxmlformats.org/officeDocument/2006/relationships/hyperlink" Target="http://www.yellowpages.co.za/"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internet.org.za/ect_act.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www.julia.co.tz"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fredbullterries.co.tz"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julia.co.tz"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fredbullterries.co.tz"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pistot@unisa.ac.za"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1" name="Rectangle 1045"/>
          <p:cNvSpPr>
            <a:spLocks noGrp="1" noChangeArrowheads="1"/>
          </p:cNvSpPr>
          <p:nvPr>
            <p:ph type="ctrTitle"/>
          </p:nvPr>
        </p:nvSpPr>
        <p:spPr>
          <a:xfrm>
            <a:off x="323850" y="744538"/>
            <a:ext cx="8496300" cy="1323975"/>
          </a:xfrm>
        </p:spPr>
        <p:txBody>
          <a:bodyPr/>
          <a:lstStyle/>
          <a:p>
            <a:pPr>
              <a:defRPr/>
            </a:pPr>
            <a:r>
              <a:rPr lang="en-US" dirty="0">
                <a:effectLst>
                  <a:outerShdw blurRad="38100" dist="38100" dir="2700000" algn="tl">
                    <a:srgbClr val="DDDDDD"/>
                  </a:outerShdw>
                </a:effectLst>
                <a:latin typeface="Verdana" charset="0"/>
                <a:cs typeface="+mj-cs"/>
              </a:rPr>
              <a:t>HIPSSA Project</a:t>
            </a:r>
            <a:br>
              <a:rPr lang="en-US" dirty="0">
                <a:effectLst>
                  <a:outerShdw blurRad="38100" dist="38100" dir="2700000" algn="tl">
                    <a:srgbClr val="DDDDDD"/>
                  </a:outerShdw>
                </a:effectLst>
                <a:latin typeface="Verdana" charset="0"/>
                <a:cs typeface="+mj-cs"/>
              </a:rPr>
            </a:br>
            <a:endParaRPr lang="en-US" dirty="0">
              <a:effectLst>
                <a:outerShdw blurRad="38100" dist="38100" dir="2700000" algn="tl">
                  <a:srgbClr val="DDDDDD"/>
                </a:outerShdw>
              </a:effectLst>
              <a:latin typeface="Verdana" charset="0"/>
              <a:cs typeface="+mj-cs"/>
            </a:endParaRPr>
          </a:p>
        </p:txBody>
      </p:sp>
      <p:sp>
        <p:nvSpPr>
          <p:cNvPr id="2" name="Rectangle 1045"/>
          <p:cNvSpPr>
            <a:spLocks noChangeArrowheads="1"/>
          </p:cNvSpPr>
          <p:nvPr/>
        </p:nvSpPr>
        <p:spPr bwMode="auto">
          <a:xfrm>
            <a:off x="323850" y="1830388"/>
            <a:ext cx="84963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defRPr/>
            </a:pPr>
            <a:r>
              <a:rPr lang="en-US" sz="2400">
                <a:solidFill>
                  <a:srgbClr val="1B5BA2"/>
                </a:solidFill>
                <a:effectLst>
                  <a:outerShdw blurRad="38100" dist="38100" dir="2700000" algn="tl">
                    <a:srgbClr val="DDDDDD"/>
                  </a:outerShdw>
                </a:effectLst>
                <a:cs typeface="+mn-cs"/>
              </a:rPr>
              <a:t>Support for Harmonization of the ICT Policies </a:t>
            </a:r>
            <a:br>
              <a:rPr lang="en-US" sz="2400">
                <a:solidFill>
                  <a:srgbClr val="1B5BA2"/>
                </a:solidFill>
                <a:effectLst>
                  <a:outerShdw blurRad="38100" dist="38100" dir="2700000" algn="tl">
                    <a:srgbClr val="DDDDDD"/>
                  </a:outerShdw>
                </a:effectLst>
                <a:cs typeface="+mn-cs"/>
              </a:rPr>
            </a:br>
            <a:r>
              <a:rPr lang="en-US" sz="2400">
                <a:solidFill>
                  <a:srgbClr val="1B5BA2"/>
                </a:solidFill>
                <a:effectLst>
                  <a:outerShdw blurRad="38100" dist="38100" dir="2700000" algn="tl">
                    <a:srgbClr val="DDDDDD"/>
                  </a:outerShdw>
                </a:effectLst>
                <a:cs typeface="+mn-cs"/>
              </a:rPr>
              <a:t>in Sub-Sahara Africa </a:t>
            </a:r>
            <a:br>
              <a:rPr lang="en-US" sz="2400">
                <a:solidFill>
                  <a:srgbClr val="1B5BA2"/>
                </a:solidFill>
                <a:effectLst>
                  <a:outerShdw blurRad="38100" dist="38100" dir="2700000" algn="tl">
                    <a:srgbClr val="DDDDDD"/>
                  </a:outerShdw>
                </a:effectLst>
                <a:cs typeface="+mn-cs"/>
              </a:rPr>
            </a:br>
            <a:endParaRPr lang="en-US" sz="4000" b="1">
              <a:solidFill>
                <a:srgbClr val="1B5BA2"/>
              </a:solidFill>
              <a:effectLst>
                <a:outerShdw blurRad="38100" dist="38100" dir="2700000" algn="tl">
                  <a:srgbClr val="DDDDDD"/>
                </a:outerShdw>
              </a:effectLst>
              <a:cs typeface="+mn-cs"/>
            </a:endParaRPr>
          </a:p>
        </p:txBody>
      </p:sp>
      <p:sp>
        <p:nvSpPr>
          <p:cNvPr id="17411" name="Rectangle 3"/>
          <p:cNvSpPr>
            <a:spLocks noChangeArrowheads="1"/>
          </p:cNvSpPr>
          <p:nvPr/>
        </p:nvSpPr>
        <p:spPr bwMode="auto">
          <a:xfrm>
            <a:off x="1115616" y="2852936"/>
            <a:ext cx="6948884"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Training on select aspects of electronic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trasactions</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and on-line consumer protection</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Presentation FOUR: 6</a:t>
            </a:r>
            <a:r>
              <a:rPr lang="en-US" sz="2400"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of March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2013 </a:t>
            </a:r>
          </a:p>
          <a:p>
            <a:pPr algn="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720080"/>
          </a:xfrm>
        </p:spPr>
        <p:txBody>
          <a:bodyPr/>
          <a:lstStyle/>
          <a:p>
            <a:r>
              <a:rPr lang="en-US" dirty="0" smtClean="0"/>
              <a:t>Sometime it takes longer…</a:t>
            </a:r>
            <a:endParaRPr lang="en-US" dirty="0"/>
          </a:p>
        </p:txBody>
      </p:sp>
      <p:sp>
        <p:nvSpPr>
          <p:cNvPr id="3" name="Content Placeholder 2"/>
          <p:cNvSpPr>
            <a:spLocks noGrp="1"/>
          </p:cNvSpPr>
          <p:nvPr>
            <p:ph idx="1"/>
          </p:nvPr>
        </p:nvSpPr>
        <p:spPr>
          <a:xfrm>
            <a:off x="684213" y="764704"/>
            <a:ext cx="7772400" cy="5480521"/>
          </a:xfrm>
        </p:spPr>
        <p:txBody>
          <a:bodyPr/>
          <a:lstStyle/>
          <a:p>
            <a:pPr>
              <a:lnSpc>
                <a:spcPct val="80000"/>
              </a:lnSpc>
            </a:pPr>
            <a:r>
              <a:rPr lang="en-GB" sz="2800" b="1" dirty="0" err="1"/>
              <a:t>Unisa</a:t>
            </a:r>
            <a:r>
              <a:rPr lang="en-GB" sz="2800" b="1" dirty="0"/>
              <a:t> student: 2 hours 3 seconds</a:t>
            </a:r>
          </a:p>
          <a:p>
            <a:pPr lvl="1">
              <a:lnSpc>
                <a:spcPct val="80000"/>
              </a:lnSpc>
            </a:pPr>
            <a:r>
              <a:rPr lang="en-GB" b="1" dirty="0"/>
              <a:t>Received: from mail1.unisa.ac.za (</a:t>
            </a:r>
            <a:r>
              <a:rPr lang="en-GB" b="1" dirty="0" err="1"/>
              <a:t>mail.unisa.ac.za</a:t>
            </a:r>
            <a:r>
              <a:rPr lang="en-GB" b="1" dirty="0"/>
              <a:t> [163.200.216.139]) by </a:t>
            </a:r>
            <a:r>
              <a:rPr lang="en-GB" b="1" dirty="0" err="1"/>
              <a:t>alpha.unisa.ac.za</a:t>
            </a:r>
            <a:r>
              <a:rPr lang="en-GB" b="1" dirty="0"/>
              <a:t>; Thu, 23 Sep 2004 20:46:</a:t>
            </a:r>
            <a:r>
              <a:rPr lang="en-GB" b="1" dirty="0" smtClean="0"/>
              <a:t>44</a:t>
            </a:r>
            <a:endParaRPr lang="en-GB" dirty="0"/>
          </a:p>
          <a:p>
            <a:pPr lvl="1">
              <a:lnSpc>
                <a:spcPct val="80000"/>
              </a:lnSpc>
            </a:pPr>
            <a:r>
              <a:rPr lang="en-GB" b="1" dirty="0"/>
              <a:t>Received: from </a:t>
            </a:r>
            <a:r>
              <a:rPr lang="en-GB" b="1" dirty="0" err="1"/>
              <a:t>mail.telkomsa.net</a:t>
            </a:r>
            <a:r>
              <a:rPr lang="en-GB" b="1" dirty="0"/>
              <a:t> (</a:t>
            </a:r>
            <a:r>
              <a:rPr lang="en-GB" b="1" dirty="0" err="1"/>
              <a:t>nobelium.telkomsa.net</a:t>
            </a:r>
            <a:r>
              <a:rPr lang="en-GB" b="1" dirty="0"/>
              <a:t> [196.25.69.102]) by mail1.unisa.ac.za (Postfix) with ESMTP id 39640340F9 for ; Thu, 23 Sep 2004 20:46:42 +0200 (SAST) Received: (</a:t>
            </a:r>
            <a:r>
              <a:rPr lang="en-GB" b="1" dirty="0" err="1"/>
              <a:t>qmail</a:t>
            </a:r>
            <a:r>
              <a:rPr lang="en-GB" b="1" dirty="0"/>
              <a:t> 20465 invoked by </a:t>
            </a:r>
            <a:r>
              <a:rPr lang="en-GB" b="1" dirty="0" err="1"/>
              <a:t>uid</a:t>
            </a:r>
            <a:r>
              <a:rPr lang="en-GB" b="1" dirty="0"/>
              <a:t> 104); 23 Sep 2004 18:46:40 </a:t>
            </a:r>
            <a:endParaRPr lang="en-US" dirty="0"/>
          </a:p>
        </p:txBody>
      </p:sp>
      <p:sp>
        <p:nvSpPr>
          <p:cNvPr id="4" name="Slide Number Placeholder 3"/>
          <p:cNvSpPr>
            <a:spLocks noGrp="1"/>
          </p:cNvSpPr>
          <p:nvPr>
            <p:ph type="sldNum" sz="quarter" idx="10"/>
          </p:nvPr>
        </p:nvSpPr>
        <p:spPr/>
        <p:txBody>
          <a:bodyPr/>
          <a:lstStyle/>
          <a:p>
            <a:pPr>
              <a:defRPr/>
            </a:pPr>
            <a:fld id="{CCDBF06C-9EBB-7F47-A734-CA421A73115D}" type="slidenum">
              <a:rPr lang="en-US" smtClean="0"/>
              <a:pPr>
                <a:defRPr/>
              </a:pPr>
              <a:t>10</a:t>
            </a:fld>
            <a:endParaRPr lang="en-US"/>
          </a:p>
        </p:txBody>
      </p:sp>
    </p:spTree>
    <p:extLst>
      <p:ext uri="{BB962C8B-B14F-4D97-AF65-F5344CB8AC3E}">
        <p14:creationId xmlns:p14="http://schemas.microsoft.com/office/powerpoint/2010/main" val="1030557891"/>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t>Illustration</a:t>
            </a:r>
          </a:p>
        </p:txBody>
      </p:sp>
      <p:pic>
        <p:nvPicPr>
          <p:cNvPr id="11267" name="Picture 3" descr="~im0020"/>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900113" y="1628775"/>
            <a:ext cx="6985000" cy="5229225"/>
          </a:xfrm>
          <a:noFill/>
          <a:ln/>
        </p:spPr>
      </p:pic>
    </p:spTree>
    <p:extLst>
      <p:ext uri="{BB962C8B-B14F-4D97-AF65-F5344CB8AC3E}">
        <p14:creationId xmlns:p14="http://schemas.microsoft.com/office/powerpoint/2010/main" val="6241288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50613"/>
            <a:ext cx="7772400" cy="1846659"/>
          </a:xfrm>
        </p:spPr>
        <p:txBody>
          <a:bodyPr/>
          <a:lstStyle/>
          <a:p>
            <a:r>
              <a:rPr lang="en-US" sz="3800" dirty="0"/>
              <a:t>Comparison of rules on time of </a:t>
            </a:r>
            <a:r>
              <a:rPr lang="en-US" sz="3800" dirty="0" smtClean="0"/>
              <a:t>electronic contract </a:t>
            </a:r>
            <a:r>
              <a:rPr lang="en-US" sz="3800" dirty="0"/>
              <a:t>formation</a:t>
            </a:r>
          </a:p>
        </p:txBody>
      </p:sp>
      <p:sp>
        <p:nvSpPr>
          <p:cNvPr id="20483" name="Rectangle 3"/>
          <p:cNvSpPr>
            <a:spLocks noGrp="1" noChangeArrowheads="1"/>
          </p:cNvSpPr>
          <p:nvPr>
            <p:ph type="body" sz="half" idx="1"/>
          </p:nvPr>
        </p:nvSpPr>
        <p:spPr>
          <a:xfrm>
            <a:off x="457200" y="1916832"/>
            <a:ext cx="8075613" cy="4607793"/>
          </a:xfrm>
        </p:spPr>
        <p:txBody>
          <a:bodyPr/>
          <a:lstStyle/>
          <a:p>
            <a:pPr>
              <a:lnSpc>
                <a:spcPct val="80000"/>
              </a:lnSpc>
            </a:pPr>
            <a:endParaRPr lang="en-GB" sz="900" dirty="0"/>
          </a:p>
          <a:p>
            <a:pPr>
              <a:lnSpc>
                <a:spcPct val="80000"/>
              </a:lnSpc>
            </a:pPr>
            <a:r>
              <a:rPr lang="en-GB" dirty="0"/>
              <a:t>Canada: Communicated - when? Sent? Received? Steps 2-5</a:t>
            </a:r>
          </a:p>
          <a:p>
            <a:pPr>
              <a:lnSpc>
                <a:spcPct val="80000"/>
              </a:lnSpc>
            </a:pPr>
            <a:r>
              <a:rPr lang="en-GB" dirty="0" smtClean="0"/>
              <a:t>Germany </a:t>
            </a:r>
            <a:r>
              <a:rPr lang="en-GB" dirty="0"/>
              <a:t>– reaches host computer of addressee Step 4</a:t>
            </a:r>
          </a:p>
          <a:p>
            <a:pPr>
              <a:lnSpc>
                <a:spcPct val="80000"/>
              </a:lnSpc>
            </a:pPr>
            <a:r>
              <a:rPr lang="en-GB" dirty="0"/>
              <a:t>Norway: Comes to the knowledge of addressee – accessed &amp; opened e-mail step </a:t>
            </a:r>
            <a:r>
              <a:rPr lang="en-GB" dirty="0" smtClean="0"/>
              <a:t>5 </a:t>
            </a:r>
            <a:endParaRPr lang="en-GB" dirty="0"/>
          </a:p>
          <a:p>
            <a:pPr>
              <a:lnSpc>
                <a:spcPct val="80000"/>
              </a:lnSpc>
            </a:pPr>
            <a:endParaRPr lang="en-GB" sz="2800" dirty="0"/>
          </a:p>
          <a:p>
            <a:pPr>
              <a:lnSpc>
                <a:spcPct val="80000"/>
              </a:lnSpc>
            </a:pPr>
            <a:endParaRPr lang="en-US" sz="900" dirty="0"/>
          </a:p>
        </p:txBody>
      </p:sp>
    </p:spTree>
    <p:extLst>
      <p:ext uri="{BB962C8B-B14F-4D97-AF65-F5344CB8AC3E}">
        <p14:creationId xmlns:p14="http://schemas.microsoft.com/office/powerpoint/2010/main" val="29445978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801599"/>
            <a:ext cx="7772400" cy="1200329"/>
          </a:xfrm>
        </p:spPr>
        <p:txBody>
          <a:bodyPr/>
          <a:lstStyle/>
          <a:p>
            <a:r>
              <a:rPr lang="en-ZA" dirty="0" smtClean="0"/>
              <a:t>Tanzanian Bill: </a:t>
            </a:r>
            <a:r>
              <a:rPr lang="en-ZA" dirty="0"/>
              <a:t>Reception theory</a:t>
            </a:r>
          </a:p>
        </p:txBody>
      </p:sp>
      <p:sp>
        <p:nvSpPr>
          <p:cNvPr id="73731" name="Rectangle 3"/>
          <p:cNvSpPr>
            <a:spLocks noGrp="1" noChangeArrowheads="1"/>
          </p:cNvSpPr>
          <p:nvPr>
            <p:ph type="body" idx="1"/>
          </p:nvPr>
        </p:nvSpPr>
        <p:spPr/>
        <p:txBody>
          <a:bodyPr/>
          <a:lstStyle/>
          <a:p>
            <a:r>
              <a:rPr lang="en-ZA" dirty="0"/>
              <a:t>Sec </a:t>
            </a:r>
            <a:r>
              <a:rPr lang="en-ZA" dirty="0" smtClean="0"/>
              <a:t>30(</a:t>
            </a:r>
            <a:r>
              <a:rPr lang="en-ZA" dirty="0"/>
              <a:t>2): Time of contract formation</a:t>
            </a:r>
          </a:p>
          <a:p>
            <a:r>
              <a:rPr lang="en-ZA" dirty="0"/>
              <a:t>Time when acceptance of offer is received by offeror</a:t>
            </a:r>
          </a:p>
          <a:p>
            <a:endParaRPr lang="en-ZA" dirty="0"/>
          </a:p>
        </p:txBody>
      </p:sp>
      <p:pic>
        <p:nvPicPr>
          <p:cNvPr id="4" name="Picture 4" descr="CLP0044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a:xfrm>
            <a:off x="5220072" y="3573016"/>
            <a:ext cx="2453804" cy="193391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3593369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t>Time of sending</a:t>
            </a:r>
          </a:p>
        </p:txBody>
      </p:sp>
      <p:sp>
        <p:nvSpPr>
          <p:cNvPr id="163843" name="Rectangle 3"/>
          <p:cNvSpPr>
            <a:spLocks noGrp="1" noChangeArrowheads="1"/>
          </p:cNvSpPr>
          <p:nvPr>
            <p:ph type="body" idx="1"/>
          </p:nvPr>
        </p:nvSpPr>
        <p:spPr/>
        <p:txBody>
          <a:bodyPr/>
          <a:lstStyle/>
          <a:p>
            <a:r>
              <a:rPr lang="en-ZA" dirty="0"/>
              <a:t>Sec </a:t>
            </a:r>
            <a:r>
              <a:rPr lang="en-ZA" dirty="0" smtClean="0"/>
              <a:t>33</a:t>
            </a:r>
            <a:r>
              <a:rPr lang="en-ZA" dirty="0"/>
              <a:t>(1) Sent: </a:t>
            </a:r>
          </a:p>
          <a:p>
            <a:pPr lvl="1"/>
            <a:r>
              <a:rPr lang="en-ZA" dirty="0"/>
              <a:t>data message enters info system out of control of originator/</a:t>
            </a:r>
          </a:p>
          <a:p>
            <a:pPr lvl="1"/>
            <a:r>
              <a:rPr lang="en-ZA" dirty="0"/>
              <a:t>Same info system: capable of being retrieved</a:t>
            </a:r>
            <a:endParaRPr lang="en-US" dirty="0"/>
          </a:p>
        </p:txBody>
      </p:sp>
    </p:spTree>
    <p:extLst>
      <p:ext uri="{BB962C8B-B14F-4D97-AF65-F5344CB8AC3E}">
        <p14:creationId xmlns:p14="http://schemas.microsoft.com/office/powerpoint/2010/main" val="18750139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685800" y="476672"/>
            <a:ext cx="7772400" cy="720080"/>
          </a:xfrm>
        </p:spPr>
        <p:txBody>
          <a:bodyPr/>
          <a:lstStyle/>
          <a:p>
            <a:r>
              <a:rPr lang="en-US" dirty="0"/>
              <a:t>Time of receipt</a:t>
            </a:r>
          </a:p>
        </p:txBody>
      </p:sp>
      <p:sp>
        <p:nvSpPr>
          <p:cNvPr id="161795" name="Rectangle 3"/>
          <p:cNvSpPr>
            <a:spLocks noGrp="1" noChangeArrowheads="1"/>
          </p:cNvSpPr>
          <p:nvPr>
            <p:ph type="body" idx="1"/>
          </p:nvPr>
        </p:nvSpPr>
        <p:spPr>
          <a:xfrm>
            <a:off x="684213" y="1268760"/>
            <a:ext cx="7772400" cy="4976465"/>
          </a:xfrm>
        </p:spPr>
        <p:txBody>
          <a:bodyPr/>
          <a:lstStyle/>
          <a:p>
            <a:r>
              <a:rPr lang="en-ZA" dirty="0"/>
              <a:t>Sec </a:t>
            </a:r>
            <a:r>
              <a:rPr lang="en-ZA" dirty="0" smtClean="0"/>
              <a:t>33</a:t>
            </a:r>
            <a:r>
              <a:rPr lang="en-ZA" dirty="0"/>
              <a:t>(2) </a:t>
            </a:r>
            <a:r>
              <a:rPr lang="en-ZA" dirty="0" smtClean="0"/>
              <a:t>Received when the elctronic communication enters information </a:t>
            </a:r>
            <a:r>
              <a:rPr lang="en-ZA" dirty="0"/>
              <a:t>system </a:t>
            </a:r>
          </a:p>
          <a:p>
            <a:pPr lvl="1"/>
            <a:r>
              <a:rPr lang="en-ZA" dirty="0" smtClean="0"/>
              <a:t>designated </a:t>
            </a:r>
            <a:r>
              <a:rPr lang="en-ZA" dirty="0"/>
              <a:t>or used for </a:t>
            </a:r>
            <a:r>
              <a:rPr lang="en-ZA" dirty="0" smtClean="0"/>
              <a:t>purpose of receiving communications of that type  </a:t>
            </a:r>
          </a:p>
          <a:p>
            <a:pPr lvl="1"/>
            <a:r>
              <a:rPr lang="en-ZA" dirty="0"/>
              <a:t> </a:t>
            </a:r>
            <a:r>
              <a:rPr lang="en-ZA" dirty="0" smtClean="0"/>
              <a:t>other system becomes aware</a:t>
            </a:r>
          </a:p>
          <a:p>
            <a:r>
              <a:rPr lang="en-ZA" dirty="0"/>
              <a:t>capable of being retrieved and processed</a:t>
            </a:r>
          </a:p>
          <a:p>
            <a:pPr lvl="1"/>
            <a:r>
              <a:rPr lang="en-ZA" dirty="0" smtClean="0"/>
              <a:t> </a:t>
            </a:r>
            <a:endParaRPr lang="en-ZA" dirty="0"/>
          </a:p>
          <a:p>
            <a:endParaRPr lang="en-US" dirty="0"/>
          </a:p>
        </p:txBody>
      </p:sp>
    </p:spTree>
    <p:extLst>
      <p:ext uri="{BB962C8B-B14F-4D97-AF65-F5344CB8AC3E}">
        <p14:creationId xmlns:p14="http://schemas.microsoft.com/office/powerpoint/2010/main" val="3032997669"/>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7198"/>
            <a:ext cx="7772400" cy="646331"/>
          </a:xfrm>
        </p:spPr>
        <p:txBody>
          <a:bodyPr/>
          <a:lstStyle/>
          <a:p>
            <a:r>
              <a:rPr lang="en-US" dirty="0" smtClean="0"/>
              <a:t> S36 Place of receipt</a:t>
            </a:r>
            <a:endParaRPr lang="en-US" dirty="0"/>
          </a:p>
        </p:txBody>
      </p:sp>
      <p:sp>
        <p:nvSpPr>
          <p:cNvPr id="3" name="Content Placeholder 2"/>
          <p:cNvSpPr>
            <a:spLocks noGrp="1"/>
          </p:cNvSpPr>
          <p:nvPr>
            <p:ph idx="1"/>
          </p:nvPr>
        </p:nvSpPr>
        <p:spPr>
          <a:xfrm>
            <a:off x="684213" y="908720"/>
            <a:ext cx="7772400" cy="5336505"/>
          </a:xfrm>
        </p:spPr>
        <p:txBody>
          <a:bodyPr/>
          <a:lstStyle/>
          <a:p>
            <a:r>
              <a:rPr lang="en-US" dirty="0" smtClean="0"/>
              <a:t>Dispatched place where originator has place of business</a:t>
            </a:r>
          </a:p>
          <a:p>
            <a:pPr lvl="1"/>
            <a:r>
              <a:rPr lang="en-US" dirty="0" smtClean="0"/>
              <a:t>Foreign; remote; irrespective device.</a:t>
            </a:r>
          </a:p>
          <a:p>
            <a:r>
              <a:rPr lang="en-US" dirty="0" smtClean="0"/>
              <a:t>More than one place of business: closest relationship or principle place of business</a:t>
            </a:r>
          </a:p>
          <a:p>
            <a:r>
              <a:rPr lang="en-US" dirty="0" smtClean="0"/>
              <a:t>No place of business:</a:t>
            </a:r>
          </a:p>
          <a:p>
            <a:pPr lvl="1"/>
            <a:r>
              <a:rPr lang="en-US" dirty="0" smtClean="0"/>
              <a:t> habitual residence</a:t>
            </a:r>
          </a:p>
          <a:p>
            <a:pPr lvl="1"/>
            <a:r>
              <a:rPr lang="en-US" dirty="0" smtClean="0"/>
              <a:t>Place where body corporate incorporated</a:t>
            </a:r>
            <a:endParaRPr lang="en-US" dirty="0"/>
          </a:p>
        </p:txBody>
      </p:sp>
      <p:sp>
        <p:nvSpPr>
          <p:cNvPr id="4" name="Slide Number Placeholder 3"/>
          <p:cNvSpPr>
            <a:spLocks noGrp="1"/>
          </p:cNvSpPr>
          <p:nvPr>
            <p:ph type="sldNum" sz="quarter" idx="10"/>
          </p:nvPr>
        </p:nvSpPr>
        <p:spPr/>
        <p:txBody>
          <a:bodyPr/>
          <a:lstStyle/>
          <a:p>
            <a:pPr>
              <a:defRPr/>
            </a:pPr>
            <a:fld id="{CCDBF06C-9EBB-7F47-A734-CA421A73115D}" type="slidenum">
              <a:rPr lang="en-US" smtClean="0"/>
              <a:pPr>
                <a:defRPr/>
              </a:pPr>
              <a:t>16</a:t>
            </a:fld>
            <a:endParaRPr lang="en-US"/>
          </a:p>
        </p:txBody>
      </p:sp>
    </p:spTree>
    <p:extLst>
      <p:ext uri="{BB962C8B-B14F-4D97-AF65-F5344CB8AC3E}">
        <p14:creationId xmlns:p14="http://schemas.microsoft.com/office/powerpoint/2010/main" val="13432947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002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8313" y="1268413"/>
            <a:ext cx="8280400"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963" name="Rectangle 3"/>
          <p:cNvSpPr>
            <a:spLocks noGrp="1" noChangeArrowheads="1"/>
          </p:cNvSpPr>
          <p:nvPr>
            <p:ph type="title"/>
          </p:nvPr>
        </p:nvSpPr>
        <p:spPr>
          <a:xfrm>
            <a:off x="457200" y="274638"/>
            <a:ext cx="8229600" cy="1425575"/>
          </a:xfrm>
        </p:spPr>
        <p:txBody>
          <a:bodyPr/>
          <a:lstStyle/>
          <a:p>
            <a:r>
              <a:rPr lang="en-GB"/>
              <a:t>Illustration: Time of contracting</a:t>
            </a:r>
          </a:p>
        </p:txBody>
      </p:sp>
      <p:sp>
        <p:nvSpPr>
          <p:cNvPr id="40964" name="Rectangle 4"/>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81703434"/>
      </p:ext>
    </p:extLst>
  </p:cSld>
  <p:clrMapOvr>
    <a:masterClrMapping/>
  </p:clrMapOvr>
  <mc:AlternateContent xmlns:mc="http://schemas.openxmlformats.org/markup-compatibility/2006" xmlns:p14="http://schemas.microsoft.com/office/powerpoint/2010/main">
    <mc:Choice Requires="p14">
      <p:transition spd="slow" p14:dur="1100">
        <p14:honeycomb/>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40044"/>
            <a:ext cx="7772400" cy="1323439"/>
          </a:xfrm>
        </p:spPr>
        <p:txBody>
          <a:bodyPr/>
          <a:lstStyle/>
          <a:p>
            <a:r>
              <a:rPr lang="en-US" sz="4000" dirty="0" smtClean="0"/>
              <a:t>Obligations of on-line traders</a:t>
            </a:r>
            <a:endParaRPr lang="en-US" sz="4000" dirty="0"/>
          </a:p>
        </p:txBody>
      </p:sp>
      <p:sp>
        <p:nvSpPr>
          <p:cNvPr id="3" name="Text Placeholder 2"/>
          <p:cNvSpPr>
            <a:spLocks noGrp="1"/>
          </p:cNvSpPr>
          <p:nvPr>
            <p:ph type="body" sz="half" idx="1"/>
          </p:nvPr>
        </p:nvSpPr>
        <p:spPr>
          <a:xfrm>
            <a:off x="684212" y="1989138"/>
            <a:ext cx="7056139" cy="4256087"/>
          </a:xfrm>
        </p:spPr>
        <p:txBody>
          <a:bodyPr/>
          <a:lstStyle/>
          <a:p>
            <a:r>
              <a:rPr lang="en-US" sz="3600" dirty="0" smtClean="0">
                <a:solidFill>
                  <a:srgbClr val="FF0000"/>
                </a:solidFill>
              </a:rPr>
              <a:t>Offering goods &amp; services by way of electronic transaction</a:t>
            </a:r>
            <a:endParaRPr lang="en-US" sz="3600" dirty="0">
              <a:solidFill>
                <a:srgbClr val="FF0000"/>
              </a:solidFill>
            </a:endParaRPr>
          </a:p>
        </p:txBody>
      </p:sp>
      <p:sp>
        <p:nvSpPr>
          <p:cNvPr id="4" name="Content Placeholder 3"/>
          <p:cNvSpPr>
            <a:spLocks noGrp="1"/>
          </p:cNvSpPr>
          <p:nvPr>
            <p:ph sz="half" idx="2"/>
          </p:nvPr>
        </p:nvSpPr>
        <p:spPr>
          <a:xfrm>
            <a:off x="8244407" y="1989138"/>
            <a:ext cx="212205" cy="4256087"/>
          </a:xfrm>
        </p:spPr>
        <p:txBody>
          <a:bodyPr/>
          <a:lstStyle/>
          <a:p>
            <a:pPr marL="0" indent="0">
              <a:buNone/>
            </a:pPr>
            <a:endParaRPr lang="en-US" dirty="0"/>
          </a:p>
        </p:txBody>
      </p:sp>
      <p:sp>
        <p:nvSpPr>
          <p:cNvPr id="5" name="Slide Number Placeholder 4"/>
          <p:cNvSpPr>
            <a:spLocks noGrp="1"/>
          </p:cNvSpPr>
          <p:nvPr>
            <p:ph type="sldNum" sz="quarter" idx="10"/>
          </p:nvPr>
        </p:nvSpPr>
        <p:spPr/>
        <p:txBody>
          <a:bodyPr/>
          <a:lstStyle/>
          <a:p>
            <a:pPr>
              <a:defRPr/>
            </a:pPr>
            <a:fld id="{8A4A8936-792C-8443-9FC8-870A7DB3B22D}" type="slidenum">
              <a:rPr lang="en-US" smtClean="0"/>
              <a:pPr>
                <a:defRPr/>
              </a:pPr>
              <a:t>18</a:t>
            </a:fld>
            <a:endParaRPr lang="en-US"/>
          </a:p>
        </p:txBody>
      </p:sp>
    </p:spTree>
    <p:extLst>
      <p:ext uri="{BB962C8B-B14F-4D97-AF65-F5344CB8AC3E}">
        <p14:creationId xmlns:p14="http://schemas.microsoft.com/office/powerpoint/2010/main" val="99697194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endParaRPr lang="en-US" dirty="0">
              <a:latin typeface="Arial" charset="0"/>
            </a:endParaRPr>
          </a:p>
        </p:txBody>
      </p:sp>
      <p:sp>
        <p:nvSpPr>
          <p:cNvPr id="20482" name="Rectangle 3"/>
          <p:cNvSpPr>
            <a:spLocks noGrp="1" noChangeArrowheads="1"/>
          </p:cNvSpPr>
          <p:nvPr>
            <p:ph type="body" sz="half" idx="1"/>
          </p:nvPr>
        </p:nvSpPr>
        <p:spPr>
          <a:xfrm>
            <a:off x="685800" y="404665"/>
            <a:ext cx="7918648" cy="6192986"/>
          </a:xfrm>
        </p:spPr>
        <p:txBody>
          <a:bodyPr/>
          <a:lstStyle/>
          <a:p>
            <a:pPr marL="0" indent="0">
              <a:lnSpc>
                <a:spcPct val="80000"/>
              </a:lnSpc>
              <a:buNone/>
            </a:pPr>
            <a:endParaRPr lang="en-US" sz="2800" dirty="0">
              <a:latin typeface="Arial" charset="0"/>
            </a:endParaRPr>
          </a:p>
          <a:p>
            <a:pPr>
              <a:lnSpc>
                <a:spcPct val="80000"/>
              </a:lnSpc>
            </a:pPr>
            <a:endParaRPr lang="en-US" sz="3600" dirty="0" smtClean="0">
              <a:latin typeface="Arial" charset="0"/>
            </a:endParaRPr>
          </a:p>
          <a:p>
            <a:pPr>
              <a:lnSpc>
                <a:spcPct val="80000"/>
              </a:lnSpc>
            </a:pPr>
            <a:endParaRPr lang="en-US" sz="3600" dirty="0">
              <a:latin typeface="Arial" charset="0"/>
            </a:endParaRPr>
          </a:p>
          <a:p>
            <a:pPr>
              <a:lnSpc>
                <a:spcPct val="80000"/>
              </a:lnSpc>
            </a:pPr>
            <a:endParaRPr lang="en-US" sz="3600" dirty="0" smtClean="0">
              <a:latin typeface="Arial" charset="0"/>
            </a:endParaRPr>
          </a:p>
          <a:p>
            <a:pPr>
              <a:lnSpc>
                <a:spcPct val="80000"/>
              </a:lnSpc>
            </a:pPr>
            <a:endParaRPr lang="en-US" sz="3600" dirty="0" smtClean="0">
              <a:latin typeface="Arial" charset="0"/>
            </a:endParaRPr>
          </a:p>
          <a:p>
            <a:pPr>
              <a:lnSpc>
                <a:spcPct val="80000"/>
              </a:lnSpc>
            </a:pPr>
            <a:r>
              <a:rPr lang="en-US" sz="4000" dirty="0" smtClean="0">
                <a:latin typeface="Arial" charset="0"/>
              </a:rPr>
              <a:t>Consumer </a:t>
            </a:r>
            <a:r>
              <a:rPr lang="en-US" sz="4000" dirty="0">
                <a:latin typeface="Arial" charset="0"/>
              </a:rPr>
              <a:t>= any </a:t>
            </a:r>
            <a:r>
              <a:rPr lang="en-US" sz="4000" dirty="0" smtClean="0">
                <a:solidFill>
                  <a:srgbClr val="FF3300"/>
                </a:solidFill>
                <a:latin typeface="Arial" charset="0"/>
              </a:rPr>
              <a:t>person</a:t>
            </a:r>
            <a:r>
              <a:rPr lang="en-US" sz="4000" dirty="0" smtClean="0">
                <a:latin typeface="Arial" charset="0"/>
              </a:rPr>
              <a:t> </a:t>
            </a:r>
            <a:r>
              <a:rPr lang="en-US" sz="4000" dirty="0">
                <a:latin typeface="Arial" charset="0"/>
              </a:rPr>
              <a:t>who </a:t>
            </a:r>
            <a:r>
              <a:rPr lang="en-US" sz="4000" dirty="0" smtClean="0">
                <a:latin typeface="Arial" charset="0"/>
              </a:rPr>
              <a:t>uses information system services to purchase or offer to purchase  goods otherwise than for the purpose of resale</a:t>
            </a:r>
            <a:endParaRPr lang="en-US" sz="4000" dirty="0">
              <a:latin typeface="Arial" charset="0"/>
            </a:endParaRPr>
          </a:p>
        </p:txBody>
      </p:sp>
      <p:sp>
        <p:nvSpPr>
          <p:cNvPr id="20483" name="Rectangle 4"/>
          <p:cNvSpPr>
            <a:spLocks noGrp="1" noChangeArrowheads="1"/>
          </p:cNvSpPr>
          <p:nvPr>
            <p:ph sz="half" idx="2"/>
          </p:nvPr>
        </p:nvSpPr>
        <p:spPr/>
        <p:txBody>
          <a:bodyPr/>
          <a:lstStyle/>
          <a:p>
            <a:pPr>
              <a:lnSpc>
                <a:spcPct val="80000"/>
              </a:lnSpc>
            </a:pPr>
            <a:endParaRPr lang="en-US" dirty="0">
              <a:latin typeface="Arial" charset="0"/>
            </a:endParaRPr>
          </a:p>
        </p:txBody>
      </p:sp>
      <p:pic>
        <p:nvPicPr>
          <p:cNvPr id="20484" name="Picture 5" descr="future_search7-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67744" y="0"/>
            <a:ext cx="3635896" cy="248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09343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85800" y="476672"/>
            <a:ext cx="7772400" cy="792088"/>
          </a:xfrm>
        </p:spPr>
        <p:txBody>
          <a:bodyPr/>
          <a:lstStyle/>
          <a:p>
            <a:r>
              <a:rPr lang="en-ZA" dirty="0">
                <a:latin typeface="Arial" charset="0"/>
              </a:rPr>
              <a:t>Overview</a:t>
            </a:r>
            <a:endParaRPr lang="en-US" dirty="0">
              <a:latin typeface="Arial" charset="0"/>
            </a:endParaRPr>
          </a:p>
        </p:txBody>
      </p:sp>
      <p:sp>
        <p:nvSpPr>
          <p:cNvPr id="18434" name="Rectangle 3"/>
          <p:cNvSpPr>
            <a:spLocks noGrp="1" noChangeArrowheads="1"/>
          </p:cNvSpPr>
          <p:nvPr>
            <p:ph type="body" idx="1"/>
          </p:nvPr>
        </p:nvSpPr>
        <p:spPr>
          <a:xfrm>
            <a:off x="684213" y="1412776"/>
            <a:ext cx="7772400" cy="4832449"/>
          </a:xfrm>
        </p:spPr>
        <p:txBody>
          <a:bodyPr/>
          <a:lstStyle/>
          <a:p>
            <a:r>
              <a:rPr lang="en-ZA" dirty="0" smtClean="0">
                <a:latin typeface="Arial" charset="0"/>
              </a:rPr>
              <a:t>Time and place of contract formation</a:t>
            </a:r>
          </a:p>
          <a:p>
            <a:r>
              <a:rPr lang="en-ZA" dirty="0" smtClean="0">
                <a:latin typeface="Arial" charset="0"/>
              </a:rPr>
              <a:t>Obligation of offering goods &amp; services on-line / Consumer </a:t>
            </a:r>
            <a:r>
              <a:rPr lang="en-ZA" dirty="0">
                <a:latin typeface="Arial" charset="0"/>
              </a:rPr>
              <a:t>Protection </a:t>
            </a:r>
            <a:endParaRPr lang="en-ZA" dirty="0" smtClean="0">
              <a:latin typeface="Arial" charset="0"/>
            </a:endParaRPr>
          </a:p>
          <a:p>
            <a:r>
              <a:rPr lang="en-ZA" dirty="0" smtClean="0">
                <a:latin typeface="Arial" charset="0"/>
              </a:rPr>
              <a:t>Case law</a:t>
            </a:r>
            <a:endParaRPr lang="en-ZA" dirty="0">
              <a:latin typeface="Arial" charset="0"/>
            </a:endParaRPr>
          </a:p>
          <a:p>
            <a:endParaRPr lang="en-US" dirty="0">
              <a:latin typeface="Arial" charset="0"/>
            </a:endParaRPr>
          </a:p>
        </p:txBody>
      </p:sp>
    </p:spTree>
    <p:extLst>
      <p:ext uri="{BB962C8B-B14F-4D97-AF65-F5344CB8AC3E}">
        <p14:creationId xmlns:p14="http://schemas.microsoft.com/office/powerpoint/2010/main" val="10141449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85800" y="116632"/>
            <a:ext cx="7772400" cy="864096"/>
          </a:xfrm>
        </p:spPr>
        <p:txBody>
          <a:bodyPr/>
          <a:lstStyle/>
          <a:p>
            <a:r>
              <a:rPr lang="en-ZA" sz="4500" dirty="0">
                <a:latin typeface="Arial" charset="0"/>
              </a:rPr>
              <a:t>Information made available</a:t>
            </a:r>
            <a:endParaRPr lang="en-US" sz="4500" dirty="0">
              <a:latin typeface="Arial" charset="0"/>
            </a:endParaRPr>
          </a:p>
        </p:txBody>
      </p:sp>
      <p:sp>
        <p:nvSpPr>
          <p:cNvPr id="24578" name="Rectangle 3"/>
          <p:cNvSpPr>
            <a:spLocks noGrp="1" noChangeArrowheads="1"/>
          </p:cNvSpPr>
          <p:nvPr>
            <p:ph type="body" idx="1"/>
          </p:nvPr>
        </p:nvSpPr>
        <p:spPr>
          <a:xfrm>
            <a:off x="457200" y="836712"/>
            <a:ext cx="8229600" cy="6408638"/>
          </a:xfrm>
        </p:spPr>
        <p:txBody>
          <a:bodyPr/>
          <a:lstStyle/>
          <a:p>
            <a:r>
              <a:rPr lang="en-US" sz="3300" dirty="0" smtClean="0">
                <a:latin typeface="Arial" charset="0"/>
              </a:rPr>
              <a:t>11 </a:t>
            </a:r>
            <a:r>
              <a:rPr lang="en-US" sz="3300" dirty="0">
                <a:latin typeface="Arial" charset="0"/>
              </a:rPr>
              <a:t>pieces of info, </a:t>
            </a:r>
            <a:r>
              <a:rPr lang="en-US" sz="3300" dirty="0" err="1">
                <a:latin typeface="Arial" charset="0"/>
              </a:rPr>
              <a:t>e.g</a:t>
            </a:r>
            <a:r>
              <a:rPr lang="en-US" sz="2800" dirty="0">
                <a:latin typeface="Arial" charset="0"/>
              </a:rPr>
              <a:t> </a:t>
            </a:r>
          </a:p>
          <a:p>
            <a:pPr lvl="1"/>
            <a:r>
              <a:rPr lang="en-US" dirty="0">
                <a:latin typeface="Arial" charset="0"/>
              </a:rPr>
              <a:t>Full </a:t>
            </a:r>
            <a:r>
              <a:rPr lang="en-US" dirty="0" smtClean="0">
                <a:latin typeface="Arial" charset="0"/>
              </a:rPr>
              <a:t>contact details place of the business; e-mail address and telefax number;</a:t>
            </a:r>
          </a:p>
          <a:p>
            <a:pPr lvl="1"/>
            <a:r>
              <a:rPr lang="en-US" dirty="0" smtClean="0">
                <a:latin typeface="Arial" charset="0"/>
              </a:rPr>
              <a:t>Full </a:t>
            </a:r>
            <a:r>
              <a:rPr lang="en-US" dirty="0">
                <a:latin typeface="Arial" charset="0"/>
              </a:rPr>
              <a:t>information re goods or services, quality and </a:t>
            </a:r>
            <a:r>
              <a:rPr lang="en-US" dirty="0" smtClean="0">
                <a:latin typeface="Arial" charset="0"/>
              </a:rPr>
              <a:t>characteristics – informed decision;</a:t>
            </a:r>
          </a:p>
          <a:p>
            <a:pPr lvl="1"/>
            <a:r>
              <a:rPr lang="en-US" dirty="0" smtClean="0">
                <a:latin typeface="Arial" charset="0"/>
              </a:rPr>
              <a:t> </a:t>
            </a:r>
            <a:r>
              <a:rPr lang="en-US" dirty="0">
                <a:latin typeface="Arial" charset="0"/>
              </a:rPr>
              <a:t>The full price, additional costs such as </a:t>
            </a:r>
            <a:r>
              <a:rPr lang="en-US" dirty="0" smtClean="0">
                <a:latin typeface="Arial" charset="0"/>
              </a:rPr>
              <a:t>transport and taxes; </a:t>
            </a:r>
          </a:p>
          <a:p>
            <a:pPr lvl="1"/>
            <a:r>
              <a:rPr lang="en-US" dirty="0" smtClean="0">
                <a:latin typeface="Arial" charset="0"/>
              </a:rPr>
              <a:t>Payment systems; </a:t>
            </a:r>
          </a:p>
          <a:p>
            <a:pPr lvl="1"/>
            <a:r>
              <a:rPr lang="en-US" dirty="0" smtClean="0">
                <a:latin typeface="Arial" charset="0"/>
              </a:rPr>
              <a:t> Terms of agreement &amp; manner access &amp; full record</a:t>
            </a:r>
          </a:p>
        </p:txBody>
      </p:sp>
      <p:sp>
        <p:nvSpPr>
          <p:cNvPr id="273412" name="Rectangle 4"/>
          <p:cNvSpPr>
            <a:spLocks noChangeArrowheads="1"/>
          </p:cNvSpPr>
          <p:nvPr/>
        </p:nvSpPr>
        <p:spPr bwMode="auto">
          <a:xfrm rot="10800000" flipV="1">
            <a:off x="1115616" y="5528989"/>
            <a:ext cx="7776864"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dirty="0" smtClean="0">
                <a:cs typeface="+mn-cs"/>
                <a:hlinkClick r:id="rId3"/>
              </a:rPr>
              <a:t>Us</a:t>
            </a:r>
            <a:r>
              <a:rPr lang="en-US" dirty="0">
                <a:cs typeface="+mn-cs"/>
                <a:hlinkClick r:id="rId3"/>
              </a:rPr>
              <a:t> </a:t>
            </a:r>
            <a:r>
              <a:rPr lang="en-US" dirty="0">
                <a:cs typeface="+mn-cs"/>
              </a:rPr>
              <a:t> |</a:t>
            </a:r>
            <a:r>
              <a:rPr lang="en-US" dirty="0">
                <a:cs typeface="+mn-cs"/>
                <a:hlinkClick r:id="rId4"/>
              </a:rPr>
              <a:t> Contact Us </a:t>
            </a:r>
            <a:r>
              <a:rPr lang="en-US" dirty="0">
                <a:cs typeface="+mn-cs"/>
              </a:rPr>
              <a:t> |</a:t>
            </a:r>
            <a:r>
              <a:rPr lang="en-US" dirty="0">
                <a:cs typeface="+mn-cs"/>
                <a:hlinkClick r:id="rId5"/>
              </a:rPr>
              <a:t> Price List </a:t>
            </a:r>
            <a:r>
              <a:rPr lang="en-US" dirty="0">
                <a:cs typeface="+mn-cs"/>
              </a:rPr>
              <a:t> |</a:t>
            </a:r>
            <a:r>
              <a:rPr lang="en-US" dirty="0">
                <a:cs typeface="+mn-cs"/>
                <a:hlinkClick r:id="rId6"/>
              </a:rPr>
              <a:t> </a:t>
            </a:r>
            <a:r>
              <a:rPr lang="en-US" dirty="0" smtClean="0">
                <a:cs typeface="+mn-cs"/>
                <a:hlinkClick r:id="rId6"/>
              </a:rPr>
              <a:t>Terms and conditions </a:t>
            </a:r>
            <a:endParaRPr lang="en-US" dirty="0">
              <a:cs typeface="+mn-cs"/>
            </a:endParaRPr>
          </a:p>
        </p:txBody>
      </p:sp>
    </p:spTree>
    <p:extLst>
      <p:ext uri="{BB962C8B-B14F-4D97-AF65-F5344CB8AC3E}">
        <p14:creationId xmlns:p14="http://schemas.microsoft.com/office/powerpoint/2010/main" val="17795125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85800" y="200544"/>
            <a:ext cx="7772400" cy="1200329"/>
          </a:xfrm>
        </p:spPr>
        <p:txBody>
          <a:bodyPr/>
          <a:lstStyle/>
          <a:p>
            <a:r>
              <a:rPr lang="en-US" dirty="0" smtClean="0">
                <a:latin typeface="Arial" charset="0"/>
              </a:rPr>
              <a:t>Links to terms &amp; conditions: Incorporation </a:t>
            </a:r>
            <a:r>
              <a:rPr lang="en-US" dirty="0">
                <a:latin typeface="Arial" charset="0"/>
              </a:rPr>
              <a:t>by reference</a:t>
            </a:r>
          </a:p>
        </p:txBody>
      </p:sp>
      <p:sp>
        <p:nvSpPr>
          <p:cNvPr id="28674" name="Rectangle 3"/>
          <p:cNvSpPr>
            <a:spLocks noGrp="1" noChangeArrowheads="1"/>
          </p:cNvSpPr>
          <p:nvPr>
            <p:ph type="body" idx="1"/>
          </p:nvPr>
        </p:nvSpPr>
        <p:spPr>
          <a:xfrm>
            <a:off x="685800" y="1628800"/>
            <a:ext cx="7772400" cy="4537050"/>
          </a:xfrm>
        </p:spPr>
        <p:txBody>
          <a:bodyPr/>
          <a:lstStyle/>
          <a:p>
            <a:pPr>
              <a:lnSpc>
                <a:spcPct val="90000"/>
              </a:lnSpc>
            </a:pPr>
            <a:r>
              <a:rPr lang="en-US" sz="3600" dirty="0" smtClean="0">
                <a:latin typeface="Arial" charset="0"/>
              </a:rPr>
              <a:t>Section 11 </a:t>
            </a:r>
            <a:r>
              <a:rPr lang="en-US" sz="3600" dirty="0">
                <a:latin typeface="Arial" charset="0"/>
              </a:rPr>
              <a:t>Information incorporated into an agreement is regarded as having been incorporated into </a:t>
            </a:r>
            <a:r>
              <a:rPr lang="en-US" sz="3600" dirty="0" smtClean="0">
                <a:latin typeface="Arial" charset="0"/>
              </a:rPr>
              <a:t>an electronic communication.</a:t>
            </a:r>
          </a:p>
          <a:p>
            <a:pPr>
              <a:lnSpc>
                <a:spcPct val="90000"/>
              </a:lnSpc>
            </a:pPr>
            <a:r>
              <a:rPr lang="en-US" sz="3600" dirty="0" smtClean="0">
                <a:latin typeface="Arial" charset="0"/>
              </a:rPr>
              <a:t>Best practices for incorporation: Ticket cases</a:t>
            </a:r>
            <a:endParaRPr lang="en-US" sz="3600" dirty="0">
              <a:latin typeface="Arial" charset="0"/>
            </a:endParaRPr>
          </a:p>
          <a:p>
            <a:pPr marL="0" indent="0">
              <a:lnSpc>
                <a:spcPct val="90000"/>
              </a:lnSpc>
              <a:buNone/>
            </a:pPr>
            <a:endParaRPr lang="en-US" sz="3600" dirty="0">
              <a:latin typeface="Arial" charset="0"/>
            </a:endParaRPr>
          </a:p>
          <a:p>
            <a:pPr lvl="1">
              <a:lnSpc>
                <a:spcPct val="90000"/>
              </a:lnSpc>
            </a:pPr>
            <a:endParaRPr lang="en-US" dirty="0">
              <a:latin typeface="Arial" charset="0"/>
            </a:endParaRPr>
          </a:p>
          <a:p>
            <a:pPr lvl="1">
              <a:lnSpc>
                <a:spcPct val="90000"/>
              </a:lnSpc>
            </a:pPr>
            <a:endParaRPr lang="en-US" sz="2400" dirty="0">
              <a:latin typeface="Arial" charset="0"/>
            </a:endParaRPr>
          </a:p>
          <a:p>
            <a:pPr marL="457200" lvl="1" indent="0">
              <a:lnSpc>
                <a:spcPct val="90000"/>
              </a:lnSpc>
              <a:buNone/>
            </a:pPr>
            <a:r>
              <a:rPr lang="en-US" sz="2200" dirty="0" smtClean="0">
                <a:latin typeface="Arial" charset="0"/>
              </a:rPr>
              <a:t> </a:t>
            </a:r>
            <a:endParaRPr lang="en-US" sz="2200" dirty="0">
              <a:latin typeface="Arial" charset="0"/>
            </a:endParaRPr>
          </a:p>
        </p:txBody>
      </p:sp>
    </p:spTree>
    <p:extLst>
      <p:ext uri="{BB962C8B-B14F-4D97-AF65-F5344CB8AC3E}">
        <p14:creationId xmlns:p14="http://schemas.microsoft.com/office/powerpoint/2010/main" val="28144251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endParaRPr lang="en-US">
              <a:latin typeface="Arial" charset="0"/>
            </a:endParaRPr>
          </a:p>
        </p:txBody>
      </p:sp>
      <p:sp>
        <p:nvSpPr>
          <p:cNvPr id="34818" name="Rectangle 3"/>
          <p:cNvSpPr>
            <a:spLocks noGrp="1" noChangeArrowheads="1"/>
          </p:cNvSpPr>
          <p:nvPr>
            <p:ph type="body" idx="1"/>
          </p:nvPr>
        </p:nvSpPr>
        <p:spPr/>
        <p:txBody>
          <a:bodyPr/>
          <a:lstStyle/>
          <a:p>
            <a:endParaRPr lang="en-US" i="1" dirty="0" smtClean="0">
              <a:latin typeface="Arial" charset="0"/>
            </a:endParaRPr>
          </a:p>
          <a:p>
            <a:r>
              <a:rPr lang="en-US" i="1" dirty="0" smtClean="0">
                <a:latin typeface="Arial" charset="0"/>
              </a:rPr>
              <a:t>Ticket cases:</a:t>
            </a:r>
            <a:r>
              <a:rPr lang="en-US" dirty="0" smtClean="0">
                <a:latin typeface="Arial" charset="0"/>
              </a:rPr>
              <a:t> </a:t>
            </a:r>
            <a:endParaRPr lang="en-US" dirty="0">
              <a:latin typeface="Arial" charset="0"/>
            </a:endParaRPr>
          </a:p>
          <a:p>
            <a:pPr lvl="1"/>
            <a:r>
              <a:rPr lang="en-US" dirty="0">
                <a:latin typeface="Arial" charset="0"/>
              </a:rPr>
              <a:t>Was notice of kind expected</a:t>
            </a:r>
          </a:p>
          <a:p>
            <a:pPr lvl="1"/>
            <a:r>
              <a:rPr lang="en-US" dirty="0">
                <a:latin typeface="Arial" charset="0"/>
              </a:rPr>
              <a:t>Binding if clear, even if not read</a:t>
            </a:r>
          </a:p>
          <a:p>
            <a:pPr lvl="1"/>
            <a:r>
              <a:rPr lang="en-US" dirty="0">
                <a:latin typeface="Arial" charset="0"/>
              </a:rPr>
              <a:t>T&amp;C on tickets binding agreement</a:t>
            </a:r>
          </a:p>
          <a:p>
            <a:pPr>
              <a:buFontTx/>
              <a:buNone/>
            </a:pPr>
            <a:endParaRPr lang="en-ZA" dirty="0">
              <a:latin typeface="Arial" charset="0"/>
            </a:endParaRPr>
          </a:p>
          <a:p>
            <a:pPr lvl="1"/>
            <a:endParaRPr lang="en-US" dirty="0">
              <a:latin typeface="Arial" charset="0"/>
            </a:endParaRPr>
          </a:p>
          <a:p>
            <a:endParaRPr lang="en-US" dirty="0">
              <a:latin typeface="Arial" charset="0"/>
            </a:endParaRPr>
          </a:p>
          <a:p>
            <a:pPr lvl="1"/>
            <a:endParaRPr lang="en-US" dirty="0">
              <a:latin typeface="Arial" charset="0"/>
            </a:endParaRPr>
          </a:p>
        </p:txBody>
      </p:sp>
      <p:pic>
        <p:nvPicPr>
          <p:cNvPr id="34819" name="Picture 4" descr="notic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188913"/>
            <a:ext cx="295275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descr="notic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88913"/>
            <a:ext cx="2735262"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7785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2"/>
          <p:cNvGrpSpPr>
            <a:grpSpLocks noChangeAspect="1"/>
          </p:cNvGrpSpPr>
          <p:nvPr/>
        </p:nvGrpSpPr>
        <p:grpSpPr bwMode="auto">
          <a:xfrm>
            <a:off x="309563" y="333375"/>
            <a:ext cx="8294687" cy="5762625"/>
            <a:chOff x="1130" y="1270"/>
            <a:chExt cx="2448" cy="2016"/>
          </a:xfrm>
        </p:grpSpPr>
        <p:sp>
          <p:nvSpPr>
            <p:cNvPr id="32771" name="AutoShape 3"/>
            <p:cNvSpPr>
              <a:spLocks noChangeAspect="1" noChangeArrowheads="1" noTextEdit="1"/>
            </p:cNvSpPr>
            <p:nvPr/>
          </p:nvSpPr>
          <p:spPr bwMode="auto">
            <a:xfrm>
              <a:off x="1130" y="1270"/>
              <a:ext cx="2448"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32772" name="_s281604"/>
            <p:cNvCxnSpPr>
              <a:cxnSpLocks noChangeShapeType="1"/>
              <a:stCxn id="281618" idx="0"/>
              <a:endCxn id="281616" idx="2"/>
            </p:cNvCxnSpPr>
            <p:nvPr/>
          </p:nvCxnSpPr>
          <p:spPr bwMode="auto">
            <a:xfrm flipH="1" flipV="1">
              <a:off x="1562" y="2854"/>
              <a:ext cx="80" cy="144"/>
            </a:xfrm>
            <a:prstGeom prst="straightConnector1">
              <a:avLst/>
            </a:prstGeom>
            <a:noFill/>
            <a:ln w="28575">
              <a:solidFill>
                <a:srgbClr val="4B595B"/>
              </a:solidFill>
              <a:round/>
              <a:headEnd/>
              <a:tailEnd/>
            </a:ln>
            <a:extLst>
              <a:ext uri="{909E8E84-426E-40DD-AFC4-6F175D3DCCD1}">
                <a14:hiddenFill xmlns:a14="http://schemas.microsoft.com/office/drawing/2010/main">
                  <a:noFill/>
                </a14:hiddenFill>
              </a:ext>
            </a:extLst>
          </p:spPr>
        </p:cxnSp>
        <p:cxnSp>
          <p:nvCxnSpPr>
            <p:cNvPr id="32773" name="_s281605"/>
            <p:cNvCxnSpPr>
              <a:cxnSpLocks noChangeShapeType="1"/>
              <a:stCxn id="281617" idx="1"/>
              <a:endCxn id="281614" idx="2"/>
            </p:cNvCxnSpPr>
            <p:nvPr/>
          </p:nvCxnSpPr>
          <p:spPr bwMode="auto">
            <a:xfrm rot="10800000">
              <a:off x="1969" y="2422"/>
              <a:ext cx="313" cy="302"/>
            </a:xfrm>
            <a:prstGeom prst="bentConnector2">
              <a:avLst/>
            </a:prstGeom>
            <a:noFill/>
            <a:ln w="28575">
              <a:solidFill>
                <a:srgbClr val="4B595B"/>
              </a:solidFill>
              <a:miter lim="800000"/>
              <a:headEnd/>
              <a:tailEnd/>
            </a:ln>
            <a:extLst>
              <a:ext uri="{909E8E84-426E-40DD-AFC4-6F175D3DCCD1}">
                <a14:hiddenFill xmlns:a14="http://schemas.microsoft.com/office/drawing/2010/main">
                  <a:noFill/>
                </a14:hiddenFill>
              </a:ext>
            </a:extLst>
          </p:spPr>
        </p:cxnSp>
        <p:cxnSp>
          <p:nvCxnSpPr>
            <p:cNvPr id="32774" name="_s281606"/>
            <p:cNvCxnSpPr>
              <a:cxnSpLocks noChangeShapeType="1"/>
              <a:stCxn id="281616" idx="3"/>
              <a:endCxn id="281614" idx="2"/>
            </p:cNvCxnSpPr>
            <p:nvPr/>
          </p:nvCxnSpPr>
          <p:spPr bwMode="auto">
            <a:xfrm flipH="1" flipV="1">
              <a:off x="1969" y="2422"/>
              <a:ext cx="25" cy="288"/>
            </a:xfrm>
            <a:prstGeom prst="bentConnector4">
              <a:avLst>
                <a:gd name="adj1" fmla="val -269271"/>
                <a:gd name="adj2" fmla="val 75000"/>
              </a:avLst>
            </a:prstGeom>
            <a:noFill/>
            <a:ln w="28575">
              <a:solidFill>
                <a:srgbClr val="4B595B"/>
              </a:solidFill>
              <a:miter lim="800000"/>
              <a:headEnd/>
              <a:tailEnd/>
            </a:ln>
            <a:extLst>
              <a:ext uri="{909E8E84-426E-40DD-AFC4-6F175D3DCCD1}">
                <a14:hiddenFill xmlns:a14="http://schemas.microsoft.com/office/drawing/2010/main">
                  <a:noFill/>
                </a14:hiddenFill>
              </a:ext>
            </a:extLst>
          </p:spPr>
        </p:cxnSp>
        <p:cxnSp>
          <p:nvCxnSpPr>
            <p:cNvPr id="32775" name="_s281607"/>
            <p:cNvCxnSpPr>
              <a:cxnSpLocks noChangeShapeType="1"/>
              <a:stCxn id="281615" idx="0"/>
              <a:endCxn id="281613" idx="2"/>
            </p:cNvCxnSpPr>
            <p:nvPr/>
          </p:nvCxnSpPr>
          <p:spPr bwMode="auto">
            <a:xfrm rot="-5400000">
              <a:off x="3077" y="2064"/>
              <a:ext cx="139" cy="1"/>
            </a:xfrm>
            <a:prstGeom prst="straightConnector1">
              <a:avLst/>
            </a:prstGeom>
            <a:noFill/>
            <a:ln w="28575">
              <a:solidFill>
                <a:srgbClr val="4B595B"/>
              </a:solidFill>
              <a:round/>
              <a:headEnd/>
              <a:tailEnd/>
            </a:ln>
            <a:extLst>
              <a:ext uri="{909E8E84-426E-40DD-AFC4-6F175D3DCCD1}">
                <a14:hiddenFill xmlns:a14="http://schemas.microsoft.com/office/drawing/2010/main">
                  <a:noFill/>
                </a14:hiddenFill>
              </a:ext>
            </a:extLst>
          </p:spPr>
        </p:cxnSp>
        <p:cxnSp>
          <p:nvCxnSpPr>
            <p:cNvPr id="32776" name="_s281608"/>
            <p:cNvCxnSpPr>
              <a:cxnSpLocks noChangeShapeType="1"/>
              <a:stCxn id="281614" idx="0"/>
              <a:endCxn id="281612" idx="2"/>
            </p:cNvCxnSpPr>
            <p:nvPr/>
          </p:nvCxnSpPr>
          <p:spPr bwMode="auto">
            <a:xfrm flipV="1">
              <a:off x="1969" y="1990"/>
              <a:ext cx="169" cy="144"/>
            </a:xfrm>
            <a:prstGeom prst="straightConnector1">
              <a:avLst/>
            </a:prstGeom>
            <a:noFill/>
            <a:ln w="28575">
              <a:solidFill>
                <a:srgbClr val="4B595B"/>
              </a:solidFill>
              <a:round/>
              <a:headEnd/>
              <a:tailEnd/>
            </a:ln>
            <a:extLst>
              <a:ext uri="{909E8E84-426E-40DD-AFC4-6F175D3DCCD1}">
                <a14:hiddenFill xmlns:a14="http://schemas.microsoft.com/office/drawing/2010/main">
                  <a:noFill/>
                </a14:hiddenFill>
              </a:ext>
            </a:extLst>
          </p:spPr>
        </p:cxnSp>
        <p:cxnSp>
          <p:nvCxnSpPr>
            <p:cNvPr id="32777" name="_s281609"/>
            <p:cNvCxnSpPr>
              <a:cxnSpLocks noChangeShapeType="1"/>
              <a:stCxn id="281613" idx="0"/>
              <a:endCxn id="281611" idx="2"/>
            </p:cNvCxnSpPr>
            <p:nvPr/>
          </p:nvCxnSpPr>
          <p:spPr bwMode="auto">
            <a:xfrm rot="16200000" flipV="1">
              <a:off x="2817" y="1373"/>
              <a:ext cx="144" cy="514"/>
            </a:xfrm>
            <a:prstGeom prst="bentConnector3">
              <a:avLst>
                <a:gd name="adj1" fmla="val 50000"/>
              </a:avLst>
            </a:prstGeom>
            <a:noFill/>
            <a:ln w="28575">
              <a:solidFill>
                <a:srgbClr val="4B595B"/>
              </a:solidFill>
              <a:miter lim="800000"/>
              <a:headEnd/>
              <a:tailEnd/>
            </a:ln>
            <a:extLst>
              <a:ext uri="{909E8E84-426E-40DD-AFC4-6F175D3DCCD1}">
                <a14:hiddenFill xmlns:a14="http://schemas.microsoft.com/office/drawing/2010/main">
                  <a:noFill/>
                </a14:hiddenFill>
              </a:ext>
            </a:extLst>
          </p:spPr>
        </p:cxnSp>
        <p:cxnSp>
          <p:nvCxnSpPr>
            <p:cNvPr id="32778" name="_s281610"/>
            <p:cNvCxnSpPr>
              <a:cxnSpLocks noChangeShapeType="1"/>
              <a:stCxn id="281612" idx="0"/>
              <a:endCxn id="281611" idx="2"/>
            </p:cNvCxnSpPr>
            <p:nvPr/>
          </p:nvCxnSpPr>
          <p:spPr bwMode="auto">
            <a:xfrm rot="5400000" flipH="1" flipV="1">
              <a:off x="2313" y="1383"/>
              <a:ext cx="144" cy="494"/>
            </a:xfrm>
            <a:prstGeom prst="bentConnector3">
              <a:avLst>
                <a:gd name="adj1" fmla="val 50000"/>
              </a:avLst>
            </a:prstGeom>
            <a:noFill/>
            <a:ln w="28575">
              <a:solidFill>
                <a:srgbClr val="4B595B"/>
              </a:solidFill>
              <a:miter lim="800000"/>
              <a:headEnd/>
              <a:tailEnd/>
            </a:ln>
            <a:extLst>
              <a:ext uri="{909E8E84-426E-40DD-AFC4-6F175D3DCCD1}">
                <a14:hiddenFill xmlns:a14="http://schemas.microsoft.com/office/drawing/2010/main">
                  <a:noFill/>
                </a14:hiddenFill>
              </a:ext>
            </a:extLst>
          </p:spPr>
        </p:cxnSp>
        <p:sp>
          <p:nvSpPr>
            <p:cNvPr id="281611" name="_s281611"/>
            <p:cNvSpPr>
              <a:spLocks noChangeArrowheads="1"/>
            </p:cNvSpPr>
            <p:nvPr/>
          </p:nvSpPr>
          <p:spPr bwMode="auto">
            <a:xfrm>
              <a:off x="2090" y="1270"/>
              <a:ext cx="1084" cy="288"/>
            </a:xfrm>
            <a:prstGeom prst="roundRect">
              <a:avLst>
                <a:gd name="adj" fmla="val 16667"/>
              </a:avLst>
            </a:prstGeom>
            <a:solidFill>
              <a:srgbClr val="D7EDEF"/>
            </a:solidFill>
            <a:ln w="38100">
              <a:solidFill>
                <a:srgbClr val="4B595B"/>
              </a:solidFill>
              <a:round/>
              <a:headEnd/>
              <a:tailEnd/>
            </a:ln>
            <a:effectLst>
              <a:outerShdw blurRad="63500" dist="53882" dir="2700000" algn="ctr" rotWithShape="0">
                <a:schemeClr val="bg2">
                  <a:alpha val="50000"/>
                </a:schemeClr>
              </a:outerShdw>
            </a:effectLst>
          </p:spPr>
          <p:txBody>
            <a:bodyPr wrap="none" lIns="0" tIns="0" rIns="0" bIns="0" anchor="ctr"/>
            <a:lstStyle/>
            <a:p>
              <a:pPr algn="ctr">
                <a:defRPr/>
              </a:pPr>
              <a:r>
                <a:rPr lang="en-ZA" sz="2500" dirty="0">
                  <a:cs typeface="+mn-cs"/>
                </a:rPr>
                <a:t>Were terms expected?</a:t>
              </a:r>
              <a:endParaRPr lang="en-US" sz="2500" dirty="0">
                <a:cs typeface="+mn-cs"/>
              </a:endParaRPr>
            </a:p>
          </p:txBody>
        </p:sp>
        <p:sp>
          <p:nvSpPr>
            <p:cNvPr id="281612" name="_s281612"/>
            <p:cNvSpPr>
              <a:spLocks noChangeArrowheads="1"/>
            </p:cNvSpPr>
            <p:nvPr/>
          </p:nvSpPr>
          <p:spPr bwMode="auto">
            <a:xfrm>
              <a:off x="1706" y="1702"/>
              <a:ext cx="864" cy="288"/>
            </a:xfrm>
            <a:prstGeom prst="roundRect">
              <a:avLst>
                <a:gd name="adj" fmla="val 16667"/>
              </a:avLst>
            </a:prstGeom>
            <a:solidFill>
              <a:schemeClr val="accent1"/>
            </a:solidFill>
            <a:ln w="28575">
              <a:solidFill>
                <a:srgbClr val="4B595B"/>
              </a:solidFill>
              <a:round/>
              <a:headEnd/>
              <a:tailEnd/>
            </a:ln>
            <a:effectLst>
              <a:outerShdw blurRad="63500" dist="53882" dir="2700000" algn="ctr" rotWithShape="0">
                <a:schemeClr val="bg2">
                  <a:alpha val="50000"/>
                </a:schemeClr>
              </a:outerShdw>
            </a:effectLst>
          </p:spPr>
          <p:txBody>
            <a:bodyPr wrap="none" lIns="0" tIns="0" rIns="0" bIns="0" anchor="ctr"/>
            <a:lstStyle/>
            <a:p>
              <a:pPr algn="ctr">
                <a:defRPr/>
              </a:pPr>
              <a:r>
                <a:rPr lang="en-ZA" sz="2100">
                  <a:cs typeface="+mn-cs"/>
                </a:rPr>
                <a:t>Yes</a:t>
              </a:r>
              <a:endParaRPr lang="en-US" sz="2100">
                <a:cs typeface="+mn-cs"/>
              </a:endParaRPr>
            </a:p>
          </p:txBody>
        </p:sp>
        <p:sp>
          <p:nvSpPr>
            <p:cNvPr id="281613" name="_s281613"/>
            <p:cNvSpPr>
              <a:spLocks noChangeArrowheads="1"/>
            </p:cNvSpPr>
            <p:nvPr/>
          </p:nvSpPr>
          <p:spPr bwMode="auto">
            <a:xfrm>
              <a:off x="2714" y="1702"/>
              <a:ext cx="864" cy="28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a:defRPr/>
              </a:pPr>
              <a:r>
                <a:rPr lang="en-ZA" sz="2500" dirty="0">
                  <a:solidFill>
                    <a:srgbClr val="FF6600"/>
                  </a:solidFill>
                  <a:cs typeface="+mn-cs"/>
                </a:rPr>
                <a:t>No</a:t>
              </a:r>
              <a:endParaRPr lang="en-US" sz="2500" dirty="0">
                <a:solidFill>
                  <a:srgbClr val="FF6600"/>
                </a:solidFill>
                <a:cs typeface="+mn-cs"/>
              </a:endParaRPr>
            </a:p>
          </p:txBody>
        </p:sp>
        <p:sp>
          <p:nvSpPr>
            <p:cNvPr id="281614" name="_s281614"/>
            <p:cNvSpPr>
              <a:spLocks noChangeArrowheads="1"/>
            </p:cNvSpPr>
            <p:nvPr/>
          </p:nvSpPr>
          <p:spPr bwMode="auto">
            <a:xfrm>
              <a:off x="1368" y="2134"/>
              <a:ext cx="1202" cy="288"/>
            </a:xfrm>
            <a:prstGeom prst="roundRect">
              <a:avLst>
                <a:gd name="adj" fmla="val 16667"/>
              </a:avLst>
            </a:prstGeom>
            <a:solidFill>
              <a:srgbClr val="ADCFD2"/>
            </a:solidFill>
            <a:ln w="3175">
              <a:solidFill>
                <a:srgbClr val="4B595B"/>
              </a:solidFill>
              <a:round/>
              <a:headEnd/>
              <a:tailEnd/>
            </a:ln>
            <a:effectLst>
              <a:outerShdw blurRad="63500" dist="53882" dir="2700000" algn="ctr" rotWithShape="0">
                <a:schemeClr val="bg2">
                  <a:alpha val="50000"/>
                </a:schemeClr>
              </a:outerShdw>
            </a:effectLst>
          </p:spPr>
          <p:txBody>
            <a:bodyPr wrap="none" lIns="0" tIns="0" rIns="0" bIns="0" anchor="ctr"/>
            <a:lstStyle/>
            <a:p>
              <a:pPr algn="ctr">
                <a:defRPr/>
              </a:pPr>
              <a:r>
                <a:rPr lang="en-ZA" sz="1600" b="1" dirty="0">
                  <a:cs typeface="+mn-cs"/>
                </a:rPr>
                <a:t>Would reasonable person have </a:t>
              </a:r>
            </a:p>
            <a:p>
              <a:pPr algn="ctr">
                <a:defRPr/>
              </a:pPr>
              <a:r>
                <a:rPr lang="en-ZA" sz="1600" b="1" dirty="0">
                  <a:cs typeface="+mn-cs"/>
                </a:rPr>
                <a:t>noted the incorporation?</a:t>
              </a:r>
              <a:endParaRPr lang="en-US" sz="1600" b="1" dirty="0">
                <a:cs typeface="+mn-cs"/>
              </a:endParaRPr>
            </a:p>
          </p:txBody>
        </p:sp>
        <p:sp>
          <p:nvSpPr>
            <p:cNvPr id="281615" name="_s281615"/>
            <p:cNvSpPr>
              <a:spLocks noChangeArrowheads="1"/>
            </p:cNvSpPr>
            <p:nvPr/>
          </p:nvSpPr>
          <p:spPr bwMode="auto">
            <a:xfrm>
              <a:off x="2714" y="2134"/>
              <a:ext cx="864" cy="288"/>
            </a:xfrm>
            <a:prstGeom prst="roundRect">
              <a:avLst>
                <a:gd name="adj" fmla="val 16667"/>
              </a:avLst>
            </a:prstGeom>
            <a:solidFill>
              <a:srgbClr val="ADCFD2"/>
            </a:solidFill>
            <a:ln w="3175">
              <a:solidFill>
                <a:srgbClr val="4B595B"/>
              </a:solidFill>
              <a:round/>
              <a:headEnd/>
              <a:tailEnd/>
            </a:ln>
            <a:effectLst>
              <a:outerShdw blurRad="63500" dist="53882" dir="2700000" algn="ctr" rotWithShape="0">
                <a:schemeClr val="bg2">
                  <a:alpha val="50000"/>
                </a:schemeClr>
              </a:outerShdw>
            </a:effectLst>
          </p:spPr>
          <p:txBody>
            <a:bodyPr wrap="none" lIns="0" tIns="0" rIns="0" bIns="0" anchor="ctr"/>
            <a:lstStyle/>
            <a:p>
              <a:pPr algn="ctr">
                <a:defRPr/>
              </a:pPr>
              <a:r>
                <a:rPr lang="en-ZA" sz="2500" b="1" dirty="0">
                  <a:solidFill>
                    <a:srgbClr val="FF6600"/>
                  </a:solidFill>
                  <a:cs typeface="+mn-cs"/>
                </a:rPr>
                <a:t>Not bound</a:t>
              </a:r>
              <a:endParaRPr lang="en-US" sz="2500" b="1" dirty="0">
                <a:solidFill>
                  <a:srgbClr val="FF6600"/>
                </a:solidFill>
                <a:cs typeface="+mn-cs"/>
              </a:endParaRPr>
            </a:p>
          </p:txBody>
        </p:sp>
        <p:sp>
          <p:nvSpPr>
            <p:cNvPr id="281616" name="_s281616"/>
            <p:cNvSpPr>
              <a:spLocks noChangeArrowheads="1"/>
            </p:cNvSpPr>
            <p:nvPr/>
          </p:nvSpPr>
          <p:spPr bwMode="auto">
            <a:xfrm>
              <a:off x="1130" y="2566"/>
              <a:ext cx="864" cy="288"/>
            </a:xfrm>
            <a:prstGeom prst="roundRect">
              <a:avLst>
                <a:gd name="adj" fmla="val 16667"/>
              </a:avLst>
            </a:prstGeom>
            <a:solidFill>
              <a:srgbClr val="C9E7E9"/>
            </a:solidFill>
            <a:ln w="3175">
              <a:solidFill>
                <a:srgbClr val="4B595B"/>
              </a:solidFill>
              <a:round/>
              <a:headEnd/>
              <a:tailEnd/>
            </a:ln>
            <a:effectLst>
              <a:outerShdw blurRad="63500" dist="53882" dir="2700000" algn="ctr" rotWithShape="0">
                <a:schemeClr val="bg2">
                  <a:alpha val="50000"/>
                </a:schemeClr>
              </a:outerShdw>
            </a:effectLst>
          </p:spPr>
          <p:txBody>
            <a:bodyPr wrap="none" lIns="0" tIns="0" rIns="0" bIns="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ZA" sz="25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mn-cs"/>
                </a:rPr>
                <a:t>Yes</a:t>
              </a:r>
              <a:endParaRPr lang="en-US" sz="25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mn-cs"/>
              </a:endParaRPr>
            </a:p>
          </p:txBody>
        </p:sp>
        <p:sp>
          <p:nvSpPr>
            <p:cNvPr id="281617" name="_s281617"/>
            <p:cNvSpPr>
              <a:spLocks noChangeArrowheads="1"/>
            </p:cNvSpPr>
            <p:nvPr/>
          </p:nvSpPr>
          <p:spPr bwMode="auto">
            <a:xfrm>
              <a:off x="2282" y="2580"/>
              <a:ext cx="863" cy="288"/>
            </a:xfrm>
            <a:prstGeom prst="roundRect">
              <a:avLst>
                <a:gd name="adj" fmla="val 16667"/>
              </a:avLst>
            </a:prstGeom>
            <a:solidFill>
              <a:srgbClr val="C9E7E9"/>
            </a:solidFill>
            <a:ln w="3175">
              <a:solidFill>
                <a:srgbClr val="4B595B"/>
              </a:solidFill>
              <a:round/>
              <a:headEnd/>
              <a:tailEnd/>
            </a:ln>
            <a:effectLst>
              <a:outerShdw blurRad="63500" dist="53882" dir="2700000" algn="ctr" rotWithShape="0">
                <a:schemeClr val="bg2">
                  <a:alpha val="50000"/>
                </a:schemeClr>
              </a:outerShdw>
            </a:effectLst>
          </p:spPr>
          <p:txBody>
            <a:bodyPr wrap="none" lIns="0" tIns="0" rIns="0" bIns="0" anchor="ctr"/>
            <a:lstStyle/>
            <a:p>
              <a:pPr algn="ctr">
                <a:defRPr/>
              </a:pPr>
              <a:r>
                <a:rPr lang="en-ZA" sz="2500" b="1" dirty="0">
                  <a:solidFill>
                    <a:srgbClr val="FF6600"/>
                  </a:solidFill>
                  <a:cs typeface="+mn-cs"/>
                </a:rPr>
                <a:t>No</a:t>
              </a:r>
              <a:endParaRPr lang="en-US" sz="2500" b="1" dirty="0">
                <a:solidFill>
                  <a:srgbClr val="FF6600"/>
                </a:solidFill>
                <a:cs typeface="+mn-cs"/>
              </a:endParaRPr>
            </a:p>
          </p:txBody>
        </p:sp>
        <p:sp>
          <p:nvSpPr>
            <p:cNvPr id="281618" name="_s281618"/>
            <p:cNvSpPr>
              <a:spLocks noChangeArrowheads="1"/>
            </p:cNvSpPr>
            <p:nvPr/>
          </p:nvSpPr>
          <p:spPr bwMode="auto">
            <a:xfrm>
              <a:off x="1130" y="2998"/>
              <a:ext cx="1024" cy="288"/>
            </a:xfrm>
            <a:prstGeom prst="roundRect">
              <a:avLst>
                <a:gd name="adj" fmla="val 16667"/>
              </a:avLst>
            </a:prstGeom>
            <a:solidFill>
              <a:schemeClr val="accent1"/>
            </a:solidFill>
            <a:ln w="28575">
              <a:solidFill>
                <a:srgbClr val="4B595B"/>
              </a:solidFill>
              <a:round/>
              <a:headEnd/>
              <a:tailEnd/>
            </a:ln>
            <a:effectLst>
              <a:outerShdw blurRad="63500" dist="53882" dir="2700000" algn="ctr" rotWithShape="0">
                <a:schemeClr val="bg2">
                  <a:alpha val="50000"/>
                </a:schemeClr>
              </a:outerShdw>
            </a:effectLst>
          </p:spPr>
          <p:txBody>
            <a:bodyPr wrap="none" lIns="0" tIns="0" rIns="0" bIns="0" anchor="ctr"/>
            <a:lstStyle/>
            <a:p>
              <a:pPr algn="ctr">
                <a:defRPr/>
              </a:pPr>
              <a:r>
                <a:rPr lang="en-ZA" b="1" dirty="0">
                  <a:cs typeface="+mn-cs"/>
                </a:rPr>
                <a:t>Bound whether terms </a:t>
              </a:r>
            </a:p>
            <a:p>
              <a:pPr algn="ctr">
                <a:defRPr/>
              </a:pPr>
              <a:r>
                <a:rPr lang="en-ZA" b="1" dirty="0">
                  <a:cs typeface="+mn-cs"/>
                </a:rPr>
                <a:t>were read or not.</a:t>
              </a:r>
              <a:endParaRPr lang="en-US" b="1" dirty="0">
                <a:cs typeface="+mn-cs"/>
              </a:endParaRPr>
            </a:p>
          </p:txBody>
        </p:sp>
        <p:cxnSp>
          <p:nvCxnSpPr>
            <p:cNvPr id="281619" name="AutoShape 19"/>
            <p:cNvCxnSpPr>
              <a:cxnSpLocks noChangeShapeType="1"/>
              <a:stCxn id="281617" idx="3"/>
              <a:endCxn id="281615" idx="2"/>
            </p:cNvCxnSpPr>
            <p:nvPr/>
          </p:nvCxnSpPr>
          <p:spPr bwMode="auto">
            <a:xfrm flipV="1">
              <a:off x="3145" y="2422"/>
              <a:ext cx="1" cy="30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281620" name="Line 20"/>
          <p:cNvSpPr>
            <a:spLocks noChangeShapeType="1"/>
          </p:cNvSpPr>
          <p:nvPr/>
        </p:nvSpPr>
        <p:spPr bwMode="auto">
          <a:xfrm flipV="1">
            <a:off x="7164388" y="3644900"/>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extLst>
      <p:ext uri="{BB962C8B-B14F-4D97-AF65-F5344CB8AC3E}">
        <p14:creationId xmlns:p14="http://schemas.microsoft.com/office/powerpoint/2010/main" val="27116099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B045473-D131-6E4D-A3F4-3E101D101A8B}" type="slidenum">
              <a:rPr lang="en-US" smtClean="0"/>
              <a:pPr>
                <a:defRPr/>
              </a:pPr>
              <a:t>24</a:t>
            </a:fld>
            <a:endParaRPr lang="en-US"/>
          </a:p>
        </p:txBody>
      </p:sp>
      <p:sp>
        <p:nvSpPr>
          <p:cNvPr id="3" name="Rectangle 2"/>
          <p:cNvSpPr/>
          <p:nvPr/>
        </p:nvSpPr>
        <p:spPr>
          <a:xfrm>
            <a:off x="683568" y="620688"/>
            <a:ext cx="7704856" cy="4588949"/>
          </a:xfrm>
          <a:prstGeom prst="rect">
            <a:avLst/>
          </a:prstGeom>
        </p:spPr>
        <p:txBody>
          <a:bodyPr wrap="square">
            <a:spAutoFit/>
          </a:bodyPr>
          <a:lstStyle/>
          <a:p>
            <a:pPr lvl="1">
              <a:lnSpc>
                <a:spcPct val="90000"/>
              </a:lnSpc>
            </a:pPr>
            <a:endParaRPr lang="en-US" sz="3600" dirty="0" smtClean="0">
              <a:latin typeface="Arial" charset="0"/>
            </a:endParaRPr>
          </a:p>
          <a:p>
            <a:pPr lvl="1">
              <a:lnSpc>
                <a:spcPct val="90000"/>
              </a:lnSpc>
            </a:pPr>
            <a:r>
              <a:rPr lang="en-US" sz="3600" dirty="0" smtClean="0">
                <a:latin typeface="Arial" charset="0"/>
              </a:rPr>
              <a:t>Best practices links:</a:t>
            </a:r>
          </a:p>
          <a:p>
            <a:pPr lvl="1">
              <a:lnSpc>
                <a:spcPct val="90000"/>
              </a:lnSpc>
            </a:pPr>
            <a:endParaRPr lang="en-US" sz="3600" dirty="0">
              <a:latin typeface="Arial" charset="0"/>
            </a:endParaRPr>
          </a:p>
          <a:p>
            <a:pPr lvl="1">
              <a:lnSpc>
                <a:spcPct val="90000"/>
              </a:lnSpc>
            </a:pPr>
            <a:r>
              <a:rPr lang="en-US" sz="3600" dirty="0" smtClean="0">
                <a:latin typeface="Arial" charset="0"/>
              </a:rPr>
              <a:t>Referred </a:t>
            </a:r>
            <a:r>
              <a:rPr lang="en-US" sz="3600" dirty="0">
                <a:latin typeface="Arial" charset="0"/>
              </a:rPr>
              <a:t>to in a way in which a </a:t>
            </a:r>
            <a:r>
              <a:rPr lang="en-US" sz="3600" dirty="0">
                <a:solidFill>
                  <a:srgbClr val="FF3300"/>
                </a:solidFill>
                <a:latin typeface="Arial" charset="0"/>
              </a:rPr>
              <a:t>reasonable person would have noticed the reference thereto</a:t>
            </a:r>
            <a:r>
              <a:rPr lang="en-US" sz="3600" dirty="0">
                <a:latin typeface="Arial" charset="0"/>
              </a:rPr>
              <a:t> and incorporation thereof</a:t>
            </a:r>
          </a:p>
          <a:p>
            <a:pPr lvl="1">
              <a:lnSpc>
                <a:spcPct val="90000"/>
              </a:lnSpc>
            </a:pPr>
            <a:r>
              <a:rPr lang="en-US" sz="3600" dirty="0">
                <a:latin typeface="Arial" charset="0"/>
              </a:rPr>
              <a:t>Font size / </a:t>
            </a:r>
            <a:r>
              <a:rPr lang="en-US" sz="3600" dirty="0" err="1">
                <a:latin typeface="Arial" charset="0"/>
              </a:rPr>
              <a:t>colour</a:t>
            </a:r>
            <a:r>
              <a:rPr lang="en-US" sz="3600" dirty="0">
                <a:latin typeface="Arial" charset="0"/>
              </a:rPr>
              <a:t> </a:t>
            </a:r>
          </a:p>
          <a:p>
            <a:pPr lvl="1">
              <a:lnSpc>
                <a:spcPct val="90000"/>
              </a:lnSpc>
            </a:pPr>
            <a:r>
              <a:rPr lang="en-US" sz="3600" dirty="0">
                <a:latin typeface="Arial" charset="0"/>
              </a:rPr>
              <a:t>Place on web page</a:t>
            </a:r>
          </a:p>
        </p:txBody>
      </p:sp>
    </p:spTree>
    <p:extLst>
      <p:ext uri="{BB962C8B-B14F-4D97-AF65-F5344CB8AC3E}">
        <p14:creationId xmlns:p14="http://schemas.microsoft.com/office/powerpoint/2010/main" val="21388771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685800" y="260648"/>
            <a:ext cx="7772400" cy="864096"/>
          </a:xfrm>
        </p:spPr>
        <p:txBody>
          <a:bodyPr/>
          <a:lstStyle/>
          <a:p>
            <a:r>
              <a:rPr lang="en-US" dirty="0" smtClean="0">
                <a:latin typeface="Arial" charset="0"/>
              </a:rPr>
              <a:t>Example </a:t>
            </a:r>
            <a:endParaRPr lang="en-US" dirty="0">
              <a:latin typeface="Arial" charset="0"/>
            </a:endParaRPr>
          </a:p>
        </p:txBody>
      </p:sp>
      <p:sp>
        <p:nvSpPr>
          <p:cNvPr id="36866" name="Rectangle 3"/>
          <p:cNvSpPr>
            <a:spLocks noGrp="1" noChangeArrowheads="1"/>
          </p:cNvSpPr>
          <p:nvPr>
            <p:ph type="body" idx="1"/>
          </p:nvPr>
        </p:nvSpPr>
        <p:spPr>
          <a:xfrm>
            <a:off x="323528" y="980728"/>
            <a:ext cx="8640959" cy="5264497"/>
          </a:xfrm>
        </p:spPr>
        <p:txBody>
          <a:bodyPr/>
          <a:lstStyle/>
          <a:p>
            <a:pPr marL="0" indent="0">
              <a:lnSpc>
                <a:spcPct val="90000"/>
              </a:lnSpc>
              <a:buNone/>
            </a:pPr>
            <a:r>
              <a:rPr lang="en-US" sz="2800" b="1" dirty="0" smtClean="0">
                <a:latin typeface="Arial" charset="0"/>
              </a:rPr>
              <a:t>New </a:t>
            </a:r>
            <a:r>
              <a:rPr lang="en-US" sz="2800" b="1" dirty="0">
                <a:latin typeface="Arial" charset="0"/>
              </a:rPr>
              <a:t>Tariffs</a:t>
            </a:r>
            <a:r>
              <a:rPr lang="en-US" sz="2800" dirty="0">
                <a:latin typeface="Arial" charset="0"/>
              </a:rPr>
              <a:t> New Telkom tariffs </a:t>
            </a:r>
            <a:r>
              <a:rPr lang="en-US" sz="2800" dirty="0" err="1">
                <a:latin typeface="Arial" charset="0"/>
              </a:rPr>
              <a:t>w.e.f</a:t>
            </a:r>
            <a:r>
              <a:rPr lang="en-US" sz="2800" dirty="0">
                <a:latin typeface="Arial" charset="0"/>
              </a:rPr>
              <a:t>. 1 August 2007... </a:t>
            </a:r>
            <a:r>
              <a:rPr lang="en-US" sz="2800" dirty="0">
                <a:latin typeface="Arial" charset="0"/>
                <a:hlinkClick r:id="rId3"/>
              </a:rPr>
              <a:t>more&gt;&gt;</a:t>
            </a:r>
            <a:r>
              <a:rPr lang="en-US" sz="2800" b="1" dirty="0">
                <a:latin typeface="Arial" charset="0"/>
              </a:rPr>
              <a:t>Buy a PC from Telkom!</a:t>
            </a:r>
            <a:r>
              <a:rPr lang="en-US" sz="2800" dirty="0">
                <a:latin typeface="Arial" charset="0"/>
              </a:rPr>
              <a:t> Buy a PC on your Telkom account for as little as R219.37 per month... </a:t>
            </a:r>
            <a:r>
              <a:rPr lang="en-US" sz="2800" dirty="0">
                <a:latin typeface="Arial" charset="0"/>
                <a:hlinkClick r:id="rId4"/>
              </a:rPr>
              <a:t>more&gt;&gt;</a:t>
            </a:r>
            <a:r>
              <a:rPr lang="en-US" sz="2800" b="1" dirty="0">
                <a:latin typeface="Arial" charset="0"/>
              </a:rPr>
              <a:t>Telkom </a:t>
            </a:r>
            <a:r>
              <a:rPr lang="en-US" sz="2800" b="1" dirty="0" err="1">
                <a:latin typeface="Arial" charset="0"/>
              </a:rPr>
              <a:t>PrepaidFone</a:t>
            </a:r>
            <a:r>
              <a:rPr lang="en-US" sz="2800" b="1" dirty="0">
                <a:latin typeface="Arial" charset="0"/>
              </a:rPr>
              <a:t> </a:t>
            </a:r>
            <a:r>
              <a:rPr lang="en-US" sz="2800" b="1" dirty="0" err="1">
                <a:latin typeface="Arial" charset="0"/>
              </a:rPr>
              <a:t>Waya-Waya</a:t>
            </a:r>
            <a:r>
              <a:rPr lang="en-US" sz="2800" b="1" dirty="0">
                <a:latin typeface="Arial" charset="0"/>
              </a:rPr>
              <a:t> </a:t>
            </a:r>
            <a:r>
              <a:rPr lang="en-US" sz="2800" dirty="0">
                <a:latin typeface="Arial" charset="0"/>
              </a:rPr>
              <a:t> Stay connected all year for R120 and </a:t>
            </a:r>
            <a:r>
              <a:rPr lang="en-US" sz="2800" dirty="0" err="1">
                <a:latin typeface="Arial" charset="0"/>
              </a:rPr>
              <a:t>ringa</a:t>
            </a:r>
            <a:r>
              <a:rPr lang="en-US" sz="2800" dirty="0">
                <a:latin typeface="Arial" charset="0"/>
              </a:rPr>
              <a:t> </a:t>
            </a:r>
            <a:r>
              <a:rPr lang="en-US" sz="2800" dirty="0" err="1">
                <a:latin typeface="Arial" charset="0"/>
              </a:rPr>
              <a:t>waya-waya</a:t>
            </a:r>
            <a:r>
              <a:rPr lang="en-US" sz="2800" dirty="0">
                <a:latin typeface="Arial" charset="0"/>
              </a:rPr>
              <a:t> </a:t>
            </a:r>
            <a:r>
              <a:rPr lang="en-US" sz="2800" dirty="0">
                <a:latin typeface="Arial" charset="0"/>
                <a:hlinkClick r:id="rId5"/>
              </a:rPr>
              <a:t>more&gt;&gt;</a:t>
            </a:r>
            <a:r>
              <a:rPr lang="en-US" sz="2800" b="1" dirty="0">
                <a:latin typeface="Arial" charset="0"/>
              </a:rPr>
              <a:t>Moving home?</a:t>
            </a:r>
            <a:r>
              <a:rPr lang="en-US" sz="2800" dirty="0">
                <a:latin typeface="Arial" charset="0"/>
              </a:rPr>
              <a:t> Now Telkom </a:t>
            </a:r>
            <a:r>
              <a:rPr lang="en-US" sz="2800" dirty="0" err="1">
                <a:latin typeface="Arial" charset="0"/>
              </a:rPr>
              <a:t>SmartMoves</a:t>
            </a:r>
            <a:r>
              <a:rPr lang="en-US" sz="2800" dirty="0">
                <a:latin typeface="Arial" charset="0"/>
              </a:rPr>
              <a:t> has an easy to use service to inform your friends and family your new contact details in one go!....... </a:t>
            </a:r>
            <a:r>
              <a:rPr lang="en-US" sz="2800" dirty="0">
                <a:latin typeface="Arial" charset="0"/>
                <a:hlinkClick r:id="rId6"/>
              </a:rPr>
              <a:t>more&gt;&gt;</a:t>
            </a:r>
            <a:r>
              <a:rPr lang="en-US" sz="2800" b="1" dirty="0">
                <a:latin typeface="Arial" charset="0"/>
              </a:rPr>
              <a:t>Let your opinion be heard...</a:t>
            </a:r>
            <a:r>
              <a:rPr lang="en-US" sz="2800" dirty="0">
                <a:latin typeface="Arial" charset="0"/>
              </a:rPr>
              <a:t> Have your say and earn exciting rewards... </a:t>
            </a:r>
            <a:r>
              <a:rPr lang="en-US" sz="2800" dirty="0">
                <a:latin typeface="Arial" charset="0"/>
                <a:hlinkClick r:id="rId7"/>
              </a:rPr>
              <a:t>more&gt;&gt;</a:t>
            </a:r>
            <a:r>
              <a:rPr lang="en-US" sz="2800" dirty="0">
                <a:latin typeface="Arial" charset="0"/>
                <a:hlinkClick r:id="rId8"/>
              </a:rPr>
              <a:t> </a:t>
            </a:r>
            <a:r>
              <a:rPr lang="en-US" sz="2800" dirty="0">
                <a:latin typeface="Arial" charset="0"/>
              </a:rPr>
              <a:t> </a:t>
            </a:r>
            <a:r>
              <a:rPr lang="en-US" sz="2800" dirty="0">
                <a:latin typeface="Arial" charset="0"/>
                <a:hlinkClick r:id="rId9"/>
              </a:rPr>
              <a:t> </a:t>
            </a:r>
            <a:r>
              <a:rPr lang="en-US" sz="2800" dirty="0">
                <a:latin typeface="Arial" charset="0"/>
              </a:rPr>
              <a:t> </a:t>
            </a:r>
            <a:r>
              <a:rPr lang="en-US" sz="2800" dirty="0">
                <a:latin typeface="Arial" charset="0"/>
                <a:hlinkClick r:id="rId10"/>
              </a:rPr>
              <a:t>Home</a:t>
            </a:r>
            <a:r>
              <a:rPr lang="en-US" sz="2800" dirty="0">
                <a:latin typeface="Arial" charset="0"/>
              </a:rPr>
              <a:t> |</a:t>
            </a:r>
            <a:r>
              <a:rPr lang="en-US" sz="2800" dirty="0">
                <a:latin typeface="Arial" charset="0"/>
                <a:hlinkClick r:id="rId11"/>
              </a:rPr>
              <a:t>PAIA</a:t>
            </a:r>
            <a:r>
              <a:rPr lang="en-US" sz="2800" dirty="0">
                <a:latin typeface="Arial" charset="0"/>
              </a:rPr>
              <a:t> |</a:t>
            </a:r>
            <a:r>
              <a:rPr lang="en-US" sz="2800" dirty="0">
                <a:latin typeface="Arial" charset="0"/>
                <a:hlinkClick r:id="rId12"/>
              </a:rPr>
              <a:t>Terms &amp; Conditions</a:t>
            </a:r>
            <a:r>
              <a:rPr lang="en-US" sz="2800" dirty="0">
                <a:latin typeface="Arial" charset="0"/>
              </a:rPr>
              <a:t> |</a:t>
            </a:r>
            <a:r>
              <a:rPr lang="en-US" sz="2800" dirty="0">
                <a:latin typeface="Arial" charset="0"/>
                <a:hlinkClick r:id="rId13"/>
              </a:rPr>
              <a:t>Proudly South African</a:t>
            </a:r>
            <a:r>
              <a:rPr lang="en-US" sz="2800" dirty="0">
                <a:latin typeface="Arial" charset="0"/>
              </a:rPr>
              <a:t> </a:t>
            </a:r>
            <a:r>
              <a:rPr lang="en-US" sz="2800" dirty="0">
                <a:latin typeface="Arial" charset="0"/>
                <a:hlinkClick r:id="rId13"/>
              </a:rPr>
              <a:t>  </a:t>
            </a:r>
            <a:r>
              <a:rPr lang="en-US" sz="2800" dirty="0">
                <a:latin typeface="Arial" charset="0"/>
              </a:rPr>
              <a:t> </a:t>
            </a:r>
            <a:r>
              <a:rPr lang="en-US" sz="2800" dirty="0">
                <a:latin typeface="Arial" charset="0"/>
                <a:hlinkClick r:id="rId14"/>
              </a:rPr>
              <a:t> </a:t>
            </a:r>
            <a:r>
              <a:rPr lang="en-US" sz="2800" dirty="0">
                <a:latin typeface="Arial" charset="0"/>
              </a:rPr>
              <a:t>  </a:t>
            </a:r>
            <a:r>
              <a:rPr lang="en-US" sz="2800" dirty="0">
                <a:latin typeface="Arial" charset="0"/>
                <a:hlinkClick r:id="rId15"/>
              </a:rPr>
              <a:t> </a:t>
            </a:r>
            <a:r>
              <a:rPr lang="en-US" sz="2800" dirty="0">
                <a:latin typeface="Arial" charset="0"/>
              </a:rPr>
              <a:t>  </a:t>
            </a:r>
            <a:r>
              <a:rPr lang="en-US" sz="2800" dirty="0">
                <a:latin typeface="Arial" charset="0"/>
                <a:hlinkClick r:id="rId16"/>
              </a:rPr>
              <a:t> </a:t>
            </a:r>
            <a:r>
              <a:rPr lang="en-US" sz="2800" dirty="0">
                <a:latin typeface="Arial" charset="0"/>
              </a:rPr>
              <a:t> © Telkom SA Limited. 2007. All Rights Reserved</a:t>
            </a:r>
          </a:p>
        </p:txBody>
      </p:sp>
    </p:spTree>
    <p:extLst>
      <p:ext uri="{BB962C8B-B14F-4D97-AF65-F5344CB8AC3E}">
        <p14:creationId xmlns:p14="http://schemas.microsoft.com/office/powerpoint/2010/main" val="34883788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4294967295"/>
          </p:nvPr>
        </p:nvSpPr>
        <p:spPr>
          <a:xfrm>
            <a:off x="539750" y="116632"/>
            <a:ext cx="8424738" cy="6336556"/>
          </a:xfrm>
        </p:spPr>
        <p:txBody>
          <a:bodyPr/>
          <a:lstStyle/>
          <a:p>
            <a:pPr marL="914400" lvl="2" indent="0">
              <a:lnSpc>
                <a:spcPct val="80000"/>
              </a:lnSpc>
              <a:buNone/>
              <a:defRPr/>
            </a:pPr>
            <a:endParaRPr lang="en-US" sz="1400" dirty="0"/>
          </a:p>
          <a:p>
            <a:pPr marL="0" indent="0">
              <a:lnSpc>
                <a:spcPct val="80000"/>
              </a:lnSpc>
              <a:buNone/>
              <a:defRPr/>
            </a:pPr>
            <a:r>
              <a:rPr lang="en-US" sz="2000" b="1" dirty="0">
                <a:cs typeface="+mn-cs"/>
              </a:rPr>
              <a:t>© </a:t>
            </a:r>
            <a:r>
              <a:rPr lang="en-US" sz="2000" b="1" dirty="0" smtClean="0">
                <a:cs typeface="+mn-cs"/>
              </a:rPr>
              <a:t>IN </a:t>
            </a:r>
            <a:r>
              <a:rPr lang="en-US" sz="2000" b="1" dirty="0">
                <a:cs typeface="+mn-cs"/>
              </a:rPr>
              <a:t>TERMS OF SECTION 11 OF THE </a:t>
            </a:r>
            <a:r>
              <a:rPr lang="en-US" sz="2000" b="1" u="sng" dirty="0">
                <a:cs typeface="+mn-cs"/>
              </a:rPr>
              <a:t>ELECTRONIC COMMUNICATIONS AND TRANSACTIONS (ECT) ACT 25 OF 2002 </a:t>
            </a:r>
            <a:r>
              <a:rPr lang="en-US" sz="2000" b="1" dirty="0">
                <a:cs typeface="+mn-cs"/>
              </a:rPr>
              <a:t>AND THE COMMON LAW OF CONTRACT, THESE TERMS AND CONDITIONS ARE VALID, BINDING AND ENFORCEABLE AGAINST ALL PERSONS THAT ACCESS THE TELKOM WEBSITE, WEB PAGES OR ANY PART THEREOF. </a:t>
            </a:r>
            <a:endParaRPr lang="en-US" sz="2000" dirty="0">
              <a:cs typeface="+mn-cs"/>
            </a:endParaRPr>
          </a:p>
          <a:p>
            <a:pPr marL="0" indent="0">
              <a:lnSpc>
                <a:spcPct val="80000"/>
              </a:lnSpc>
              <a:buNone/>
              <a:defRPr/>
            </a:pPr>
            <a:r>
              <a:rPr lang="en-US" sz="2000" b="1" dirty="0">
                <a:cs typeface="+mn-cs"/>
              </a:rPr>
              <a:t>IF YOU DO NOT AGREE TO BE BOUND BY THESE TERMS AND CONDITIONS YOU MAY NOT USE THE TELKOM WEBSITE. REASONABLE USE OF THE TELKOM WEBSITE SHALL AUTOMATICALLY BIND THE USER TO THIS AGREEMENT. </a:t>
            </a:r>
            <a:endParaRPr lang="en-US" sz="2000" dirty="0">
              <a:cs typeface="+mn-cs"/>
            </a:endParaRPr>
          </a:p>
          <a:p>
            <a:pPr marL="0" indent="0">
              <a:lnSpc>
                <a:spcPct val="80000"/>
              </a:lnSpc>
              <a:buNone/>
              <a:defRPr/>
            </a:pPr>
            <a:r>
              <a:rPr lang="en-US" sz="2000" b="1" dirty="0">
                <a:cs typeface="+mn-cs"/>
              </a:rPr>
              <a:t>DEFINITIONS AND INTERPRETATION </a:t>
            </a:r>
            <a:endParaRPr lang="en-US" sz="2000" dirty="0">
              <a:cs typeface="+mn-cs"/>
            </a:endParaRPr>
          </a:p>
          <a:p>
            <a:pPr marL="0" indent="0">
              <a:lnSpc>
                <a:spcPct val="80000"/>
              </a:lnSpc>
              <a:buNone/>
              <a:defRPr/>
            </a:pPr>
            <a:r>
              <a:rPr lang="en-US" sz="2000" dirty="0">
                <a:cs typeface="+mn-cs"/>
              </a:rPr>
              <a:t>Hyperlinks herein to legal documents should be deemed part of these terms and conditions in terms of section 11(3) of the </a:t>
            </a:r>
            <a:r>
              <a:rPr lang="en-US" sz="2000" u="sng" dirty="0">
                <a:cs typeface="+mn-cs"/>
              </a:rPr>
              <a:t>ECT Act</a:t>
            </a:r>
            <a:r>
              <a:rPr lang="en-US" sz="2000" dirty="0">
                <a:cs typeface="+mn-cs"/>
              </a:rPr>
              <a:t>. </a:t>
            </a:r>
            <a:r>
              <a:rPr lang="en-US" sz="2000" b="1" dirty="0">
                <a:solidFill>
                  <a:srgbClr val="FF3300"/>
                </a:solidFill>
                <a:effectLst>
                  <a:outerShdw blurRad="38100" dist="38100" dir="2700000" algn="tl">
                    <a:srgbClr val="DDDDDD"/>
                  </a:outerShdw>
                </a:effectLst>
                <a:cs typeface="+mn-cs"/>
              </a:rPr>
              <a:t>The fact that some or all of the hyperlinks may, from time to time, be non-operational, shall not affect the validity and interpretation of these terms and conditions. </a:t>
            </a:r>
          </a:p>
          <a:p>
            <a:pPr marL="0" indent="0">
              <a:lnSpc>
                <a:spcPct val="80000"/>
              </a:lnSpc>
              <a:buNone/>
              <a:defRPr/>
            </a:pPr>
            <a:r>
              <a:rPr lang="en-US" sz="2000" dirty="0">
                <a:cs typeface="+mn-cs"/>
              </a:rPr>
              <a:t>f) Telkom's Standard Terms and Conditions for the provision of Public Switched Telecommunication Services (also referred to as the "Abridged Conditions of Contract")". Please </a:t>
            </a:r>
            <a:r>
              <a:rPr lang="en-US" sz="2000" u="sng" dirty="0">
                <a:cs typeface="+mn-cs"/>
              </a:rPr>
              <a:t>click here to access the Abridged version </a:t>
            </a:r>
            <a:endParaRPr lang="en-US" sz="2000" dirty="0">
              <a:cs typeface="+mn-cs"/>
            </a:endParaRPr>
          </a:p>
          <a:p>
            <a:pPr marL="0" indent="0">
              <a:lnSpc>
                <a:spcPct val="80000"/>
              </a:lnSpc>
              <a:buNone/>
              <a:defRPr/>
            </a:pPr>
            <a:r>
              <a:rPr lang="en-US" sz="2000" dirty="0">
                <a:cs typeface="+mn-cs"/>
              </a:rPr>
              <a:t>as well as the complete set of Terms and Conditions. </a:t>
            </a:r>
          </a:p>
          <a:p>
            <a:pPr marL="0" indent="0">
              <a:lnSpc>
                <a:spcPct val="80000"/>
              </a:lnSpc>
              <a:buNone/>
              <a:defRPr/>
            </a:pPr>
            <a:r>
              <a:rPr lang="en-US" sz="2000" u="sng" dirty="0">
                <a:cs typeface="+mn-cs"/>
              </a:rPr>
              <a:t>Online Bill Terms and Conditions </a:t>
            </a:r>
            <a:endParaRPr lang="en-US" sz="2000" dirty="0">
              <a:cs typeface="+mn-cs"/>
            </a:endParaRPr>
          </a:p>
          <a:p>
            <a:pPr marL="0" indent="0">
              <a:lnSpc>
                <a:spcPct val="80000"/>
              </a:lnSpc>
              <a:buNone/>
              <a:defRPr/>
            </a:pPr>
            <a:r>
              <a:rPr lang="en-US" sz="2000" u="sng" dirty="0">
                <a:cs typeface="+mn-cs"/>
              </a:rPr>
              <a:t>Ease-e-Bill Terms and Conditions </a:t>
            </a:r>
            <a:endParaRPr lang="en-US" sz="2000" dirty="0">
              <a:cs typeface="+mn-cs"/>
            </a:endParaRPr>
          </a:p>
          <a:p>
            <a:pPr>
              <a:lnSpc>
                <a:spcPct val="80000"/>
              </a:lnSpc>
              <a:defRPr/>
            </a:pPr>
            <a:endParaRPr lang="en-US" sz="1600" dirty="0">
              <a:cs typeface="+mn-cs"/>
            </a:endParaRPr>
          </a:p>
        </p:txBody>
      </p:sp>
    </p:spTree>
    <p:extLst>
      <p:ext uri="{BB962C8B-B14F-4D97-AF65-F5344CB8AC3E}">
        <p14:creationId xmlns:p14="http://schemas.microsoft.com/office/powerpoint/2010/main" val="4000185710"/>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685800" y="404664"/>
            <a:ext cx="7772400" cy="864096"/>
          </a:xfrm>
        </p:spPr>
        <p:txBody>
          <a:bodyPr/>
          <a:lstStyle/>
          <a:p>
            <a:r>
              <a:rPr lang="en-US" dirty="0">
                <a:solidFill>
                  <a:srgbClr val="FF3300"/>
                </a:solidFill>
                <a:latin typeface="Arial" charset="0"/>
              </a:rPr>
              <a:t>Validity?</a:t>
            </a:r>
          </a:p>
        </p:txBody>
      </p:sp>
      <p:sp>
        <p:nvSpPr>
          <p:cNvPr id="40962" name="Rectangle 3"/>
          <p:cNvSpPr>
            <a:spLocks noGrp="1" noChangeArrowheads="1"/>
          </p:cNvSpPr>
          <p:nvPr>
            <p:ph type="body" idx="1"/>
          </p:nvPr>
        </p:nvSpPr>
        <p:spPr>
          <a:xfrm>
            <a:off x="684212" y="1268760"/>
            <a:ext cx="8064251" cy="4976465"/>
          </a:xfrm>
        </p:spPr>
        <p:txBody>
          <a:bodyPr/>
          <a:lstStyle/>
          <a:p>
            <a:pPr>
              <a:buFontTx/>
              <a:buNone/>
            </a:pPr>
            <a:r>
              <a:rPr lang="en-US" dirty="0">
                <a:latin typeface="Arial" charset="0"/>
              </a:rPr>
              <a:t>	Hyperlinks herein to legal documents should be deemed part of these terms and conditions in terms of section 11(3) of the </a:t>
            </a:r>
            <a:r>
              <a:rPr lang="en-US" u="sng" dirty="0">
                <a:latin typeface="Arial" charset="0"/>
              </a:rPr>
              <a:t>ECT Act</a:t>
            </a:r>
            <a:r>
              <a:rPr lang="en-US" dirty="0">
                <a:latin typeface="Arial" charset="0"/>
              </a:rPr>
              <a:t>. </a:t>
            </a:r>
            <a:r>
              <a:rPr lang="en-US" dirty="0">
                <a:solidFill>
                  <a:srgbClr val="FF3300"/>
                </a:solidFill>
                <a:latin typeface="Arial" charset="0"/>
              </a:rPr>
              <a:t>The fact that some or all of the hyperlinks may, from time to time, be non-operational, shall not affect the validity and interpretation of these terms and conditions</a:t>
            </a:r>
            <a:r>
              <a:rPr lang="en-US" dirty="0">
                <a:latin typeface="Arial" charset="0"/>
              </a:rPr>
              <a:t>. </a:t>
            </a:r>
          </a:p>
          <a:p>
            <a:pPr marL="0" indent="0">
              <a:buNone/>
            </a:pPr>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2791077872"/>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B045473-D131-6E4D-A3F4-3E101D101A8B}" type="slidenum">
              <a:rPr lang="en-US" smtClean="0"/>
              <a:pPr>
                <a:defRPr/>
              </a:pPr>
              <a:t>28</a:t>
            </a:fld>
            <a:endParaRPr lang="en-US"/>
          </a:p>
        </p:txBody>
      </p:sp>
      <p:sp>
        <p:nvSpPr>
          <p:cNvPr id="3" name="Rectangle 2"/>
          <p:cNvSpPr/>
          <p:nvPr/>
        </p:nvSpPr>
        <p:spPr>
          <a:xfrm>
            <a:off x="683568" y="620688"/>
            <a:ext cx="7704856" cy="5087547"/>
          </a:xfrm>
          <a:prstGeom prst="rect">
            <a:avLst/>
          </a:prstGeom>
        </p:spPr>
        <p:txBody>
          <a:bodyPr wrap="square">
            <a:spAutoFit/>
          </a:bodyPr>
          <a:lstStyle/>
          <a:p>
            <a:pPr lvl="1">
              <a:lnSpc>
                <a:spcPct val="90000"/>
              </a:lnSpc>
            </a:pPr>
            <a:endParaRPr lang="en-US" sz="3600" dirty="0" smtClean="0">
              <a:latin typeface="Arial" charset="0"/>
            </a:endParaRPr>
          </a:p>
          <a:p>
            <a:pPr lvl="1">
              <a:lnSpc>
                <a:spcPct val="90000"/>
              </a:lnSpc>
            </a:pPr>
            <a:r>
              <a:rPr lang="en-US" sz="3600" dirty="0" smtClean="0">
                <a:latin typeface="Arial" charset="0"/>
              </a:rPr>
              <a:t>Best practices links:</a:t>
            </a:r>
          </a:p>
          <a:p>
            <a:pPr lvl="1">
              <a:lnSpc>
                <a:spcPct val="90000"/>
              </a:lnSpc>
            </a:pPr>
            <a:endParaRPr lang="en-US" sz="3600" dirty="0">
              <a:latin typeface="Arial" charset="0"/>
            </a:endParaRPr>
          </a:p>
          <a:p>
            <a:pPr lvl="1">
              <a:lnSpc>
                <a:spcPct val="90000"/>
              </a:lnSpc>
            </a:pPr>
            <a:r>
              <a:rPr lang="en-US" sz="3600" dirty="0" smtClean="0">
                <a:latin typeface="Arial" charset="0"/>
              </a:rPr>
              <a:t>Referred </a:t>
            </a:r>
            <a:r>
              <a:rPr lang="en-US" sz="3600" dirty="0">
                <a:latin typeface="Arial" charset="0"/>
              </a:rPr>
              <a:t>to in a way in which a </a:t>
            </a:r>
            <a:r>
              <a:rPr lang="en-US" sz="3600" dirty="0">
                <a:solidFill>
                  <a:srgbClr val="FF3300"/>
                </a:solidFill>
                <a:latin typeface="Arial" charset="0"/>
              </a:rPr>
              <a:t>reasonable person would have noticed the reference thereto</a:t>
            </a:r>
            <a:r>
              <a:rPr lang="en-US" sz="3600" dirty="0">
                <a:latin typeface="Arial" charset="0"/>
              </a:rPr>
              <a:t> and incorporation thereof</a:t>
            </a:r>
          </a:p>
          <a:p>
            <a:pPr lvl="1">
              <a:lnSpc>
                <a:spcPct val="90000"/>
              </a:lnSpc>
            </a:pPr>
            <a:r>
              <a:rPr lang="en-US" sz="3600" dirty="0">
                <a:latin typeface="Arial" charset="0"/>
              </a:rPr>
              <a:t>Font size / </a:t>
            </a:r>
            <a:r>
              <a:rPr lang="en-US" sz="3600" dirty="0" err="1">
                <a:latin typeface="Arial" charset="0"/>
              </a:rPr>
              <a:t>colour</a:t>
            </a:r>
            <a:r>
              <a:rPr lang="en-US" sz="3600" dirty="0">
                <a:latin typeface="Arial" charset="0"/>
              </a:rPr>
              <a:t> </a:t>
            </a:r>
          </a:p>
          <a:p>
            <a:pPr lvl="1">
              <a:lnSpc>
                <a:spcPct val="90000"/>
              </a:lnSpc>
            </a:pPr>
            <a:r>
              <a:rPr lang="en-US" sz="3600" dirty="0">
                <a:latin typeface="Arial" charset="0"/>
              </a:rPr>
              <a:t>Place on web </a:t>
            </a:r>
            <a:r>
              <a:rPr lang="en-US" sz="3600" dirty="0" smtClean="0">
                <a:latin typeface="Arial" charset="0"/>
              </a:rPr>
              <a:t>page</a:t>
            </a:r>
          </a:p>
          <a:p>
            <a:pPr lvl="1">
              <a:lnSpc>
                <a:spcPct val="90000"/>
              </a:lnSpc>
            </a:pPr>
            <a:r>
              <a:rPr lang="en-US" sz="3600" dirty="0" smtClean="0">
                <a:latin typeface="Arial" charset="0"/>
              </a:rPr>
              <a:t>Links </a:t>
            </a:r>
            <a:r>
              <a:rPr lang="en-US" sz="3600" dirty="0" smtClean="0">
                <a:solidFill>
                  <a:srgbClr val="FF0000"/>
                </a:solidFill>
                <a:latin typeface="Arial" charset="0"/>
              </a:rPr>
              <a:t>MUST</a:t>
            </a:r>
            <a:r>
              <a:rPr lang="en-US" sz="3600" dirty="0" smtClean="0">
                <a:latin typeface="Arial" charset="0"/>
              </a:rPr>
              <a:t> work</a:t>
            </a:r>
            <a:endParaRPr lang="en-US" sz="3600" dirty="0">
              <a:latin typeface="Arial" charset="0"/>
            </a:endParaRPr>
          </a:p>
        </p:txBody>
      </p:sp>
    </p:spTree>
    <p:extLst>
      <p:ext uri="{BB962C8B-B14F-4D97-AF65-F5344CB8AC3E}">
        <p14:creationId xmlns:p14="http://schemas.microsoft.com/office/powerpoint/2010/main" val="1016619267"/>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5800" y="404664"/>
            <a:ext cx="7772400" cy="864096"/>
          </a:xfrm>
        </p:spPr>
        <p:txBody>
          <a:bodyPr/>
          <a:lstStyle/>
          <a:p>
            <a:r>
              <a:rPr lang="en-ZA" dirty="0">
                <a:latin typeface="Arial" charset="0"/>
              </a:rPr>
              <a:t>Typo Errors</a:t>
            </a:r>
            <a:endParaRPr lang="en-US" dirty="0">
              <a:latin typeface="Arial" charset="0"/>
            </a:endParaRPr>
          </a:p>
        </p:txBody>
      </p:sp>
      <p:sp>
        <p:nvSpPr>
          <p:cNvPr id="43010" name="Rectangle 3"/>
          <p:cNvSpPr>
            <a:spLocks noGrp="1" noChangeArrowheads="1"/>
          </p:cNvSpPr>
          <p:nvPr>
            <p:ph type="body" idx="1"/>
          </p:nvPr>
        </p:nvSpPr>
        <p:spPr>
          <a:xfrm>
            <a:off x="684213" y="1340768"/>
            <a:ext cx="7772400" cy="4904457"/>
          </a:xfrm>
        </p:spPr>
        <p:txBody>
          <a:bodyPr/>
          <a:lstStyle/>
          <a:p>
            <a:r>
              <a:rPr lang="en-US" dirty="0" smtClean="0">
                <a:latin typeface="Arial" charset="0"/>
              </a:rPr>
              <a:t>Sec 37(</a:t>
            </a:r>
            <a:r>
              <a:rPr lang="en-US" dirty="0">
                <a:latin typeface="Arial" charset="0"/>
              </a:rPr>
              <a:t>2) consumer opportunity – </a:t>
            </a:r>
          </a:p>
          <a:p>
            <a:pPr lvl="1"/>
            <a:r>
              <a:rPr lang="en-US" dirty="0">
                <a:latin typeface="Arial" charset="0"/>
              </a:rPr>
              <a:t>review entire transaction; </a:t>
            </a:r>
          </a:p>
          <a:p>
            <a:pPr lvl="1"/>
            <a:r>
              <a:rPr lang="en-US" dirty="0">
                <a:latin typeface="Arial" charset="0"/>
              </a:rPr>
              <a:t>correct mistakes &amp; </a:t>
            </a:r>
          </a:p>
          <a:p>
            <a:pPr lvl="1"/>
            <a:r>
              <a:rPr lang="en-US" dirty="0">
                <a:latin typeface="Arial" charset="0"/>
              </a:rPr>
              <a:t>withdraw </a:t>
            </a:r>
          </a:p>
          <a:p>
            <a:pPr lvl="1">
              <a:buFontTx/>
              <a:buNone/>
            </a:pPr>
            <a:r>
              <a:rPr lang="en-US" dirty="0">
                <a:latin typeface="Arial" charset="0"/>
              </a:rPr>
              <a:t>before finally ordering</a:t>
            </a:r>
          </a:p>
        </p:txBody>
      </p:sp>
      <p:pic>
        <p:nvPicPr>
          <p:cNvPr id="43011" name="Picture 4" descr="COM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420888"/>
            <a:ext cx="2411412"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OM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356992"/>
            <a:ext cx="2411412"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OM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633" y="2708920"/>
            <a:ext cx="2504979" cy="192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OM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3645024"/>
            <a:ext cx="2411412"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672900"/>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476672"/>
            <a:ext cx="7772400" cy="936104"/>
          </a:xfrm>
        </p:spPr>
        <p:txBody>
          <a:bodyPr/>
          <a:lstStyle/>
          <a:p>
            <a:r>
              <a:rPr lang="en-GB" dirty="0"/>
              <a:t>Contract formation</a:t>
            </a:r>
          </a:p>
        </p:txBody>
      </p:sp>
      <p:sp>
        <p:nvSpPr>
          <p:cNvPr id="37891" name="Rectangle 3"/>
          <p:cNvSpPr>
            <a:spLocks noGrp="1" noChangeArrowheads="1"/>
          </p:cNvSpPr>
          <p:nvPr>
            <p:ph type="body" idx="1"/>
          </p:nvPr>
        </p:nvSpPr>
        <p:spPr>
          <a:xfrm>
            <a:off x="684213" y="1412776"/>
            <a:ext cx="7772400" cy="4832449"/>
          </a:xfrm>
        </p:spPr>
        <p:txBody>
          <a:bodyPr/>
          <a:lstStyle/>
          <a:p>
            <a:r>
              <a:rPr lang="en-GB" dirty="0"/>
              <a:t>Legal recognition of </a:t>
            </a:r>
            <a:r>
              <a:rPr lang="en-GB" dirty="0" smtClean="0"/>
              <a:t>electronic transactions formed through e-communications</a:t>
            </a:r>
            <a:endParaRPr lang="en-GB" dirty="0"/>
          </a:p>
          <a:p>
            <a:r>
              <a:rPr lang="en-GB" dirty="0" smtClean="0"/>
              <a:t>Questions: </a:t>
            </a:r>
          </a:p>
          <a:p>
            <a:pPr lvl="1"/>
            <a:r>
              <a:rPr lang="en-GB" dirty="0" smtClean="0"/>
              <a:t>Time </a:t>
            </a:r>
            <a:r>
              <a:rPr lang="en-GB" dirty="0"/>
              <a:t>of sending and receipt becomes effective</a:t>
            </a:r>
          </a:p>
          <a:p>
            <a:pPr lvl="1"/>
            <a:r>
              <a:rPr lang="en-GB" dirty="0"/>
              <a:t>Determine time contract formation takes place</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486759244"/>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dirty="0">
                <a:latin typeface="Arial" charset="0"/>
              </a:rPr>
              <a:t>Transacting with </a:t>
            </a:r>
            <a:r>
              <a:rPr lang="en-US" dirty="0" smtClean="0">
                <a:latin typeface="Arial" charset="0"/>
              </a:rPr>
              <a:t>electronic agents</a:t>
            </a:r>
            <a:endParaRPr lang="en-US" dirty="0">
              <a:latin typeface="Arial" charset="0"/>
            </a:endParaRPr>
          </a:p>
        </p:txBody>
      </p:sp>
      <p:sp>
        <p:nvSpPr>
          <p:cNvPr id="63490" name="Rectangle 3"/>
          <p:cNvSpPr>
            <a:spLocks noGrp="1" noChangeArrowheads="1"/>
          </p:cNvSpPr>
          <p:nvPr>
            <p:ph type="body" idx="1"/>
          </p:nvPr>
        </p:nvSpPr>
        <p:spPr/>
        <p:txBody>
          <a:bodyPr/>
          <a:lstStyle/>
          <a:p>
            <a:endParaRPr lang="en-US" dirty="0">
              <a:latin typeface="Arial" charset="0"/>
            </a:endParaRPr>
          </a:p>
        </p:txBody>
      </p:sp>
      <p:pic>
        <p:nvPicPr>
          <p:cNvPr id="63493" name="Picture 6" descr="com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143292"/>
            <a:ext cx="2736304" cy="269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omputer agent"/>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827584" y="1916832"/>
            <a:ext cx="4104455" cy="4183485"/>
          </a:xfrm>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42515041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85800" y="404664"/>
            <a:ext cx="7772400" cy="864096"/>
          </a:xfrm>
        </p:spPr>
        <p:txBody>
          <a:bodyPr/>
          <a:lstStyle/>
          <a:p>
            <a:r>
              <a:rPr lang="en-US" dirty="0">
                <a:latin typeface="Arial" charset="0"/>
              </a:rPr>
              <a:t>Automated transaction</a:t>
            </a:r>
          </a:p>
        </p:txBody>
      </p:sp>
      <p:sp>
        <p:nvSpPr>
          <p:cNvPr id="59394" name="Rectangle 3"/>
          <p:cNvSpPr>
            <a:spLocks noGrp="1" noChangeArrowheads="1"/>
          </p:cNvSpPr>
          <p:nvPr>
            <p:ph type="body" idx="1"/>
          </p:nvPr>
        </p:nvSpPr>
        <p:spPr>
          <a:xfrm>
            <a:off x="684213" y="1268760"/>
            <a:ext cx="7772400" cy="4976465"/>
          </a:xfrm>
        </p:spPr>
        <p:txBody>
          <a:bodyPr/>
          <a:lstStyle/>
          <a:p>
            <a:pPr>
              <a:lnSpc>
                <a:spcPct val="80000"/>
              </a:lnSpc>
            </a:pPr>
            <a:r>
              <a:rPr lang="en-US" dirty="0" smtClean="0">
                <a:latin typeface="Arial" charset="0"/>
              </a:rPr>
              <a:t>Sec 29 "</a:t>
            </a:r>
            <a:r>
              <a:rPr lang="en-US" b="1" dirty="0">
                <a:latin typeface="Arial" charset="0"/>
              </a:rPr>
              <a:t>automated transaction</a:t>
            </a:r>
            <a:r>
              <a:rPr lang="en-US" dirty="0">
                <a:latin typeface="Arial" charset="0"/>
              </a:rPr>
              <a:t>" </a:t>
            </a:r>
            <a:r>
              <a:rPr lang="en-US" dirty="0" smtClean="0">
                <a:latin typeface="Arial" charset="0"/>
              </a:rPr>
              <a:t>VALID means </a:t>
            </a:r>
            <a:r>
              <a:rPr lang="en-US" dirty="0">
                <a:latin typeface="Arial" charset="0"/>
              </a:rPr>
              <a:t>an electronic transaction conducted </a:t>
            </a:r>
            <a:r>
              <a:rPr lang="en-US" dirty="0" smtClean="0">
                <a:latin typeface="Arial" charset="0"/>
              </a:rPr>
              <a:t>by electronic agents</a:t>
            </a:r>
          </a:p>
          <a:p>
            <a:pPr>
              <a:lnSpc>
                <a:spcPct val="80000"/>
              </a:lnSpc>
            </a:pPr>
            <a:r>
              <a:rPr lang="en-US" dirty="0" smtClean="0">
                <a:latin typeface="Arial" charset="0"/>
              </a:rPr>
              <a:t>Website </a:t>
            </a:r>
            <a:r>
              <a:rPr lang="en-US" dirty="0">
                <a:latin typeface="Arial" charset="0"/>
              </a:rPr>
              <a:t>transaction</a:t>
            </a:r>
          </a:p>
          <a:p>
            <a:pPr lvl="1">
              <a:lnSpc>
                <a:spcPct val="80000"/>
              </a:lnSpc>
            </a:pPr>
            <a:r>
              <a:rPr lang="en-US" sz="3200" dirty="0">
                <a:latin typeface="Arial" charset="0"/>
              </a:rPr>
              <a:t>Data messages</a:t>
            </a:r>
          </a:p>
          <a:p>
            <a:pPr lvl="1">
              <a:lnSpc>
                <a:spcPct val="80000"/>
              </a:lnSpc>
            </a:pPr>
            <a:r>
              <a:rPr lang="en-US" sz="3200" dirty="0">
                <a:latin typeface="Arial" charset="0"/>
              </a:rPr>
              <a:t>Not reviewed </a:t>
            </a:r>
            <a:endParaRPr lang="en-US" sz="3200" dirty="0" smtClean="0">
              <a:latin typeface="Arial" charset="0"/>
            </a:endParaRPr>
          </a:p>
        </p:txBody>
      </p:sp>
    </p:spTree>
    <p:extLst>
      <p:ext uri="{BB962C8B-B14F-4D97-AF65-F5344CB8AC3E}">
        <p14:creationId xmlns:p14="http://schemas.microsoft.com/office/powerpoint/2010/main" val="3144435742"/>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85800" y="476672"/>
            <a:ext cx="7772400" cy="648072"/>
          </a:xfrm>
        </p:spPr>
        <p:txBody>
          <a:bodyPr/>
          <a:lstStyle/>
          <a:p>
            <a:r>
              <a:rPr lang="en-US" dirty="0">
                <a:latin typeface="Arial" charset="0"/>
              </a:rPr>
              <a:t>E-shopper keystroke error</a:t>
            </a:r>
          </a:p>
        </p:txBody>
      </p:sp>
      <p:sp>
        <p:nvSpPr>
          <p:cNvPr id="73730" name="Rectangle 3"/>
          <p:cNvSpPr>
            <a:spLocks noGrp="1" noChangeArrowheads="1"/>
          </p:cNvSpPr>
          <p:nvPr>
            <p:ph type="body" idx="1"/>
          </p:nvPr>
        </p:nvSpPr>
        <p:spPr>
          <a:xfrm>
            <a:off x="901700" y="1196752"/>
            <a:ext cx="7340600" cy="4872261"/>
          </a:xfrm>
        </p:spPr>
        <p:txBody>
          <a:bodyPr/>
          <a:lstStyle/>
          <a:p>
            <a:pPr marL="0" indent="0">
              <a:lnSpc>
                <a:spcPct val="80000"/>
              </a:lnSpc>
              <a:buNone/>
            </a:pPr>
            <a:r>
              <a:rPr lang="en-US" sz="2800" dirty="0" smtClean="0">
                <a:latin typeface="Arial" charset="0"/>
              </a:rPr>
              <a:t>Sec 31</a:t>
            </a:r>
            <a:r>
              <a:rPr lang="en-US" dirty="0" smtClean="0">
                <a:latin typeface="Arial" charset="0"/>
              </a:rPr>
              <a:t> </a:t>
            </a:r>
            <a:r>
              <a:rPr lang="en-US" dirty="0" smtClean="0">
                <a:solidFill>
                  <a:srgbClr val="FF3300"/>
                </a:solidFill>
                <a:latin typeface="Arial" charset="0"/>
              </a:rPr>
              <a:t>no legal effect</a:t>
            </a:r>
            <a:r>
              <a:rPr lang="en-US" dirty="0" smtClean="0">
                <a:latin typeface="Arial" charset="0"/>
              </a:rPr>
              <a:t> </a:t>
            </a:r>
            <a:r>
              <a:rPr lang="en-US" dirty="0">
                <a:latin typeface="Arial" charset="0"/>
              </a:rPr>
              <a:t>where a natural person interacts directly with the </a:t>
            </a:r>
            <a:r>
              <a:rPr lang="en-US" dirty="0" smtClean="0">
                <a:latin typeface="Arial" charset="0"/>
              </a:rPr>
              <a:t>automated message system and </a:t>
            </a:r>
            <a:r>
              <a:rPr lang="en-US" dirty="0">
                <a:latin typeface="Arial" charset="0"/>
              </a:rPr>
              <a:t>has made a material error during the creation of a </a:t>
            </a:r>
            <a:r>
              <a:rPr lang="en-US" dirty="0">
                <a:latin typeface="Arial" charset="0"/>
                <a:hlinkClick r:id="rId3"/>
              </a:rPr>
              <a:t>data message</a:t>
            </a:r>
            <a:r>
              <a:rPr lang="en-US" dirty="0">
                <a:latin typeface="Arial" charset="0"/>
              </a:rPr>
              <a:t> and­— </a:t>
            </a:r>
          </a:p>
          <a:p>
            <a:pPr lvl="1">
              <a:lnSpc>
                <a:spcPct val="80000"/>
              </a:lnSpc>
            </a:pPr>
            <a:r>
              <a:rPr lang="en-US" dirty="0">
                <a:latin typeface="Arial" charset="0"/>
              </a:rPr>
              <a:t>(</a:t>
            </a:r>
            <a:r>
              <a:rPr lang="en-US" dirty="0" err="1">
                <a:latin typeface="Arial" charset="0"/>
              </a:rPr>
              <a:t>i</a:t>
            </a:r>
            <a:r>
              <a:rPr lang="en-US" dirty="0">
                <a:latin typeface="Arial" charset="0"/>
              </a:rPr>
              <a:t>) the </a:t>
            </a:r>
            <a:r>
              <a:rPr lang="en-US" dirty="0">
                <a:latin typeface="Arial" charset="0"/>
                <a:hlinkClick r:id="rId3"/>
              </a:rPr>
              <a:t>electronic agent</a:t>
            </a:r>
            <a:r>
              <a:rPr lang="en-US" dirty="0">
                <a:latin typeface="Arial" charset="0"/>
              </a:rPr>
              <a:t> did not provide that </a:t>
            </a:r>
            <a:r>
              <a:rPr lang="en-US" dirty="0">
                <a:latin typeface="Arial" charset="0"/>
                <a:hlinkClick r:id="rId3"/>
              </a:rPr>
              <a:t>person</a:t>
            </a:r>
            <a:r>
              <a:rPr lang="en-US" dirty="0">
                <a:latin typeface="Arial" charset="0"/>
              </a:rPr>
              <a:t> with an opportunity to </a:t>
            </a:r>
            <a:r>
              <a:rPr lang="en-US" dirty="0">
                <a:solidFill>
                  <a:srgbClr val="FF3300"/>
                </a:solidFill>
                <a:latin typeface="Arial" charset="0"/>
              </a:rPr>
              <a:t>prevent or correct</a:t>
            </a:r>
            <a:r>
              <a:rPr lang="en-US" dirty="0">
                <a:latin typeface="Arial" charset="0"/>
              </a:rPr>
              <a:t> the error</a:t>
            </a:r>
            <a:r>
              <a:rPr lang="en-US" dirty="0" smtClean="0">
                <a:latin typeface="Arial" charset="0"/>
              </a:rPr>
              <a:t>;</a:t>
            </a:r>
          </a:p>
          <a:p>
            <a:pPr>
              <a:lnSpc>
                <a:spcPct val="80000"/>
              </a:lnSpc>
            </a:pPr>
            <a:r>
              <a:rPr lang="en-US" dirty="0" smtClean="0">
                <a:latin typeface="Arial" charset="0"/>
              </a:rPr>
              <a:t>Return or destroy the consideration in accordance with instructions – benefit materially</a:t>
            </a:r>
            <a:endParaRPr lang="en-US" dirty="0">
              <a:latin typeface="Arial" charset="0"/>
            </a:endParaRPr>
          </a:p>
        </p:txBody>
      </p:sp>
    </p:spTree>
    <p:extLst>
      <p:ext uri="{BB962C8B-B14F-4D97-AF65-F5344CB8AC3E}">
        <p14:creationId xmlns:p14="http://schemas.microsoft.com/office/powerpoint/2010/main" val="14724150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685800" y="477542"/>
            <a:ext cx="7772400" cy="646331"/>
          </a:xfrm>
        </p:spPr>
        <p:txBody>
          <a:bodyPr/>
          <a:lstStyle/>
          <a:p>
            <a:r>
              <a:rPr lang="en-US" dirty="0" smtClean="0">
                <a:latin typeface="Arial" charset="0"/>
              </a:rPr>
              <a:t>Consumer Remedies</a:t>
            </a:r>
            <a:endParaRPr lang="en-US" dirty="0">
              <a:latin typeface="Arial" charset="0"/>
            </a:endParaRPr>
          </a:p>
        </p:txBody>
      </p:sp>
      <p:sp>
        <p:nvSpPr>
          <p:cNvPr id="45058" name="Rectangle 3"/>
          <p:cNvSpPr>
            <a:spLocks noGrp="1" noChangeArrowheads="1"/>
          </p:cNvSpPr>
          <p:nvPr>
            <p:ph type="body" idx="1"/>
          </p:nvPr>
        </p:nvSpPr>
        <p:spPr>
          <a:xfrm>
            <a:off x="900113" y="1196753"/>
            <a:ext cx="7340600" cy="4500786"/>
          </a:xfrm>
        </p:spPr>
        <p:txBody>
          <a:bodyPr/>
          <a:lstStyle/>
          <a:p>
            <a:r>
              <a:rPr lang="en-US" sz="2800" dirty="0">
                <a:latin typeface="Arial" charset="0"/>
              </a:rPr>
              <a:t>Sec </a:t>
            </a:r>
            <a:r>
              <a:rPr lang="en-US" sz="2800" dirty="0" smtClean="0">
                <a:latin typeface="Arial" charset="0"/>
              </a:rPr>
              <a:t>37(</a:t>
            </a:r>
            <a:r>
              <a:rPr lang="en-US" sz="2800" dirty="0">
                <a:latin typeface="Arial" charset="0"/>
              </a:rPr>
              <a:t>3):</a:t>
            </a:r>
          </a:p>
          <a:p>
            <a:r>
              <a:rPr lang="en-US" sz="2800" dirty="0">
                <a:latin typeface="Arial" charset="0"/>
              </a:rPr>
              <a:t>If supplier fails to provide (1) all the information or (2) the opportunity to review and correct:</a:t>
            </a:r>
          </a:p>
          <a:p>
            <a:pPr lvl="1"/>
            <a:r>
              <a:rPr lang="en-US" sz="2500" dirty="0">
                <a:latin typeface="Arial" charset="0"/>
              </a:rPr>
              <a:t>Purchaser may cancel within 14 days after receipt of goods or services</a:t>
            </a:r>
          </a:p>
          <a:p>
            <a:r>
              <a:rPr lang="en-US" sz="2800" dirty="0">
                <a:latin typeface="Arial" charset="0"/>
              </a:rPr>
              <a:t>S </a:t>
            </a:r>
            <a:r>
              <a:rPr lang="en-US" sz="2800" dirty="0" smtClean="0">
                <a:latin typeface="Arial" charset="0"/>
              </a:rPr>
              <a:t>37(</a:t>
            </a:r>
            <a:r>
              <a:rPr lang="en-US" sz="2800" dirty="0">
                <a:latin typeface="Arial" charset="0"/>
              </a:rPr>
              <a:t>4): If cancelled consumer must return performance/cease using service</a:t>
            </a:r>
          </a:p>
          <a:p>
            <a:r>
              <a:rPr lang="en-US" sz="2800" dirty="0">
                <a:latin typeface="Arial" charset="0"/>
              </a:rPr>
              <a:t>Supplier: refund minus direct costs of returning goods</a:t>
            </a:r>
          </a:p>
          <a:p>
            <a:pPr>
              <a:buFontTx/>
              <a:buNone/>
            </a:pPr>
            <a:endParaRPr lang="en-US" sz="2800" dirty="0">
              <a:latin typeface="Arial" charset="0"/>
            </a:endParaRPr>
          </a:p>
        </p:txBody>
      </p:sp>
    </p:spTree>
    <p:extLst>
      <p:ext uri="{BB962C8B-B14F-4D97-AF65-F5344CB8AC3E}">
        <p14:creationId xmlns:p14="http://schemas.microsoft.com/office/powerpoint/2010/main" val="1521595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685800" y="369530"/>
            <a:ext cx="7772400" cy="646331"/>
          </a:xfrm>
        </p:spPr>
        <p:txBody>
          <a:bodyPr/>
          <a:lstStyle/>
          <a:p>
            <a:r>
              <a:rPr lang="en-US" dirty="0">
                <a:latin typeface="Arial" charset="0"/>
              </a:rPr>
              <a:t>Cooling-off period Section </a:t>
            </a:r>
            <a:r>
              <a:rPr lang="en-US" dirty="0" smtClean="0">
                <a:latin typeface="Arial" charset="0"/>
              </a:rPr>
              <a:t>38</a:t>
            </a:r>
            <a:endParaRPr lang="en-US" dirty="0">
              <a:latin typeface="Arial" charset="0"/>
            </a:endParaRPr>
          </a:p>
        </p:txBody>
      </p:sp>
      <p:sp>
        <p:nvSpPr>
          <p:cNvPr id="49154" name="Rectangle 3"/>
          <p:cNvSpPr>
            <a:spLocks noGrp="1" noChangeArrowheads="1"/>
          </p:cNvSpPr>
          <p:nvPr>
            <p:ph type="body" idx="1"/>
          </p:nvPr>
        </p:nvSpPr>
        <p:spPr>
          <a:xfrm>
            <a:off x="684213" y="1196752"/>
            <a:ext cx="7772400" cy="5048473"/>
          </a:xfrm>
        </p:spPr>
        <p:txBody>
          <a:bodyPr/>
          <a:lstStyle/>
          <a:p>
            <a:pPr>
              <a:lnSpc>
                <a:spcPct val="80000"/>
              </a:lnSpc>
            </a:pPr>
            <a:r>
              <a:rPr lang="en-US" sz="2800" dirty="0">
                <a:latin typeface="Arial" charset="0"/>
              </a:rPr>
              <a:t>Cancel without reason, and without penalty any transaction and related credit agreement:</a:t>
            </a:r>
          </a:p>
          <a:p>
            <a:pPr lvl="1">
              <a:lnSpc>
                <a:spcPct val="80000"/>
              </a:lnSpc>
            </a:pPr>
            <a:r>
              <a:rPr lang="en-US" sz="2600" dirty="0">
                <a:latin typeface="Arial" charset="0"/>
              </a:rPr>
              <a:t>Goods: within 7 days of receipt</a:t>
            </a:r>
          </a:p>
          <a:p>
            <a:pPr lvl="1">
              <a:lnSpc>
                <a:spcPct val="80000"/>
              </a:lnSpc>
            </a:pPr>
            <a:r>
              <a:rPr lang="en-US" sz="2600" dirty="0">
                <a:latin typeface="Arial" charset="0"/>
              </a:rPr>
              <a:t>Services: 7 days after conclusion of agreement   </a:t>
            </a:r>
          </a:p>
          <a:p>
            <a:pPr>
              <a:lnSpc>
                <a:spcPct val="80000"/>
              </a:lnSpc>
            </a:pPr>
            <a:r>
              <a:rPr lang="en-US" sz="2800" dirty="0">
                <a:latin typeface="Arial" charset="0"/>
              </a:rPr>
              <a:t>Where payment has already been made prior to cancellation, Consumer is only liable for the cost of returning the goods</a:t>
            </a:r>
          </a:p>
          <a:p>
            <a:pPr>
              <a:lnSpc>
                <a:spcPct val="80000"/>
              </a:lnSpc>
            </a:pPr>
            <a:r>
              <a:rPr lang="en-US" sz="2800" dirty="0">
                <a:latin typeface="Arial" charset="0"/>
              </a:rPr>
              <a:t>The consumer is entitled to a full refund – must be made within 30 days from date of cancellation</a:t>
            </a:r>
          </a:p>
          <a:p>
            <a:pPr>
              <a:lnSpc>
                <a:spcPct val="80000"/>
              </a:lnSpc>
            </a:pPr>
            <a:r>
              <a:rPr lang="en-ZA" sz="2800" dirty="0">
                <a:solidFill>
                  <a:srgbClr val="FF0000"/>
                </a:solidFill>
                <a:latin typeface="Arial" charset="0"/>
              </a:rPr>
              <a:t>Must inform consumer</a:t>
            </a:r>
            <a:endParaRPr lang="en-US" sz="2800" dirty="0">
              <a:solidFill>
                <a:srgbClr val="FF0000"/>
              </a:solidFill>
              <a:latin typeface="Arial" charset="0"/>
            </a:endParaRPr>
          </a:p>
        </p:txBody>
      </p:sp>
    </p:spTree>
    <p:extLst>
      <p:ext uri="{BB962C8B-B14F-4D97-AF65-F5344CB8AC3E}">
        <p14:creationId xmlns:p14="http://schemas.microsoft.com/office/powerpoint/2010/main" val="6692312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85800" y="405534"/>
            <a:ext cx="7772400" cy="646331"/>
          </a:xfrm>
        </p:spPr>
        <p:txBody>
          <a:bodyPr/>
          <a:lstStyle/>
          <a:p>
            <a:r>
              <a:rPr lang="en-US" dirty="0">
                <a:latin typeface="Arial" charset="0"/>
              </a:rPr>
              <a:t>Excluded from cooling off: s </a:t>
            </a:r>
            <a:r>
              <a:rPr lang="en-US" dirty="0" smtClean="0">
                <a:latin typeface="Arial" charset="0"/>
              </a:rPr>
              <a:t>38(5)</a:t>
            </a:r>
            <a:endParaRPr lang="en-US" dirty="0">
              <a:latin typeface="Arial" charset="0"/>
            </a:endParaRPr>
          </a:p>
        </p:txBody>
      </p:sp>
      <p:sp>
        <p:nvSpPr>
          <p:cNvPr id="51202" name="Rectangle 3"/>
          <p:cNvSpPr>
            <a:spLocks noGrp="1" noChangeArrowheads="1"/>
          </p:cNvSpPr>
          <p:nvPr>
            <p:ph type="body" idx="1"/>
          </p:nvPr>
        </p:nvSpPr>
        <p:spPr>
          <a:xfrm>
            <a:off x="901700" y="1124744"/>
            <a:ext cx="7340600" cy="4944269"/>
          </a:xfrm>
        </p:spPr>
        <p:txBody>
          <a:bodyPr/>
          <a:lstStyle/>
          <a:p>
            <a:pPr>
              <a:lnSpc>
                <a:spcPct val="90000"/>
              </a:lnSpc>
            </a:pPr>
            <a:r>
              <a:rPr lang="en-US" sz="2400" dirty="0">
                <a:latin typeface="Arial" charset="0"/>
              </a:rPr>
              <a:t>Financial Services, investment services and banking, insurance and re-insurance; </a:t>
            </a:r>
            <a:r>
              <a:rPr lang="en-US" sz="2400" dirty="0" smtClean="0">
                <a:latin typeface="Arial" charset="0"/>
              </a:rPr>
              <a:t>securities</a:t>
            </a:r>
          </a:p>
          <a:p>
            <a:pPr>
              <a:lnSpc>
                <a:spcPct val="90000"/>
              </a:lnSpc>
            </a:pPr>
            <a:r>
              <a:rPr lang="en-US" sz="2400" dirty="0" smtClean="0">
                <a:latin typeface="Arial" charset="0"/>
              </a:rPr>
              <a:t>Auctions</a:t>
            </a:r>
            <a:endParaRPr lang="en-US" sz="2400" dirty="0">
              <a:latin typeface="Arial" charset="0"/>
            </a:endParaRPr>
          </a:p>
          <a:p>
            <a:pPr>
              <a:lnSpc>
                <a:spcPct val="90000"/>
              </a:lnSpc>
            </a:pPr>
            <a:r>
              <a:rPr lang="en-US" sz="2400" dirty="0">
                <a:latin typeface="Arial" charset="0"/>
              </a:rPr>
              <a:t>Supply of foodstuff, beverages </a:t>
            </a:r>
            <a:r>
              <a:rPr lang="en-US" sz="2400" dirty="0" smtClean="0">
                <a:latin typeface="Arial" charset="0"/>
              </a:rPr>
              <a:t> </a:t>
            </a:r>
            <a:endParaRPr lang="en-US" sz="2400" dirty="0">
              <a:latin typeface="Arial" charset="0"/>
            </a:endParaRPr>
          </a:p>
          <a:p>
            <a:pPr>
              <a:lnSpc>
                <a:spcPct val="90000"/>
              </a:lnSpc>
            </a:pPr>
            <a:r>
              <a:rPr lang="en-US" sz="2400" dirty="0">
                <a:latin typeface="Arial" charset="0"/>
              </a:rPr>
              <a:t>Personalized goods or deteriorate or expire </a:t>
            </a:r>
          </a:p>
          <a:p>
            <a:pPr>
              <a:lnSpc>
                <a:spcPct val="90000"/>
              </a:lnSpc>
            </a:pPr>
            <a:r>
              <a:rPr lang="en-US" sz="2400" dirty="0">
                <a:latin typeface="Arial" charset="0"/>
              </a:rPr>
              <a:t>Unsealed audio or video recordings or computer software.</a:t>
            </a:r>
          </a:p>
          <a:p>
            <a:pPr>
              <a:lnSpc>
                <a:spcPct val="90000"/>
              </a:lnSpc>
            </a:pPr>
            <a:r>
              <a:rPr lang="en-US" sz="2400" dirty="0">
                <a:latin typeface="Arial" charset="0"/>
              </a:rPr>
              <a:t>Sale of newspapers, periodicals, magazines or books.</a:t>
            </a:r>
          </a:p>
          <a:p>
            <a:pPr>
              <a:lnSpc>
                <a:spcPct val="90000"/>
              </a:lnSpc>
            </a:pPr>
            <a:r>
              <a:rPr lang="en-US" sz="2400" dirty="0">
                <a:latin typeface="Arial" charset="0"/>
              </a:rPr>
              <a:t>For provision of gaming and lottery services.</a:t>
            </a:r>
          </a:p>
          <a:p>
            <a:pPr>
              <a:lnSpc>
                <a:spcPct val="90000"/>
              </a:lnSpc>
            </a:pPr>
            <a:r>
              <a:rPr lang="en-US" sz="2400" dirty="0">
                <a:latin typeface="Arial" charset="0"/>
              </a:rPr>
              <a:t>Provision of </a:t>
            </a:r>
            <a:r>
              <a:rPr lang="en-US" sz="2400" dirty="0" smtClean="0">
                <a:latin typeface="Arial" charset="0"/>
              </a:rPr>
              <a:t>accommodation, Transport;  Catering </a:t>
            </a:r>
            <a:r>
              <a:rPr lang="en-US" sz="2400" dirty="0">
                <a:latin typeface="Arial" charset="0"/>
              </a:rPr>
              <a:t>or leisure </a:t>
            </a:r>
            <a:r>
              <a:rPr lang="en-US" sz="2400" dirty="0" smtClean="0">
                <a:latin typeface="Arial" charset="0"/>
              </a:rPr>
              <a:t>services – dates;</a:t>
            </a:r>
          </a:p>
          <a:p>
            <a:pPr>
              <a:lnSpc>
                <a:spcPct val="90000"/>
              </a:lnSpc>
            </a:pPr>
            <a:r>
              <a:rPr lang="en-US" sz="2400" dirty="0" smtClean="0">
                <a:latin typeface="Arial" charset="0"/>
              </a:rPr>
              <a:t>Minister - regulations</a:t>
            </a:r>
            <a:endParaRPr lang="en-US" sz="2400" dirty="0">
              <a:latin typeface="Arial" charset="0"/>
            </a:endParaRPr>
          </a:p>
        </p:txBody>
      </p:sp>
    </p:spTree>
    <p:extLst>
      <p:ext uri="{BB962C8B-B14F-4D97-AF65-F5344CB8AC3E}">
        <p14:creationId xmlns:p14="http://schemas.microsoft.com/office/powerpoint/2010/main" val="578224684"/>
      </p:ext>
    </p:extLst>
  </p:cSld>
  <p:clrMapOvr>
    <a:masterClrMapping/>
  </p:clrMapOvr>
  <mc:AlternateContent xmlns:mc="http://schemas.openxmlformats.org/markup-compatibility/2006" xmlns:p14="http://schemas.microsoft.com/office/powerpoint/2010/main">
    <mc:Choice Requires="p14">
      <p:transition spd="slow" p14:dur="1100">
        <p:circle/>
      </p:transition>
    </mc:Choice>
    <mc:Fallback xmlns="">
      <p:transition xmlns:p14="http://schemas.microsoft.com/office/powerpoint/2010/mai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dirty="0" smtClean="0">
                <a:latin typeface="Arial" charset="0"/>
              </a:rPr>
              <a:t>Exclusion of rights</a:t>
            </a:r>
            <a:endParaRPr lang="en-US" dirty="0">
              <a:latin typeface="Arial" charset="0"/>
            </a:endParaRPr>
          </a:p>
        </p:txBody>
      </p:sp>
      <p:sp>
        <p:nvSpPr>
          <p:cNvPr id="55298" name="Rectangle 3"/>
          <p:cNvSpPr>
            <a:spLocks noGrp="1" noChangeArrowheads="1"/>
          </p:cNvSpPr>
          <p:nvPr>
            <p:ph type="body" idx="1"/>
          </p:nvPr>
        </p:nvSpPr>
        <p:spPr/>
        <p:txBody>
          <a:bodyPr/>
          <a:lstStyle/>
          <a:p>
            <a:r>
              <a:rPr lang="en-US" dirty="0">
                <a:latin typeface="Arial" charset="0"/>
              </a:rPr>
              <a:t>A</a:t>
            </a:r>
            <a:r>
              <a:rPr lang="en-US" dirty="0" smtClean="0">
                <a:latin typeface="Arial" charset="0"/>
              </a:rPr>
              <a:t>pply to all Tanzanian traders – place of business; incorporated; </a:t>
            </a:r>
          </a:p>
          <a:p>
            <a:r>
              <a:rPr lang="en-US" dirty="0" smtClean="0">
                <a:latin typeface="Arial" charset="0"/>
              </a:rPr>
              <a:t>S 40: Protections </a:t>
            </a:r>
            <a:r>
              <a:rPr lang="en-US" dirty="0">
                <a:latin typeface="Arial" charset="0"/>
              </a:rPr>
              <a:t>are applicable to all consumer transactions despite the applicable legal system. </a:t>
            </a:r>
            <a:endParaRPr lang="en-US" dirty="0" smtClean="0">
              <a:latin typeface="Arial" charset="0"/>
            </a:endParaRPr>
          </a:p>
          <a:p>
            <a:pPr lvl="1"/>
            <a:r>
              <a:rPr lang="en-US" dirty="0" smtClean="0">
                <a:latin typeface="Arial" charset="0"/>
              </a:rPr>
              <a:t>Public policy</a:t>
            </a:r>
            <a:endParaRPr lang="en-US" dirty="0">
              <a:latin typeface="Arial" charset="0"/>
            </a:endParaRPr>
          </a:p>
        </p:txBody>
      </p:sp>
    </p:spTree>
    <p:extLst>
      <p:ext uri="{BB962C8B-B14F-4D97-AF65-F5344CB8AC3E}">
        <p14:creationId xmlns:p14="http://schemas.microsoft.com/office/powerpoint/2010/main" val="30805222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685800" y="626785"/>
            <a:ext cx="7772400" cy="707886"/>
          </a:xfrm>
        </p:spPr>
        <p:txBody>
          <a:bodyPr/>
          <a:lstStyle/>
          <a:p>
            <a:r>
              <a:rPr lang="en-US" sz="4000" dirty="0" smtClean="0">
                <a:latin typeface="Arial" charset="0"/>
              </a:rPr>
              <a:t>Website </a:t>
            </a:r>
            <a:r>
              <a:rPr lang="en-US" sz="4000" dirty="0">
                <a:latin typeface="Arial" charset="0"/>
              </a:rPr>
              <a:t>compliance  </a:t>
            </a:r>
          </a:p>
        </p:txBody>
      </p:sp>
      <p:sp>
        <p:nvSpPr>
          <p:cNvPr id="86018" name="Rectangle 3"/>
          <p:cNvSpPr>
            <a:spLocks noGrp="1" noChangeArrowheads="1"/>
          </p:cNvSpPr>
          <p:nvPr>
            <p:ph type="body" idx="1"/>
          </p:nvPr>
        </p:nvSpPr>
        <p:spPr>
          <a:xfrm>
            <a:off x="684213" y="1412776"/>
            <a:ext cx="7772400" cy="4832449"/>
          </a:xfrm>
        </p:spPr>
        <p:txBody>
          <a:bodyPr/>
          <a:lstStyle/>
          <a:p>
            <a:r>
              <a:rPr lang="en-US" dirty="0">
                <a:latin typeface="Arial" charset="0"/>
              </a:rPr>
              <a:t>Interface design: </a:t>
            </a:r>
            <a:r>
              <a:rPr lang="en-US" dirty="0" smtClean="0">
                <a:latin typeface="Arial" charset="0"/>
              </a:rPr>
              <a:t>information given</a:t>
            </a:r>
            <a:endParaRPr lang="en-US" dirty="0">
              <a:latin typeface="Arial" charset="0"/>
            </a:endParaRPr>
          </a:p>
          <a:p>
            <a:r>
              <a:rPr lang="en-US" dirty="0">
                <a:latin typeface="Arial" charset="0"/>
              </a:rPr>
              <a:t>Links must be </a:t>
            </a:r>
            <a:r>
              <a:rPr lang="ja-JP" altLang="en-US" dirty="0">
                <a:latin typeface="Arial" charset="0"/>
              </a:rPr>
              <a:t>“</a:t>
            </a:r>
            <a:r>
              <a:rPr lang="en-US" altLang="ja-JP" dirty="0">
                <a:latin typeface="Arial" charset="0"/>
              </a:rPr>
              <a:t>up</a:t>
            </a:r>
            <a:r>
              <a:rPr lang="ja-JP" altLang="en-US" dirty="0" smtClean="0">
                <a:latin typeface="Arial" charset="0"/>
              </a:rPr>
              <a:t>”</a:t>
            </a:r>
            <a:endParaRPr lang="en-US" altLang="ja-JP" dirty="0">
              <a:latin typeface="Arial" charset="0"/>
            </a:endParaRPr>
          </a:p>
          <a:p>
            <a:r>
              <a:rPr lang="en-US" dirty="0">
                <a:latin typeface="Arial" charset="0"/>
              </a:rPr>
              <a:t>Opportunity to prevent &amp; correct errors</a:t>
            </a:r>
          </a:p>
          <a:p>
            <a:r>
              <a:rPr lang="en-ZA" dirty="0">
                <a:latin typeface="Arial" charset="0"/>
              </a:rPr>
              <a:t>Secure payment mechanism – update regularly</a:t>
            </a:r>
            <a:endParaRPr lang="en-US" dirty="0">
              <a:latin typeface="Arial" charset="0"/>
            </a:endParaRPr>
          </a:p>
          <a:p>
            <a:r>
              <a:rPr lang="en-ZA" dirty="0">
                <a:latin typeface="Arial" charset="0"/>
              </a:rPr>
              <a:t>Cooling </a:t>
            </a:r>
            <a:r>
              <a:rPr lang="en-ZA" dirty="0" smtClean="0">
                <a:latin typeface="Arial" charset="0"/>
              </a:rPr>
              <a:t>off</a:t>
            </a:r>
          </a:p>
          <a:p>
            <a:r>
              <a:rPr lang="en-ZA" dirty="0" smtClean="0">
                <a:latin typeface="Arial" charset="0"/>
              </a:rPr>
              <a:t>May not exclude consumer rights</a:t>
            </a:r>
            <a:endParaRPr lang="en-ZA" dirty="0">
              <a:latin typeface="Arial" charset="0"/>
            </a:endParaRPr>
          </a:p>
          <a:p>
            <a:pPr marL="457200" lvl="1" indent="0">
              <a:buNone/>
            </a:pPr>
            <a:endParaRPr lang="en-ZA" dirty="0">
              <a:latin typeface="Arial" charset="0"/>
            </a:endParaRPr>
          </a:p>
          <a:p>
            <a:pPr lvl="1"/>
            <a:endParaRPr lang="en-US" dirty="0">
              <a:latin typeface="Arial" charset="0"/>
            </a:endParaRP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26025843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685800" y="404664"/>
            <a:ext cx="7772400" cy="864096"/>
          </a:xfrm>
        </p:spPr>
        <p:txBody>
          <a:bodyPr/>
          <a:lstStyle/>
          <a:p>
            <a:r>
              <a:rPr lang="en-US" dirty="0">
                <a:latin typeface="Arial" charset="0"/>
              </a:rPr>
              <a:t>Website design</a:t>
            </a:r>
          </a:p>
        </p:txBody>
      </p:sp>
      <p:sp>
        <p:nvSpPr>
          <p:cNvPr id="90114" name="Rectangle 3"/>
          <p:cNvSpPr>
            <a:spLocks noGrp="1" noChangeArrowheads="1"/>
          </p:cNvSpPr>
          <p:nvPr>
            <p:ph type="body" sz="half" idx="1"/>
          </p:nvPr>
        </p:nvSpPr>
        <p:spPr>
          <a:xfrm>
            <a:off x="685800" y="1340768"/>
            <a:ext cx="3811588" cy="4755232"/>
          </a:xfrm>
        </p:spPr>
        <p:txBody>
          <a:bodyPr/>
          <a:lstStyle/>
          <a:p>
            <a:r>
              <a:rPr lang="en-ZA" sz="2400" dirty="0">
                <a:latin typeface="Arial" charset="0"/>
              </a:rPr>
              <a:t>Information</a:t>
            </a:r>
          </a:p>
          <a:p>
            <a:r>
              <a:rPr lang="en-ZA" sz="2400" dirty="0">
                <a:latin typeface="Arial" charset="0"/>
              </a:rPr>
              <a:t>Links</a:t>
            </a:r>
          </a:p>
          <a:p>
            <a:r>
              <a:rPr lang="en-ZA" sz="2400" dirty="0">
                <a:latin typeface="Arial" charset="0"/>
              </a:rPr>
              <a:t>Security </a:t>
            </a:r>
          </a:p>
          <a:p>
            <a:r>
              <a:rPr lang="en-ZA" sz="2400" dirty="0">
                <a:latin typeface="Arial" charset="0"/>
              </a:rPr>
              <a:t>Errors: </a:t>
            </a:r>
          </a:p>
          <a:p>
            <a:pPr lvl="1"/>
            <a:r>
              <a:rPr lang="en-ZA" sz="2400" dirty="0">
                <a:latin typeface="Arial" charset="0"/>
              </a:rPr>
              <a:t>review &amp; confirmation of correctness</a:t>
            </a:r>
          </a:p>
          <a:p>
            <a:r>
              <a:rPr lang="en-ZA" sz="2400" dirty="0">
                <a:latin typeface="Arial" charset="0"/>
              </a:rPr>
              <a:t>Transactional interface</a:t>
            </a:r>
          </a:p>
          <a:p>
            <a:pPr lvl="1"/>
            <a:r>
              <a:rPr lang="en-ZA" sz="2400" dirty="0">
                <a:latin typeface="Arial" charset="0"/>
              </a:rPr>
              <a:t>T&amp;C Content; Manner of display; </a:t>
            </a:r>
            <a:r>
              <a:rPr lang="en-ZA" sz="2400" dirty="0" smtClean="0">
                <a:latin typeface="Arial" charset="0"/>
              </a:rPr>
              <a:t>copy T&amp;C - audit </a:t>
            </a:r>
            <a:r>
              <a:rPr lang="en-ZA" sz="2400" dirty="0">
                <a:latin typeface="Arial" charset="0"/>
              </a:rPr>
              <a:t>&amp; time lag</a:t>
            </a:r>
            <a:endParaRPr lang="en-US" sz="2400" dirty="0">
              <a:latin typeface="Arial" charset="0"/>
            </a:endParaRPr>
          </a:p>
        </p:txBody>
      </p:sp>
      <p:sp>
        <p:nvSpPr>
          <p:cNvPr id="90115" name="Rectangle 4"/>
          <p:cNvSpPr>
            <a:spLocks noGrp="1" noChangeArrowheads="1"/>
          </p:cNvSpPr>
          <p:nvPr>
            <p:ph sz="half" idx="2"/>
          </p:nvPr>
        </p:nvSpPr>
        <p:spPr>
          <a:xfrm>
            <a:off x="4646613" y="1981200"/>
            <a:ext cx="3811587" cy="4114800"/>
          </a:xfrm>
        </p:spPr>
        <p:txBody>
          <a:bodyPr/>
          <a:lstStyle/>
          <a:p>
            <a:endParaRPr lang="en-US" sz="2400">
              <a:latin typeface="Arial" charset="0"/>
            </a:endParaRPr>
          </a:p>
        </p:txBody>
      </p:sp>
      <p:pic>
        <p:nvPicPr>
          <p:cNvPr id="90116" name="Picture 5" descr="dynamicdiagram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700213"/>
            <a:ext cx="417671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2540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86265"/>
            <a:ext cx="7772400" cy="830997"/>
          </a:xfrm>
        </p:spPr>
        <p:txBody>
          <a:bodyPr/>
          <a:lstStyle/>
          <a:p>
            <a:r>
              <a:rPr lang="en-US" sz="4800" dirty="0" smtClean="0"/>
              <a:t>CASE LAW</a:t>
            </a:r>
            <a:endParaRPr lang="en-US" sz="4800" dirty="0"/>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0"/>
          </p:nvPr>
        </p:nvSpPr>
        <p:spPr/>
        <p:txBody>
          <a:bodyPr/>
          <a:lstStyle/>
          <a:p>
            <a:pPr>
              <a:defRPr/>
            </a:pPr>
            <a:fld id="{8A4A8936-792C-8443-9FC8-870A7DB3B22D}" type="slidenum">
              <a:rPr lang="en-US" smtClean="0"/>
              <a:pPr>
                <a:defRPr/>
              </a:pPr>
              <a:t>39</a:t>
            </a:fld>
            <a:endParaRPr lang="en-US"/>
          </a:p>
        </p:txBody>
      </p:sp>
    </p:spTree>
    <p:extLst>
      <p:ext uri="{BB962C8B-B14F-4D97-AF65-F5344CB8AC3E}">
        <p14:creationId xmlns:p14="http://schemas.microsoft.com/office/powerpoint/2010/main" val="1366144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85800" y="332656"/>
            <a:ext cx="7772400" cy="792088"/>
          </a:xfrm>
        </p:spPr>
        <p:txBody>
          <a:bodyPr/>
          <a:lstStyle/>
          <a:p>
            <a:r>
              <a:rPr lang="en-US" dirty="0">
                <a:latin typeface="Arial" charset="0"/>
              </a:rPr>
              <a:t>Practical example</a:t>
            </a:r>
          </a:p>
        </p:txBody>
      </p:sp>
      <p:sp>
        <p:nvSpPr>
          <p:cNvPr id="109570" name="Rectangle 3"/>
          <p:cNvSpPr>
            <a:spLocks noGrp="1" noChangeArrowheads="1"/>
          </p:cNvSpPr>
          <p:nvPr>
            <p:ph type="body" idx="1"/>
          </p:nvPr>
        </p:nvSpPr>
        <p:spPr>
          <a:xfrm>
            <a:off x="684213" y="1052736"/>
            <a:ext cx="7772400" cy="5192489"/>
          </a:xfrm>
        </p:spPr>
        <p:txBody>
          <a:bodyPr/>
          <a:lstStyle/>
          <a:p>
            <a:r>
              <a:rPr lang="en-US" dirty="0" err="1">
                <a:latin typeface="Arial" charset="0"/>
              </a:rPr>
              <a:t>Sisi</a:t>
            </a:r>
            <a:r>
              <a:rPr lang="en-US" dirty="0">
                <a:latin typeface="Arial" charset="0"/>
              </a:rPr>
              <a:t> accessed </a:t>
            </a:r>
            <a:r>
              <a:rPr lang="en-US" dirty="0">
                <a:latin typeface="Arial" charset="0"/>
                <a:hlinkClick r:id="rId2"/>
              </a:rPr>
              <a:t>http:/</a:t>
            </a:r>
            <a:r>
              <a:rPr lang="en-US" dirty="0" smtClean="0">
                <a:latin typeface="Arial" charset="0"/>
                <a:hlinkClick r:id="rId2"/>
              </a:rPr>
              <a:t>/www.julia.co.tz</a:t>
            </a:r>
            <a:r>
              <a:rPr lang="en-US" dirty="0" smtClean="0">
                <a:latin typeface="Arial" charset="0"/>
              </a:rPr>
              <a:t>  </a:t>
            </a:r>
            <a:r>
              <a:rPr lang="en-US" dirty="0">
                <a:latin typeface="Arial" charset="0"/>
              </a:rPr>
              <a:t>completes online order form. It is automatically accepted.</a:t>
            </a:r>
          </a:p>
          <a:p>
            <a:r>
              <a:rPr lang="en-US" dirty="0">
                <a:latin typeface="Arial" charset="0"/>
              </a:rPr>
              <a:t>Where and when is the contract formed?</a:t>
            </a:r>
          </a:p>
          <a:p>
            <a:pPr lvl="1"/>
            <a:r>
              <a:rPr lang="en-US" dirty="0" err="1">
                <a:latin typeface="Arial" charset="0"/>
              </a:rPr>
              <a:t>Sisi</a:t>
            </a:r>
            <a:r>
              <a:rPr lang="en-US" dirty="0">
                <a:latin typeface="Arial" charset="0"/>
              </a:rPr>
              <a:t> </a:t>
            </a:r>
            <a:r>
              <a:rPr lang="en-US" dirty="0" smtClean="0">
                <a:latin typeface="Arial" charset="0"/>
              </a:rPr>
              <a:t>lives </a:t>
            </a:r>
            <a:r>
              <a:rPr lang="en-US" dirty="0">
                <a:latin typeface="Arial" charset="0"/>
              </a:rPr>
              <a:t>in </a:t>
            </a:r>
            <a:r>
              <a:rPr lang="en-US" dirty="0" smtClean="0">
                <a:latin typeface="Arial" charset="0"/>
              </a:rPr>
              <a:t>Paris Julia lives in Dar </a:t>
            </a:r>
            <a:endParaRPr lang="en-US" dirty="0">
              <a:latin typeface="Arial" charset="0"/>
            </a:endParaRPr>
          </a:p>
          <a:p>
            <a:pPr lvl="1"/>
            <a:r>
              <a:rPr lang="en-US" dirty="0">
                <a:latin typeface="Arial" charset="0"/>
              </a:rPr>
              <a:t>The web site is hosted by “Happy </a:t>
            </a:r>
            <a:r>
              <a:rPr lang="en-US" dirty="0" smtClean="0">
                <a:latin typeface="Arial" charset="0"/>
              </a:rPr>
              <a:t>Geeks” </a:t>
            </a:r>
            <a:r>
              <a:rPr lang="en-US" dirty="0">
                <a:latin typeface="Arial" charset="0"/>
              </a:rPr>
              <a:t>of </a:t>
            </a:r>
            <a:r>
              <a:rPr lang="en-US" dirty="0" smtClean="0">
                <a:latin typeface="Arial" charset="0"/>
              </a:rPr>
              <a:t>Zambia</a:t>
            </a:r>
            <a:endParaRPr lang="en-US" dirty="0">
              <a:latin typeface="Arial" charset="0"/>
            </a:endParaRPr>
          </a:p>
          <a:p>
            <a:pPr lvl="1"/>
            <a:r>
              <a:rPr lang="en-US" dirty="0">
                <a:latin typeface="Arial" charset="0"/>
              </a:rPr>
              <a:t>The pots are shipped from </a:t>
            </a:r>
            <a:r>
              <a:rPr lang="en-US" dirty="0" smtClean="0">
                <a:latin typeface="Arial" charset="0"/>
              </a:rPr>
              <a:t>Botswana</a:t>
            </a:r>
          </a:p>
          <a:p>
            <a:pPr lvl="1"/>
            <a:r>
              <a:rPr lang="en-US" dirty="0" smtClean="0">
                <a:solidFill>
                  <a:srgbClr val="FF6600"/>
                </a:solidFill>
                <a:latin typeface="Arial" charset="0"/>
              </a:rPr>
              <a:t>?????????????????????????????????</a:t>
            </a:r>
            <a:endParaRPr lang="en-US" dirty="0">
              <a:solidFill>
                <a:srgbClr val="FF6600"/>
              </a:solidFill>
              <a:latin typeface="Arial" charset="0"/>
            </a:endParaRPr>
          </a:p>
        </p:txBody>
      </p:sp>
    </p:spTree>
    <p:extLst>
      <p:ext uri="{BB962C8B-B14F-4D97-AF65-F5344CB8AC3E}">
        <p14:creationId xmlns:p14="http://schemas.microsoft.com/office/powerpoint/2010/main" val="1032327951"/>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4600"/>
            <a:ext cx="7772400" cy="1754327"/>
          </a:xfrm>
        </p:spPr>
        <p:txBody>
          <a:bodyPr/>
          <a:lstStyle/>
          <a:p>
            <a:r>
              <a:rPr lang="en-US" i="1" dirty="0" err="1">
                <a:latin typeface="Arial" charset="0"/>
              </a:rPr>
              <a:t>Jafta</a:t>
            </a:r>
            <a:r>
              <a:rPr lang="en-US" i="1" dirty="0">
                <a:latin typeface="Arial" charset="0"/>
              </a:rPr>
              <a:t> v </a:t>
            </a:r>
            <a:r>
              <a:rPr lang="en-US" i="1" dirty="0" err="1">
                <a:latin typeface="Arial" charset="0"/>
              </a:rPr>
              <a:t>Ezemvelo</a:t>
            </a:r>
            <a:r>
              <a:rPr lang="en-US" i="1" dirty="0">
                <a:latin typeface="Arial" charset="0"/>
              </a:rPr>
              <a:t> KZN Wildlife </a:t>
            </a:r>
            <a:r>
              <a:rPr lang="en-US" dirty="0">
                <a:latin typeface="Arial" charset="0"/>
              </a:rPr>
              <a:t>[2008] 10 BLLR 954 (LC)</a:t>
            </a:r>
            <a:br>
              <a:rPr lang="en-US" dirty="0">
                <a:latin typeface="Arial" charset="0"/>
              </a:rPr>
            </a:br>
            <a:endParaRPr lang="en-US" dirty="0"/>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8A4A8936-792C-8443-9FC8-870A7DB3B22D}" type="slidenum">
              <a:rPr lang="en-US" smtClean="0"/>
              <a:pPr>
                <a:defRPr/>
              </a:pPr>
              <a:t>40</a:t>
            </a:fld>
            <a:endParaRPr lang="en-US"/>
          </a:p>
        </p:txBody>
      </p:sp>
      <p:pic>
        <p:nvPicPr>
          <p:cNvPr id="6" name="Picture 3" descr="hands-up-64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92274" y="2007199"/>
            <a:ext cx="5544021" cy="415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29425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pPr eaLnBrk="1" hangingPunct="1"/>
            <a:r>
              <a:rPr lang="en-US" sz="4800">
                <a:latin typeface="Arial" charset="0"/>
              </a:rPr>
              <a:t>Lost in cyberspace</a:t>
            </a:r>
          </a:p>
        </p:txBody>
      </p:sp>
      <p:sp>
        <p:nvSpPr>
          <p:cNvPr id="106498" name="Rectangle 3"/>
          <p:cNvSpPr>
            <a:spLocks noGrp="1" noChangeArrowheads="1"/>
          </p:cNvSpPr>
          <p:nvPr>
            <p:ph type="body" idx="1"/>
          </p:nvPr>
        </p:nvSpPr>
        <p:spPr/>
        <p:txBody>
          <a:bodyPr/>
          <a:lstStyle/>
          <a:p>
            <a:pPr eaLnBrk="1" hangingPunct="1"/>
            <a:r>
              <a:rPr lang="en-US" sz="2800" i="1" dirty="0" err="1">
                <a:latin typeface="Arial" charset="0"/>
              </a:rPr>
              <a:t>Jafta</a:t>
            </a:r>
            <a:r>
              <a:rPr lang="en-US" sz="2800" i="1" dirty="0">
                <a:latin typeface="Arial" charset="0"/>
              </a:rPr>
              <a:t> v </a:t>
            </a:r>
            <a:r>
              <a:rPr lang="en-US" sz="2800" i="1" dirty="0" err="1">
                <a:latin typeface="Arial" charset="0"/>
              </a:rPr>
              <a:t>Ezemvelo</a:t>
            </a:r>
            <a:r>
              <a:rPr lang="en-US" sz="2800" i="1" dirty="0">
                <a:latin typeface="Arial" charset="0"/>
              </a:rPr>
              <a:t> KZN Wildlife </a:t>
            </a:r>
            <a:r>
              <a:rPr lang="en-US" sz="2800" dirty="0">
                <a:latin typeface="Arial" charset="0"/>
              </a:rPr>
              <a:t>[2008] 10 BLLR 954 (LC)</a:t>
            </a:r>
          </a:p>
          <a:p>
            <a:pPr eaLnBrk="1" hangingPunct="1"/>
            <a:r>
              <a:rPr lang="en-US" sz="2400" dirty="0" err="1">
                <a:latin typeface="Arial" charset="0"/>
              </a:rPr>
              <a:t>Jafta</a:t>
            </a:r>
            <a:r>
              <a:rPr lang="en-US" sz="2400" dirty="0">
                <a:latin typeface="Arial" charset="0"/>
              </a:rPr>
              <a:t> offer of employment condition: must accept by 24h00 31 December 2007</a:t>
            </a:r>
          </a:p>
          <a:p>
            <a:pPr eaLnBrk="1" hangingPunct="1"/>
            <a:r>
              <a:rPr lang="en-US" sz="2400" dirty="0">
                <a:latin typeface="Arial" charset="0"/>
              </a:rPr>
              <a:t>E-mail failure</a:t>
            </a:r>
          </a:p>
          <a:p>
            <a:pPr eaLnBrk="1" hangingPunct="1"/>
            <a:r>
              <a:rPr lang="en-US" sz="2400" dirty="0">
                <a:latin typeface="Arial" charset="0"/>
              </a:rPr>
              <a:t>Internet café sends again</a:t>
            </a:r>
          </a:p>
          <a:p>
            <a:pPr lvl="1" eaLnBrk="1" hangingPunct="1"/>
            <a:r>
              <a:rPr lang="en-US" sz="2400" dirty="0">
                <a:latin typeface="Arial" charset="0"/>
              </a:rPr>
              <a:t>Requests telephonic confirmation – </a:t>
            </a:r>
          </a:p>
          <a:p>
            <a:pPr eaLnBrk="1" hangingPunct="1"/>
            <a:r>
              <a:rPr lang="en-US" sz="2400" dirty="0">
                <a:latin typeface="Arial" charset="0"/>
              </a:rPr>
              <a:t>e-Mail failure</a:t>
            </a:r>
          </a:p>
          <a:p>
            <a:pPr eaLnBrk="1" hangingPunct="1"/>
            <a:r>
              <a:rPr lang="en-US" sz="2400" dirty="0">
                <a:latin typeface="Arial" charset="0"/>
              </a:rPr>
              <a:t>SMS notification – responds to SMS and SMS received in time</a:t>
            </a:r>
          </a:p>
          <a:p>
            <a:pPr lvl="1" eaLnBrk="1" hangingPunct="1"/>
            <a:endParaRPr lang="en-US" sz="2400" b="1" dirty="0">
              <a:latin typeface="Arial" charset="0"/>
            </a:endParaRPr>
          </a:p>
          <a:p>
            <a:pPr eaLnBrk="1" hangingPunct="1"/>
            <a:endParaRPr lang="en-ZA" sz="2400" b="1" dirty="0">
              <a:latin typeface="Arial" charset="0"/>
            </a:endParaRPr>
          </a:p>
          <a:p>
            <a:pPr eaLnBrk="1" hangingPunct="1"/>
            <a:endParaRPr lang="en-US" sz="2400" dirty="0">
              <a:latin typeface="Arial" charset="0"/>
            </a:endParaRPr>
          </a:p>
        </p:txBody>
      </p:sp>
    </p:spTree>
    <p:extLst>
      <p:ext uri="{BB962C8B-B14F-4D97-AF65-F5344CB8AC3E}">
        <p14:creationId xmlns:p14="http://schemas.microsoft.com/office/powerpoint/2010/main" val="23976022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ZA" sz="4800">
                <a:latin typeface="Arial" charset="0"/>
              </a:rPr>
              <a:t>Lost in cyberspace (2)</a:t>
            </a:r>
          </a:p>
        </p:txBody>
      </p:sp>
      <p:sp>
        <p:nvSpPr>
          <p:cNvPr id="108546" name="Content Placeholder 2"/>
          <p:cNvSpPr>
            <a:spLocks noGrp="1"/>
          </p:cNvSpPr>
          <p:nvPr>
            <p:ph idx="1"/>
          </p:nvPr>
        </p:nvSpPr>
        <p:spPr/>
        <p:txBody>
          <a:bodyPr/>
          <a:lstStyle/>
          <a:p>
            <a:pPr eaLnBrk="1" hangingPunct="1"/>
            <a:r>
              <a:rPr lang="en-US" sz="3600" dirty="0">
                <a:latin typeface="Arial" charset="0"/>
              </a:rPr>
              <a:t>Court:</a:t>
            </a:r>
          </a:p>
          <a:p>
            <a:pPr lvl="1" eaLnBrk="1" hangingPunct="1"/>
            <a:r>
              <a:rPr lang="en-US" sz="3600" dirty="0">
                <a:latin typeface="Arial" charset="0"/>
              </a:rPr>
              <a:t>Legal recognition of </a:t>
            </a:r>
            <a:r>
              <a:rPr lang="en-US" sz="3600" dirty="0" smtClean="0">
                <a:latin typeface="Arial" charset="0"/>
              </a:rPr>
              <a:t>electronic communications</a:t>
            </a:r>
            <a:endParaRPr lang="en-US" sz="3600" dirty="0">
              <a:latin typeface="Arial" charset="0"/>
            </a:endParaRPr>
          </a:p>
          <a:p>
            <a:pPr lvl="1" eaLnBrk="1" hangingPunct="1"/>
            <a:r>
              <a:rPr lang="en-US" sz="3600" dirty="0">
                <a:latin typeface="Arial" charset="0"/>
              </a:rPr>
              <a:t>Media neutrality</a:t>
            </a:r>
          </a:p>
          <a:p>
            <a:pPr lvl="1" eaLnBrk="1" hangingPunct="1"/>
            <a:r>
              <a:rPr lang="en-US" sz="3600" dirty="0">
                <a:latin typeface="Arial" charset="0"/>
              </a:rPr>
              <a:t>Acceptance confirmed</a:t>
            </a:r>
          </a:p>
          <a:p>
            <a:pPr eaLnBrk="1" hangingPunct="1"/>
            <a:r>
              <a:rPr lang="en-US" sz="3600" dirty="0">
                <a:latin typeface="Arial" charset="0"/>
              </a:rPr>
              <a:t>No explanation of e-mail mishap  </a:t>
            </a:r>
          </a:p>
        </p:txBody>
      </p:sp>
    </p:spTree>
    <p:extLst>
      <p:ext uri="{BB962C8B-B14F-4D97-AF65-F5344CB8AC3E}">
        <p14:creationId xmlns:p14="http://schemas.microsoft.com/office/powerpoint/2010/main" val="487515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685800" y="476672"/>
            <a:ext cx="7772400" cy="864096"/>
          </a:xfrm>
        </p:spPr>
        <p:txBody>
          <a:bodyPr/>
          <a:lstStyle/>
          <a:p>
            <a:r>
              <a:rPr lang="en-ZA" sz="4800" dirty="0">
                <a:latin typeface="Arial" charset="0"/>
              </a:rPr>
              <a:t>Jafta</a:t>
            </a:r>
          </a:p>
        </p:txBody>
      </p:sp>
      <p:sp>
        <p:nvSpPr>
          <p:cNvPr id="110594" name="Content Placeholder 2"/>
          <p:cNvSpPr>
            <a:spLocks noGrp="1"/>
          </p:cNvSpPr>
          <p:nvPr>
            <p:ph idx="1"/>
          </p:nvPr>
        </p:nvSpPr>
        <p:spPr>
          <a:xfrm>
            <a:off x="684213" y="1340768"/>
            <a:ext cx="7772400" cy="4904457"/>
          </a:xfrm>
        </p:spPr>
        <p:txBody>
          <a:bodyPr/>
          <a:lstStyle/>
          <a:p>
            <a:r>
              <a:rPr lang="en-ZA" sz="2800" dirty="0">
                <a:latin typeface="Arial" charset="0"/>
              </a:rPr>
              <a:t>Court criticised ECT Act – </a:t>
            </a:r>
          </a:p>
          <a:p>
            <a:pPr lvl="1"/>
            <a:r>
              <a:rPr lang="en-ZA" dirty="0">
                <a:latin typeface="Arial" charset="0"/>
              </a:rPr>
              <a:t>no provision for risk allocation if data messages lost in cyberspace</a:t>
            </a:r>
          </a:p>
          <a:p>
            <a:pPr lvl="1"/>
            <a:r>
              <a:rPr lang="en-ZA" dirty="0">
                <a:latin typeface="Arial" charset="0"/>
              </a:rPr>
              <a:t>Risk allocation advanced electronic signature  </a:t>
            </a:r>
          </a:p>
          <a:p>
            <a:r>
              <a:rPr lang="en-ZA" sz="2800" dirty="0">
                <a:latin typeface="Arial" charset="0"/>
              </a:rPr>
              <a:t>ECT Act clear – sent not </a:t>
            </a:r>
            <a:r>
              <a:rPr lang="en-ZA" sz="2800" dirty="0" smtClean="0">
                <a:latin typeface="Arial" charset="0"/>
              </a:rPr>
              <a:t>received - </a:t>
            </a:r>
            <a:r>
              <a:rPr lang="en-ZA" dirty="0" smtClean="0">
                <a:latin typeface="Arial" charset="0"/>
              </a:rPr>
              <a:t>Contract </a:t>
            </a:r>
            <a:r>
              <a:rPr lang="en-ZA" dirty="0">
                <a:latin typeface="Arial" charset="0"/>
              </a:rPr>
              <a:t>not formed</a:t>
            </a:r>
          </a:p>
          <a:p>
            <a:pPr lvl="1"/>
            <a:r>
              <a:rPr lang="en-ZA" dirty="0" smtClean="0">
                <a:solidFill>
                  <a:srgbClr val="FF0000"/>
                </a:solidFill>
                <a:latin typeface="Arial" charset="0"/>
              </a:rPr>
              <a:t>Lost </a:t>
            </a:r>
            <a:r>
              <a:rPr lang="en-ZA" dirty="0">
                <a:solidFill>
                  <a:srgbClr val="FF0000"/>
                </a:solidFill>
                <a:latin typeface="Arial" charset="0"/>
              </a:rPr>
              <a:t>in cyberspace... </a:t>
            </a:r>
          </a:p>
        </p:txBody>
      </p:sp>
    </p:spTree>
    <p:extLst>
      <p:ext uri="{BB962C8B-B14F-4D97-AF65-F5344CB8AC3E}">
        <p14:creationId xmlns:p14="http://schemas.microsoft.com/office/powerpoint/2010/main" val="38367345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3"/>
          <p:cNvSpPr>
            <a:spLocks noGrp="1"/>
          </p:cNvSpPr>
          <p:nvPr>
            <p:ph type="title"/>
          </p:nvPr>
        </p:nvSpPr>
        <p:spPr>
          <a:xfrm>
            <a:off x="457200" y="130175"/>
            <a:ext cx="8229600" cy="777875"/>
          </a:xfrm>
        </p:spPr>
        <p:txBody>
          <a:bodyPr/>
          <a:lstStyle/>
          <a:p>
            <a:r>
              <a:rPr lang="en-ZA" sz="4800">
                <a:latin typeface="Arial" charset="0"/>
              </a:rPr>
              <a:t>SMS sent in Haste</a:t>
            </a:r>
          </a:p>
        </p:txBody>
      </p:sp>
      <p:sp>
        <p:nvSpPr>
          <p:cNvPr id="111618" name="Content Placeholder 4"/>
          <p:cNvSpPr>
            <a:spLocks noGrp="1"/>
          </p:cNvSpPr>
          <p:nvPr>
            <p:ph idx="1"/>
          </p:nvPr>
        </p:nvSpPr>
        <p:spPr>
          <a:xfrm>
            <a:off x="684213" y="1196752"/>
            <a:ext cx="7772400" cy="5048473"/>
          </a:xfrm>
        </p:spPr>
        <p:txBody>
          <a:bodyPr/>
          <a:lstStyle/>
          <a:p>
            <a:pPr marL="342900" lvl="1" indent="-342900">
              <a:lnSpc>
                <a:spcPct val="80000"/>
              </a:lnSpc>
              <a:buFontTx/>
              <a:buChar char="•"/>
            </a:pPr>
            <a:r>
              <a:rPr lang="en-GB" sz="2900" i="1" dirty="0">
                <a:latin typeface="Arial" charset="0"/>
              </a:rPr>
              <a:t>SIHLALI, MAFIKA v </a:t>
            </a:r>
            <a:r>
              <a:rPr lang="en-ZA" sz="2900" i="1" dirty="0">
                <a:latin typeface="Arial" charset="0"/>
              </a:rPr>
              <a:t>SABC</a:t>
            </a:r>
            <a:r>
              <a:rPr lang="en-ZA" sz="2900" dirty="0">
                <a:latin typeface="Arial" charset="0"/>
              </a:rPr>
              <a:t> </a:t>
            </a:r>
            <a:r>
              <a:rPr lang="en-GB" sz="2900" dirty="0">
                <a:latin typeface="Arial" charset="0"/>
              </a:rPr>
              <a:t>CASE NO: J 700/08</a:t>
            </a:r>
          </a:p>
          <a:p>
            <a:pPr>
              <a:lnSpc>
                <a:spcPct val="80000"/>
              </a:lnSpc>
            </a:pPr>
            <a:r>
              <a:rPr lang="en-ZA" dirty="0">
                <a:latin typeface="Arial" charset="0"/>
              </a:rPr>
              <a:t>Contact of employment &amp; policy</a:t>
            </a:r>
          </a:p>
          <a:p>
            <a:pPr>
              <a:lnSpc>
                <a:spcPct val="80000"/>
              </a:lnSpc>
            </a:pPr>
            <a:r>
              <a:rPr lang="en-ZA" dirty="0">
                <a:latin typeface="Arial" charset="0"/>
              </a:rPr>
              <a:t>Suspension</a:t>
            </a:r>
          </a:p>
          <a:p>
            <a:pPr>
              <a:lnSpc>
                <a:spcPct val="80000"/>
              </a:lnSpc>
            </a:pPr>
            <a:r>
              <a:rPr lang="en-ZA" dirty="0">
                <a:latin typeface="Arial" charset="0"/>
              </a:rPr>
              <a:t>SMS message to Chairperson of Board resigning</a:t>
            </a:r>
          </a:p>
          <a:p>
            <a:pPr>
              <a:lnSpc>
                <a:spcPct val="80000"/>
              </a:lnSpc>
            </a:pPr>
            <a:r>
              <a:rPr lang="en-ZA" dirty="0">
                <a:latin typeface="Arial" charset="0"/>
              </a:rPr>
              <a:t>Resignation accepted via e-mail message and letter</a:t>
            </a:r>
          </a:p>
          <a:p>
            <a:pPr>
              <a:lnSpc>
                <a:spcPct val="80000"/>
              </a:lnSpc>
            </a:pPr>
            <a:r>
              <a:rPr lang="en-ZA" dirty="0">
                <a:latin typeface="Arial" charset="0"/>
              </a:rPr>
              <a:t>Retraction – not proper resignation</a:t>
            </a:r>
          </a:p>
          <a:p>
            <a:pPr marL="342900" lvl="1" indent="-342900">
              <a:lnSpc>
                <a:spcPct val="80000"/>
              </a:lnSpc>
              <a:buFontTx/>
              <a:buChar char="•"/>
            </a:pPr>
            <a:r>
              <a:rPr lang="en-ZA" sz="3200" dirty="0">
                <a:latin typeface="Arial" charset="0"/>
              </a:rPr>
              <a:t>Not able to retract after resignation was accepted</a:t>
            </a:r>
          </a:p>
          <a:p>
            <a:pPr>
              <a:lnSpc>
                <a:spcPct val="80000"/>
              </a:lnSpc>
            </a:pPr>
            <a:endParaRPr lang="en-ZA" dirty="0">
              <a:latin typeface="Arial" charset="0"/>
            </a:endParaRPr>
          </a:p>
          <a:p>
            <a:pPr marL="342900" lvl="1" indent="-342900">
              <a:lnSpc>
                <a:spcPct val="80000"/>
              </a:lnSpc>
              <a:buFontTx/>
              <a:buNone/>
            </a:pPr>
            <a:endParaRPr lang="en-ZA" sz="3200" dirty="0">
              <a:latin typeface="Arial" charset="0"/>
            </a:endParaRPr>
          </a:p>
          <a:p>
            <a:pPr marL="342900" lvl="1" indent="-342900">
              <a:lnSpc>
                <a:spcPct val="80000"/>
              </a:lnSpc>
              <a:buFontTx/>
              <a:buNone/>
            </a:pPr>
            <a:r>
              <a:rPr lang="en-ZA" sz="2900" dirty="0">
                <a:latin typeface="Arial" charset="0"/>
              </a:rPr>
              <a:t>  </a:t>
            </a:r>
            <a:endParaRPr lang="en-GB" sz="2900" dirty="0">
              <a:latin typeface="Arial" charset="0"/>
            </a:endParaRPr>
          </a:p>
          <a:p>
            <a:pPr>
              <a:lnSpc>
                <a:spcPct val="80000"/>
              </a:lnSpc>
              <a:buFontTx/>
              <a:buNone/>
            </a:pPr>
            <a:endParaRPr lang="en-ZA" sz="1100" dirty="0">
              <a:latin typeface="Arial" charset="0"/>
            </a:endParaRPr>
          </a:p>
          <a:p>
            <a:pPr>
              <a:lnSpc>
                <a:spcPct val="80000"/>
              </a:lnSpc>
            </a:pPr>
            <a:endParaRPr lang="en-ZA" sz="1100" dirty="0">
              <a:latin typeface="Arial" charset="0"/>
            </a:endParaRPr>
          </a:p>
        </p:txBody>
      </p:sp>
    </p:spTree>
    <p:extLst>
      <p:ext uri="{BB962C8B-B14F-4D97-AF65-F5344CB8AC3E}">
        <p14:creationId xmlns:p14="http://schemas.microsoft.com/office/powerpoint/2010/main" val="3545813384"/>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n-ZA" sz="4400">
                <a:latin typeface="Arial" charset="0"/>
              </a:rPr>
              <a:t>SPCA v E-mailed Wills</a:t>
            </a:r>
          </a:p>
        </p:txBody>
      </p:sp>
      <p:sp>
        <p:nvSpPr>
          <p:cNvPr id="113666" name="Content Placeholder 2"/>
          <p:cNvSpPr>
            <a:spLocks noGrp="1"/>
          </p:cNvSpPr>
          <p:nvPr>
            <p:ph idx="1"/>
          </p:nvPr>
        </p:nvSpPr>
        <p:spPr/>
        <p:txBody>
          <a:bodyPr/>
          <a:lstStyle/>
          <a:p>
            <a:r>
              <a:rPr lang="en-ZA" sz="2800" i="1" dirty="0">
                <a:latin typeface="Arial" charset="0"/>
              </a:rPr>
              <a:t>Van der Merwe v Master of the High Court &amp; another </a:t>
            </a:r>
            <a:r>
              <a:rPr lang="nb-NO" sz="2800" dirty="0">
                <a:latin typeface="Arial" charset="0"/>
              </a:rPr>
              <a:t>(605/09) [2010] ZASCA 99 (6 September 2010)</a:t>
            </a:r>
          </a:p>
          <a:p>
            <a:r>
              <a:rPr lang="nb-NO" sz="2400" dirty="0" err="1">
                <a:latin typeface="Arial" charset="0"/>
              </a:rPr>
              <a:t>Two</a:t>
            </a:r>
            <a:r>
              <a:rPr lang="nb-NO" sz="2400" dirty="0">
                <a:latin typeface="Arial" charset="0"/>
              </a:rPr>
              <a:t> </a:t>
            </a:r>
            <a:r>
              <a:rPr lang="nb-NO" sz="2400" dirty="0" err="1">
                <a:latin typeface="Arial" charset="0"/>
              </a:rPr>
              <a:t>frinds</a:t>
            </a:r>
            <a:r>
              <a:rPr lang="nb-NO" sz="2400" dirty="0">
                <a:latin typeface="Arial" charset="0"/>
              </a:rPr>
              <a:t> e-</a:t>
            </a:r>
            <a:r>
              <a:rPr lang="nb-NO" sz="2400" dirty="0" err="1">
                <a:latin typeface="Arial" charset="0"/>
              </a:rPr>
              <a:t>mailed</a:t>
            </a:r>
            <a:r>
              <a:rPr lang="nb-NO" sz="2400" dirty="0">
                <a:latin typeface="Arial" charset="0"/>
              </a:rPr>
              <a:t> </a:t>
            </a:r>
            <a:r>
              <a:rPr lang="nb-NO" sz="2400" dirty="0" err="1">
                <a:latin typeface="Arial" charset="0"/>
              </a:rPr>
              <a:t>wills</a:t>
            </a:r>
            <a:r>
              <a:rPr lang="nb-NO" sz="2400" dirty="0">
                <a:latin typeface="Arial" charset="0"/>
              </a:rPr>
              <a:t> to </a:t>
            </a:r>
            <a:r>
              <a:rPr lang="nb-NO" sz="2400" dirty="0" err="1">
                <a:latin typeface="Arial" charset="0"/>
              </a:rPr>
              <a:t>each</a:t>
            </a:r>
            <a:r>
              <a:rPr lang="nb-NO" sz="2400" dirty="0">
                <a:latin typeface="Arial" charset="0"/>
              </a:rPr>
              <a:t> </a:t>
            </a:r>
            <a:r>
              <a:rPr lang="nb-NO" sz="2400" dirty="0" err="1">
                <a:latin typeface="Arial" charset="0"/>
              </a:rPr>
              <a:t>other</a:t>
            </a:r>
            <a:r>
              <a:rPr lang="nb-NO" sz="2400" dirty="0">
                <a:latin typeface="Arial" charset="0"/>
              </a:rPr>
              <a:t> </a:t>
            </a:r>
            <a:r>
              <a:rPr lang="nb-NO" sz="2400" dirty="0" smtClean="0">
                <a:latin typeface="Arial" charset="0"/>
              </a:rPr>
              <a:t>- </a:t>
            </a:r>
            <a:r>
              <a:rPr lang="nb-NO" sz="2400" dirty="0" err="1" smtClean="0">
                <a:latin typeface="Arial" charset="0"/>
              </a:rPr>
              <a:t>Unsigned</a:t>
            </a:r>
            <a:endParaRPr lang="nb-NO" sz="2400" dirty="0">
              <a:latin typeface="Arial" charset="0"/>
            </a:endParaRPr>
          </a:p>
          <a:p>
            <a:r>
              <a:rPr lang="en-ZA" sz="2400" dirty="0">
                <a:latin typeface="Arial" charset="0"/>
              </a:rPr>
              <a:t>Acceptance of document as will in terms of s 2(3) of the Wills Act 7 of 1953 </a:t>
            </a:r>
          </a:p>
          <a:p>
            <a:pPr lvl="1"/>
            <a:r>
              <a:rPr lang="en-ZA" sz="2400" dirty="0">
                <a:latin typeface="Arial" charset="0"/>
              </a:rPr>
              <a:t> absence of signature not an absolute bar = document</a:t>
            </a:r>
          </a:p>
          <a:p>
            <a:pPr lvl="1"/>
            <a:r>
              <a:rPr lang="en-ZA" sz="2400" dirty="0">
                <a:latin typeface="Arial" charset="0"/>
              </a:rPr>
              <a:t>authentic and intended to be deceased’s will.</a:t>
            </a:r>
          </a:p>
        </p:txBody>
      </p:sp>
    </p:spTree>
    <p:extLst>
      <p:ext uri="{BB962C8B-B14F-4D97-AF65-F5344CB8AC3E}">
        <p14:creationId xmlns:p14="http://schemas.microsoft.com/office/powerpoint/2010/main" val="1439504429"/>
      </p:ext>
    </p:extLst>
  </p:cSld>
  <p:clrMapOvr>
    <a:masterClrMapping/>
  </p:clrMapOvr>
  <p:transition spd="slow">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685800" y="404664"/>
            <a:ext cx="7772400" cy="864096"/>
          </a:xfrm>
        </p:spPr>
        <p:txBody>
          <a:bodyPr/>
          <a:lstStyle/>
          <a:p>
            <a:r>
              <a:rPr lang="en-ZA" sz="4400" dirty="0">
                <a:latin typeface="Arial" charset="0"/>
              </a:rPr>
              <a:t>Aura of Authenticity</a:t>
            </a:r>
          </a:p>
        </p:txBody>
      </p:sp>
      <p:sp>
        <p:nvSpPr>
          <p:cNvPr id="114690" name="Content Placeholder 2"/>
          <p:cNvSpPr>
            <a:spLocks noGrp="1"/>
          </p:cNvSpPr>
          <p:nvPr>
            <p:ph idx="1"/>
          </p:nvPr>
        </p:nvSpPr>
        <p:spPr>
          <a:xfrm>
            <a:off x="684213" y="1268760"/>
            <a:ext cx="7772400" cy="4976465"/>
          </a:xfrm>
        </p:spPr>
        <p:txBody>
          <a:bodyPr/>
          <a:lstStyle/>
          <a:p>
            <a:r>
              <a:rPr lang="en-ZA" sz="2800" dirty="0">
                <a:latin typeface="Arial" charset="0"/>
              </a:rPr>
              <a:t>I return to consider the document in question against the jurisdictional requirements of s 2(3) of the Act. </a:t>
            </a:r>
          </a:p>
          <a:p>
            <a:pPr lvl="1" algn="just"/>
            <a:r>
              <a:rPr lang="en-ZA" sz="2400" dirty="0">
                <a:latin typeface="Arial" charset="0"/>
              </a:rPr>
              <a:t>The appellant provided proof that the document had been sent to him by the deceased via e-mail, lending the document an </a:t>
            </a:r>
            <a:r>
              <a:rPr lang="en-ZA" sz="2400" dirty="0">
                <a:solidFill>
                  <a:srgbClr val="FF0000"/>
                </a:solidFill>
                <a:latin typeface="Arial" charset="0"/>
              </a:rPr>
              <a:t>aura of authenticity</a:t>
            </a:r>
            <a:r>
              <a:rPr lang="en-ZA" sz="2400" dirty="0">
                <a:latin typeface="Arial" charset="0"/>
              </a:rPr>
              <a:t>. </a:t>
            </a:r>
          </a:p>
          <a:p>
            <a:pPr lvl="1" algn="just"/>
            <a:r>
              <a:rPr lang="en-ZA" sz="2400" dirty="0">
                <a:latin typeface="Arial" charset="0"/>
              </a:rPr>
              <a:t>It is uncontested that the document </a:t>
            </a:r>
            <a:r>
              <a:rPr lang="en-ZA" sz="2400" dirty="0">
                <a:solidFill>
                  <a:srgbClr val="FF0000"/>
                </a:solidFill>
                <a:latin typeface="Arial" charset="0"/>
              </a:rPr>
              <a:t>still exists on the deceased’s computer</a:t>
            </a:r>
            <a:r>
              <a:rPr lang="en-ZA" sz="2400" dirty="0">
                <a:latin typeface="Arial" charset="0"/>
              </a:rPr>
              <a:t>. Thus it is clear that the document was drafted by the deceased and that it had not been </a:t>
            </a:r>
            <a:r>
              <a:rPr lang="en-ZA" sz="2400" dirty="0">
                <a:solidFill>
                  <a:srgbClr val="FF0000"/>
                </a:solidFill>
                <a:latin typeface="Arial" charset="0"/>
              </a:rPr>
              <a:t>amended or deleted</a:t>
            </a:r>
            <a:r>
              <a:rPr lang="en-ZA" sz="2800" dirty="0">
                <a:latin typeface="Arial" charset="0"/>
              </a:rPr>
              <a:t>.</a:t>
            </a:r>
          </a:p>
        </p:txBody>
      </p:sp>
    </p:spTree>
    <p:extLst>
      <p:ext uri="{BB962C8B-B14F-4D97-AF65-F5344CB8AC3E}">
        <p14:creationId xmlns:p14="http://schemas.microsoft.com/office/powerpoint/2010/main" val="1555537208"/>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4213" y="764704"/>
            <a:ext cx="7772400" cy="5480521"/>
          </a:xfrm>
        </p:spPr>
        <p:txBody>
          <a:bodyPr/>
          <a:lstStyle/>
          <a:p>
            <a:r>
              <a:rPr lang="en-ZA" sz="4000" dirty="0">
                <a:solidFill>
                  <a:srgbClr val="FF0000"/>
                </a:solidFill>
                <a:latin typeface="Arial" charset="0"/>
              </a:rPr>
              <a:t>Lessons:</a:t>
            </a:r>
          </a:p>
          <a:p>
            <a:pPr lvl="1"/>
            <a:r>
              <a:rPr lang="en-ZA" sz="4000" dirty="0">
                <a:solidFill>
                  <a:srgbClr val="FF0000"/>
                </a:solidFill>
                <a:latin typeface="Arial" charset="0"/>
              </a:rPr>
              <a:t>Burden of use of technology has shifted</a:t>
            </a:r>
          </a:p>
          <a:p>
            <a:pPr lvl="2"/>
            <a:r>
              <a:rPr lang="en-ZA" sz="4000" dirty="0">
                <a:solidFill>
                  <a:srgbClr val="FF0000"/>
                </a:solidFill>
                <a:latin typeface="Arial" charset="0"/>
              </a:rPr>
              <a:t>Postal – offerree risk</a:t>
            </a:r>
          </a:p>
          <a:p>
            <a:pPr lvl="2"/>
            <a:r>
              <a:rPr lang="en-ZA" sz="4000" dirty="0">
                <a:solidFill>
                  <a:srgbClr val="FF0000"/>
                </a:solidFill>
                <a:latin typeface="Arial" charset="0"/>
              </a:rPr>
              <a:t>E-communications </a:t>
            </a:r>
            <a:r>
              <a:rPr lang="en-ZA" sz="4000" dirty="0">
                <a:solidFill>
                  <a:srgbClr val="FF0000"/>
                </a:solidFill>
                <a:effectLst>
                  <a:glow rad="228600">
                    <a:schemeClr val="accent2">
                      <a:satMod val="175000"/>
                      <a:alpha val="40000"/>
                    </a:schemeClr>
                  </a:glow>
                </a:effectLst>
                <a:latin typeface="Arial" charset="0"/>
              </a:rPr>
              <a:t>addressee carries risk</a:t>
            </a:r>
          </a:p>
          <a:p>
            <a:pPr marL="0" indent="0">
              <a:buNone/>
            </a:pPr>
            <a:endParaRPr lang="en-US" sz="4000" dirty="0"/>
          </a:p>
        </p:txBody>
      </p:sp>
      <p:sp>
        <p:nvSpPr>
          <p:cNvPr id="4" name="Slide Number Placeholder 3"/>
          <p:cNvSpPr>
            <a:spLocks noGrp="1"/>
          </p:cNvSpPr>
          <p:nvPr>
            <p:ph type="sldNum" sz="quarter" idx="10"/>
          </p:nvPr>
        </p:nvSpPr>
        <p:spPr/>
        <p:txBody>
          <a:bodyPr/>
          <a:lstStyle/>
          <a:p>
            <a:pPr>
              <a:defRPr/>
            </a:pPr>
            <a:fld id="{CCDBF06C-9EBB-7F47-A734-CA421A73115D}" type="slidenum">
              <a:rPr lang="en-US" smtClean="0"/>
              <a:pPr>
                <a:defRPr/>
              </a:pPr>
              <a:t>47</a:t>
            </a:fld>
            <a:endParaRPr lang="en-US"/>
          </a:p>
        </p:txBody>
      </p:sp>
    </p:spTree>
    <p:extLst>
      <p:ext uri="{BB962C8B-B14F-4D97-AF65-F5344CB8AC3E}">
        <p14:creationId xmlns:p14="http://schemas.microsoft.com/office/powerpoint/2010/main" val="44765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685800" y="404664"/>
            <a:ext cx="7772400" cy="864096"/>
          </a:xfrm>
        </p:spPr>
        <p:txBody>
          <a:bodyPr/>
          <a:lstStyle/>
          <a:p>
            <a:r>
              <a:rPr lang="en-ZA" sz="3600" dirty="0">
                <a:latin typeface="Arial" charset="0"/>
              </a:rPr>
              <a:t>SMS sent in Haste (2)</a:t>
            </a:r>
          </a:p>
        </p:txBody>
      </p:sp>
      <p:sp>
        <p:nvSpPr>
          <p:cNvPr id="112642" name="Content Placeholder 2"/>
          <p:cNvSpPr>
            <a:spLocks noGrp="1"/>
          </p:cNvSpPr>
          <p:nvPr>
            <p:ph idx="1"/>
          </p:nvPr>
        </p:nvSpPr>
        <p:spPr>
          <a:xfrm>
            <a:off x="684213" y="1340768"/>
            <a:ext cx="7772400" cy="4904457"/>
          </a:xfrm>
        </p:spPr>
        <p:txBody>
          <a:bodyPr/>
          <a:lstStyle/>
          <a:p>
            <a:r>
              <a:rPr lang="en-ZA" sz="2800" dirty="0">
                <a:solidFill>
                  <a:srgbClr val="FF0000"/>
                </a:solidFill>
                <a:latin typeface="Arial" charset="0"/>
              </a:rPr>
              <a:t>Lessons</a:t>
            </a:r>
          </a:p>
          <a:p>
            <a:pPr lvl="1"/>
            <a:r>
              <a:rPr lang="en-ZA" dirty="0" smtClean="0">
                <a:solidFill>
                  <a:srgbClr val="FF0000"/>
                </a:solidFill>
                <a:latin typeface="Arial" charset="0"/>
              </a:rPr>
              <a:t>Bill will</a:t>
            </a:r>
            <a:r>
              <a:rPr lang="en-ZA" sz="2800" dirty="0" smtClean="0">
                <a:solidFill>
                  <a:srgbClr val="FF0000"/>
                </a:solidFill>
                <a:latin typeface="Arial" charset="0"/>
              </a:rPr>
              <a:t> apply </a:t>
            </a:r>
            <a:r>
              <a:rPr lang="en-ZA" sz="2800" dirty="0">
                <a:solidFill>
                  <a:srgbClr val="FF0000"/>
                </a:solidFill>
                <a:latin typeface="Arial" charset="0"/>
              </a:rPr>
              <a:t>to common law &amp; statutes</a:t>
            </a:r>
          </a:p>
          <a:p>
            <a:pPr lvl="1"/>
            <a:r>
              <a:rPr lang="en-ZA" dirty="0">
                <a:solidFill>
                  <a:srgbClr val="FF0000"/>
                </a:solidFill>
                <a:latin typeface="Arial" charset="0"/>
              </a:rPr>
              <a:t>L</a:t>
            </a:r>
            <a:r>
              <a:rPr lang="en-ZA" sz="2800" dirty="0" smtClean="0">
                <a:solidFill>
                  <a:srgbClr val="FF0000"/>
                </a:solidFill>
                <a:latin typeface="Arial" charset="0"/>
              </a:rPr>
              <a:t>egal </a:t>
            </a:r>
            <a:r>
              <a:rPr lang="en-ZA" sz="2800" dirty="0">
                <a:solidFill>
                  <a:srgbClr val="FF0000"/>
                </a:solidFill>
                <a:latin typeface="Arial" charset="0"/>
              </a:rPr>
              <a:t>recognition of SMS as </a:t>
            </a:r>
            <a:r>
              <a:rPr lang="en-ZA" sz="2800" dirty="0" smtClean="0">
                <a:solidFill>
                  <a:srgbClr val="FF0000"/>
                </a:solidFill>
                <a:latin typeface="Arial" charset="0"/>
              </a:rPr>
              <a:t>writing – sever consequences</a:t>
            </a:r>
            <a:endParaRPr lang="en-ZA" sz="2800" dirty="0">
              <a:solidFill>
                <a:srgbClr val="FF0000"/>
              </a:solidFill>
              <a:latin typeface="Arial" charset="0"/>
            </a:endParaRPr>
          </a:p>
          <a:p>
            <a:pPr lvl="1"/>
            <a:r>
              <a:rPr lang="en-ZA" sz="2800" dirty="0">
                <a:solidFill>
                  <a:srgbClr val="FF0000"/>
                </a:solidFill>
                <a:latin typeface="Arial" charset="0"/>
              </a:rPr>
              <a:t>Message  content &amp; medium acceptable as written resignation</a:t>
            </a:r>
          </a:p>
          <a:p>
            <a:pPr eaLnBrk="1" hangingPunct="1"/>
            <a:r>
              <a:rPr lang="en-US" dirty="0">
                <a:solidFill>
                  <a:srgbClr val="FF0000"/>
                </a:solidFill>
                <a:latin typeface="Arial" charset="0"/>
              </a:rPr>
              <a:t>Importance: recognition </a:t>
            </a:r>
            <a:r>
              <a:rPr lang="en-US" dirty="0" smtClean="0">
                <a:solidFill>
                  <a:srgbClr val="FF0000"/>
                </a:solidFill>
                <a:latin typeface="Arial" charset="0"/>
              </a:rPr>
              <a:t>that the Bill will have great consequence </a:t>
            </a:r>
            <a:r>
              <a:rPr lang="en-US" dirty="0" smtClean="0">
                <a:solidFill>
                  <a:srgbClr val="FF0000"/>
                </a:solidFill>
                <a:effectLst>
                  <a:glow rad="228600">
                    <a:schemeClr val="accent2">
                      <a:satMod val="175000"/>
                      <a:alpha val="40000"/>
                    </a:schemeClr>
                  </a:glow>
                </a:effectLst>
                <a:latin typeface="Arial" charset="0"/>
              </a:rPr>
              <a:t>applies </a:t>
            </a:r>
            <a:r>
              <a:rPr lang="en-US" dirty="0">
                <a:solidFill>
                  <a:srgbClr val="FF0000"/>
                </a:solidFill>
                <a:effectLst>
                  <a:glow rad="228600">
                    <a:schemeClr val="accent2">
                      <a:satMod val="175000"/>
                      <a:alpha val="40000"/>
                    </a:schemeClr>
                  </a:glow>
                </a:effectLst>
                <a:latin typeface="Arial" charset="0"/>
              </a:rPr>
              <a:t>retroactively also as far as contracts are concerned </a:t>
            </a:r>
          </a:p>
          <a:p>
            <a:endParaRPr lang="en-ZA" dirty="0">
              <a:latin typeface="Arial" charset="0"/>
            </a:endParaRPr>
          </a:p>
          <a:p>
            <a:pPr lvl="1"/>
            <a:endParaRPr lang="en-ZA" sz="2800" dirty="0">
              <a:latin typeface="Arial" charset="0"/>
            </a:endParaRPr>
          </a:p>
        </p:txBody>
      </p:sp>
    </p:spTree>
    <p:extLst>
      <p:ext uri="{BB962C8B-B14F-4D97-AF65-F5344CB8AC3E}">
        <p14:creationId xmlns:p14="http://schemas.microsoft.com/office/powerpoint/2010/main" val="38626703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Lessons cont.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Even though a will are </a:t>
            </a:r>
            <a:r>
              <a:rPr lang="en-US" dirty="0" err="1" smtClean="0">
                <a:solidFill>
                  <a:srgbClr val="FF0000"/>
                </a:solidFill>
              </a:rPr>
              <a:t>exluded</a:t>
            </a:r>
            <a:r>
              <a:rPr lang="en-US" dirty="0" smtClean="0">
                <a:solidFill>
                  <a:srgbClr val="FF0000"/>
                </a:solidFill>
              </a:rPr>
              <a:t> a court may uphold an electronic will – depends on circumstances</a:t>
            </a:r>
          </a:p>
          <a:p>
            <a:r>
              <a:rPr lang="en-US" dirty="0" smtClean="0">
                <a:solidFill>
                  <a:srgbClr val="FF0000"/>
                </a:solidFill>
                <a:effectLst>
                  <a:glow rad="228600">
                    <a:schemeClr val="accent2">
                      <a:satMod val="175000"/>
                      <a:alpha val="40000"/>
                    </a:schemeClr>
                  </a:glow>
                </a:effectLst>
              </a:rPr>
              <a:t>Not all exclusions are absolute</a:t>
            </a:r>
          </a:p>
        </p:txBody>
      </p:sp>
      <p:sp>
        <p:nvSpPr>
          <p:cNvPr id="4" name="Slide Number Placeholder 3"/>
          <p:cNvSpPr>
            <a:spLocks noGrp="1"/>
          </p:cNvSpPr>
          <p:nvPr>
            <p:ph type="sldNum" sz="quarter" idx="10"/>
          </p:nvPr>
        </p:nvSpPr>
        <p:spPr/>
        <p:txBody>
          <a:bodyPr/>
          <a:lstStyle/>
          <a:p>
            <a:pPr>
              <a:defRPr/>
            </a:pPr>
            <a:fld id="{CCDBF06C-9EBB-7F47-A734-CA421A73115D}" type="slidenum">
              <a:rPr lang="en-US" smtClean="0"/>
              <a:pPr>
                <a:defRPr/>
              </a:pPr>
              <a:t>49</a:t>
            </a:fld>
            <a:endParaRPr lang="en-US"/>
          </a:p>
        </p:txBody>
      </p:sp>
    </p:spTree>
    <p:extLst>
      <p:ext uri="{BB962C8B-B14F-4D97-AF65-F5344CB8AC3E}">
        <p14:creationId xmlns:p14="http://schemas.microsoft.com/office/powerpoint/2010/main" val="1307726505"/>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08720"/>
          </a:xfrm>
        </p:spPr>
        <p:txBody>
          <a:bodyPr/>
          <a:lstStyle/>
          <a:p>
            <a:r>
              <a:rPr lang="en-US" dirty="0" smtClean="0"/>
              <a:t>Bull terrier puppies</a:t>
            </a:r>
            <a:endParaRPr lang="en-US" dirty="0"/>
          </a:p>
        </p:txBody>
      </p:sp>
      <p:sp>
        <p:nvSpPr>
          <p:cNvPr id="3" name="Content Placeholder 2"/>
          <p:cNvSpPr>
            <a:spLocks noGrp="1"/>
          </p:cNvSpPr>
          <p:nvPr>
            <p:ph idx="1"/>
          </p:nvPr>
        </p:nvSpPr>
        <p:spPr>
          <a:xfrm>
            <a:off x="684213" y="764704"/>
            <a:ext cx="7772400" cy="5480521"/>
          </a:xfrm>
        </p:spPr>
        <p:txBody>
          <a:bodyPr/>
          <a:lstStyle/>
          <a:p>
            <a:pPr marL="0" indent="0">
              <a:buNone/>
            </a:pPr>
            <a:r>
              <a:rPr lang="en-ZA" sz="2800" dirty="0"/>
              <a:t> </a:t>
            </a:r>
            <a:r>
              <a:rPr lang="en-ZA" sz="2800" dirty="0" smtClean="0"/>
              <a:t>         Fred, </a:t>
            </a:r>
            <a:r>
              <a:rPr lang="en-ZA" sz="2800" dirty="0"/>
              <a:t>in </a:t>
            </a:r>
            <a:r>
              <a:rPr lang="en-ZA" sz="2800" dirty="0" smtClean="0"/>
              <a:t>Dar Es Salaam sells puppies on </a:t>
            </a:r>
            <a:r>
              <a:rPr lang="en-ZA" sz="2800" u="sng" dirty="0" smtClean="0">
                <a:hlinkClick r:id="rId2"/>
              </a:rPr>
              <a:t>www.fredbullterries.co.tz</a:t>
            </a:r>
            <a:r>
              <a:rPr lang="en-ZA" sz="2800" dirty="0" smtClean="0"/>
              <a:t>. Sue, of Nairobi, completes </a:t>
            </a:r>
            <a:r>
              <a:rPr lang="en-ZA" sz="2800" dirty="0"/>
              <a:t>an on-line order form </a:t>
            </a:r>
            <a:r>
              <a:rPr lang="en-ZA" sz="2800" dirty="0" smtClean="0"/>
              <a:t>on Friday. </a:t>
            </a:r>
            <a:r>
              <a:rPr lang="en-ZA" sz="2800" dirty="0"/>
              <a:t>S</a:t>
            </a:r>
            <a:r>
              <a:rPr lang="en-ZA" sz="2800" dirty="0" smtClean="0"/>
              <a:t>he </a:t>
            </a:r>
            <a:r>
              <a:rPr lang="en-ZA" sz="2800" dirty="0"/>
              <a:t>receives an e-mail from </a:t>
            </a:r>
            <a:r>
              <a:rPr lang="en-ZA" sz="2800" dirty="0" smtClean="0"/>
              <a:t>Fred </a:t>
            </a:r>
            <a:r>
              <a:rPr lang="en-ZA" sz="2800" dirty="0"/>
              <a:t>informing her that she can become </a:t>
            </a:r>
            <a:r>
              <a:rPr lang="en-ZA" sz="2800" dirty="0" smtClean="0"/>
              <a:t>the owner of a puppy when he </a:t>
            </a:r>
            <a:r>
              <a:rPr lang="en-ZA" sz="2800" dirty="0"/>
              <a:t>receives proof </a:t>
            </a:r>
            <a:r>
              <a:rPr lang="en-ZA" sz="2800" dirty="0" smtClean="0"/>
              <a:t>of payment. She pays and send proof of payment. Dar Es Salaam </a:t>
            </a:r>
            <a:r>
              <a:rPr lang="en-ZA" sz="2800" dirty="0"/>
              <a:t>is hit by a power failure </a:t>
            </a:r>
            <a:r>
              <a:rPr lang="en-ZA" sz="2800" dirty="0" smtClean="0"/>
              <a:t>and </a:t>
            </a:r>
            <a:r>
              <a:rPr lang="en-ZA" sz="2800" dirty="0"/>
              <a:t>Fred </a:t>
            </a:r>
            <a:r>
              <a:rPr lang="en-ZA" sz="2800" dirty="0" smtClean="0"/>
              <a:t>cannot </a:t>
            </a:r>
            <a:r>
              <a:rPr lang="en-ZA" sz="2800" dirty="0"/>
              <a:t>switch on </a:t>
            </a:r>
            <a:r>
              <a:rPr lang="en-ZA" sz="2800" dirty="0" smtClean="0"/>
              <a:t>his </a:t>
            </a:r>
            <a:r>
              <a:rPr lang="en-ZA" sz="2800" dirty="0"/>
              <a:t>computer. On Sunday </a:t>
            </a:r>
            <a:r>
              <a:rPr lang="en-ZA" sz="2800" dirty="0" smtClean="0"/>
              <a:t>he sells </a:t>
            </a:r>
            <a:r>
              <a:rPr lang="en-ZA" sz="2800" dirty="0"/>
              <a:t>all five puppies to </a:t>
            </a:r>
            <a:r>
              <a:rPr lang="en-ZA" sz="2800" dirty="0" smtClean="0"/>
              <a:t>his neighbour. Does Sue have an action for breach of contract? </a:t>
            </a:r>
            <a:endParaRPr lang="en-US" sz="2800" dirty="0"/>
          </a:p>
        </p:txBody>
      </p:sp>
      <p:sp>
        <p:nvSpPr>
          <p:cNvPr id="4" name="Slide Number Placeholder 3"/>
          <p:cNvSpPr>
            <a:spLocks noGrp="1"/>
          </p:cNvSpPr>
          <p:nvPr>
            <p:ph type="sldNum" sz="quarter" idx="10"/>
          </p:nvPr>
        </p:nvSpPr>
        <p:spPr/>
        <p:txBody>
          <a:bodyPr/>
          <a:lstStyle/>
          <a:p>
            <a:pPr>
              <a:defRPr/>
            </a:pPr>
            <a:fld id="{CCDBF06C-9EBB-7F47-A734-CA421A73115D}" type="slidenum">
              <a:rPr lang="en-US" smtClean="0"/>
              <a:pPr>
                <a:defRPr/>
              </a:pPr>
              <a:t>5</a:t>
            </a:fld>
            <a:endParaRPr lang="en-US"/>
          </a:p>
        </p:txBody>
      </p:sp>
      <p:pic>
        <p:nvPicPr>
          <p:cNvPr id="5" name="Picture 4"/>
          <p:cNvPicPr>
            <a:picLocks noChangeAspect="1"/>
          </p:cNvPicPr>
          <p:nvPr/>
        </p:nvPicPr>
        <p:blipFill>
          <a:blip r:embed="rId3"/>
          <a:stretch>
            <a:fillRect/>
          </a:stretch>
        </p:blipFill>
        <p:spPr>
          <a:xfrm>
            <a:off x="179512" y="31614"/>
            <a:ext cx="1795642" cy="1248272"/>
          </a:xfrm>
          <a:prstGeom prst="rect">
            <a:avLst/>
          </a:prstGeom>
        </p:spPr>
      </p:pic>
    </p:spTree>
    <p:extLst>
      <p:ext uri="{BB962C8B-B14F-4D97-AF65-F5344CB8AC3E}">
        <p14:creationId xmlns:p14="http://schemas.microsoft.com/office/powerpoint/2010/main" val="7373127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85800" y="332656"/>
            <a:ext cx="7772400" cy="792088"/>
          </a:xfrm>
        </p:spPr>
        <p:txBody>
          <a:bodyPr/>
          <a:lstStyle/>
          <a:p>
            <a:r>
              <a:rPr lang="en-US" dirty="0">
                <a:latin typeface="Arial" charset="0"/>
              </a:rPr>
              <a:t>Practical example</a:t>
            </a:r>
          </a:p>
        </p:txBody>
      </p:sp>
      <p:sp>
        <p:nvSpPr>
          <p:cNvPr id="109570" name="Rectangle 3"/>
          <p:cNvSpPr>
            <a:spLocks noGrp="1" noChangeArrowheads="1"/>
          </p:cNvSpPr>
          <p:nvPr>
            <p:ph type="body" idx="1"/>
          </p:nvPr>
        </p:nvSpPr>
        <p:spPr>
          <a:xfrm>
            <a:off x="684213" y="1052736"/>
            <a:ext cx="7772400" cy="5192489"/>
          </a:xfrm>
        </p:spPr>
        <p:txBody>
          <a:bodyPr/>
          <a:lstStyle/>
          <a:p>
            <a:r>
              <a:rPr lang="en-US" dirty="0" err="1">
                <a:latin typeface="Arial" charset="0"/>
              </a:rPr>
              <a:t>Sisi</a:t>
            </a:r>
            <a:r>
              <a:rPr lang="en-US" dirty="0">
                <a:latin typeface="Arial" charset="0"/>
              </a:rPr>
              <a:t> accessed </a:t>
            </a:r>
            <a:r>
              <a:rPr lang="en-US" dirty="0">
                <a:latin typeface="Arial" charset="0"/>
                <a:hlinkClick r:id="rId2"/>
              </a:rPr>
              <a:t>http:/</a:t>
            </a:r>
            <a:r>
              <a:rPr lang="en-US" dirty="0" smtClean="0">
                <a:latin typeface="Arial" charset="0"/>
                <a:hlinkClick r:id="rId2"/>
              </a:rPr>
              <a:t>/www.julia.co.tz</a:t>
            </a:r>
            <a:r>
              <a:rPr lang="en-US" dirty="0" smtClean="0">
                <a:latin typeface="Arial" charset="0"/>
              </a:rPr>
              <a:t>  </a:t>
            </a:r>
            <a:r>
              <a:rPr lang="en-US" dirty="0">
                <a:latin typeface="Arial" charset="0"/>
              </a:rPr>
              <a:t>completes online order form. It is automatically accepted.</a:t>
            </a:r>
          </a:p>
          <a:p>
            <a:r>
              <a:rPr lang="en-US" dirty="0">
                <a:latin typeface="Arial" charset="0"/>
              </a:rPr>
              <a:t>Where and when is the contract formed?</a:t>
            </a:r>
          </a:p>
          <a:p>
            <a:pPr lvl="1"/>
            <a:r>
              <a:rPr lang="en-US" dirty="0" err="1">
                <a:latin typeface="Arial" charset="0"/>
              </a:rPr>
              <a:t>Sisi</a:t>
            </a:r>
            <a:r>
              <a:rPr lang="en-US" dirty="0">
                <a:latin typeface="Arial" charset="0"/>
              </a:rPr>
              <a:t> lives in Paris, </a:t>
            </a:r>
            <a:r>
              <a:rPr lang="en-US" dirty="0" err="1" smtClean="0">
                <a:latin typeface="Arial" charset="0"/>
              </a:rPr>
              <a:t>Julai</a:t>
            </a:r>
            <a:r>
              <a:rPr lang="en-US" dirty="0" smtClean="0">
                <a:latin typeface="Arial" charset="0"/>
              </a:rPr>
              <a:t> in Dar</a:t>
            </a:r>
            <a:endParaRPr lang="en-US" dirty="0">
              <a:latin typeface="Arial" charset="0"/>
            </a:endParaRPr>
          </a:p>
          <a:p>
            <a:pPr lvl="1"/>
            <a:r>
              <a:rPr lang="en-US" dirty="0">
                <a:latin typeface="Arial" charset="0"/>
              </a:rPr>
              <a:t>The web site is hosted by “Happy </a:t>
            </a:r>
            <a:r>
              <a:rPr lang="en-US" dirty="0" smtClean="0">
                <a:latin typeface="Arial" charset="0"/>
              </a:rPr>
              <a:t>Geeks </a:t>
            </a:r>
            <a:r>
              <a:rPr lang="en-US" dirty="0">
                <a:latin typeface="Arial" charset="0"/>
              </a:rPr>
              <a:t>of </a:t>
            </a:r>
            <a:r>
              <a:rPr lang="en-US" dirty="0" smtClean="0">
                <a:latin typeface="Arial" charset="0"/>
              </a:rPr>
              <a:t>Zambia</a:t>
            </a:r>
            <a:endParaRPr lang="en-US" dirty="0">
              <a:latin typeface="Arial" charset="0"/>
            </a:endParaRPr>
          </a:p>
          <a:p>
            <a:pPr lvl="1"/>
            <a:r>
              <a:rPr lang="en-US" dirty="0">
                <a:latin typeface="Arial" charset="0"/>
              </a:rPr>
              <a:t>The pots are shipped from </a:t>
            </a:r>
            <a:r>
              <a:rPr lang="en-US" dirty="0" smtClean="0">
                <a:latin typeface="Arial" charset="0"/>
              </a:rPr>
              <a:t>Botswana</a:t>
            </a:r>
          </a:p>
          <a:p>
            <a:pPr lvl="1"/>
            <a:r>
              <a:rPr lang="en-US" dirty="0" smtClean="0">
                <a:solidFill>
                  <a:srgbClr val="FF6600"/>
                </a:solidFill>
                <a:latin typeface="Arial" charset="0"/>
              </a:rPr>
              <a:t>?????????????????????????????????</a:t>
            </a:r>
            <a:endParaRPr lang="en-US" dirty="0">
              <a:solidFill>
                <a:srgbClr val="FF6600"/>
              </a:solidFill>
              <a:latin typeface="Arial" charset="0"/>
            </a:endParaRPr>
          </a:p>
        </p:txBody>
      </p:sp>
    </p:spTree>
    <p:extLst>
      <p:ext uri="{BB962C8B-B14F-4D97-AF65-F5344CB8AC3E}">
        <p14:creationId xmlns:p14="http://schemas.microsoft.com/office/powerpoint/2010/main" val="12883642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08720"/>
          </a:xfrm>
        </p:spPr>
        <p:txBody>
          <a:bodyPr/>
          <a:lstStyle/>
          <a:p>
            <a:r>
              <a:rPr lang="en-US" dirty="0" smtClean="0"/>
              <a:t>Bull terrier puppies</a:t>
            </a:r>
            <a:endParaRPr lang="en-US" dirty="0"/>
          </a:p>
        </p:txBody>
      </p:sp>
      <p:sp>
        <p:nvSpPr>
          <p:cNvPr id="3" name="Content Placeholder 2"/>
          <p:cNvSpPr>
            <a:spLocks noGrp="1"/>
          </p:cNvSpPr>
          <p:nvPr>
            <p:ph idx="1"/>
          </p:nvPr>
        </p:nvSpPr>
        <p:spPr>
          <a:xfrm>
            <a:off x="684213" y="764704"/>
            <a:ext cx="7772400" cy="5480521"/>
          </a:xfrm>
        </p:spPr>
        <p:txBody>
          <a:bodyPr/>
          <a:lstStyle/>
          <a:p>
            <a:pPr marL="0" indent="0">
              <a:buNone/>
            </a:pPr>
            <a:r>
              <a:rPr lang="en-ZA" sz="2800" dirty="0" smtClean="0"/>
              <a:t>          Fred, </a:t>
            </a:r>
            <a:r>
              <a:rPr lang="en-ZA" sz="2800" dirty="0"/>
              <a:t>in </a:t>
            </a:r>
            <a:r>
              <a:rPr lang="en-ZA" sz="2800" dirty="0" smtClean="0"/>
              <a:t>Dar Es Salaam sells puppies on </a:t>
            </a:r>
            <a:r>
              <a:rPr lang="en-ZA" sz="2800" u="sng" dirty="0" smtClean="0">
                <a:hlinkClick r:id="rId2"/>
              </a:rPr>
              <a:t>www.fredbullterries.co.tz</a:t>
            </a:r>
            <a:r>
              <a:rPr lang="en-ZA" sz="2800" dirty="0" smtClean="0"/>
              <a:t>. Sue, of Nairobi, completes </a:t>
            </a:r>
            <a:r>
              <a:rPr lang="en-ZA" sz="2800" dirty="0"/>
              <a:t>an on-line order form </a:t>
            </a:r>
            <a:r>
              <a:rPr lang="en-ZA" sz="2800" dirty="0" smtClean="0"/>
              <a:t>on Friday. </a:t>
            </a:r>
            <a:r>
              <a:rPr lang="en-ZA" sz="2800" dirty="0"/>
              <a:t>S</a:t>
            </a:r>
            <a:r>
              <a:rPr lang="en-ZA" sz="2800" dirty="0" smtClean="0"/>
              <a:t>he </a:t>
            </a:r>
            <a:r>
              <a:rPr lang="en-ZA" sz="2800" dirty="0"/>
              <a:t>receives an e-mail from </a:t>
            </a:r>
            <a:r>
              <a:rPr lang="en-ZA" sz="2800" dirty="0" smtClean="0"/>
              <a:t>Fred </a:t>
            </a:r>
            <a:r>
              <a:rPr lang="en-ZA" sz="2800" dirty="0"/>
              <a:t>informing her that she can become </a:t>
            </a:r>
            <a:r>
              <a:rPr lang="en-ZA" sz="2800" dirty="0" smtClean="0"/>
              <a:t>the owner of a puppy when he </a:t>
            </a:r>
            <a:r>
              <a:rPr lang="en-ZA" sz="2800" dirty="0"/>
              <a:t>receives proof </a:t>
            </a:r>
            <a:r>
              <a:rPr lang="en-ZA" sz="2800" dirty="0" smtClean="0"/>
              <a:t>of payment. She pays and send proof of payment. Dar Es Salaam </a:t>
            </a:r>
            <a:r>
              <a:rPr lang="en-ZA" sz="2800" dirty="0"/>
              <a:t>is hit by a power failure </a:t>
            </a:r>
            <a:r>
              <a:rPr lang="en-ZA" sz="2800" dirty="0" smtClean="0"/>
              <a:t>the </a:t>
            </a:r>
            <a:r>
              <a:rPr lang="en-ZA" sz="2800" dirty="0"/>
              <a:t>weekend </a:t>
            </a:r>
            <a:r>
              <a:rPr lang="en-ZA" sz="2800" dirty="0" smtClean="0"/>
              <a:t>and </a:t>
            </a:r>
            <a:r>
              <a:rPr lang="en-ZA" sz="2800" dirty="0"/>
              <a:t>Fred </a:t>
            </a:r>
            <a:r>
              <a:rPr lang="en-ZA" sz="2800" dirty="0" smtClean="0"/>
              <a:t>cannot </a:t>
            </a:r>
            <a:r>
              <a:rPr lang="en-ZA" sz="2800" dirty="0"/>
              <a:t>switch on </a:t>
            </a:r>
            <a:r>
              <a:rPr lang="en-ZA" sz="2800" dirty="0" smtClean="0"/>
              <a:t>his </a:t>
            </a:r>
            <a:r>
              <a:rPr lang="en-ZA" sz="2800" dirty="0"/>
              <a:t>computer. On Sunday </a:t>
            </a:r>
            <a:r>
              <a:rPr lang="en-ZA" sz="2800" dirty="0" smtClean="0"/>
              <a:t>he sells </a:t>
            </a:r>
            <a:r>
              <a:rPr lang="en-ZA" sz="2800" dirty="0"/>
              <a:t>all five puppies to </a:t>
            </a:r>
            <a:r>
              <a:rPr lang="en-ZA" sz="2800" dirty="0" smtClean="0"/>
              <a:t>his neighbour. Does Sue have an action for breach of contract? </a:t>
            </a:r>
            <a:endParaRPr lang="en-US" sz="2800" dirty="0"/>
          </a:p>
        </p:txBody>
      </p:sp>
      <p:sp>
        <p:nvSpPr>
          <p:cNvPr id="4" name="Slide Number Placeholder 3"/>
          <p:cNvSpPr>
            <a:spLocks noGrp="1"/>
          </p:cNvSpPr>
          <p:nvPr>
            <p:ph type="sldNum" sz="quarter" idx="10"/>
          </p:nvPr>
        </p:nvSpPr>
        <p:spPr/>
        <p:txBody>
          <a:bodyPr/>
          <a:lstStyle/>
          <a:p>
            <a:pPr>
              <a:defRPr/>
            </a:pPr>
            <a:fld id="{CCDBF06C-9EBB-7F47-A734-CA421A73115D}" type="slidenum">
              <a:rPr lang="en-US" smtClean="0"/>
              <a:pPr>
                <a:defRPr/>
              </a:pPr>
              <a:t>51</a:t>
            </a:fld>
            <a:endParaRPr lang="en-US"/>
          </a:p>
        </p:txBody>
      </p:sp>
      <p:pic>
        <p:nvPicPr>
          <p:cNvPr id="5" name="Picture 4"/>
          <p:cNvPicPr>
            <a:picLocks noChangeAspect="1"/>
          </p:cNvPicPr>
          <p:nvPr/>
        </p:nvPicPr>
        <p:blipFill>
          <a:blip r:embed="rId3"/>
          <a:stretch>
            <a:fillRect/>
          </a:stretch>
        </p:blipFill>
        <p:spPr>
          <a:xfrm>
            <a:off x="467544" y="31614"/>
            <a:ext cx="1507610" cy="1048042"/>
          </a:xfrm>
          <a:prstGeom prst="rect">
            <a:avLst/>
          </a:prstGeom>
        </p:spPr>
      </p:pic>
    </p:spTree>
    <p:extLst>
      <p:ext uri="{BB962C8B-B14F-4D97-AF65-F5344CB8AC3E}">
        <p14:creationId xmlns:p14="http://schemas.microsoft.com/office/powerpoint/2010/main" val="16773820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2"/>
          <p:cNvSpPr>
            <a:spLocks noGrp="1"/>
          </p:cNvSpPr>
          <p:nvPr>
            <p:ph type="sldNum" sz="quarter" idx="10"/>
          </p:nvPr>
        </p:nvSpPr>
        <p:spPr>
          <a:xfrm>
            <a:off x="8820150" y="0"/>
            <a:ext cx="32385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rgbClr val="646464"/>
                </a:solidFill>
                <a:latin typeface="Verdana" charset="0"/>
                <a:ea typeface="ＭＳ Ｐゴシック" charset="0"/>
                <a:cs typeface="ＭＳ Ｐゴシック" charset="0"/>
              </a:defRPr>
            </a:lvl1pPr>
            <a:lvl2pPr marL="742950" indent="-285750">
              <a:defRPr sz="1900">
                <a:solidFill>
                  <a:srgbClr val="646464"/>
                </a:solidFill>
                <a:latin typeface="Verdana" charset="0"/>
                <a:ea typeface="ＭＳ Ｐゴシック" charset="0"/>
              </a:defRPr>
            </a:lvl2pPr>
            <a:lvl3pPr marL="1143000" indent="-228600">
              <a:defRPr sz="1900">
                <a:solidFill>
                  <a:srgbClr val="646464"/>
                </a:solidFill>
                <a:latin typeface="Verdana" charset="0"/>
                <a:ea typeface="ＭＳ Ｐゴシック" charset="0"/>
              </a:defRPr>
            </a:lvl3pPr>
            <a:lvl4pPr marL="1600200" indent="-228600">
              <a:defRPr sz="1900">
                <a:solidFill>
                  <a:srgbClr val="646464"/>
                </a:solidFill>
                <a:latin typeface="Verdana" charset="0"/>
                <a:ea typeface="ＭＳ Ｐゴシック" charset="0"/>
              </a:defRPr>
            </a:lvl4pPr>
            <a:lvl5pPr marL="2057400" indent="-228600">
              <a:defRPr sz="1900">
                <a:solidFill>
                  <a:srgbClr val="646464"/>
                </a:solidFill>
                <a:latin typeface="Verdana" charset="0"/>
                <a:ea typeface="ＭＳ Ｐゴシック" charset="0"/>
              </a:defRPr>
            </a:lvl5pPr>
            <a:lvl6pPr marL="2514600" indent="-228600" eaLnBrk="0" fontAlgn="base" hangingPunct="0">
              <a:spcBef>
                <a:spcPct val="0"/>
              </a:spcBef>
              <a:spcAft>
                <a:spcPct val="0"/>
              </a:spcAft>
              <a:defRPr sz="1900">
                <a:solidFill>
                  <a:srgbClr val="646464"/>
                </a:solidFill>
                <a:latin typeface="Verdana" charset="0"/>
                <a:ea typeface="ＭＳ Ｐゴシック" charset="0"/>
              </a:defRPr>
            </a:lvl6pPr>
            <a:lvl7pPr marL="2971800" indent="-228600" eaLnBrk="0" fontAlgn="base" hangingPunct="0">
              <a:spcBef>
                <a:spcPct val="0"/>
              </a:spcBef>
              <a:spcAft>
                <a:spcPct val="0"/>
              </a:spcAft>
              <a:defRPr sz="1900">
                <a:solidFill>
                  <a:srgbClr val="646464"/>
                </a:solidFill>
                <a:latin typeface="Verdana" charset="0"/>
                <a:ea typeface="ＭＳ Ｐゴシック" charset="0"/>
              </a:defRPr>
            </a:lvl7pPr>
            <a:lvl8pPr marL="3429000" indent="-228600" eaLnBrk="0" fontAlgn="base" hangingPunct="0">
              <a:spcBef>
                <a:spcPct val="0"/>
              </a:spcBef>
              <a:spcAft>
                <a:spcPct val="0"/>
              </a:spcAft>
              <a:defRPr sz="1900">
                <a:solidFill>
                  <a:srgbClr val="646464"/>
                </a:solidFill>
                <a:latin typeface="Verdana" charset="0"/>
                <a:ea typeface="ＭＳ Ｐゴシック" charset="0"/>
              </a:defRPr>
            </a:lvl8pPr>
            <a:lvl9pPr marL="3886200" indent="-228600" eaLnBrk="0" fontAlgn="base" hangingPunct="0">
              <a:spcBef>
                <a:spcPct val="0"/>
              </a:spcBef>
              <a:spcAft>
                <a:spcPct val="0"/>
              </a:spcAft>
              <a:defRPr sz="1900">
                <a:solidFill>
                  <a:srgbClr val="646464"/>
                </a:solidFill>
                <a:latin typeface="Verdana" charset="0"/>
                <a:ea typeface="ＭＳ Ｐゴシック" charset="0"/>
              </a:defRPr>
            </a:lvl9pPr>
          </a:lstStyle>
          <a:p>
            <a:fld id="{590A0987-5DBD-9243-B991-36F79B08759C}" type="slidenum">
              <a:rPr lang="en-US" sz="1000">
                <a:solidFill>
                  <a:srgbClr val="0E438A"/>
                </a:solidFill>
                <a:latin typeface="Zurich BT" charset="0"/>
                <a:cs typeface="Times New Roman" charset="0"/>
              </a:rPr>
              <a:pPr/>
              <a:t>52</a:t>
            </a:fld>
            <a:endParaRPr lang="en-US" sz="1000">
              <a:solidFill>
                <a:srgbClr val="0E438A"/>
              </a:solidFill>
              <a:latin typeface="Zurich BT" charset="0"/>
              <a:cs typeface="Times New Roman" charset="0"/>
            </a:endParaRPr>
          </a:p>
        </p:txBody>
      </p:sp>
      <p:sp>
        <p:nvSpPr>
          <p:cNvPr id="1203202" name="Rectangle 2"/>
          <p:cNvSpPr>
            <a:spLocks noGrp="1" noChangeArrowheads="1"/>
          </p:cNvSpPr>
          <p:nvPr>
            <p:ph type="title"/>
          </p:nvPr>
        </p:nvSpPr>
        <p:spPr>
          <a:xfrm>
            <a:off x="611188" y="696913"/>
            <a:ext cx="7772400" cy="647700"/>
          </a:xfrm>
        </p:spPr>
        <p:txBody>
          <a:bodyPr/>
          <a:lstStyle/>
          <a:p>
            <a:pPr>
              <a:defRPr/>
            </a:pPr>
            <a:r>
              <a:rPr lang="fr-FR" dirty="0" smtClean="0">
                <a:effectLst>
                  <a:outerShdw blurRad="38100" dist="38100" dir="2700000" algn="tl">
                    <a:srgbClr val="DDDDDD"/>
                  </a:outerShdw>
                </a:effectLst>
                <a:latin typeface="Verdana" charset="0"/>
                <a:cs typeface="+mj-cs"/>
              </a:rPr>
              <a:t>THANK YOU…</a:t>
            </a:r>
            <a:endParaRPr lang="fr-FR" dirty="0">
              <a:effectLst>
                <a:outerShdw blurRad="38100" dist="38100" dir="2700000" algn="tl">
                  <a:srgbClr val="DDDDDD"/>
                </a:outerShdw>
              </a:effectLst>
              <a:latin typeface="Verdana" charset="0"/>
              <a:cs typeface="+mj-cs"/>
            </a:endParaRPr>
          </a:p>
        </p:txBody>
      </p:sp>
      <p:sp>
        <p:nvSpPr>
          <p:cNvPr id="53251" name="TextBox 3"/>
          <p:cNvSpPr txBox="1">
            <a:spLocks noChangeArrowheads="1"/>
          </p:cNvSpPr>
          <p:nvPr/>
        </p:nvSpPr>
        <p:spPr bwMode="auto">
          <a:xfrm>
            <a:off x="395536" y="2276872"/>
            <a:ext cx="7561262"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rgbClr val="646464"/>
                </a:solidFill>
                <a:latin typeface="Verdana" charset="0"/>
                <a:ea typeface="ＭＳ Ｐゴシック" charset="0"/>
                <a:cs typeface="ＭＳ Ｐゴシック" charset="0"/>
              </a:defRPr>
            </a:lvl1pPr>
            <a:lvl2pPr marL="742950" indent="-285750">
              <a:defRPr sz="1900">
                <a:solidFill>
                  <a:srgbClr val="646464"/>
                </a:solidFill>
                <a:latin typeface="Verdana" charset="0"/>
                <a:ea typeface="ＭＳ Ｐゴシック" charset="0"/>
              </a:defRPr>
            </a:lvl2pPr>
            <a:lvl3pPr marL="1143000" indent="-228600">
              <a:defRPr sz="1900">
                <a:solidFill>
                  <a:srgbClr val="646464"/>
                </a:solidFill>
                <a:latin typeface="Verdana" charset="0"/>
                <a:ea typeface="ＭＳ Ｐゴシック" charset="0"/>
              </a:defRPr>
            </a:lvl3pPr>
            <a:lvl4pPr marL="1600200" indent="-228600">
              <a:defRPr sz="1900">
                <a:solidFill>
                  <a:srgbClr val="646464"/>
                </a:solidFill>
                <a:latin typeface="Verdana" charset="0"/>
                <a:ea typeface="ＭＳ Ｐゴシック" charset="0"/>
              </a:defRPr>
            </a:lvl4pPr>
            <a:lvl5pPr marL="2057400" indent="-228600">
              <a:defRPr sz="1900">
                <a:solidFill>
                  <a:srgbClr val="646464"/>
                </a:solidFill>
                <a:latin typeface="Verdana" charset="0"/>
                <a:ea typeface="ＭＳ Ｐゴシック" charset="0"/>
              </a:defRPr>
            </a:lvl5pPr>
            <a:lvl6pPr marL="2514600" indent="-228600" eaLnBrk="0" fontAlgn="base" hangingPunct="0">
              <a:spcBef>
                <a:spcPct val="0"/>
              </a:spcBef>
              <a:spcAft>
                <a:spcPct val="0"/>
              </a:spcAft>
              <a:defRPr sz="1900">
                <a:solidFill>
                  <a:srgbClr val="646464"/>
                </a:solidFill>
                <a:latin typeface="Verdana" charset="0"/>
                <a:ea typeface="ＭＳ Ｐゴシック" charset="0"/>
              </a:defRPr>
            </a:lvl6pPr>
            <a:lvl7pPr marL="2971800" indent="-228600" eaLnBrk="0" fontAlgn="base" hangingPunct="0">
              <a:spcBef>
                <a:spcPct val="0"/>
              </a:spcBef>
              <a:spcAft>
                <a:spcPct val="0"/>
              </a:spcAft>
              <a:defRPr sz="1900">
                <a:solidFill>
                  <a:srgbClr val="646464"/>
                </a:solidFill>
                <a:latin typeface="Verdana" charset="0"/>
                <a:ea typeface="ＭＳ Ｐゴシック" charset="0"/>
              </a:defRPr>
            </a:lvl7pPr>
            <a:lvl8pPr marL="3429000" indent="-228600" eaLnBrk="0" fontAlgn="base" hangingPunct="0">
              <a:spcBef>
                <a:spcPct val="0"/>
              </a:spcBef>
              <a:spcAft>
                <a:spcPct val="0"/>
              </a:spcAft>
              <a:defRPr sz="1900">
                <a:solidFill>
                  <a:srgbClr val="646464"/>
                </a:solidFill>
                <a:latin typeface="Verdana" charset="0"/>
                <a:ea typeface="ＭＳ Ｐゴシック" charset="0"/>
              </a:defRPr>
            </a:lvl8pPr>
            <a:lvl9pPr marL="3886200" indent="-228600" eaLnBrk="0" fontAlgn="base" hangingPunct="0">
              <a:spcBef>
                <a:spcPct val="0"/>
              </a:spcBef>
              <a:spcAft>
                <a:spcPct val="0"/>
              </a:spcAft>
              <a:defRPr sz="1900">
                <a:solidFill>
                  <a:srgbClr val="646464"/>
                </a:solidFill>
                <a:latin typeface="Verdana" charset="0"/>
                <a:ea typeface="ＭＳ Ｐゴシック" charset="0"/>
              </a:defRPr>
            </a:lvl9pPr>
          </a:lstStyle>
          <a:p>
            <a:r>
              <a:rPr lang="en-GB" sz="2800" b="1" dirty="0" err="1"/>
              <a:t>Tana</a:t>
            </a:r>
            <a:r>
              <a:rPr lang="en-GB" sz="2800" b="1" dirty="0"/>
              <a:t> </a:t>
            </a:r>
            <a:r>
              <a:rPr lang="en-GB" sz="2800" b="1" dirty="0" err="1"/>
              <a:t>Pistorius</a:t>
            </a:r>
            <a:endParaRPr lang="en-GB" sz="2800" b="1" dirty="0"/>
          </a:p>
          <a:p>
            <a:r>
              <a:rPr lang="en-GB" sz="2000" b="1" dirty="0" smtClean="0"/>
              <a:t>ITU INTERNATIONAL EXPERT</a:t>
            </a:r>
          </a:p>
          <a:p>
            <a:r>
              <a:rPr lang="en-GB" sz="2400" b="1" dirty="0">
                <a:hlinkClick r:id="rId3"/>
              </a:rPr>
              <a:t>pistot@unisa.ac.za</a:t>
            </a:r>
            <a:endParaRPr lang="en-GB" sz="2400" b="1" dirty="0"/>
          </a:p>
          <a:p>
            <a:r>
              <a:rPr lang="en-GB" sz="1600" b="1" dirty="0"/>
              <a:t>Research Professor: UNISA</a:t>
            </a:r>
          </a:p>
          <a:p>
            <a:endParaRPr lang="en-GB" sz="2400" b="1" dirty="0"/>
          </a:p>
          <a:p>
            <a:endParaRPr lang="en-GB" sz="1200" dirty="0"/>
          </a:p>
        </p:txBody>
      </p:sp>
      <p:sp>
        <p:nvSpPr>
          <p:cNvPr id="53252" name="TextBox 3"/>
          <p:cNvSpPr txBox="1">
            <a:spLocks noChangeArrowheads="1"/>
          </p:cNvSpPr>
          <p:nvPr/>
        </p:nvSpPr>
        <p:spPr bwMode="auto">
          <a:xfrm>
            <a:off x="825500" y="4021138"/>
            <a:ext cx="7418388"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rgbClr val="646464"/>
                </a:solidFill>
                <a:latin typeface="Verdana" charset="0"/>
                <a:ea typeface="ＭＳ Ｐゴシック" charset="0"/>
                <a:cs typeface="ＭＳ Ｐゴシック" charset="0"/>
              </a:defRPr>
            </a:lvl1pPr>
            <a:lvl2pPr marL="742950" indent="-285750">
              <a:defRPr sz="1900">
                <a:solidFill>
                  <a:srgbClr val="646464"/>
                </a:solidFill>
                <a:latin typeface="Verdana" charset="0"/>
                <a:ea typeface="ＭＳ Ｐゴシック" charset="0"/>
              </a:defRPr>
            </a:lvl2pPr>
            <a:lvl3pPr marL="1143000" indent="-228600">
              <a:defRPr sz="1900">
                <a:solidFill>
                  <a:srgbClr val="646464"/>
                </a:solidFill>
                <a:latin typeface="Verdana" charset="0"/>
                <a:ea typeface="ＭＳ Ｐゴシック" charset="0"/>
              </a:defRPr>
            </a:lvl3pPr>
            <a:lvl4pPr marL="1600200" indent="-228600">
              <a:defRPr sz="1900">
                <a:solidFill>
                  <a:srgbClr val="646464"/>
                </a:solidFill>
                <a:latin typeface="Verdana" charset="0"/>
                <a:ea typeface="ＭＳ Ｐゴシック" charset="0"/>
              </a:defRPr>
            </a:lvl4pPr>
            <a:lvl5pPr marL="2057400" indent="-228600">
              <a:defRPr sz="1900">
                <a:solidFill>
                  <a:srgbClr val="646464"/>
                </a:solidFill>
                <a:latin typeface="Verdana" charset="0"/>
                <a:ea typeface="ＭＳ Ｐゴシック" charset="0"/>
              </a:defRPr>
            </a:lvl5pPr>
            <a:lvl6pPr marL="2514600" indent="-228600" eaLnBrk="0" fontAlgn="base" hangingPunct="0">
              <a:spcBef>
                <a:spcPct val="0"/>
              </a:spcBef>
              <a:spcAft>
                <a:spcPct val="0"/>
              </a:spcAft>
              <a:defRPr sz="1900">
                <a:solidFill>
                  <a:srgbClr val="646464"/>
                </a:solidFill>
                <a:latin typeface="Verdana" charset="0"/>
                <a:ea typeface="ＭＳ Ｐゴシック" charset="0"/>
              </a:defRPr>
            </a:lvl6pPr>
            <a:lvl7pPr marL="2971800" indent="-228600" eaLnBrk="0" fontAlgn="base" hangingPunct="0">
              <a:spcBef>
                <a:spcPct val="0"/>
              </a:spcBef>
              <a:spcAft>
                <a:spcPct val="0"/>
              </a:spcAft>
              <a:defRPr sz="1900">
                <a:solidFill>
                  <a:srgbClr val="646464"/>
                </a:solidFill>
                <a:latin typeface="Verdana" charset="0"/>
                <a:ea typeface="ＭＳ Ｐゴシック" charset="0"/>
              </a:defRPr>
            </a:lvl7pPr>
            <a:lvl8pPr marL="3429000" indent="-228600" eaLnBrk="0" fontAlgn="base" hangingPunct="0">
              <a:spcBef>
                <a:spcPct val="0"/>
              </a:spcBef>
              <a:spcAft>
                <a:spcPct val="0"/>
              </a:spcAft>
              <a:defRPr sz="1900">
                <a:solidFill>
                  <a:srgbClr val="646464"/>
                </a:solidFill>
                <a:latin typeface="Verdana" charset="0"/>
                <a:ea typeface="ＭＳ Ｐゴシック" charset="0"/>
              </a:defRPr>
            </a:lvl8pPr>
            <a:lvl9pPr marL="3886200" indent="-228600" eaLnBrk="0" fontAlgn="base" hangingPunct="0">
              <a:spcBef>
                <a:spcPct val="0"/>
              </a:spcBef>
              <a:spcAft>
                <a:spcPct val="0"/>
              </a:spcAft>
              <a:defRPr sz="1900">
                <a:solidFill>
                  <a:srgbClr val="646464"/>
                </a:solidFill>
                <a:latin typeface="Verdana" charset="0"/>
                <a:ea typeface="ＭＳ Ｐゴシック" charset="0"/>
              </a:defRPr>
            </a:lvl9pPr>
          </a:lstStyle>
          <a:p>
            <a:pPr algn="ctr"/>
            <a:endParaRPr lang="fr-CH" sz="2100" b="1" dirty="0"/>
          </a:p>
          <a:p>
            <a:pPr algn="ctr"/>
            <a:endParaRPr lang="fr-CH" sz="2100" b="1" dirty="0"/>
          </a:p>
          <a:p>
            <a:pPr algn="ctr"/>
            <a:endParaRPr lang="fr-CH" sz="2100" b="1" dirty="0"/>
          </a:p>
          <a:p>
            <a:pPr algn="ctr"/>
            <a:r>
              <a:rPr lang="fr-CH" sz="2100" b="1" dirty="0"/>
              <a:t>Union Internationale des Télécommunications </a:t>
            </a:r>
            <a:r>
              <a:rPr lang="en-GB" sz="2100" b="1" dirty="0"/>
              <a:t>International Telecommunication Union</a:t>
            </a:r>
            <a:r>
              <a:rPr lang="en-GB" sz="1700" dirty="0"/>
              <a:t/>
            </a:r>
            <a:br>
              <a:rPr lang="en-GB" sz="1700" dirty="0"/>
            </a:br>
            <a:endParaRPr lang="en-GB" sz="1700" dirty="0"/>
          </a:p>
        </p:txBody>
      </p:sp>
    </p:spTree>
    <p:extLst>
      <p:ext uri="{BB962C8B-B14F-4D97-AF65-F5344CB8AC3E}">
        <p14:creationId xmlns:p14="http://schemas.microsoft.com/office/powerpoint/2010/main" val="325751525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GB">
                <a:solidFill>
                  <a:srgbClr val="FF3300"/>
                </a:solidFill>
              </a:rPr>
              <a:t>Theories</a:t>
            </a:r>
          </a:p>
        </p:txBody>
      </p:sp>
      <p:sp>
        <p:nvSpPr>
          <p:cNvPr id="159747" name="Rectangle 3"/>
          <p:cNvSpPr>
            <a:spLocks noGrp="1" noChangeArrowheads="1"/>
          </p:cNvSpPr>
          <p:nvPr>
            <p:ph type="body" idx="1"/>
          </p:nvPr>
        </p:nvSpPr>
        <p:spPr/>
        <p:txBody>
          <a:bodyPr/>
          <a:lstStyle/>
          <a:p>
            <a:r>
              <a:rPr lang="en-GB" dirty="0" smtClean="0"/>
              <a:t>Theories</a:t>
            </a:r>
            <a:r>
              <a:rPr lang="en-GB" dirty="0"/>
              <a:t>:</a:t>
            </a:r>
          </a:p>
          <a:p>
            <a:pPr lvl="1"/>
            <a:r>
              <a:rPr lang="en-GB" dirty="0"/>
              <a:t>Information theory</a:t>
            </a:r>
          </a:p>
          <a:p>
            <a:pPr lvl="1"/>
            <a:r>
              <a:rPr lang="en-GB" dirty="0" smtClean="0"/>
              <a:t>Mailbox</a:t>
            </a:r>
            <a:r>
              <a:rPr lang="en-GB" dirty="0"/>
              <a:t>/ Postal theory</a:t>
            </a:r>
          </a:p>
          <a:p>
            <a:pPr lvl="1">
              <a:buFont typeface="Wingdings" charset="0"/>
              <a:buNone/>
            </a:pPr>
            <a:endParaRPr lang="en-GB" dirty="0"/>
          </a:p>
          <a:p>
            <a:pPr>
              <a:buFont typeface="Wingdings" charset="0"/>
              <a:buNone/>
            </a:pPr>
            <a:endParaRPr lang="en-GB" dirty="0"/>
          </a:p>
          <a:p>
            <a:endParaRPr lang="en-GB" dirty="0"/>
          </a:p>
          <a:p>
            <a:pPr>
              <a:buFont typeface="Wingdings" charset="0"/>
              <a:buNone/>
            </a:pPr>
            <a:endParaRPr lang="en-GB" dirty="0"/>
          </a:p>
        </p:txBody>
      </p:sp>
      <p:graphicFrame>
        <p:nvGraphicFramePr>
          <p:cNvPr id="159748" name="Object 4"/>
          <p:cNvGraphicFramePr>
            <a:graphicFrameLocks noChangeAspect="1"/>
          </p:cNvGraphicFramePr>
          <p:nvPr>
            <p:extLst>
              <p:ext uri="{D42A27DB-BD31-4B8C-83A1-F6EECF244321}">
                <p14:modId xmlns:p14="http://schemas.microsoft.com/office/powerpoint/2010/main" val="3657796851"/>
              </p:ext>
            </p:extLst>
          </p:nvPr>
        </p:nvGraphicFramePr>
        <p:xfrm>
          <a:off x="5364088" y="0"/>
          <a:ext cx="3276600" cy="4267200"/>
        </p:xfrm>
        <a:graphic>
          <a:graphicData uri="http://schemas.openxmlformats.org/presentationml/2006/ole">
            <mc:AlternateContent xmlns:mc="http://schemas.openxmlformats.org/markup-compatibility/2006">
              <mc:Choice xmlns:v="urn:schemas-microsoft-com:vml" Requires="v">
                <p:oleObj spid="_x0000_s139276" name="Clip" r:id="rId4" imgW="3763440" imgH="3535200" progId="MS_ClipArt_Gallery.2">
                  <p:embed/>
                </p:oleObj>
              </mc:Choice>
              <mc:Fallback>
                <p:oleObj name="Clip" r:id="rId4" imgW="3763440" imgH="35352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0"/>
                        <a:ext cx="32766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8437755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solidFill>
                  <a:srgbClr val="FF3300"/>
                </a:solidFill>
              </a:rPr>
              <a:t>Place of Contracting</a:t>
            </a:r>
          </a:p>
        </p:txBody>
      </p:sp>
      <p:sp>
        <p:nvSpPr>
          <p:cNvPr id="29699" name="Rectangle 3"/>
          <p:cNvSpPr>
            <a:spLocks noGrp="1" noChangeArrowheads="1"/>
          </p:cNvSpPr>
          <p:nvPr>
            <p:ph type="body" idx="1"/>
          </p:nvPr>
        </p:nvSpPr>
        <p:spPr/>
        <p:txBody>
          <a:bodyPr/>
          <a:lstStyle/>
          <a:p>
            <a:r>
              <a:rPr lang="en-GB" i="1" dirty="0"/>
              <a:t>Locus </a:t>
            </a:r>
            <a:r>
              <a:rPr lang="en-GB" i="1" dirty="0" err="1"/>
              <a:t>contractus</a:t>
            </a:r>
            <a:r>
              <a:rPr lang="en-GB" i="1" dirty="0"/>
              <a:t> </a:t>
            </a:r>
            <a:r>
              <a:rPr lang="en-GB" dirty="0"/>
              <a:t>- place of last step for completion of contract</a:t>
            </a:r>
          </a:p>
          <a:p>
            <a:r>
              <a:rPr lang="en-GB" dirty="0" smtClean="0"/>
              <a:t>Place posted; Location of mailbox; </a:t>
            </a:r>
          </a:p>
          <a:p>
            <a:r>
              <a:rPr lang="en-GB" dirty="0" smtClean="0"/>
              <a:t>inter partes place where you were where meeting of minds</a:t>
            </a:r>
            <a:endParaRPr lang="en-GB" dirty="0"/>
          </a:p>
          <a:p>
            <a:r>
              <a:rPr lang="en-GB" dirty="0"/>
              <a:t>If you know when, </a:t>
            </a:r>
            <a:r>
              <a:rPr lang="en-GB" dirty="0" smtClean="0"/>
              <a:t>you </a:t>
            </a:r>
            <a:r>
              <a:rPr lang="en-GB" dirty="0"/>
              <a:t>know where!</a:t>
            </a:r>
            <a:endParaRPr lang="en-GB" i="1" dirty="0"/>
          </a:p>
        </p:txBody>
      </p:sp>
      <p:graphicFrame>
        <p:nvGraphicFramePr>
          <p:cNvPr id="29700" name="Object 4"/>
          <p:cNvGraphicFramePr>
            <a:graphicFrameLocks noChangeAspect="1"/>
          </p:cNvGraphicFramePr>
          <p:nvPr>
            <p:extLst>
              <p:ext uri="{D42A27DB-BD31-4B8C-83A1-F6EECF244321}">
                <p14:modId xmlns:p14="http://schemas.microsoft.com/office/powerpoint/2010/main" val="1795281166"/>
              </p:ext>
            </p:extLst>
          </p:nvPr>
        </p:nvGraphicFramePr>
        <p:xfrm>
          <a:off x="6869106" y="4581128"/>
          <a:ext cx="2274894" cy="2074168"/>
        </p:xfrm>
        <a:graphic>
          <a:graphicData uri="http://schemas.openxmlformats.org/presentationml/2006/ole">
            <mc:AlternateContent xmlns:mc="http://schemas.openxmlformats.org/markup-compatibility/2006">
              <mc:Choice xmlns:v="urn:schemas-microsoft-com:vml" Requires="v">
                <p:oleObj spid="_x0000_s1038" name="Clip" r:id="rId4" imgW="2673000" imgH="3752640" progId="MS_ClipArt_Gallery.2">
                  <p:embed/>
                </p:oleObj>
              </mc:Choice>
              <mc:Fallback>
                <p:oleObj name="Clip" r:id="rId4" imgW="2673000" imgH="37526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9106" y="4581128"/>
                        <a:ext cx="2274894" cy="207416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65751901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463386"/>
            <a:ext cx="7772400" cy="1200329"/>
          </a:xfrm>
        </p:spPr>
        <p:txBody>
          <a:bodyPr/>
          <a:lstStyle/>
          <a:p>
            <a:r>
              <a:rPr lang="en-GB" dirty="0" smtClean="0">
                <a:solidFill>
                  <a:srgbClr val="FF3300"/>
                </a:solidFill>
              </a:rPr>
              <a:t>Difficulty in applying paper</a:t>
            </a:r>
            <a:r>
              <a:rPr lang="en-GB" dirty="0">
                <a:solidFill>
                  <a:srgbClr val="FF3300"/>
                </a:solidFill>
              </a:rPr>
              <a:t>-based rules</a:t>
            </a:r>
          </a:p>
        </p:txBody>
      </p:sp>
      <p:sp>
        <p:nvSpPr>
          <p:cNvPr id="32771" name="Rectangle 3"/>
          <p:cNvSpPr>
            <a:spLocks noGrp="1" noChangeArrowheads="1"/>
          </p:cNvSpPr>
          <p:nvPr>
            <p:ph type="body" sz="half" idx="1"/>
          </p:nvPr>
        </p:nvSpPr>
        <p:spPr>
          <a:xfrm>
            <a:off x="107504" y="1600200"/>
            <a:ext cx="4116834" cy="4419600"/>
          </a:xfrm>
        </p:spPr>
        <p:txBody>
          <a:bodyPr/>
          <a:lstStyle/>
          <a:p>
            <a:r>
              <a:rPr lang="en-GB" sz="2800" dirty="0" smtClean="0"/>
              <a:t>Time –</a:t>
            </a:r>
            <a:r>
              <a:rPr lang="en-GB" sz="2800" dirty="0"/>
              <a:t> </a:t>
            </a:r>
            <a:r>
              <a:rPr lang="en-GB" sz="2800" dirty="0" smtClean="0"/>
              <a:t>E</a:t>
            </a:r>
            <a:r>
              <a:rPr lang="en-GB" sz="2800" dirty="0"/>
              <a:t>-communications  “instantaneous”</a:t>
            </a:r>
            <a:r>
              <a:rPr lang="en-GB" sz="2800" dirty="0" smtClean="0"/>
              <a:t>?</a:t>
            </a:r>
          </a:p>
          <a:p>
            <a:endParaRPr lang="en-GB" sz="2800" dirty="0"/>
          </a:p>
          <a:p>
            <a:r>
              <a:rPr lang="en-GB" sz="2800" dirty="0" smtClean="0"/>
              <a:t>Mobile devices - place where last step taken….anywhere </a:t>
            </a:r>
            <a:endParaRPr lang="en-GB" sz="2800" dirty="0"/>
          </a:p>
          <a:p>
            <a:pPr marL="0" indent="0">
              <a:buNone/>
            </a:pPr>
            <a:endParaRPr lang="en-GB" sz="2800" dirty="0"/>
          </a:p>
          <a:p>
            <a:endParaRPr lang="en-GB" sz="2800" dirty="0"/>
          </a:p>
          <a:p>
            <a:endParaRPr lang="en-GB" sz="2800" i="1" dirty="0"/>
          </a:p>
          <a:p>
            <a:endParaRPr lang="en-GB" sz="2800" i="1" dirty="0"/>
          </a:p>
        </p:txBody>
      </p:sp>
      <p:pic>
        <p:nvPicPr>
          <p:cNvPr id="32772" name="Picture 4" descr="~im0024"/>
          <p:cNvPicPr>
            <a:picLocks noGrp="1" noChangeAspect="1" noChangeArrowheads="1"/>
          </p:cNvPicPr>
          <p:nvPr>
            <p:ph sz="half" idx="2"/>
          </p:nvPr>
        </p:nvPicPr>
        <p:blipFill>
          <a:blip r:embed="rId4" cstate="email">
            <a:extLst>
              <a:ext uri="{28A0092B-C50C-407E-A947-70E740481C1C}">
                <a14:useLocalDpi xmlns:a14="http://schemas.microsoft.com/office/drawing/2010/main" val="0"/>
              </a:ext>
            </a:extLst>
          </a:blip>
          <a:srcRect/>
          <a:stretch>
            <a:fillRect/>
          </a:stretch>
        </p:blipFill>
        <p:spPr>
          <a:xfrm>
            <a:off x="4645025" y="1655763"/>
            <a:ext cx="3889375" cy="4308475"/>
          </a:xfrm>
          <a:noFill/>
          <a:ln/>
        </p:spPr>
      </p:pic>
      <p:graphicFrame>
        <p:nvGraphicFramePr>
          <p:cNvPr id="5" name="Object 4"/>
          <p:cNvGraphicFramePr>
            <a:graphicFrameLocks noChangeAspect="1"/>
          </p:cNvGraphicFramePr>
          <p:nvPr>
            <p:extLst>
              <p:ext uri="{D42A27DB-BD31-4B8C-83A1-F6EECF244321}">
                <p14:modId xmlns:p14="http://schemas.microsoft.com/office/powerpoint/2010/main" val="3931189531"/>
              </p:ext>
            </p:extLst>
          </p:nvPr>
        </p:nvGraphicFramePr>
        <p:xfrm>
          <a:off x="7092280" y="1268760"/>
          <a:ext cx="1809750" cy="1655763"/>
        </p:xfrm>
        <a:graphic>
          <a:graphicData uri="http://schemas.openxmlformats.org/presentationml/2006/ole">
            <mc:AlternateContent xmlns:mc="http://schemas.openxmlformats.org/markup-compatibility/2006">
              <mc:Choice xmlns:v="urn:schemas-microsoft-com:vml" Requires="v">
                <p:oleObj spid="_x0000_s122892" name="Clip" r:id="rId5" imgW="3063600" imgH="3147480" progId="MS_ClipArt_Gallery.2">
                  <p:embed/>
                </p:oleObj>
              </mc:Choice>
              <mc:Fallback>
                <p:oleObj name="Clip" r:id="rId5" imgW="3063600" imgH="314748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1268760"/>
                        <a:ext cx="1809750" cy="165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4729049"/>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476672"/>
            <a:ext cx="7772400" cy="864096"/>
          </a:xfrm>
        </p:spPr>
        <p:txBody>
          <a:bodyPr/>
          <a:lstStyle/>
          <a:p>
            <a:r>
              <a:rPr lang="en-GB" dirty="0"/>
              <a:t>E-mail not </a:t>
            </a:r>
            <a:r>
              <a:rPr lang="en-GB" dirty="0">
                <a:solidFill>
                  <a:srgbClr val="FF3300"/>
                </a:solidFill>
              </a:rPr>
              <a:t>instantaneous</a:t>
            </a:r>
          </a:p>
        </p:txBody>
      </p:sp>
      <p:sp>
        <p:nvSpPr>
          <p:cNvPr id="34819" name="Rectangle 3"/>
          <p:cNvSpPr>
            <a:spLocks noGrp="1" noChangeArrowheads="1"/>
          </p:cNvSpPr>
          <p:nvPr>
            <p:ph type="body" idx="1"/>
          </p:nvPr>
        </p:nvSpPr>
        <p:spPr>
          <a:xfrm>
            <a:off x="457200" y="1052736"/>
            <a:ext cx="8686800" cy="5544914"/>
          </a:xfrm>
        </p:spPr>
        <p:txBody>
          <a:bodyPr/>
          <a:lstStyle/>
          <a:p>
            <a:pPr>
              <a:lnSpc>
                <a:spcPct val="80000"/>
              </a:lnSpc>
            </a:pPr>
            <a:endParaRPr lang="en-GB" sz="2000" b="1" dirty="0"/>
          </a:p>
          <a:p>
            <a:pPr>
              <a:lnSpc>
                <a:spcPct val="80000"/>
              </a:lnSpc>
            </a:pPr>
            <a:r>
              <a:rPr lang="en-GB" b="1" dirty="0"/>
              <a:t>Prof Chandler: 11 seconds </a:t>
            </a:r>
          </a:p>
          <a:p>
            <a:pPr lvl="1">
              <a:lnSpc>
                <a:spcPct val="80000"/>
              </a:lnSpc>
            </a:pPr>
            <a:r>
              <a:rPr lang="en-GB" sz="3200" b="1" dirty="0"/>
              <a:t>Received: from mail1.unisa.ac.za (</a:t>
            </a:r>
            <a:r>
              <a:rPr lang="en-GB" sz="3200" b="1" dirty="0" err="1"/>
              <a:t>mail.unisa.ac.za</a:t>
            </a:r>
            <a:r>
              <a:rPr lang="en-GB" sz="3200" b="1" dirty="0"/>
              <a:t> [163.200.216.139]) by </a:t>
            </a:r>
            <a:r>
              <a:rPr lang="en-GB" sz="3200" b="1" dirty="0" err="1"/>
              <a:t>alpha.unisa.ac.za</a:t>
            </a:r>
            <a:r>
              <a:rPr lang="en-GB" sz="3200" b="1" dirty="0"/>
              <a:t>; Tue, 21 Sep 2004 17:16:42 +0200</a:t>
            </a:r>
            <a:endParaRPr lang="en-GB" sz="3200" dirty="0"/>
          </a:p>
          <a:p>
            <a:pPr lvl="1">
              <a:lnSpc>
                <a:spcPct val="80000"/>
              </a:lnSpc>
            </a:pPr>
            <a:r>
              <a:rPr lang="en-GB" sz="3200" b="1" dirty="0"/>
              <a:t>Message-ID: &lt;415045C6.3C77480E@uottawa.ca&gt; Date: Tue, 21 Sep 2004 11:16:23 -0400</a:t>
            </a:r>
            <a:r>
              <a:rPr lang="en-GB" sz="3200" dirty="0"/>
              <a:t> </a:t>
            </a:r>
          </a:p>
          <a:p>
            <a:pPr>
              <a:lnSpc>
                <a:spcPct val="80000"/>
              </a:lnSpc>
            </a:pPr>
            <a:endParaRPr lang="en-GB" sz="2400" dirty="0"/>
          </a:p>
        </p:txBody>
      </p:sp>
    </p:spTree>
    <p:extLst>
      <p:ext uri="{BB962C8B-B14F-4D97-AF65-F5344CB8AC3E}">
        <p14:creationId xmlns:p14="http://schemas.microsoft.com/office/powerpoint/2010/main" val="4127409556"/>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rgbClr val="64646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rgbClr val="646464"/>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ITU-e</Template>
  <TotalTime>9896</TotalTime>
  <Words>2300</Words>
  <Application>Microsoft Office PowerPoint</Application>
  <PresentationFormat>On-screen Show (4:3)</PresentationFormat>
  <Paragraphs>335</Paragraphs>
  <Slides>52</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ITU-e</vt:lpstr>
      <vt:lpstr>Clip</vt:lpstr>
      <vt:lpstr>HIPSSA Project </vt:lpstr>
      <vt:lpstr>Overview</vt:lpstr>
      <vt:lpstr>Contract formation</vt:lpstr>
      <vt:lpstr>Practical example</vt:lpstr>
      <vt:lpstr>Bull terrier puppies</vt:lpstr>
      <vt:lpstr>Theories</vt:lpstr>
      <vt:lpstr>Place of Contracting</vt:lpstr>
      <vt:lpstr>Difficulty in applying paper-based rules</vt:lpstr>
      <vt:lpstr>E-mail not instantaneous</vt:lpstr>
      <vt:lpstr>Sometime it takes longer…</vt:lpstr>
      <vt:lpstr>Illustration</vt:lpstr>
      <vt:lpstr>Comparison of rules on time of electronic contract formation</vt:lpstr>
      <vt:lpstr>Tanzanian Bill: Reception theory</vt:lpstr>
      <vt:lpstr>Time of sending</vt:lpstr>
      <vt:lpstr>Time of receipt</vt:lpstr>
      <vt:lpstr> S36 Place of receipt</vt:lpstr>
      <vt:lpstr>Illustration: Time of contracting</vt:lpstr>
      <vt:lpstr>Obligations of on-line traders</vt:lpstr>
      <vt:lpstr>PowerPoint Presentation</vt:lpstr>
      <vt:lpstr>Information made available</vt:lpstr>
      <vt:lpstr>Links to terms &amp; conditions: Incorporation by reference</vt:lpstr>
      <vt:lpstr>PowerPoint Presentation</vt:lpstr>
      <vt:lpstr>PowerPoint Presentation</vt:lpstr>
      <vt:lpstr>PowerPoint Presentation</vt:lpstr>
      <vt:lpstr>Example </vt:lpstr>
      <vt:lpstr>PowerPoint Presentation</vt:lpstr>
      <vt:lpstr>Validity?</vt:lpstr>
      <vt:lpstr>PowerPoint Presentation</vt:lpstr>
      <vt:lpstr>Typo Errors</vt:lpstr>
      <vt:lpstr>Transacting with electronic agents</vt:lpstr>
      <vt:lpstr>Automated transaction</vt:lpstr>
      <vt:lpstr>E-shopper keystroke error</vt:lpstr>
      <vt:lpstr>Consumer Remedies</vt:lpstr>
      <vt:lpstr>Cooling-off period Section 38</vt:lpstr>
      <vt:lpstr>Excluded from cooling off: s 38(5)</vt:lpstr>
      <vt:lpstr>Exclusion of rights</vt:lpstr>
      <vt:lpstr>Website compliance  </vt:lpstr>
      <vt:lpstr>Website design</vt:lpstr>
      <vt:lpstr>CASE LAW</vt:lpstr>
      <vt:lpstr>Jafta v Ezemvelo KZN Wildlife [2008] 10 BLLR 954 (LC) </vt:lpstr>
      <vt:lpstr>Lost in cyberspace</vt:lpstr>
      <vt:lpstr>Lost in cyberspace (2)</vt:lpstr>
      <vt:lpstr>Jafta</vt:lpstr>
      <vt:lpstr>SMS sent in Haste</vt:lpstr>
      <vt:lpstr>SPCA v E-mailed Wills</vt:lpstr>
      <vt:lpstr>Aura of Authenticity</vt:lpstr>
      <vt:lpstr>PowerPoint Presentation</vt:lpstr>
      <vt:lpstr>SMS sent in Haste (2)</vt:lpstr>
      <vt:lpstr>Lessons cont.</vt:lpstr>
      <vt:lpstr>Practical example</vt:lpstr>
      <vt:lpstr>Bull terrier puppies</vt:lpstr>
      <vt:lpstr>THANK YOU…</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EC project</dc:title>
  <dc:creator>S. Guyot</dc:creator>
  <cp:lastModifiedBy>Jallow, Ida</cp:lastModifiedBy>
  <cp:revision>517</cp:revision>
  <cp:lastPrinted>2001-11-25T13:41:09Z</cp:lastPrinted>
  <dcterms:created xsi:type="dcterms:W3CDTF">2006-05-30T12:53:59Z</dcterms:created>
  <dcterms:modified xsi:type="dcterms:W3CDTF">2013-03-06T11:19:39Z</dcterms:modified>
</cp:coreProperties>
</file>