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391" r:id="rId2"/>
    <p:sldId id="377" r:id="rId3"/>
    <p:sldId id="424" r:id="rId4"/>
    <p:sldId id="423" r:id="rId5"/>
    <p:sldId id="422" r:id="rId6"/>
    <p:sldId id="425" r:id="rId7"/>
    <p:sldId id="426" r:id="rId8"/>
    <p:sldId id="427" r:id="rId9"/>
    <p:sldId id="430" r:id="rId10"/>
    <p:sldId id="431" r:id="rId11"/>
    <p:sldId id="428" r:id="rId12"/>
    <p:sldId id="429" r:id="rId13"/>
    <p:sldId id="444" r:id="rId14"/>
    <p:sldId id="446" r:id="rId15"/>
    <p:sldId id="432" r:id="rId16"/>
    <p:sldId id="440" r:id="rId17"/>
    <p:sldId id="433" r:id="rId18"/>
    <p:sldId id="435" r:id="rId19"/>
    <p:sldId id="439" r:id="rId20"/>
    <p:sldId id="437" r:id="rId21"/>
    <p:sldId id="449" r:id="rId22"/>
    <p:sldId id="436" r:id="rId23"/>
    <p:sldId id="442" r:id="rId24"/>
    <p:sldId id="470" r:id="rId25"/>
    <p:sldId id="473" r:id="rId26"/>
    <p:sldId id="471" r:id="rId27"/>
    <p:sldId id="474" r:id="rId28"/>
    <p:sldId id="472" r:id="rId29"/>
    <p:sldId id="476" r:id="rId30"/>
    <p:sldId id="475" r:id="rId31"/>
    <p:sldId id="452" r:id="rId32"/>
    <p:sldId id="451" r:id="rId33"/>
    <p:sldId id="450" r:id="rId34"/>
    <p:sldId id="468" r:id="rId35"/>
    <p:sldId id="457" r:id="rId36"/>
    <p:sldId id="458" r:id="rId37"/>
    <p:sldId id="459" r:id="rId38"/>
    <p:sldId id="448" r:id="rId39"/>
    <p:sldId id="469" r:id="rId40"/>
    <p:sldId id="453" r:id="rId41"/>
    <p:sldId id="454" r:id="rId42"/>
    <p:sldId id="456" r:id="rId43"/>
    <p:sldId id="466" r:id="rId44"/>
    <p:sldId id="455" r:id="rId45"/>
    <p:sldId id="460" r:id="rId46"/>
    <p:sldId id="461" r:id="rId47"/>
    <p:sldId id="462" r:id="rId48"/>
    <p:sldId id="463" r:id="rId49"/>
    <p:sldId id="464" r:id="rId50"/>
    <p:sldId id="467" r:id="rId51"/>
    <p:sldId id="465" r:id="rId52"/>
    <p:sldId id="421" r:id="rId53"/>
  </p:sldIdLst>
  <p:sldSz cx="9144000" cy="6858000" type="screen4x3"/>
  <p:notesSz cx="6781800" cy="9918700"/>
  <p:defaultTextStyle>
    <a:defPPr>
      <a:defRPr lang="en-US"/>
    </a:defPPr>
    <a:lvl1pPr algn="l" rtl="0" eaLnBrk="0" fontAlgn="base" hangingPunct="0">
      <a:spcBef>
        <a:spcPct val="0"/>
      </a:spcBef>
      <a:spcAft>
        <a:spcPct val="0"/>
      </a:spcAft>
      <a:defRPr sz="1900" kern="1200">
        <a:solidFill>
          <a:srgbClr val="646464"/>
        </a:solidFill>
        <a:latin typeface="Verdana" pitchFamily="34" charset="0"/>
        <a:ea typeface="+mn-ea"/>
        <a:cs typeface="+mn-cs"/>
      </a:defRPr>
    </a:lvl1pPr>
    <a:lvl2pPr marL="457200" algn="l" rtl="0" eaLnBrk="0" fontAlgn="base" hangingPunct="0">
      <a:spcBef>
        <a:spcPct val="0"/>
      </a:spcBef>
      <a:spcAft>
        <a:spcPct val="0"/>
      </a:spcAft>
      <a:defRPr sz="1900" kern="1200">
        <a:solidFill>
          <a:srgbClr val="646464"/>
        </a:solidFill>
        <a:latin typeface="Verdana" pitchFamily="34" charset="0"/>
        <a:ea typeface="+mn-ea"/>
        <a:cs typeface="+mn-cs"/>
      </a:defRPr>
    </a:lvl2pPr>
    <a:lvl3pPr marL="914400" algn="l" rtl="0" eaLnBrk="0" fontAlgn="base" hangingPunct="0">
      <a:spcBef>
        <a:spcPct val="0"/>
      </a:spcBef>
      <a:spcAft>
        <a:spcPct val="0"/>
      </a:spcAft>
      <a:defRPr sz="1900" kern="1200">
        <a:solidFill>
          <a:srgbClr val="646464"/>
        </a:solidFill>
        <a:latin typeface="Verdana" pitchFamily="34" charset="0"/>
        <a:ea typeface="+mn-ea"/>
        <a:cs typeface="+mn-cs"/>
      </a:defRPr>
    </a:lvl3pPr>
    <a:lvl4pPr marL="1371600" algn="l" rtl="0" eaLnBrk="0" fontAlgn="base" hangingPunct="0">
      <a:spcBef>
        <a:spcPct val="0"/>
      </a:spcBef>
      <a:spcAft>
        <a:spcPct val="0"/>
      </a:spcAft>
      <a:defRPr sz="1900" kern="1200">
        <a:solidFill>
          <a:srgbClr val="646464"/>
        </a:solidFill>
        <a:latin typeface="Verdana" pitchFamily="34" charset="0"/>
        <a:ea typeface="+mn-ea"/>
        <a:cs typeface="+mn-cs"/>
      </a:defRPr>
    </a:lvl4pPr>
    <a:lvl5pPr marL="1828800" algn="l" rtl="0" eaLnBrk="0" fontAlgn="base" hangingPunct="0">
      <a:spcBef>
        <a:spcPct val="0"/>
      </a:spcBef>
      <a:spcAft>
        <a:spcPct val="0"/>
      </a:spcAft>
      <a:defRPr sz="1900" kern="1200">
        <a:solidFill>
          <a:srgbClr val="646464"/>
        </a:solidFill>
        <a:latin typeface="Verdana" pitchFamily="34" charset="0"/>
        <a:ea typeface="+mn-ea"/>
        <a:cs typeface="+mn-cs"/>
      </a:defRPr>
    </a:lvl5pPr>
    <a:lvl6pPr marL="2286000" algn="l" defTabSz="914400" rtl="0" eaLnBrk="1" latinLnBrk="0" hangingPunct="1">
      <a:defRPr sz="1900" kern="1200">
        <a:solidFill>
          <a:srgbClr val="646464"/>
        </a:solidFill>
        <a:latin typeface="Verdana" pitchFamily="34" charset="0"/>
        <a:ea typeface="+mn-ea"/>
        <a:cs typeface="+mn-cs"/>
      </a:defRPr>
    </a:lvl6pPr>
    <a:lvl7pPr marL="2743200" algn="l" defTabSz="914400" rtl="0" eaLnBrk="1" latinLnBrk="0" hangingPunct="1">
      <a:defRPr sz="1900" kern="1200">
        <a:solidFill>
          <a:srgbClr val="646464"/>
        </a:solidFill>
        <a:latin typeface="Verdana" pitchFamily="34" charset="0"/>
        <a:ea typeface="+mn-ea"/>
        <a:cs typeface="+mn-cs"/>
      </a:defRPr>
    </a:lvl7pPr>
    <a:lvl8pPr marL="3200400" algn="l" defTabSz="914400" rtl="0" eaLnBrk="1" latinLnBrk="0" hangingPunct="1">
      <a:defRPr sz="1900" kern="1200">
        <a:solidFill>
          <a:srgbClr val="646464"/>
        </a:solidFill>
        <a:latin typeface="Verdana" pitchFamily="34" charset="0"/>
        <a:ea typeface="+mn-ea"/>
        <a:cs typeface="+mn-cs"/>
      </a:defRPr>
    </a:lvl8pPr>
    <a:lvl9pPr marL="3657600" algn="l" defTabSz="914400" rtl="0" eaLnBrk="1" latinLnBrk="0" hangingPunct="1">
      <a:defRPr sz="1900" kern="1200">
        <a:solidFill>
          <a:srgbClr val="64646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A2"/>
    <a:srgbClr val="1BB806"/>
    <a:srgbClr val="525152"/>
    <a:srgbClr val="646464"/>
    <a:srgbClr val="87BBE0"/>
    <a:srgbClr val="D9445A"/>
    <a:srgbClr val="0E438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986" autoAdjust="0"/>
  </p:normalViewPr>
  <p:slideViewPr>
    <p:cSldViewPr>
      <p:cViewPr varScale="1">
        <p:scale>
          <a:sx n="57" d="100"/>
          <a:sy n="57" d="100"/>
        </p:scale>
        <p:origin x="-17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90" y="-91"/>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a:solidFill>
                  <a:schemeClr val="tx1"/>
                </a:solidFill>
              </a:defRPr>
            </a:lvl1pPr>
          </a:lstStyle>
          <a:p>
            <a:pPr>
              <a:defRPr/>
            </a:pPr>
            <a:fld id="{AF637A0A-0635-4FF0-A8C4-104F9B41FC65}" type="slidenum">
              <a:rPr lang="en-US"/>
              <a:pPr>
                <a:defRPr/>
              </a:pPr>
              <a:t>‹#›</a:t>
            </a:fld>
            <a:endParaRPr lang="en-US"/>
          </a:p>
        </p:txBody>
      </p:sp>
    </p:spTree>
    <p:extLst>
      <p:ext uri="{BB962C8B-B14F-4D97-AF65-F5344CB8AC3E}">
        <p14:creationId xmlns:p14="http://schemas.microsoft.com/office/powerpoint/2010/main" val="182209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a:effectLst/>
        </p:spPr>
        <p:txBody>
          <a:bodyPr vert="horz" wrap="square" lIns="91275" tIns="45636" rIns="91275" bIns="45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275" tIns="45636" rIns="91275" bIns="45636" numCol="1" anchor="b" anchorCtr="0" compatLnSpc="1">
            <a:prstTxWarp prst="textNoShape">
              <a:avLst/>
            </a:prstTxWarp>
          </a:bodyPr>
          <a:lstStyle>
            <a:lvl1pPr algn="r" defTabSz="912813">
              <a:defRPr sz="1200">
                <a:solidFill>
                  <a:schemeClr val="tx1"/>
                </a:solidFill>
              </a:defRPr>
            </a:lvl1pPr>
          </a:lstStyle>
          <a:p>
            <a:pPr>
              <a:defRPr/>
            </a:pPr>
            <a:fld id="{7127F63C-E9C3-4AEE-8886-0FE9E09B5988}" type="slidenum">
              <a:rPr lang="en-US"/>
              <a:pPr>
                <a:defRPr/>
              </a:pPr>
              <a:t>‹#›</a:t>
            </a:fld>
            <a:endParaRPr lang="en-US"/>
          </a:p>
        </p:txBody>
      </p:sp>
    </p:spTree>
    <p:extLst>
      <p:ext uri="{BB962C8B-B14F-4D97-AF65-F5344CB8AC3E}">
        <p14:creationId xmlns:p14="http://schemas.microsoft.com/office/powerpoint/2010/main" val="329939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CAFF48-5BA9-4990-A1D0-46D61E19A301}"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lnSpc>
                <a:spcPct val="120000"/>
              </a:lnSpc>
            </a:pPr>
            <a:r>
              <a:rPr lang="de-DE" smtClean="0">
                <a:latin typeface="Times New Roman" pitchFamily="18"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4580" name="Slide Number Placeholder 3"/>
          <p:cNvSpPr>
            <a:spLocks noGrp="1"/>
          </p:cNvSpPr>
          <p:nvPr>
            <p:ph type="sldNum" sz="quarter" idx="5"/>
          </p:nvPr>
        </p:nvSpPr>
        <p:spPr>
          <a:noFill/>
        </p:spPr>
        <p:txBody>
          <a:bodyPr/>
          <a:lstStyle/>
          <a:p>
            <a:fld id="{99D124A0-0E0D-4EDE-9C9C-90FC1250919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4580" name="Slide Number Placeholder 3"/>
          <p:cNvSpPr>
            <a:spLocks noGrp="1"/>
          </p:cNvSpPr>
          <p:nvPr>
            <p:ph type="sldNum" sz="quarter" idx="5"/>
          </p:nvPr>
        </p:nvSpPr>
        <p:spPr>
          <a:noFill/>
        </p:spPr>
        <p:txBody>
          <a:bodyPr/>
          <a:lstStyle/>
          <a:p>
            <a:fld id="{99D124A0-0E0D-4EDE-9C9C-90FC1250919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98AAEA45-FA4A-4531-8247-B2F5423C3303}" type="slidenum">
              <a:rPr lang="en-US" smtClean="0"/>
              <a:pPr/>
              <a:t>52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a:defRPr sz="1900">
                <a:solidFill>
                  <a:srgbClr val="646464"/>
                </a:solidFill>
                <a:latin typeface="Verdana" pitchFamily="34" charset="0"/>
              </a:defRPr>
            </a:lvl1pPr>
            <a:lvl2pPr marL="742950" indent="-285750">
              <a:defRPr sz="1900">
                <a:solidFill>
                  <a:srgbClr val="646464"/>
                </a:solidFill>
                <a:latin typeface="Verdana" pitchFamily="34" charset="0"/>
              </a:defRPr>
            </a:lvl2pPr>
            <a:lvl3pPr marL="1143000" indent="-228600">
              <a:defRPr sz="1900">
                <a:solidFill>
                  <a:srgbClr val="646464"/>
                </a:solidFill>
                <a:latin typeface="Verdana" pitchFamily="34" charset="0"/>
              </a:defRPr>
            </a:lvl3pPr>
            <a:lvl4pPr marL="1600200" indent="-228600">
              <a:defRPr sz="1900">
                <a:solidFill>
                  <a:srgbClr val="646464"/>
                </a:solidFill>
                <a:latin typeface="Verdana" pitchFamily="34" charset="0"/>
              </a:defRPr>
            </a:lvl4pPr>
            <a:lvl5pPr marL="2057400" indent="-228600">
              <a:defRPr sz="1900">
                <a:solidFill>
                  <a:srgbClr val="646464"/>
                </a:solidFill>
                <a:latin typeface="Verdana" pitchFamily="34" charset="0"/>
              </a:defRPr>
            </a:lvl5pPr>
            <a:lvl6pPr marL="2514600" indent="-228600" eaLnBrk="0" fontAlgn="base" hangingPunct="0">
              <a:spcBef>
                <a:spcPct val="0"/>
              </a:spcBef>
              <a:spcAft>
                <a:spcPct val="0"/>
              </a:spcAft>
              <a:defRPr sz="1900">
                <a:solidFill>
                  <a:srgbClr val="646464"/>
                </a:solidFill>
                <a:latin typeface="Verdana" pitchFamily="34" charset="0"/>
              </a:defRPr>
            </a:lvl6pPr>
            <a:lvl7pPr marL="2971800" indent="-228600" eaLnBrk="0" fontAlgn="base" hangingPunct="0">
              <a:spcBef>
                <a:spcPct val="0"/>
              </a:spcBef>
              <a:spcAft>
                <a:spcPct val="0"/>
              </a:spcAft>
              <a:defRPr sz="1900">
                <a:solidFill>
                  <a:srgbClr val="646464"/>
                </a:solidFill>
                <a:latin typeface="Verdana" pitchFamily="34" charset="0"/>
              </a:defRPr>
            </a:lvl7pPr>
            <a:lvl8pPr marL="3429000" indent="-228600" eaLnBrk="0" fontAlgn="base" hangingPunct="0">
              <a:spcBef>
                <a:spcPct val="0"/>
              </a:spcBef>
              <a:spcAft>
                <a:spcPct val="0"/>
              </a:spcAft>
              <a:defRPr sz="1900">
                <a:solidFill>
                  <a:srgbClr val="646464"/>
                </a:solidFill>
                <a:latin typeface="Verdana" pitchFamily="34" charset="0"/>
              </a:defRPr>
            </a:lvl8pPr>
            <a:lvl9pPr marL="3886200" indent="-228600" eaLnBrk="0" fontAlgn="base" hangingPunct="0">
              <a:spcBef>
                <a:spcPct val="0"/>
              </a:spcBef>
              <a:spcAft>
                <a:spcPct val="0"/>
              </a:spcAft>
              <a:defRPr sz="1900">
                <a:solidFill>
                  <a:srgbClr val="646464"/>
                </a:solidFill>
                <a:latin typeface="Verdana" pitchFamily="34" charset="0"/>
              </a:defRPr>
            </a:lvl9pPr>
          </a:lstStyle>
          <a:p>
            <a:pPr>
              <a:lnSpc>
                <a:spcPct val="90000"/>
              </a:lnSpc>
              <a:defRPr/>
            </a:pPr>
            <a:r>
              <a:rPr lang="en-US" sz="1000" smtClean="0">
                <a:solidFill>
                  <a:schemeClr val="bg1"/>
                </a:solidFill>
                <a:latin typeface="Univers" pitchFamily="34" charset="0"/>
              </a:rPr>
              <a:t>International</a:t>
            </a:r>
            <a:br>
              <a:rPr lang="en-US" sz="1000" smtClean="0">
                <a:solidFill>
                  <a:schemeClr val="bg1"/>
                </a:solidFill>
                <a:latin typeface="Univers" pitchFamily="34" charset="0"/>
              </a:rPr>
            </a:br>
            <a:r>
              <a:rPr lang="en-US" sz="1000" smtClean="0">
                <a:solidFill>
                  <a:schemeClr val="bg1"/>
                </a:solidFill>
                <a:latin typeface="Univers" pitchFamily="34" charset="0"/>
              </a:rPr>
              <a:t>Telecommunication</a:t>
            </a:r>
            <a:br>
              <a:rPr lang="en-US" sz="1000" smtClean="0">
                <a:solidFill>
                  <a:schemeClr val="bg1"/>
                </a:solidFill>
                <a:latin typeface="Univers" pitchFamily="34" charset="0"/>
              </a:rPr>
            </a:br>
            <a:r>
              <a:rPr lang="en-US" sz="1000" smtClean="0">
                <a:solidFill>
                  <a:schemeClr val="bg1"/>
                </a:solidFill>
                <a:latin typeface="Univers" pitchFamily="34" charset="0"/>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defRPr/>
            </a:pPr>
            <a:r>
              <a:rPr lang="en-US" sz="1000">
                <a:solidFill>
                  <a:srgbClr val="000000"/>
                </a:solidFill>
              </a:rPr>
              <a:t> </a:t>
            </a:r>
            <a:endParaRPr lang="en-US" sz="2400">
              <a:solidFill>
                <a:schemeClr val="tx1"/>
              </a:solidFill>
            </a:endParaRPr>
          </a:p>
        </p:txBody>
      </p:sp>
      <p:sp>
        <p:nvSpPr>
          <p:cNvPr id="9" name="Line 21"/>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p:spPr>
        <p:txBody>
          <a:bodyPr/>
          <a:lstStyle/>
          <a:p>
            <a:pPr>
              <a:defRPr/>
            </a:pPr>
            <a:endParaRPr lang="en-GB"/>
          </a:p>
        </p:txBody>
      </p:sp>
      <p:sp>
        <p:nvSpPr>
          <p:cNvPr id="10"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pPr>
              <a:defRPr/>
            </a:pPr>
            <a:endParaRPr lang="en-GB"/>
          </a:p>
        </p:txBody>
      </p:sp>
      <p:pic>
        <p:nvPicPr>
          <p:cNvPr id="11" name="Picture 28"/>
          <p:cNvPicPr>
            <a:picLocks noChangeAspect="1" noChangeArrowheads="1"/>
          </p:cNvPicPr>
          <p:nvPr userDrawn="1"/>
        </p:nvPicPr>
        <p:blipFill>
          <a:blip r:embed="rId3" cstate="print"/>
          <a:srcRect/>
          <a:stretch>
            <a:fillRect/>
          </a:stretch>
        </p:blipFill>
        <p:spPr bwMode="white">
          <a:xfrm>
            <a:off x="344006" y="5819439"/>
            <a:ext cx="1944688" cy="815975"/>
          </a:xfrm>
          <a:prstGeom prst="rect">
            <a:avLst/>
          </a:prstGeom>
          <a:noFill/>
          <a:ln w="76200" algn="ctr">
            <a:noFill/>
            <a:miter lim="800000"/>
            <a:headEnd/>
            <a:tailEnd/>
          </a:ln>
        </p:spPr>
      </p:pic>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pic>
        <p:nvPicPr>
          <p:cNvPr id="13" name="Picture 7" descr="C:\Users\PHIL\Desktop\Tanzani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2039" y="5774853"/>
            <a:ext cx="10080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esktop\logo_ce-en.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12360" y="5829946"/>
            <a:ext cx="1224136" cy="847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escription : Description: C:\Users\Administrator\Documents\ACPLOGOC.TI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55875" y="6105525"/>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Description : sadc"/>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21882" y="6016625"/>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61100" y="6016625"/>
            <a:ext cx="1111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A4E3B8EC-104F-4E9A-9B78-E8F72BA15B49}"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5A31491E-86CB-4E8B-9D6B-CE38252EB49A}"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42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84D7349A-86AE-4D9D-99C9-C96CA5671C94}"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88"/>
            <a:ext cx="7772400" cy="6413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4213" y="1989138"/>
            <a:ext cx="7772400" cy="4256087"/>
          </a:xfrm>
        </p:spPr>
        <p:txBody>
          <a:bodyPr/>
          <a:lstStyle/>
          <a:p>
            <a:pPr lvl="0"/>
            <a:endParaRPr lang="en-GB" noProof="0" smtClean="0"/>
          </a:p>
        </p:txBody>
      </p:sp>
      <p:sp>
        <p:nvSpPr>
          <p:cNvPr id="4" name="Rectangle 43"/>
          <p:cNvSpPr>
            <a:spLocks noGrp="1" noChangeArrowheads="1"/>
          </p:cNvSpPr>
          <p:nvPr>
            <p:ph type="sldNum" sz="quarter" idx="10"/>
          </p:nvPr>
        </p:nvSpPr>
        <p:spPr>
          <a:ln/>
        </p:spPr>
        <p:txBody>
          <a:bodyPr/>
          <a:lstStyle>
            <a:lvl1pPr>
              <a:defRPr/>
            </a:lvl1pPr>
          </a:lstStyle>
          <a:p>
            <a:pPr>
              <a:defRPr/>
            </a:pPr>
            <a:fld id="{0E6CFB50-CB01-4118-B110-0776DA9136AD}"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3"/>
          <p:cNvSpPr>
            <a:spLocks noGrp="1" noChangeArrowheads="1"/>
          </p:cNvSpPr>
          <p:nvPr>
            <p:ph type="sldNum" sz="quarter" idx="10"/>
          </p:nvPr>
        </p:nvSpPr>
        <p:spPr>
          <a:ln/>
        </p:spPr>
        <p:txBody>
          <a:bodyPr/>
          <a:lstStyle>
            <a:lvl1pPr>
              <a:defRPr/>
            </a:lvl1pPr>
          </a:lstStyle>
          <a:p>
            <a:pPr>
              <a:defRPr/>
            </a:pPr>
            <a:fld id="{11148FFD-F4A2-48BD-8221-1BE0E5A67FD5}"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95D32716-F185-4D9B-AB03-42F025BF8F6B}"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3"/>
          <p:cNvSpPr>
            <a:spLocks noGrp="1" noChangeArrowheads="1"/>
          </p:cNvSpPr>
          <p:nvPr>
            <p:ph type="sldNum" sz="quarter" idx="10"/>
          </p:nvPr>
        </p:nvSpPr>
        <p:spPr>
          <a:ln/>
        </p:spPr>
        <p:txBody>
          <a:bodyPr/>
          <a:lstStyle>
            <a:lvl1pPr>
              <a:defRPr/>
            </a:lvl1pPr>
          </a:lstStyle>
          <a:p>
            <a:pPr>
              <a:defRPr/>
            </a:pPr>
            <a:fld id="{37FC5D57-9C3D-434F-AB27-5B3498225E8A}"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3"/>
          <p:cNvSpPr>
            <a:spLocks noGrp="1" noChangeArrowheads="1"/>
          </p:cNvSpPr>
          <p:nvPr>
            <p:ph type="sldNum" sz="quarter" idx="10"/>
          </p:nvPr>
        </p:nvSpPr>
        <p:spPr>
          <a:ln/>
        </p:spPr>
        <p:txBody>
          <a:bodyPr/>
          <a:lstStyle>
            <a:lvl1pPr>
              <a:defRPr/>
            </a:lvl1pPr>
          </a:lstStyle>
          <a:p>
            <a:pPr>
              <a:defRPr/>
            </a:pPr>
            <a:fld id="{7C7792C4-5ACA-43F1-98A5-A34DACFB7226}" type="slidenum">
              <a:rPr lang="en-US"/>
              <a:pPr>
                <a:defRPr/>
              </a:pPr>
              <a:t>‹#›</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3"/>
          <p:cNvSpPr>
            <a:spLocks noGrp="1" noChangeArrowheads="1"/>
          </p:cNvSpPr>
          <p:nvPr>
            <p:ph type="sldNum" sz="quarter" idx="10"/>
          </p:nvPr>
        </p:nvSpPr>
        <p:spPr>
          <a:ln/>
        </p:spPr>
        <p:txBody>
          <a:bodyPr/>
          <a:lstStyle>
            <a:lvl1pPr>
              <a:defRPr/>
            </a:lvl1pPr>
          </a:lstStyle>
          <a:p>
            <a:pPr>
              <a:defRPr/>
            </a:pPr>
            <a:fld id="{04BCE8E1-43FA-43F1-AC50-710CE6CE4DF9}" type="slidenum">
              <a:rPr lang="en-US"/>
              <a:pPr>
                <a:defRPr/>
              </a:pPr>
              <a:t>‹#›</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C24C4520-31F7-4407-ADBE-2FE1695119A3}" type="slidenum">
              <a:rPr lang="en-US"/>
              <a:pPr>
                <a:defRPr/>
              </a:pPr>
              <a:t>‹#›</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7B80233-22C8-471F-8467-FB5933613D80}"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49ED6B2-921B-417E-9013-B96706F03680}"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5"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Line 61"/>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p:spPr>
        <p:txBody>
          <a:bodyPr/>
          <a:lstStyle/>
          <a:p>
            <a:pPr>
              <a:defRPr/>
            </a:pPr>
            <a:endParaRPr lang="en-GB"/>
          </a:p>
        </p:txBody>
      </p:sp>
      <p:sp>
        <p:nvSpPr>
          <p:cNvPr id="2052"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804275" y="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charset="0"/>
                <a:cs typeface="Times New Roman" pitchFamily="18" charset="0"/>
              </a:defRPr>
            </a:lvl1pPr>
          </a:lstStyle>
          <a:p>
            <a:pPr>
              <a:defRPr/>
            </a:pPr>
            <a:fld id="{63EAE519-97ED-4F21-9F77-206ADF5DBC50}" type="slidenum">
              <a:rPr lang="en-US"/>
              <a:pPr>
                <a:defRPr/>
              </a:pPr>
              <a:t>‹#›</a:t>
            </a:fld>
            <a:endParaRPr lang="en-US"/>
          </a:p>
        </p:txBody>
      </p:sp>
      <p:sp>
        <p:nvSpPr>
          <p:cNvPr id="1066" name="Rectangle 42"/>
          <p:cNvSpPr>
            <a:spLocks noGrp="1" noChangeArrowheads="1"/>
          </p:cNvSpPr>
          <p:nvPr>
            <p:ph type="ftr" sz="quarter" idx="3"/>
          </p:nvPr>
        </p:nvSpPr>
        <p:spPr bwMode="auto">
          <a:xfrm>
            <a:off x="2195513" y="6424613"/>
            <a:ext cx="445770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eaLnBrk="1" hangingPunct="1">
              <a:defRPr sz="1000">
                <a:solidFill>
                  <a:srgbClr val="0E438A"/>
                </a:solidFill>
                <a:latin typeface="Zurich BT" charset="0"/>
                <a:cs typeface="Times New Roman" pitchFamily="18" charset="0"/>
              </a:defRPr>
            </a:lvl1pPr>
          </a:lstStyle>
          <a:p>
            <a:pPr>
              <a:defRPr/>
            </a:pPr>
            <a:endParaRPr lang="en-US" dirty="0"/>
          </a:p>
        </p:txBody>
      </p:sp>
      <p:sp>
        <p:nvSpPr>
          <p:cNvPr id="2055"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63"/>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p:spPr>
        <p:txBody>
          <a:bodyPr/>
          <a:lstStyle/>
          <a:p>
            <a:pPr>
              <a:defRPr/>
            </a:pPr>
            <a:endParaRPr lang="en-GB"/>
          </a:p>
        </p:txBody>
      </p:sp>
      <p:pic>
        <p:nvPicPr>
          <p:cNvPr id="2057" name="Picture 67"/>
          <p:cNvPicPr>
            <a:picLocks noChangeAspect="1" noChangeArrowheads="1"/>
          </p:cNvPicPr>
          <p:nvPr userDrawn="1"/>
        </p:nvPicPr>
        <p:blipFill>
          <a:blip r:embed="rId16" cstate="print"/>
          <a:srcRect/>
          <a:stretch>
            <a:fillRect/>
          </a:stretch>
        </p:blipFill>
        <p:spPr bwMode="white">
          <a:xfrm>
            <a:off x="251520" y="5926138"/>
            <a:ext cx="1873250" cy="785812"/>
          </a:xfrm>
          <a:prstGeom prst="rect">
            <a:avLst/>
          </a:prstGeom>
          <a:noFill/>
          <a:ln w="76200" algn="ctr">
            <a:noFill/>
            <a:miter lim="800000"/>
            <a:headEnd/>
            <a:tailEnd/>
          </a:ln>
        </p:spPr>
      </p:pic>
      <p:pic>
        <p:nvPicPr>
          <p:cNvPr id="2" name="Picture 2" descr="C:\Users\Administrator\Desktop\logo_ce-en.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0313" y="5926137"/>
            <a:ext cx="1224135" cy="786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PHIL\Desktop\Tanzania logo.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16016" y="5926138"/>
            <a:ext cx="10080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Description : Description: C:\Users\Administrator\Documents\ACPLOGOC.TIF"/>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55875" y="6105525"/>
            <a:ext cx="919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Description : sadc"/>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621882" y="6016625"/>
            <a:ext cx="798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084168" y="6016625"/>
            <a:ext cx="11112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ransition>
    <p:fade/>
  </p:transition>
  <p:timing>
    <p:tnLst>
      <p:par>
        <p:cTn id="1" dur="indefinite" restart="never" nodeType="tmRoot"/>
      </p:par>
    </p:tnLst>
  </p:timing>
  <p:hf sldNum="0" hdr="0" ftr="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booking.com/"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214313" y="744538"/>
            <a:ext cx="8605837" cy="755650"/>
          </a:xfrm>
        </p:spPr>
        <p:txBody>
          <a:bodyPr/>
          <a:lstStyle/>
          <a:p>
            <a:pPr>
              <a:defRPr/>
            </a:pPr>
            <a:r>
              <a:rPr lang="en-US" dirty="0" smtClean="0">
                <a:effectLst>
                  <a:outerShdw blurRad="38100" dist="38100" dir="2700000" algn="tl">
                    <a:srgbClr val="C0C0C0"/>
                  </a:outerShdw>
                </a:effectLst>
              </a:rPr>
              <a:t>HIPSSA Project</a:t>
            </a:r>
            <a:br>
              <a:rPr lang="en-US" dirty="0" smtClean="0">
                <a:effectLst>
                  <a:outerShdw blurRad="38100" dist="38100" dir="2700000" algn="tl">
                    <a:srgbClr val="C0C0C0"/>
                  </a:outerShdw>
                </a:effectLst>
              </a:rPr>
            </a:br>
            <a:endParaRPr lang="en-US" dirty="0" smtClean="0">
              <a:effectLst>
                <a:outerShdw blurRad="38100" dist="38100" dir="2700000" algn="tl">
                  <a:srgbClr val="C0C0C0"/>
                </a:outerShdw>
              </a:effectLst>
            </a:endParaRPr>
          </a:p>
        </p:txBody>
      </p:sp>
      <p:sp>
        <p:nvSpPr>
          <p:cNvPr id="2" name="Rectangle 1045"/>
          <p:cNvSpPr>
            <a:spLocks noChangeArrowheads="1"/>
          </p:cNvSpPr>
          <p:nvPr/>
        </p:nvSpPr>
        <p:spPr bwMode="auto">
          <a:xfrm>
            <a:off x="323850" y="1920449"/>
            <a:ext cx="8605838" cy="1631216"/>
          </a:xfrm>
          <a:prstGeom prst="rect">
            <a:avLst/>
          </a:prstGeom>
          <a:noFill/>
          <a:ln>
            <a:noFill/>
          </a:ln>
          <a:extLst/>
        </p:spPr>
        <p:txBody>
          <a:bodyPr anchor="ctr">
            <a:spAutoFit/>
          </a:bodyPr>
          <a:lstStyle/>
          <a:p>
            <a:pPr algn="ctr">
              <a:defRPr/>
            </a:pPr>
            <a:r>
              <a:rPr lang="en-US" sz="1800" b="1" dirty="0">
                <a:solidFill>
                  <a:srgbClr val="1B5BA2"/>
                </a:solidFill>
                <a:effectLst>
                  <a:outerShdw blurRad="38100" dist="38100" dir="2700000" algn="tl">
                    <a:srgbClr val="C0C0C0"/>
                  </a:outerShdw>
                </a:effectLst>
              </a:rPr>
              <a:t>Support for Harmonization of the ICT Policies </a:t>
            </a:r>
            <a:br>
              <a:rPr lang="en-US" sz="1800" b="1" dirty="0">
                <a:solidFill>
                  <a:srgbClr val="1B5BA2"/>
                </a:solidFill>
                <a:effectLst>
                  <a:outerShdw blurRad="38100" dist="38100" dir="2700000" algn="tl">
                    <a:srgbClr val="C0C0C0"/>
                  </a:outerShdw>
                </a:effectLst>
              </a:rPr>
            </a:br>
            <a:r>
              <a:rPr lang="en-US" sz="1800" b="1" dirty="0">
                <a:solidFill>
                  <a:srgbClr val="1B5BA2"/>
                </a:solidFill>
                <a:effectLst>
                  <a:outerShdw blurRad="38100" dist="38100" dir="2700000" algn="tl">
                    <a:srgbClr val="C0C0C0"/>
                  </a:outerShdw>
                </a:effectLst>
              </a:rPr>
              <a:t>in Sub-Sahara Africa, </a:t>
            </a:r>
          </a:p>
          <a:p>
            <a:pPr algn="ctr">
              <a:defRPr/>
            </a:pPr>
            <a:r>
              <a:rPr lang="en-US" sz="2400" dirty="0">
                <a:solidFill>
                  <a:srgbClr val="1B5BA2"/>
                </a:solidFill>
                <a:effectLst>
                  <a:outerShdw blurRad="38100" dist="38100" dir="2700000" algn="tl">
                    <a:srgbClr val="C0C0C0"/>
                  </a:outerShdw>
                </a:effectLst>
              </a:rPr>
              <a:t/>
            </a:r>
            <a:br>
              <a:rPr lang="en-US" sz="2400" dirty="0">
                <a:solidFill>
                  <a:srgbClr val="1B5BA2"/>
                </a:solidFill>
                <a:effectLst>
                  <a:outerShdw blurRad="38100" dist="38100" dir="2700000" algn="tl">
                    <a:srgbClr val="C0C0C0"/>
                  </a:outerShdw>
                </a:effectLst>
              </a:rPr>
            </a:br>
            <a:endParaRPr lang="en-US" sz="4000" b="1" dirty="0">
              <a:solidFill>
                <a:srgbClr val="1B5BA2"/>
              </a:solidFill>
              <a:effectLst>
                <a:outerShdw blurRad="38100" dist="38100" dir="2700000" algn="tl">
                  <a:srgbClr val="C0C0C0"/>
                </a:outerShdw>
              </a:effectLst>
            </a:endParaRPr>
          </a:p>
        </p:txBody>
      </p:sp>
      <p:sp>
        <p:nvSpPr>
          <p:cNvPr id="3076" name="Rectangle 3"/>
          <p:cNvSpPr>
            <a:spLocks noChangeArrowheads="1"/>
          </p:cNvSpPr>
          <p:nvPr/>
        </p:nvSpPr>
        <p:spPr bwMode="auto">
          <a:xfrm>
            <a:off x="467545" y="3143250"/>
            <a:ext cx="8104956" cy="2305246"/>
          </a:xfrm>
          <a:prstGeom prst="rect">
            <a:avLst/>
          </a:prstGeom>
          <a:noFill/>
          <a:ln w="9525">
            <a:noFill/>
            <a:miter lim="800000"/>
            <a:headEnd/>
            <a:tailEnd/>
          </a:ln>
        </p:spPr>
        <p:txBody>
          <a:bodyPr wrap="square">
            <a:spAutoFit/>
          </a:bodyPr>
          <a:lstStyle/>
          <a:p>
            <a:pPr algn="ctr">
              <a:defRPr/>
            </a:pPr>
            <a:r>
              <a:rPr lang="en-US" sz="2400" b="1" dirty="0" smtClean="0">
                <a:solidFill>
                  <a:schemeClr val="tx1">
                    <a:lumMod val="75000"/>
                  </a:schemeClr>
                </a:solidFill>
                <a:effectLst>
                  <a:outerShdw blurRad="38100" dist="38100" dir="2700000" algn="tl">
                    <a:srgbClr val="C0C0C0"/>
                  </a:outerShdw>
                </a:effectLst>
              </a:rPr>
              <a:t>TRAINING /DATA PROTECTION LAW</a:t>
            </a:r>
          </a:p>
          <a:p>
            <a:pPr>
              <a:defRPr/>
            </a:pPr>
            <a:endParaRPr lang="en-US" dirty="0"/>
          </a:p>
          <a:p>
            <a:pPr algn="r">
              <a:lnSpc>
                <a:spcPct val="90000"/>
              </a:lnSpc>
              <a:defRPr/>
            </a:pPr>
            <a:endParaRPr lang="fr-FR" sz="2000" b="1" dirty="0" smtClean="0">
              <a:solidFill>
                <a:schemeClr val="tx1"/>
              </a:solidFill>
            </a:endParaRPr>
          </a:p>
          <a:p>
            <a:pPr algn="r">
              <a:lnSpc>
                <a:spcPct val="90000"/>
              </a:lnSpc>
              <a:defRPr/>
            </a:pPr>
            <a:r>
              <a:rPr lang="fr-FR" sz="2000" b="1" dirty="0" smtClean="0">
                <a:solidFill>
                  <a:schemeClr val="tx1"/>
                </a:solidFill>
              </a:rPr>
              <a:t>Pria Chetty, </a:t>
            </a:r>
          </a:p>
          <a:p>
            <a:pPr algn="r">
              <a:lnSpc>
                <a:spcPct val="90000"/>
              </a:lnSpc>
              <a:defRPr/>
            </a:pPr>
            <a:r>
              <a:rPr lang="fr-FR" sz="1800" dirty="0" smtClean="0">
                <a:solidFill>
                  <a:schemeClr val="tx1"/>
                </a:solidFill>
              </a:rPr>
              <a:t>International Legal </a:t>
            </a:r>
            <a:r>
              <a:rPr lang="fr-FR" sz="1800" dirty="0">
                <a:solidFill>
                  <a:schemeClr val="tx1"/>
                </a:solidFill>
              </a:rPr>
              <a:t>Expert </a:t>
            </a:r>
            <a:r>
              <a:rPr lang="fr-FR" sz="1800" dirty="0" smtClean="0">
                <a:solidFill>
                  <a:schemeClr val="tx1"/>
                </a:solidFill>
              </a:rPr>
              <a:t>on Data Protection</a:t>
            </a:r>
          </a:p>
          <a:p>
            <a:pPr algn="r">
              <a:lnSpc>
                <a:spcPct val="90000"/>
              </a:lnSpc>
              <a:defRPr/>
            </a:pPr>
            <a:endParaRPr lang="fr-FR" sz="1800" dirty="0">
              <a:solidFill>
                <a:schemeClr val="tx1"/>
              </a:solidFill>
            </a:endParaRPr>
          </a:p>
          <a:p>
            <a:pPr algn="r">
              <a:lnSpc>
                <a:spcPct val="90000"/>
              </a:lnSpc>
              <a:defRPr/>
            </a:pPr>
            <a:r>
              <a:rPr lang="fr-FR" sz="1800" b="1" dirty="0" smtClean="0">
                <a:solidFill>
                  <a:schemeClr val="tx1"/>
                </a:solidFill>
              </a:rPr>
              <a:t>Baraka </a:t>
            </a:r>
            <a:r>
              <a:rPr lang="fr-FR" sz="1800" b="1" dirty="0" err="1" smtClean="0">
                <a:solidFill>
                  <a:schemeClr val="tx1"/>
                </a:solidFill>
              </a:rPr>
              <a:t>Kanyabuhinya</a:t>
            </a:r>
            <a:r>
              <a:rPr lang="fr-FR" sz="1800" dirty="0" smtClean="0">
                <a:solidFill>
                  <a:schemeClr val="tx1"/>
                </a:solidFill>
              </a:rPr>
              <a:t>,</a:t>
            </a:r>
          </a:p>
          <a:p>
            <a:pPr algn="r">
              <a:lnSpc>
                <a:spcPct val="90000"/>
              </a:lnSpc>
              <a:defRPr/>
            </a:pPr>
            <a:r>
              <a:rPr lang="fr-FR" sz="1800" dirty="0" smtClean="0">
                <a:solidFill>
                  <a:schemeClr val="tx1"/>
                </a:solidFill>
              </a:rPr>
              <a:t>National Legal Expert, Data Protection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Protection Law</a:t>
            </a:r>
            <a:endParaRPr lang="en-ZA" dirty="0"/>
          </a:p>
        </p:txBody>
      </p:sp>
      <p:sp>
        <p:nvSpPr>
          <p:cNvPr id="3" name="Content Placeholder 2"/>
          <p:cNvSpPr>
            <a:spLocks noGrp="1"/>
          </p:cNvSpPr>
          <p:nvPr>
            <p:ph idx="1"/>
          </p:nvPr>
        </p:nvSpPr>
        <p:spPr>
          <a:xfrm>
            <a:off x="683568" y="1844824"/>
            <a:ext cx="7772400" cy="4256087"/>
          </a:xfrm>
        </p:spPr>
        <p:txBody>
          <a:bodyPr/>
          <a:lstStyle/>
          <a:p>
            <a:pPr marL="0" indent="0" algn="ctr">
              <a:buNone/>
            </a:pPr>
            <a:r>
              <a:rPr lang="en-US" sz="2000" dirty="0"/>
              <a:t>The purpose of promulgating a new law is to cure a certain mischief. </a:t>
            </a:r>
            <a:r>
              <a:rPr lang="en-GB" sz="2000" dirty="0" smtClean="0"/>
              <a:t>Incidences </a:t>
            </a:r>
            <a:r>
              <a:rPr lang="en-GB" sz="2000" dirty="0"/>
              <a:t>of violation of right to privacy, misuse of information and unauthorized data access are on tremendous increase and counter-intervention cannot wait longer. Unwanted phone calls, loss of data, unauthorized intrusion to </a:t>
            </a:r>
            <a:r>
              <a:rPr lang="en-GB" sz="2000" dirty="0" err="1"/>
              <a:t>sim</a:t>
            </a:r>
            <a:r>
              <a:rPr lang="en-GB" sz="2000" dirty="0"/>
              <a:t> cards, </a:t>
            </a:r>
            <a:r>
              <a:rPr lang="en-GB" sz="2000" dirty="0" err="1"/>
              <a:t>sim</a:t>
            </a:r>
            <a:r>
              <a:rPr lang="en-GB" sz="2000" dirty="0"/>
              <a:t> swapping and </a:t>
            </a:r>
            <a:r>
              <a:rPr lang="en-GB" sz="2000" dirty="0" smtClean="0"/>
              <a:t>unsolicited </a:t>
            </a:r>
            <a:r>
              <a:rPr lang="en-GB" sz="2000" dirty="0"/>
              <a:t>emails (spam) are common incidences, violating the right to privacy</a:t>
            </a:r>
            <a:r>
              <a:rPr lang="en-ZA" sz="2000" dirty="0"/>
              <a:t> </a:t>
            </a:r>
            <a:endParaRPr lang="en-ZA" sz="2000" dirty="0" smtClean="0"/>
          </a:p>
          <a:p>
            <a:endParaRPr lang="en-ZA" sz="2000" dirty="0"/>
          </a:p>
          <a:p>
            <a:pPr marL="0" indent="0" algn="r">
              <a:buNone/>
            </a:pPr>
            <a:r>
              <a:rPr lang="en-US" sz="1100" dirty="0" smtClean="0"/>
              <a:t>See </a:t>
            </a:r>
            <a:r>
              <a:rPr lang="en-US" sz="1100" dirty="0"/>
              <a:t>the Business Times Dated 22 December 2010, at http://thecitizen.co.tz/business/-/6535-misuse-of-ict-alarms-government</a:t>
            </a:r>
            <a:endParaRPr lang="en-ZA" sz="1100" dirty="0"/>
          </a:p>
          <a:p>
            <a:pPr marL="0" indent="0">
              <a:buNone/>
            </a:pPr>
            <a:endParaRPr lang="en-ZA" dirty="0"/>
          </a:p>
        </p:txBody>
      </p:sp>
    </p:spTree>
    <p:extLst>
      <p:ext uri="{BB962C8B-B14F-4D97-AF65-F5344CB8AC3E}">
        <p14:creationId xmlns:p14="http://schemas.microsoft.com/office/powerpoint/2010/main" val="40651301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200329"/>
          </a:xfrm>
        </p:spPr>
        <p:txBody>
          <a:bodyPr/>
          <a:lstStyle/>
          <a:p>
            <a:r>
              <a:rPr lang="en-ZA" dirty="0" smtClean="0"/>
              <a:t>Purpose of Data Protection Law</a:t>
            </a:r>
            <a:endParaRPr lang="en-ZA" dirty="0"/>
          </a:p>
        </p:txBody>
      </p:sp>
      <p:sp>
        <p:nvSpPr>
          <p:cNvPr id="3" name="Content Placeholder 2"/>
          <p:cNvSpPr>
            <a:spLocks noGrp="1"/>
          </p:cNvSpPr>
          <p:nvPr>
            <p:ph idx="1"/>
          </p:nvPr>
        </p:nvSpPr>
        <p:spPr>
          <a:xfrm>
            <a:off x="683568" y="1772816"/>
            <a:ext cx="8208267" cy="4256087"/>
          </a:xfrm>
        </p:spPr>
        <p:txBody>
          <a:bodyPr/>
          <a:lstStyle/>
          <a:p>
            <a:r>
              <a:rPr lang="en-GB" sz="2000" dirty="0" smtClean="0"/>
              <a:t>Give effect to right to privacy</a:t>
            </a:r>
          </a:p>
          <a:p>
            <a:r>
              <a:rPr lang="en-GB" sz="2000" dirty="0" smtClean="0"/>
              <a:t>ICT technology developments impacts right </a:t>
            </a:r>
            <a:r>
              <a:rPr lang="en-GB" sz="2000" dirty="0"/>
              <a:t>to the protection of personal data in commercial activities as well as in electronic government (</a:t>
            </a:r>
            <a:r>
              <a:rPr lang="en-GB" sz="2000" dirty="0" err="1"/>
              <a:t>eGov</a:t>
            </a:r>
            <a:r>
              <a:rPr lang="en-GB" sz="2000" dirty="0"/>
              <a:t>) </a:t>
            </a:r>
            <a:r>
              <a:rPr lang="en-GB" sz="2000" dirty="0" smtClean="0"/>
              <a:t>activities</a:t>
            </a:r>
          </a:p>
          <a:p>
            <a:r>
              <a:rPr lang="en-GB" sz="2000" dirty="0" smtClean="0"/>
              <a:t>Responds to illegitimate and unlawful monitoring of personal communications</a:t>
            </a:r>
          </a:p>
          <a:p>
            <a:r>
              <a:rPr lang="en-GB" sz="2000" dirty="0" smtClean="0"/>
              <a:t>Responds to direct marketing concerns involving PI</a:t>
            </a:r>
          </a:p>
          <a:p>
            <a:r>
              <a:rPr lang="en-GB" sz="2000" dirty="0" smtClean="0"/>
              <a:t>Address inconsistencies - automated decision making </a:t>
            </a:r>
          </a:p>
          <a:p>
            <a:r>
              <a:rPr lang="en-GB" sz="2000" dirty="0" smtClean="0"/>
              <a:t>Data </a:t>
            </a:r>
            <a:r>
              <a:rPr lang="en-GB" sz="2000" dirty="0"/>
              <a:t>protection regulation </a:t>
            </a:r>
            <a:r>
              <a:rPr lang="en-GB" sz="2000" dirty="0" smtClean="0"/>
              <a:t>-  </a:t>
            </a:r>
            <a:r>
              <a:rPr lang="en-GB" sz="2000" dirty="0"/>
              <a:t>ensure that the benefits of using information and communication technologies is not concurrent with weakened protection of personal </a:t>
            </a:r>
            <a:r>
              <a:rPr lang="en-GB" sz="2000" dirty="0" smtClean="0"/>
              <a:t>data</a:t>
            </a:r>
          </a:p>
          <a:p>
            <a:r>
              <a:rPr lang="en-GB" sz="2000" dirty="0"/>
              <a:t>Harmonised approaches</a:t>
            </a:r>
          </a:p>
          <a:p>
            <a:endParaRPr lang="en-ZA" sz="2000" dirty="0"/>
          </a:p>
          <a:p>
            <a:endParaRPr lang="en-ZA" dirty="0"/>
          </a:p>
        </p:txBody>
      </p:sp>
    </p:spTree>
    <p:extLst>
      <p:ext uri="{BB962C8B-B14F-4D97-AF65-F5344CB8AC3E}">
        <p14:creationId xmlns:p14="http://schemas.microsoft.com/office/powerpoint/2010/main" val="7927035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712"/>
            <a:ext cx="7772400" cy="888217"/>
          </a:xfrm>
        </p:spPr>
        <p:txBody>
          <a:bodyPr/>
          <a:lstStyle/>
          <a:p>
            <a:r>
              <a:rPr lang="en-ZA" dirty="0" smtClean="0"/>
              <a:t>Practical Objectives of Law</a:t>
            </a:r>
            <a:endParaRPr lang="en-ZA" dirty="0"/>
          </a:p>
        </p:txBody>
      </p:sp>
      <p:sp>
        <p:nvSpPr>
          <p:cNvPr id="3" name="Content Placeholder 2"/>
          <p:cNvSpPr>
            <a:spLocks noGrp="1"/>
          </p:cNvSpPr>
          <p:nvPr>
            <p:ph idx="1"/>
          </p:nvPr>
        </p:nvSpPr>
        <p:spPr>
          <a:xfrm>
            <a:off x="827584" y="1772816"/>
            <a:ext cx="7772400" cy="4256087"/>
          </a:xfrm>
        </p:spPr>
        <p:txBody>
          <a:bodyPr/>
          <a:lstStyle/>
          <a:p>
            <a:r>
              <a:rPr lang="en-ZA" sz="2000" b="1" dirty="0" smtClean="0"/>
              <a:t>Give effect to principles of data protection</a:t>
            </a:r>
          </a:p>
          <a:p>
            <a:r>
              <a:rPr lang="en-ZA" sz="2000" b="1" dirty="0" smtClean="0"/>
              <a:t>Place limitations on the processing of personal data</a:t>
            </a:r>
          </a:p>
          <a:p>
            <a:r>
              <a:rPr lang="en-ZA" sz="2000" b="1" dirty="0" smtClean="0"/>
              <a:t>Provide for the rights of the data subject</a:t>
            </a:r>
          </a:p>
          <a:p>
            <a:r>
              <a:rPr lang="en-ZA" sz="2000" b="1" dirty="0" smtClean="0"/>
              <a:t>Describe the responsibilities of the Data Controller</a:t>
            </a:r>
          </a:p>
          <a:p>
            <a:r>
              <a:rPr lang="en-ZA" sz="2000" b="1" dirty="0" smtClean="0"/>
              <a:t>Establishment of the Data Protection Authority</a:t>
            </a:r>
          </a:p>
          <a:p>
            <a:pPr marL="342900" lvl="1" indent="-342900">
              <a:buClr>
                <a:srgbClr val="0E438A"/>
              </a:buClr>
              <a:buSzPct val="110000"/>
              <a:buFont typeface="Wingdings" pitchFamily="2" charset="2"/>
              <a:buChar char="§"/>
            </a:pPr>
            <a:r>
              <a:rPr lang="en-GB" sz="2000" b="1" dirty="0" smtClean="0">
                <a:ea typeface="+mn-ea"/>
                <a:cs typeface="+mn-cs"/>
              </a:rPr>
              <a:t>Combat violations of privacy likely </a:t>
            </a:r>
            <a:r>
              <a:rPr lang="en-GB" sz="2000" b="1" dirty="0">
                <a:ea typeface="+mn-ea"/>
                <a:cs typeface="+mn-cs"/>
              </a:rPr>
              <a:t>to arise from the collection, processing, transmission, storage and use of personal data</a:t>
            </a:r>
            <a:r>
              <a:rPr lang="en-US" sz="2000" b="1" dirty="0">
                <a:ea typeface="+mn-ea"/>
                <a:cs typeface="+mn-cs"/>
              </a:rPr>
              <a:t>activities</a:t>
            </a:r>
            <a:endParaRPr lang="fr-BE" sz="2000" b="1" dirty="0">
              <a:ea typeface="+mn-ea"/>
              <a:cs typeface="+mn-cs"/>
            </a:endParaRPr>
          </a:p>
          <a:p>
            <a:endParaRPr lang="en-ZA" sz="2000" b="1" dirty="0" smtClean="0"/>
          </a:p>
          <a:p>
            <a:pPr marL="0" indent="0">
              <a:buNone/>
            </a:pPr>
            <a:endParaRPr lang="en-ZA" sz="2000" b="1" dirty="0"/>
          </a:p>
        </p:txBody>
      </p:sp>
    </p:spTree>
    <p:extLst>
      <p:ext uri="{BB962C8B-B14F-4D97-AF65-F5344CB8AC3E}">
        <p14:creationId xmlns:p14="http://schemas.microsoft.com/office/powerpoint/2010/main" val="7719191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Case Study 1</a:t>
            </a:r>
            <a:endParaRPr lang="en-ZA" dirty="0"/>
          </a:p>
        </p:txBody>
      </p:sp>
      <p:sp>
        <p:nvSpPr>
          <p:cNvPr id="3" name="Content Placeholder 2"/>
          <p:cNvSpPr>
            <a:spLocks noGrp="1"/>
          </p:cNvSpPr>
          <p:nvPr>
            <p:ph idx="1"/>
          </p:nvPr>
        </p:nvSpPr>
        <p:spPr>
          <a:xfrm>
            <a:off x="3635896" y="1268760"/>
            <a:ext cx="5111750" cy="4092054"/>
          </a:xfrm>
        </p:spPr>
        <p:style>
          <a:lnRef idx="3">
            <a:schemeClr val="lt1"/>
          </a:lnRef>
          <a:fillRef idx="1">
            <a:schemeClr val="accent6"/>
          </a:fillRef>
          <a:effectRef idx="1">
            <a:schemeClr val="accent6"/>
          </a:effectRef>
          <a:fontRef idx="minor">
            <a:schemeClr val="lt1"/>
          </a:fontRef>
        </p:style>
        <p:txBody>
          <a:bodyPr/>
          <a:lstStyle/>
          <a:p>
            <a:pPr marL="0" indent="0" algn="ctr">
              <a:buNone/>
            </a:pPr>
            <a:r>
              <a:rPr lang="en-GB" sz="2000" b="1" dirty="0"/>
              <a:t>MANAGING ELECTRONIC PRIVACY IN THE TELECOMMUNICATIONS SUB-SECTOR: THE UGANDAN PERSPECTIVE </a:t>
            </a:r>
            <a:endParaRPr lang="en-ZA" sz="2000" dirty="0"/>
          </a:p>
          <a:p>
            <a:pPr marL="0" indent="0" algn="ctr">
              <a:buNone/>
            </a:pPr>
            <a:endParaRPr lang="en-ZA" sz="2000" dirty="0"/>
          </a:p>
          <a:p>
            <a:pPr marL="0" indent="0" algn="ctr">
              <a:buNone/>
            </a:pPr>
            <a:r>
              <a:rPr lang="en-GB" sz="2000" dirty="0"/>
              <a:t>by </a:t>
            </a:r>
            <a:endParaRPr lang="en-ZA" sz="2000" dirty="0"/>
          </a:p>
          <a:p>
            <a:pPr marL="0" indent="0" algn="ctr">
              <a:buNone/>
            </a:pPr>
            <a:r>
              <a:rPr lang="en-GB" sz="2000" dirty="0"/>
              <a:t> </a:t>
            </a:r>
            <a:endParaRPr lang="en-ZA" sz="2000" dirty="0"/>
          </a:p>
          <a:p>
            <a:pPr marL="0" indent="0" algn="ctr">
              <a:buNone/>
            </a:pPr>
            <a:r>
              <a:rPr lang="en-GB" sz="2000" dirty="0" smtClean="0"/>
              <a:t>Elizabeth </a:t>
            </a:r>
            <a:r>
              <a:rPr lang="en-GB" sz="2000" dirty="0"/>
              <a:t>Martha </a:t>
            </a:r>
            <a:r>
              <a:rPr lang="en-GB" sz="2000" dirty="0" err="1"/>
              <a:t>Bakibinga</a:t>
            </a:r>
            <a:endParaRPr lang="en-ZA" sz="2000" dirty="0"/>
          </a:p>
          <a:p>
            <a:pPr marL="0" indent="0" algn="ctr">
              <a:buNone/>
            </a:pPr>
            <a:r>
              <a:rPr lang="en-GB" sz="2000" dirty="0"/>
              <a:t>Senior Legislative Counsel </a:t>
            </a:r>
            <a:endParaRPr lang="en-ZA" sz="2000" dirty="0"/>
          </a:p>
          <a:p>
            <a:pPr marL="0" indent="0" algn="ctr">
              <a:buNone/>
            </a:pPr>
            <a:r>
              <a:rPr lang="en-GB" sz="2000" dirty="0"/>
              <a:t>Parliament of Uganda</a:t>
            </a:r>
            <a:endParaRPr lang="en-ZA" sz="2000" dirty="0"/>
          </a:p>
        </p:txBody>
      </p:sp>
      <p:sp>
        <p:nvSpPr>
          <p:cNvPr id="4" name="Text Placeholder 3"/>
          <p:cNvSpPr>
            <a:spLocks noGrp="1"/>
          </p:cNvSpPr>
          <p:nvPr>
            <p:ph type="body" sz="half" idx="2"/>
          </p:nvPr>
        </p:nvSpPr>
        <p:spPr/>
        <p:txBody>
          <a:bodyPr/>
          <a:lstStyle/>
          <a:p>
            <a:endParaRPr lang="en-ZA" dirty="0" smtClean="0"/>
          </a:p>
          <a:p>
            <a:pPr algn="ctr"/>
            <a:r>
              <a:rPr lang="en-ZA" sz="1600" dirty="0" smtClean="0"/>
              <a:t>Countries review of the impact of ICTs on Privacy</a:t>
            </a:r>
            <a:endParaRPr lang="en-ZA" sz="1600" dirty="0"/>
          </a:p>
        </p:txBody>
      </p:sp>
    </p:spTree>
    <p:extLst>
      <p:ext uri="{BB962C8B-B14F-4D97-AF65-F5344CB8AC3E}">
        <p14:creationId xmlns:p14="http://schemas.microsoft.com/office/powerpoint/2010/main" val="27459369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 Government in Sub Saharan Africa.pdf - Adobe Reader"/>
          <p:cNvPicPr>
            <a:picLocks noChangeAspect="1"/>
          </p:cNvPicPr>
          <p:nvPr/>
        </p:nvPicPr>
        <p:blipFill rotWithShape="1">
          <a:blip r:embed="rId2">
            <a:extLst>
              <a:ext uri="{28A0092B-C50C-407E-A947-70E740481C1C}">
                <a14:useLocalDpi xmlns:a14="http://schemas.microsoft.com/office/drawing/2010/main" val="0"/>
              </a:ext>
            </a:extLst>
          </a:blip>
          <a:srcRect l="16693" t="12427" r="14362" b="18000"/>
          <a:stretch/>
        </p:blipFill>
        <p:spPr>
          <a:xfrm>
            <a:off x="1131278" y="1052736"/>
            <a:ext cx="6914479" cy="4104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94253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1815882"/>
          </a:xfrm>
        </p:spPr>
        <p:txBody>
          <a:bodyPr/>
          <a:lstStyle/>
          <a:p>
            <a:pPr algn="ctr"/>
            <a:r>
              <a:rPr lang="en-ZA" dirty="0" smtClean="0">
                <a:solidFill>
                  <a:schemeClr val="tx1">
                    <a:lumMod val="75000"/>
                  </a:schemeClr>
                </a:solidFill>
              </a:rPr>
              <a:t>SESSION TWO:</a:t>
            </a:r>
            <a:br>
              <a:rPr lang="en-ZA" dirty="0" smtClean="0">
                <a:solidFill>
                  <a:schemeClr val="tx1">
                    <a:lumMod val="75000"/>
                  </a:schemeClr>
                </a:solidFill>
              </a:rPr>
            </a:br>
            <a:r>
              <a:rPr lang="en-ZA" sz="3600" dirty="0"/>
              <a:t>PERSONAL </a:t>
            </a:r>
            <a:r>
              <a:rPr lang="en-ZA" sz="3600" dirty="0" smtClean="0"/>
              <a:t>INFORMATION</a:t>
            </a:r>
            <a:br>
              <a:rPr lang="en-ZA" sz="3600" dirty="0" smtClean="0"/>
            </a:br>
            <a:r>
              <a:rPr lang="en-ZA" sz="3600" dirty="0" smtClean="0"/>
              <a:t>PROCESSING </a:t>
            </a:r>
            <a:endParaRPr lang="en-ZA" sz="3600" dirty="0"/>
          </a:p>
        </p:txBody>
      </p:sp>
    </p:spTree>
    <p:extLst>
      <p:ext uri="{BB962C8B-B14F-4D97-AF65-F5344CB8AC3E}">
        <p14:creationId xmlns:p14="http://schemas.microsoft.com/office/powerpoint/2010/main" val="7723171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641350"/>
          </a:xfrm>
        </p:spPr>
        <p:txBody>
          <a:bodyPr/>
          <a:lstStyle/>
          <a:p>
            <a:r>
              <a:rPr lang="en-ZA" dirty="0" smtClean="0"/>
              <a:t>Data Controller</a:t>
            </a:r>
            <a:endParaRPr lang="en-ZA" dirty="0"/>
          </a:p>
        </p:txBody>
      </p:sp>
      <p:sp>
        <p:nvSpPr>
          <p:cNvPr id="3" name="Content Placeholder 2"/>
          <p:cNvSpPr>
            <a:spLocks noGrp="1"/>
          </p:cNvSpPr>
          <p:nvPr>
            <p:ph idx="1"/>
          </p:nvPr>
        </p:nvSpPr>
        <p:spPr>
          <a:xfrm>
            <a:off x="683568" y="1628800"/>
            <a:ext cx="7772400" cy="4256087"/>
          </a:xfrm>
        </p:spPr>
        <p:txBody>
          <a:bodyPr/>
          <a:lstStyle/>
          <a:p>
            <a:pPr marL="0" indent="0" algn="ctr">
              <a:buNone/>
            </a:pPr>
            <a:r>
              <a:rPr lang="en-US" sz="2000" dirty="0"/>
              <a:t>“data controller” or “controller” refers to any natural person, legal person or public body which alone or jointly with others determines the purpose and means of processing of personal information. Where the purpose and means of processing are determined by or by virtue of an act, decree or ordinance, the controller is the natural person, legal person or public body has been designated as such by or by virtue of that act, decree or ordinance.</a:t>
            </a:r>
            <a:endParaRPr lang="en-ZA" sz="2000" dirty="0"/>
          </a:p>
          <a:p>
            <a:pPr marL="0" indent="0">
              <a:buNone/>
            </a:pPr>
            <a:endParaRPr lang="en-ZA" dirty="0"/>
          </a:p>
        </p:txBody>
      </p:sp>
    </p:spTree>
    <p:extLst>
      <p:ext uri="{BB962C8B-B14F-4D97-AF65-F5344CB8AC3E}">
        <p14:creationId xmlns:p14="http://schemas.microsoft.com/office/powerpoint/2010/main" val="15552005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584775"/>
          </a:xfrm>
        </p:spPr>
        <p:txBody>
          <a:bodyPr/>
          <a:lstStyle/>
          <a:p>
            <a:r>
              <a:rPr lang="en-ZA" sz="3200" dirty="0" smtClean="0"/>
              <a:t>Defining Personal Information</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148867"/>
              </p:ext>
            </p:extLst>
          </p:nvPr>
        </p:nvGraphicFramePr>
        <p:xfrm>
          <a:off x="287016" y="762000"/>
          <a:ext cx="8856984" cy="5760640"/>
        </p:xfrm>
        <a:graphic>
          <a:graphicData uri="http://schemas.openxmlformats.org/drawingml/2006/table">
            <a:tbl>
              <a:tblPr>
                <a:tableStyleId>{5C22544A-7EE6-4342-B048-85BDC9FD1C3A}</a:tableStyleId>
              </a:tblPr>
              <a:tblGrid>
                <a:gridCol w="8856984"/>
              </a:tblGrid>
              <a:tr h="864096">
                <a:tc>
                  <a:txBody>
                    <a:bodyPr/>
                    <a:lstStyle/>
                    <a:p>
                      <a:pPr marL="207645" algn="just">
                        <a:lnSpc>
                          <a:spcPct val="100000"/>
                        </a:lnSpc>
                        <a:spcAft>
                          <a:spcPts val="0"/>
                        </a:spcAft>
                      </a:pPr>
                      <a:endParaRPr lang="en-US" sz="1800" dirty="0" smtClean="0">
                        <a:effectLst/>
                      </a:endParaRPr>
                    </a:p>
                    <a:p>
                      <a:pPr marL="207645" algn="just">
                        <a:lnSpc>
                          <a:spcPct val="100000"/>
                        </a:lnSpc>
                        <a:spcAft>
                          <a:spcPts val="0"/>
                        </a:spcAft>
                      </a:pPr>
                      <a:r>
                        <a:rPr lang="en-US" sz="1800" dirty="0" smtClean="0">
                          <a:effectLst/>
                        </a:rPr>
                        <a:t>information </a:t>
                      </a:r>
                      <a:r>
                        <a:rPr lang="en-US" sz="1800" dirty="0">
                          <a:effectLst/>
                        </a:rPr>
                        <a:t>about an identifiable individual that is recorded in any form, including, without restricting the generality of the foregoing</a:t>
                      </a:r>
                      <a:r>
                        <a:rPr lang="en-US" sz="1800" dirty="0" smtClean="0">
                          <a:effectLst/>
                        </a:rPr>
                        <a:t>:-</a:t>
                      </a:r>
                      <a:endParaRPr lang="en-ZA" sz="1800" dirty="0">
                        <a:effectLst/>
                      </a:endParaRPr>
                    </a:p>
                  </a:txBody>
                  <a:tcPr marL="68580" marR="68580" marT="0" marB="0"/>
                </a:tc>
              </a:tr>
              <a:tr h="4896544">
                <a:tc>
                  <a:txBody>
                    <a:bodyPr/>
                    <a:lstStyle/>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information relating to the race, national or ethnic origin, religion, age or marital status of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information relating to the education or the medical, criminal or employment history of the individual or information relating to financial transactions in which the individual has been involved;</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any identifying number, symbol or other particular assigned to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the address, fingerprints or blood type of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the name of the individual where it appears with other personal information relating to the individual or where the disclosure of the name itself would reveal information about the individual;</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correspondence sent to a data controller by the individual that is explicitly or implicitly of a private or confidential nature, and replies to such correspondence that would reveal the contents of the original correspondence; and</a:t>
                      </a:r>
                      <a:endParaRPr lang="en-ZA" sz="1800" dirty="0">
                        <a:effectLst/>
                      </a:endParaRPr>
                    </a:p>
                    <a:p>
                      <a:pPr marL="342900" lvl="0" indent="-342900" algn="just">
                        <a:lnSpc>
                          <a:spcPct val="100000"/>
                        </a:lnSpc>
                        <a:spcAft>
                          <a:spcPts val="0"/>
                        </a:spcAft>
                        <a:buFont typeface="+mj-lt"/>
                        <a:buAutoNum type="alphaLcParenBoth"/>
                        <a:tabLst>
                          <a:tab pos="2743200" algn="ctr"/>
                          <a:tab pos="5486400" algn="r"/>
                          <a:tab pos="981075" algn="l"/>
                          <a:tab pos="2743200" algn="ctr"/>
                          <a:tab pos="5486400" algn="r"/>
                        </a:tabLst>
                      </a:pPr>
                      <a:r>
                        <a:rPr lang="en-US" sz="1800" dirty="0">
                          <a:effectLst/>
                        </a:rPr>
                        <a:t>the views or opinions of any other person about the individual.</a:t>
                      </a:r>
                      <a:endParaRPr lang="en-ZA" sz="1800" dirty="0">
                        <a:effectLst/>
                      </a:endParaRPr>
                    </a:p>
                    <a:p>
                      <a:pPr marL="638175" algn="just">
                        <a:lnSpc>
                          <a:spcPct val="100000"/>
                        </a:lnSpc>
                        <a:spcAft>
                          <a:spcPts val="0"/>
                        </a:spcAft>
                        <a:tabLst>
                          <a:tab pos="2743200" algn="ctr"/>
                          <a:tab pos="5486400" algn="r"/>
                        </a:tabLst>
                      </a:pPr>
                      <a:r>
                        <a:rPr lang="en-US" sz="1800" dirty="0">
                          <a:effectLst/>
                        </a:rPr>
                        <a:t> </a:t>
                      </a:r>
                      <a:endParaRPr lang="en-ZA" sz="1800" dirty="0">
                        <a:effectLst/>
                        <a:latin typeface="CG 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911748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9191"/>
            <a:ext cx="7772400" cy="1200329"/>
          </a:xfrm>
        </p:spPr>
        <p:txBody>
          <a:bodyPr/>
          <a:lstStyle/>
          <a:p>
            <a:r>
              <a:rPr lang="en-ZA" dirty="0" smtClean="0"/>
              <a:t>Processing of Personal Information</a:t>
            </a:r>
            <a:endParaRPr lang="en-ZA" dirty="0"/>
          </a:p>
        </p:txBody>
      </p:sp>
      <p:sp>
        <p:nvSpPr>
          <p:cNvPr id="3" name="Content Placeholder 2"/>
          <p:cNvSpPr>
            <a:spLocks noGrp="1"/>
          </p:cNvSpPr>
          <p:nvPr>
            <p:ph idx="1"/>
          </p:nvPr>
        </p:nvSpPr>
        <p:spPr>
          <a:xfrm>
            <a:off x="683568" y="1628800"/>
            <a:ext cx="7772400" cy="4256087"/>
          </a:xfrm>
        </p:spPr>
        <p:txBody>
          <a:bodyPr/>
          <a:lstStyle/>
          <a:p>
            <a:pPr marL="0" indent="0">
              <a:buNone/>
            </a:pPr>
            <a:r>
              <a:rPr lang="en-GB" sz="2000" dirty="0"/>
              <a:t>p</a:t>
            </a:r>
            <a:r>
              <a:rPr lang="en-GB" sz="2000" dirty="0" smtClean="0"/>
              <a:t>rocessing</a:t>
            </a:r>
            <a:r>
              <a:rPr lang="en-GB" sz="2000" dirty="0"/>
              <a:t>: refers to any operation or set of operations which is performed upon personal information, whether or not by automated means, such as obtaining, recording or holding the data or carrying out any operation or set of operations on data, including – </a:t>
            </a:r>
            <a:endParaRPr lang="en-ZA" sz="2000" dirty="0"/>
          </a:p>
          <a:p>
            <a:r>
              <a:rPr lang="en-US" sz="2000" dirty="0"/>
              <a:t>(a) organization, adaptation or alteration of the data;</a:t>
            </a:r>
            <a:endParaRPr lang="en-ZA" sz="2000" dirty="0"/>
          </a:p>
          <a:p>
            <a:r>
              <a:rPr lang="en-US" sz="2000" dirty="0"/>
              <a:t>(b) retrieval, consultation or use of the data; or 	</a:t>
            </a:r>
            <a:endParaRPr lang="en-ZA" sz="2000" dirty="0"/>
          </a:p>
          <a:p>
            <a:r>
              <a:rPr lang="en-US" sz="2000" dirty="0"/>
              <a:t>(c) alignment, combination, blocking, erasure or destruction of the data</a:t>
            </a:r>
            <a:endParaRPr lang="en-ZA" sz="2000" dirty="0"/>
          </a:p>
        </p:txBody>
      </p:sp>
    </p:spTree>
    <p:extLst>
      <p:ext uri="{BB962C8B-B14F-4D97-AF65-F5344CB8AC3E}">
        <p14:creationId xmlns:p14="http://schemas.microsoft.com/office/powerpoint/2010/main" val="24185490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1</a:t>
            </a:r>
            <a:endParaRPr lang="en-ZA" dirty="0"/>
          </a:p>
        </p:txBody>
      </p:sp>
      <p:sp>
        <p:nvSpPr>
          <p:cNvPr id="3" name="Content Placeholder 2"/>
          <p:cNvSpPr>
            <a:spLocks noGrp="1"/>
          </p:cNvSpPr>
          <p:nvPr>
            <p:ph idx="1"/>
          </p:nvPr>
        </p:nvSpPr>
        <p:spPr>
          <a:xfrm>
            <a:off x="3275856" y="620688"/>
            <a:ext cx="5543798" cy="5853113"/>
          </a:xfrm>
        </p:spPr>
        <p:txBody>
          <a:bodyPr/>
          <a:lstStyle/>
          <a:p>
            <a:r>
              <a:rPr lang="en-ZA" sz="2400" i="1" dirty="0" smtClean="0"/>
              <a:t>Form a group that represents a business entity or public authority e.g. bank, insurance company, hospital, university</a:t>
            </a:r>
          </a:p>
          <a:p>
            <a:r>
              <a:rPr lang="en-ZA" sz="2400" i="1" dirty="0" smtClean="0"/>
              <a:t>Discuss and list examples of personal information held by the entity</a:t>
            </a:r>
          </a:p>
          <a:p>
            <a:r>
              <a:rPr lang="en-ZA" sz="2400" i="1" dirty="0" smtClean="0"/>
              <a:t>Discuss and list examples of how such personal information is processed</a:t>
            </a:r>
          </a:p>
          <a:p>
            <a:r>
              <a:rPr lang="en-ZA" sz="2400" i="1" dirty="0" smtClean="0"/>
              <a:t>Discuss examples of how such personal information may be misused or mishandled</a:t>
            </a:r>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10 to 15 minutes</a:t>
            </a:r>
            <a:endParaRPr lang="en-ZA" sz="1600" dirty="0"/>
          </a:p>
        </p:txBody>
      </p:sp>
    </p:spTree>
    <p:extLst>
      <p:ext uri="{BB962C8B-B14F-4D97-AF65-F5344CB8AC3E}">
        <p14:creationId xmlns:p14="http://schemas.microsoft.com/office/powerpoint/2010/main" val="31522082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836712"/>
            <a:ext cx="7815262" cy="561975"/>
          </a:xfrm>
        </p:spPr>
        <p:txBody>
          <a:bodyPr/>
          <a:lstStyle/>
          <a:p>
            <a:pPr eaLnBrk="1" hangingPunct="1">
              <a:defRPr/>
            </a:pPr>
            <a:r>
              <a:rPr lang="en-US" dirty="0" smtClean="0">
                <a:solidFill>
                  <a:schemeClr val="hlink"/>
                </a:solidFill>
                <a:effectLst>
                  <a:outerShdw blurRad="38100" dist="38100" dir="2700000" algn="tl">
                    <a:srgbClr val="C0C0C0"/>
                  </a:outerShdw>
                </a:effectLst>
              </a:rPr>
              <a:t>Summary of the Content</a:t>
            </a:r>
            <a:endParaRPr lang="en-US" dirty="0" smtClean="0"/>
          </a:p>
        </p:txBody>
      </p:sp>
      <p:sp>
        <p:nvSpPr>
          <p:cNvPr id="5123" name="Content Placeholder 2"/>
          <p:cNvSpPr>
            <a:spLocks noGrp="1"/>
          </p:cNvSpPr>
          <p:nvPr>
            <p:ph idx="1"/>
          </p:nvPr>
        </p:nvSpPr>
        <p:spPr>
          <a:xfrm>
            <a:off x="381000" y="1340768"/>
            <a:ext cx="8763000" cy="4614863"/>
          </a:xfrm>
        </p:spPr>
        <p:txBody>
          <a:bodyPr/>
          <a:lstStyle/>
          <a:p>
            <a:pPr marL="514350" indent="-514350">
              <a:spcBef>
                <a:spcPct val="0"/>
              </a:spcBef>
              <a:buNone/>
              <a:defRPr/>
            </a:pPr>
            <a:endParaRPr lang="en-US" sz="1800" b="1" kern="1200" dirty="0" smtClean="0">
              <a:solidFill>
                <a:srgbClr val="1B5BA2"/>
              </a:solidFill>
              <a:effectLst>
                <a:outerShdw blurRad="38100" dist="38100" dir="2700000" algn="tl">
                  <a:srgbClr val="C0C0C0"/>
                </a:outerShdw>
              </a:effectLst>
              <a:latin typeface="Verdana" pitchFamily="34" charset="0"/>
            </a:endParaRPr>
          </a:p>
          <a:p>
            <a:pPr marL="514350" indent="-514350">
              <a:spcBef>
                <a:spcPct val="0"/>
              </a:spcBef>
              <a:buNone/>
              <a:defRPr/>
            </a:pPr>
            <a:r>
              <a:rPr lang="en-GB" sz="2000" b="1" kern="1200" dirty="0" smtClean="0">
                <a:solidFill>
                  <a:srgbClr val="1B5BA2"/>
                </a:solidFill>
                <a:effectLst>
                  <a:outerShdw blurRad="38100" dist="38100" dir="2700000" algn="tl">
                    <a:srgbClr val="C0C0C0"/>
                  </a:outerShdw>
                </a:effectLst>
                <a:latin typeface="Verdana" pitchFamily="34" charset="0"/>
              </a:rPr>
              <a:t> </a:t>
            </a:r>
          </a:p>
          <a:p>
            <a:pPr marL="514350" indent="-514350">
              <a:spcBef>
                <a:spcPct val="0"/>
              </a:spcBef>
              <a:buNone/>
              <a:defRPr/>
            </a:pPr>
            <a:endParaRPr lang="en-GB" sz="2000" b="1" kern="1200" dirty="0" smtClean="0">
              <a:solidFill>
                <a:srgbClr val="1B5BA2"/>
              </a:solidFill>
              <a:effectLst>
                <a:outerShdw blurRad="38100" dist="38100" dir="2700000" algn="tl">
                  <a:srgbClr val="C0C0C0"/>
                </a:outerShdw>
              </a:effectLst>
              <a:latin typeface="Verdana" pitchFamily="34" charset="0"/>
            </a:endParaRPr>
          </a:p>
        </p:txBody>
      </p:sp>
      <p:sp>
        <p:nvSpPr>
          <p:cNvPr id="2" name="TextBox 1"/>
          <p:cNvSpPr txBox="1"/>
          <p:nvPr/>
        </p:nvSpPr>
        <p:spPr>
          <a:xfrm>
            <a:off x="323528" y="1772816"/>
            <a:ext cx="8640960" cy="3785652"/>
          </a:xfrm>
          <a:prstGeom prst="rect">
            <a:avLst/>
          </a:prstGeom>
          <a:noFill/>
        </p:spPr>
        <p:txBody>
          <a:bodyPr wrap="square" rtlCol="0">
            <a:spAutoFit/>
          </a:bodyPr>
          <a:lstStyle/>
          <a:p>
            <a:pPr marL="342900" indent="-342900">
              <a:buFont typeface="Wingdings" pitchFamily="2" charset="2"/>
              <a:buChar char="§"/>
            </a:pPr>
            <a:r>
              <a:rPr lang="en-ZA" sz="2400" dirty="0" smtClean="0"/>
              <a:t>Information privacy and data protection in Tanzania</a:t>
            </a:r>
          </a:p>
          <a:p>
            <a:pPr marL="342900" indent="-342900">
              <a:buFont typeface="Wingdings" pitchFamily="2" charset="2"/>
              <a:buChar char="§"/>
            </a:pPr>
            <a:r>
              <a:rPr lang="en-ZA" sz="2400" dirty="0" smtClean="0"/>
              <a:t>What is Personal </a:t>
            </a:r>
            <a:r>
              <a:rPr lang="en-ZA" sz="2400" dirty="0"/>
              <a:t>I</a:t>
            </a:r>
            <a:r>
              <a:rPr lang="en-ZA" sz="2400" dirty="0" smtClean="0"/>
              <a:t>nformation? How is it Processed?</a:t>
            </a:r>
          </a:p>
          <a:p>
            <a:pPr marL="342900" indent="-342900">
              <a:buFont typeface="Wingdings" pitchFamily="2" charset="2"/>
              <a:buChar char="§"/>
            </a:pPr>
            <a:r>
              <a:rPr lang="en-ZA" sz="2400" dirty="0" smtClean="0"/>
              <a:t>What is Sensitive </a:t>
            </a:r>
            <a:r>
              <a:rPr lang="en-ZA" sz="2400" dirty="0"/>
              <a:t>I</a:t>
            </a:r>
            <a:r>
              <a:rPr lang="en-ZA" sz="2400" dirty="0" smtClean="0"/>
              <a:t>nformation?</a:t>
            </a:r>
          </a:p>
          <a:p>
            <a:pPr marL="342900" indent="-342900">
              <a:buFont typeface="Wingdings" pitchFamily="2" charset="2"/>
              <a:buChar char="§"/>
            </a:pPr>
            <a:r>
              <a:rPr lang="en-ZA" sz="2400" dirty="0" smtClean="0"/>
              <a:t>Who is a Data </a:t>
            </a:r>
            <a:r>
              <a:rPr lang="en-ZA" sz="2400" dirty="0"/>
              <a:t>S</a:t>
            </a:r>
            <a:r>
              <a:rPr lang="en-ZA" sz="2400" dirty="0" smtClean="0"/>
              <a:t>ubject?</a:t>
            </a:r>
          </a:p>
          <a:p>
            <a:pPr marL="342900" indent="-342900">
              <a:buFont typeface="Wingdings" pitchFamily="2" charset="2"/>
              <a:buChar char="§"/>
            </a:pPr>
            <a:r>
              <a:rPr lang="en-ZA" sz="2400" dirty="0" smtClean="0"/>
              <a:t>Who is a Data </a:t>
            </a:r>
            <a:r>
              <a:rPr lang="en-ZA" sz="2400" dirty="0"/>
              <a:t>C</a:t>
            </a:r>
            <a:r>
              <a:rPr lang="en-ZA" sz="2400" dirty="0" smtClean="0"/>
              <a:t>ontroller?</a:t>
            </a:r>
          </a:p>
          <a:p>
            <a:pPr marL="342900" indent="-342900">
              <a:buFont typeface="Wingdings" pitchFamily="2" charset="2"/>
              <a:buChar char="§"/>
            </a:pPr>
            <a:r>
              <a:rPr lang="en-ZA" sz="2400" dirty="0" smtClean="0"/>
              <a:t>Who is a Data Processor?</a:t>
            </a:r>
          </a:p>
          <a:p>
            <a:pPr marL="342900" indent="-342900">
              <a:buFont typeface="Wingdings" pitchFamily="2" charset="2"/>
              <a:buChar char="§"/>
            </a:pPr>
            <a:r>
              <a:rPr lang="en-ZA" sz="2400" dirty="0" smtClean="0"/>
              <a:t>What are the principles of data protection?</a:t>
            </a:r>
          </a:p>
          <a:p>
            <a:pPr marL="342900" indent="-342900">
              <a:buFont typeface="Wingdings" pitchFamily="2" charset="2"/>
              <a:buChar char="§"/>
            </a:pPr>
            <a:r>
              <a:rPr lang="en-ZA" sz="2400" dirty="0" smtClean="0"/>
              <a:t>Governing Trans-border flow of personal information</a:t>
            </a:r>
          </a:p>
          <a:p>
            <a:pPr marL="342900" indent="-342900">
              <a:buFont typeface="Wingdings" pitchFamily="2" charset="2"/>
              <a:buChar char="§"/>
            </a:pPr>
            <a:r>
              <a:rPr lang="en-ZA" sz="2400" dirty="0" smtClean="0"/>
              <a:t>Establishing accountability and oversight for personal information protection</a:t>
            </a:r>
            <a:endParaRPr lang="en-ZA"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200329"/>
          </a:xfrm>
        </p:spPr>
        <p:txBody>
          <a:bodyPr/>
          <a:lstStyle/>
          <a:p>
            <a:r>
              <a:rPr lang="en-ZA" dirty="0" smtClean="0"/>
              <a:t>Sensitive Personal Information</a:t>
            </a:r>
            <a:endParaRPr lang="en-ZA" dirty="0"/>
          </a:p>
        </p:txBody>
      </p:sp>
      <p:sp>
        <p:nvSpPr>
          <p:cNvPr id="3" name="Content Placeholder 2"/>
          <p:cNvSpPr>
            <a:spLocks noGrp="1"/>
          </p:cNvSpPr>
          <p:nvPr>
            <p:ph idx="1"/>
          </p:nvPr>
        </p:nvSpPr>
        <p:spPr>
          <a:xfrm>
            <a:off x="683568" y="1772816"/>
            <a:ext cx="7772400" cy="4256087"/>
          </a:xfrm>
        </p:spPr>
        <p:txBody>
          <a:bodyPr/>
          <a:lstStyle/>
          <a:p>
            <a:pPr marL="0" indent="0" algn="ctr">
              <a:buNone/>
            </a:pPr>
            <a:r>
              <a:rPr lang="en-US" sz="2000" dirty="0"/>
              <a:t>“sensitive personal information” (a) refers to genetic data, data related to children, data related to offences, criminal sentences or security measure, biometric data as well as, if they are processed for what they reveal, personal information revealing racial or ethnic origin, political opinions, religious or philosophical beliefs, affiliation, trade-union membership, gender and </a:t>
            </a:r>
            <a:r>
              <a:rPr lang="en-US" sz="2000" dirty="0" smtClean="0"/>
              <a:t>personal information concerning the health </a:t>
            </a:r>
            <a:r>
              <a:rPr lang="en-US" sz="2000" dirty="0"/>
              <a:t>or sex </a:t>
            </a:r>
            <a:r>
              <a:rPr lang="en-US" sz="2000" dirty="0" smtClean="0"/>
              <a:t>life of the individual </a:t>
            </a:r>
            <a:r>
              <a:rPr lang="en-US" sz="2000" dirty="0"/>
              <a:t>(b) refers also to any personal information otherwise considered by Tanzanian law as presenting a major risk to the rights and interests of the data subject, in particular unlawful or arbitrary discrimination. </a:t>
            </a:r>
            <a:endParaRPr lang="en-ZA" sz="2000" dirty="0"/>
          </a:p>
          <a:p>
            <a:pPr marL="0" indent="0">
              <a:buNone/>
            </a:pPr>
            <a:endParaRPr lang="en-ZA" dirty="0"/>
          </a:p>
        </p:txBody>
      </p:sp>
    </p:spTree>
    <p:extLst>
      <p:ext uri="{BB962C8B-B14F-4D97-AF65-F5344CB8AC3E}">
        <p14:creationId xmlns:p14="http://schemas.microsoft.com/office/powerpoint/2010/main" val="30955208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2</a:t>
            </a:r>
            <a:endParaRPr lang="en-ZA" dirty="0"/>
          </a:p>
        </p:txBody>
      </p:sp>
      <p:sp>
        <p:nvSpPr>
          <p:cNvPr id="3" name="Content Placeholder 2"/>
          <p:cNvSpPr>
            <a:spLocks noGrp="1"/>
          </p:cNvSpPr>
          <p:nvPr>
            <p:ph idx="1"/>
          </p:nvPr>
        </p:nvSpPr>
        <p:spPr>
          <a:xfrm>
            <a:off x="3275856" y="836712"/>
            <a:ext cx="5543798" cy="5853113"/>
          </a:xfrm>
        </p:spPr>
        <p:txBody>
          <a:bodyPr/>
          <a:lstStyle/>
          <a:p>
            <a:r>
              <a:rPr lang="en-ZA" sz="2400" i="1" dirty="0" smtClean="0"/>
              <a:t>Discuss and list examples of sensitive personal information held by the entity</a:t>
            </a:r>
          </a:p>
          <a:p>
            <a:r>
              <a:rPr lang="en-ZA" sz="2400" i="1" dirty="0" smtClean="0"/>
              <a:t>Discuss and list examples of how such sensitive personal information is processed</a:t>
            </a:r>
          </a:p>
          <a:p>
            <a:r>
              <a:rPr lang="en-ZA" sz="2400" i="1" dirty="0" smtClean="0"/>
              <a:t>Discuss and list examples of how such sensitive personal information may be mishandled and the arising harm to individual</a:t>
            </a:r>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10 minutes</a:t>
            </a:r>
            <a:endParaRPr lang="en-ZA" sz="1600" dirty="0"/>
          </a:p>
        </p:txBody>
      </p:sp>
    </p:spTree>
    <p:extLst>
      <p:ext uri="{BB962C8B-B14F-4D97-AF65-F5344CB8AC3E}">
        <p14:creationId xmlns:p14="http://schemas.microsoft.com/office/powerpoint/2010/main" val="25072383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1938992"/>
          </a:xfrm>
        </p:spPr>
        <p:txBody>
          <a:bodyPr/>
          <a:lstStyle/>
          <a:p>
            <a:pPr algn="ctr"/>
            <a:r>
              <a:rPr lang="en-ZA" dirty="0" smtClean="0">
                <a:solidFill>
                  <a:schemeClr val="tx1">
                    <a:lumMod val="75000"/>
                  </a:schemeClr>
                </a:solidFill>
              </a:rPr>
              <a:t>SESSION THREE:</a:t>
            </a:r>
            <a:br>
              <a:rPr lang="en-ZA" dirty="0" smtClean="0">
                <a:solidFill>
                  <a:schemeClr val="tx1">
                    <a:lumMod val="75000"/>
                  </a:schemeClr>
                </a:solidFill>
              </a:rPr>
            </a:br>
            <a:r>
              <a:rPr lang="en-ZA" dirty="0" smtClean="0">
                <a:solidFill>
                  <a:schemeClr val="tx1">
                    <a:lumMod val="75000"/>
                  </a:schemeClr>
                </a:solidFill>
              </a:rPr>
              <a:t>PROTECTION OF PERSONAL INFORMATION</a:t>
            </a:r>
            <a:endParaRPr lang="en-ZA" sz="3600" dirty="0"/>
          </a:p>
        </p:txBody>
      </p:sp>
    </p:spTree>
    <p:extLst>
      <p:ext uri="{BB962C8B-B14F-4D97-AF65-F5344CB8AC3E}">
        <p14:creationId xmlns:p14="http://schemas.microsoft.com/office/powerpoint/2010/main" val="28691082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72400" cy="641350"/>
          </a:xfrm>
        </p:spPr>
        <p:txBody>
          <a:bodyPr/>
          <a:lstStyle/>
          <a:p>
            <a:r>
              <a:rPr lang="en-ZA" dirty="0" smtClean="0"/>
              <a:t>Key Principles</a:t>
            </a:r>
            <a:endParaRPr lang="en-ZA" dirty="0"/>
          </a:p>
        </p:txBody>
      </p:sp>
      <p:sp>
        <p:nvSpPr>
          <p:cNvPr id="3" name="Content Placeholder 2"/>
          <p:cNvSpPr>
            <a:spLocks noGrp="1"/>
          </p:cNvSpPr>
          <p:nvPr>
            <p:ph idx="1"/>
          </p:nvPr>
        </p:nvSpPr>
        <p:spPr>
          <a:xfrm>
            <a:off x="467544" y="1340768"/>
            <a:ext cx="8352928" cy="4680520"/>
          </a:xfrm>
        </p:spPr>
        <p:txBody>
          <a:bodyPr/>
          <a:lstStyle/>
          <a:p>
            <a:pPr eaLnBrk="1" fontAlgn="t" hangingPunct="1"/>
            <a:r>
              <a:rPr lang="en-US" sz="2000" dirty="0" smtClean="0"/>
              <a:t>Collection of personal information</a:t>
            </a:r>
          </a:p>
          <a:p>
            <a:pPr eaLnBrk="1" fontAlgn="t" hangingPunct="1"/>
            <a:r>
              <a:rPr lang="en-US" sz="2000" dirty="0" smtClean="0"/>
              <a:t>Source </a:t>
            </a:r>
            <a:r>
              <a:rPr lang="en-US" sz="2000" dirty="0"/>
              <a:t>of personal information</a:t>
            </a:r>
            <a:endParaRPr lang="en-ZA" sz="2000" dirty="0"/>
          </a:p>
          <a:p>
            <a:pPr eaLnBrk="1" fontAlgn="t" hangingPunct="1"/>
            <a:r>
              <a:rPr lang="en-US" sz="2000" dirty="0"/>
              <a:t>Accuracy of personal information to be checked before use</a:t>
            </a:r>
            <a:endParaRPr lang="en-ZA" sz="2000" dirty="0"/>
          </a:p>
          <a:p>
            <a:pPr eaLnBrk="1" fontAlgn="t" hangingPunct="1"/>
            <a:r>
              <a:rPr lang="en-US" sz="2000" dirty="0"/>
              <a:t>Limits on use of personal information</a:t>
            </a:r>
            <a:endParaRPr lang="en-ZA" sz="2000" dirty="0"/>
          </a:p>
          <a:p>
            <a:pPr eaLnBrk="1" fontAlgn="t" hangingPunct="1"/>
            <a:r>
              <a:rPr lang="en-US" sz="2000" dirty="0"/>
              <a:t>Limits on disclosure of personal information</a:t>
            </a:r>
            <a:endParaRPr lang="en-ZA" sz="2000" dirty="0"/>
          </a:p>
          <a:p>
            <a:pPr eaLnBrk="1" fontAlgn="t" hangingPunct="1"/>
            <a:r>
              <a:rPr lang="en-US" sz="2000" dirty="0"/>
              <a:t>Condition for use or disclosure of personal information</a:t>
            </a:r>
            <a:endParaRPr lang="en-ZA" sz="2000" dirty="0"/>
          </a:p>
          <a:p>
            <a:pPr eaLnBrk="1" fontAlgn="t" hangingPunct="1"/>
            <a:r>
              <a:rPr lang="en-US" sz="2000" dirty="0"/>
              <a:t>Storage and security of personal information</a:t>
            </a:r>
            <a:endParaRPr lang="en-ZA" sz="2000" dirty="0"/>
          </a:p>
          <a:p>
            <a:pPr eaLnBrk="1" fontAlgn="t" hangingPunct="1"/>
            <a:r>
              <a:rPr lang="en-US" sz="2000" dirty="0"/>
              <a:t>Retention and disposal of personal information</a:t>
            </a:r>
            <a:endParaRPr lang="en-ZA" sz="2000" dirty="0"/>
          </a:p>
          <a:p>
            <a:pPr eaLnBrk="1" fontAlgn="t" hangingPunct="1"/>
            <a:r>
              <a:rPr lang="en-US" sz="2000" dirty="0"/>
              <a:t>Correction of personal information</a:t>
            </a:r>
            <a:endParaRPr lang="en-ZA" sz="2000" dirty="0"/>
          </a:p>
          <a:p>
            <a:pPr marL="0" indent="0" eaLnBrk="1" fontAlgn="t" hangingPunct="1">
              <a:buNone/>
            </a:pPr>
            <a:r>
              <a:rPr lang="en-US" sz="2000" dirty="0"/>
              <a:t> </a:t>
            </a:r>
            <a:r>
              <a:rPr lang="en-US" sz="2000" dirty="0" smtClean="0"/>
              <a:t>   (</a:t>
            </a:r>
            <a:r>
              <a:rPr lang="en-US" sz="2000" dirty="0"/>
              <a:t>public authority)</a:t>
            </a:r>
            <a:endParaRPr lang="en-ZA" sz="2000" dirty="0"/>
          </a:p>
          <a:p>
            <a:pPr eaLnBrk="1" fontAlgn="t" hangingPunct="1"/>
            <a:r>
              <a:rPr lang="en-US" sz="2000" dirty="0"/>
              <a:t>Data Controller to ensure compliance</a:t>
            </a:r>
            <a:endParaRPr lang="en-ZA" sz="2000" dirty="0"/>
          </a:p>
          <a:p>
            <a:pPr eaLnBrk="1" fontAlgn="t" hangingPunct="1"/>
            <a:r>
              <a:rPr lang="en-US" sz="2000" dirty="0"/>
              <a:t>Sensitive Personal Information</a:t>
            </a:r>
            <a:endParaRPr lang="en-ZA" sz="2000" dirty="0"/>
          </a:p>
          <a:p>
            <a:pPr eaLnBrk="1" fontAlgn="t" hangingPunct="1"/>
            <a:r>
              <a:rPr lang="en-US" sz="2000" dirty="0" smtClean="0"/>
              <a:t>Limitations and Exceptions</a:t>
            </a:r>
            <a:endParaRPr lang="en-ZA" dirty="0"/>
          </a:p>
        </p:txBody>
      </p:sp>
    </p:spTree>
    <p:extLst>
      <p:ext uri="{BB962C8B-B14F-4D97-AF65-F5344CB8AC3E}">
        <p14:creationId xmlns:p14="http://schemas.microsoft.com/office/powerpoint/2010/main" val="22924678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at will be $28.75...Now if you can just get your postal code, phone number and a small blood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94266"/>
            <a:ext cx="4286250" cy="5131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 Purpose of Collection</a:t>
            </a:r>
            <a:endParaRPr lang="en-ZA" sz="2800" b="1" dirty="0"/>
          </a:p>
        </p:txBody>
      </p:sp>
    </p:spTree>
    <p:extLst>
      <p:ext uri="{BB962C8B-B14F-4D97-AF65-F5344CB8AC3E}">
        <p14:creationId xmlns:p14="http://schemas.microsoft.com/office/powerpoint/2010/main" val="29630874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Purpose of Collection</a:t>
            </a:r>
          </a:p>
        </p:txBody>
      </p:sp>
      <p:pic>
        <p:nvPicPr>
          <p:cNvPr id="21506" name="Picture 2" descr="At least we can have lunch without the boss looking over our shoul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4515090" cy="55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13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Security Safeguards</a:t>
            </a:r>
            <a:endParaRPr lang="en-ZA" sz="2800" b="1" dirty="0"/>
          </a:p>
        </p:txBody>
      </p:sp>
      <p:pic>
        <p:nvPicPr>
          <p:cNvPr id="20482" name="Picture 2" descr="Don't worry, everything in your medical file is strickly confid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062"/>
            <a:ext cx="428625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286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Security Safeguards</a:t>
            </a:r>
          </a:p>
        </p:txBody>
      </p:sp>
      <p:pic>
        <p:nvPicPr>
          <p:cNvPr id="24578" name="Picture 2" descr="Did you see some boxes of confidential personal information? I left them on the floor right beside my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4286250" cy="551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2329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974" y="5202778"/>
            <a:ext cx="3528392" cy="523220"/>
          </a:xfrm>
          <a:prstGeom prst="rect">
            <a:avLst/>
          </a:prstGeom>
          <a:noFill/>
        </p:spPr>
        <p:txBody>
          <a:bodyPr wrap="square" rtlCol="0">
            <a:spAutoFit/>
          </a:bodyPr>
          <a:lstStyle/>
          <a:p>
            <a:pPr algn="ctr"/>
            <a:r>
              <a:rPr lang="en-ZA" sz="1400" dirty="0" smtClean="0"/>
              <a:t>Image Source: Office of Privacy Commissioner (OPC)</a:t>
            </a:r>
            <a:endParaRPr lang="en-ZA" sz="1400" dirty="0"/>
          </a:p>
        </p:txBody>
      </p:sp>
      <p:sp>
        <p:nvSpPr>
          <p:cNvPr id="3" name="TextBox 2"/>
          <p:cNvSpPr txBox="1"/>
          <p:nvPr/>
        </p:nvSpPr>
        <p:spPr>
          <a:xfrm>
            <a:off x="5652120" y="1484784"/>
            <a:ext cx="3014246"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a:t>
            </a:r>
          </a:p>
          <a:p>
            <a:r>
              <a:rPr lang="en-ZA" sz="2800" b="1" dirty="0" smtClean="0"/>
              <a:t>Notification</a:t>
            </a:r>
          </a:p>
        </p:txBody>
      </p:sp>
      <p:pic>
        <p:nvPicPr>
          <p:cNvPr id="22530" name="Picture 2" descr="Privacy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286250" cy="516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320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20" r="75435" b="6249"/>
          <a:stretch/>
        </p:blipFill>
        <p:spPr bwMode="auto">
          <a:xfrm>
            <a:off x="179512" y="260648"/>
            <a:ext cx="637220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144" y="3091272"/>
            <a:ext cx="3014246"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Principle: Limits on use and disclosure</a:t>
            </a:r>
          </a:p>
        </p:txBody>
      </p:sp>
      <p:sp>
        <p:nvSpPr>
          <p:cNvPr id="4" name="TextBox 3"/>
          <p:cNvSpPr txBox="1"/>
          <p:nvPr/>
        </p:nvSpPr>
        <p:spPr>
          <a:xfrm>
            <a:off x="5353998" y="5170168"/>
            <a:ext cx="3528392" cy="523220"/>
          </a:xfrm>
          <a:prstGeom prst="rect">
            <a:avLst/>
          </a:prstGeom>
          <a:noFill/>
        </p:spPr>
        <p:txBody>
          <a:bodyPr wrap="square" rtlCol="0">
            <a:spAutoFit/>
          </a:bodyPr>
          <a:lstStyle/>
          <a:p>
            <a:pPr algn="ctr"/>
            <a:r>
              <a:rPr lang="en-ZA" sz="1400" dirty="0" smtClean="0"/>
              <a:t>Image Source: Office of UK Privacy Commissioner Website</a:t>
            </a:r>
            <a:endParaRPr lang="en-ZA" sz="1400" dirty="0"/>
          </a:p>
        </p:txBody>
      </p:sp>
    </p:spTree>
    <p:extLst>
      <p:ext uri="{BB962C8B-B14F-4D97-AF65-F5344CB8AC3E}">
        <p14:creationId xmlns:p14="http://schemas.microsoft.com/office/powerpoint/2010/main" val="26175352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552" y="794534"/>
            <a:ext cx="7815262" cy="646331"/>
          </a:xfrm>
        </p:spPr>
        <p:txBody>
          <a:bodyPr/>
          <a:lstStyle/>
          <a:p>
            <a:pPr eaLnBrk="1" hangingPunct="1">
              <a:defRPr/>
            </a:pPr>
            <a:r>
              <a:rPr lang="en-US" dirty="0" smtClean="0"/>
              <a:t>Overview of Training</a:t>
            </a:r>
          </a:p>
        </p:txBody>
      </p:sp>
      <p:sp>
        <p:nvSpPr>
          <p:cNvPr id="5123" name="Content Placeholder 2"/>
          <p:cNvSpPr>
            <a:spLocks noGrp="1"/>
          </p:cNvSpPr>
          <p:nvPr>
            <p:ph idx="1"/>
          </p:nvPr>
        </p:nvSpPr>
        <p:spPr>
          <a:xfrm>
            <a:off x="381000" y="1340768"/>
            <a:ext cx="8763000" cy="4614863"/>
          </a:xfrm>
        </p:spPr>
        <p:txBody>
          <a:bodyPr/>
          <a:lstStyle/>
          <a:p>
            <a:pPr marL="514350" indent="-514350">
              <a:spcBef>
                <a:spcPct val="0"/>
              </a:spcBef>
              <a:buNone/>
              <a:defRPr/>
            </a:pPr>
            <a:endParaRPr lang="en-US" sz="1800" b="1" kern="1200" dirty="0" smtClean="0">
              <a:solidFill>
                <a:srgbClr val="1B5BA2"/>
              </a:solidFill>
              <a:effectLst>
                <a:outerShdw blurRad="38100" dist="38100" dir="2700000" algn="tl">
                  <a:srgbClr val="C0C0C0"/>
                </a:outerShdw>
              </a:effectLst>
              <a:latin typeface="Verdana" pitchFamily="34" charset="0"/>
            </a:endParaRPr>
          </a:p>
          <a:p>
            <a:pPr marL="514350" indent="-514350">
              <a:spcBef>
                <a:spcPct val="0"/>
              </a:spcBef>
              <a:buNone/>
              <a:defRPr/>
            </a:pPr>
            <a:r>
              <a:rPr lang="en-GB" sz="2000" b="1" kern="1200" dirty="0" smtClean="0">
                <a:solidFill>
                  <a:srgbClr val="1B5BA2"/>
                </a:solidFill>
                <a:effectLst>
                  <a:outerShdw blurRad="38100" dist="38100" dir="2700000" algn="tl">
                    <a:srgbClr val="C0C0C0"/>
                  </a:outerShdw>
                </a:effectLst>
                <a:latin typeface="Verdana" pitchFamily="34" charset="0"/>
              </a:rPr>
              <a:t> </a:t>
            </a:r>
          </a:p>
          <a:p>
            <a:pPr marL="514350" indent="-514350">
              <a:spcBef>
                <a:spcPct val="0"/>
              </a:spcBef>
              <a:buNone/>
              <a:defRPr/>
            </a:pPr>
            <a:endParaRPr lang="en-GB" sz="2000" b="1" kern="1200" dirty="0" smtClean="0">
              <a:solidFill>
                <a:srgbClr val="1B5BA2"/>
              </a:solidFill>
              <a:effectLst>
                <a:outerShdw blurRad="38100" dist="38100" dir="2700000" algn="tl">
                  <a:srgbClr val="C0C0C0"/>
                </a:outerShdw>
              </a:effectLst>
              <a:latin typeface="Verdana" pitchFamily="34" charset="0"/>
            </a:endParaRPr>
          </a:p>
        </p:txBody>
      </p:sp>
      <p:sp>
        <p:nvSpPr>
          <p:cNvPr id="2" name="TextBox 1"/>
          <p:cNvSpPr txBox="1"/>
          <p:nvPr/>
        </p:nvSpPr>
        <p:spPr>
          <a:xfrm>
            <a:off x="323528" y="1772816"/>
            <a:ext cx="8640960" cy="2677656"/>
          </a:xfrm>
          <a:prstGeom prst="rect">
            <a:avLst/>
          </a:prstGeom>
          <a:noFill/>
        </p:spPr>
        <p:txBody>
          <a:bodyPr wrap="square" rtlCol="0">
            <a:spAutoFit/>
          </a:bodyPr>
          <a:lstStyle/>
          <a:p>
            <a:pPr marL="342900" indent="-342900">
              <a:buFont typeface="Wingdings" pitchFamily="2" charset="2"/>
              <a:buChar char="§"/>
            </a:pPr>
            <a:r>
              <a:rPr lang="en-ZA" sz="2400" dirty="0" smtClean="0"/>
              <a:t>Legal theoretical basis: law, policy, regulation</a:t>
            </a:r>
          </a:p>
          <a:p>
            <a:pPr marL="342900" indent="-342900">
              <a:buFont typeface="Wingdings" pitchFamily="2" charset="2"/>
              <a:buChar char="§"/>
            </a:pPr>
            <a:r>
              <a:rPr lang="en-ZA" sz="2400" dirty="0" smtClean="0"/>
              <a:t>Conveyance of key terminology and principles</a:t>
            </a:r>
          </a:p>
          <a:p>
            <a:pPr marL="342900" indent="-342900">
              <a:buFont typeface="Wingdings" pitchFamily="2" charset="2"/>
              <a:buChar char="§"/>
            </a:pPr>
            <a:r>
              <a:rPr lang="en-ZA" sz="2400" dirty="0" smtClean="0"/>
              <a:t>Practical explanations </a:t>
            </a:r>
          </a:p>
          <a:p>
            <a:pPr marL="342900" indent="-342900">
              <a:buFont typeface="Wingdings" pitchFamily="2" charset="2"/>
              <a:buChar char="§"/>
            </a:pPr>
            <a:r>
              <a:rPr lang="en-ZA" sz="2400" dirty="0" smtClean="0"/>
              <a:t>Case Studies</a:t>
            </a:r>
          </a:p>
          <a:p>
            <a:pPr marL="342900" indent="-342900">
              <a:buFont typeface="Wingdings" pitchFamily="2" charset="2"/>
              <a:buChar char="§"/>
            </a:pPr>
            <a:r>
              <a:rPr lang="en-ZA" sz="2400" dirty="0" smtClean="0"/>
              <a:t>News Headlines</a:t>
            </a:r>
          </a:p>
          <a:p>
            <a:pPr marL="342900" indent="-342900">
              <a:buFont typeface="Wingdings" pitchFamily="2" charset="2"/>
              <a:buChar char="§"/>
            </a:pPr>
            <a:r>
              <a:rPr lang="en-ZA" sz="2400" dirty="0" smtClean="0"/>
              <a:t>Interactive breakout sessions</a:t>
            </a:r>
          </a:p>
          <a:p>
            <a:pPr marL="342900" indent="-342900">
              <a:buFont typeface="Wingdings" pitchFamily="2" charset="2"/>
              <a:buChar char="§"/>
            </a:pPr>
            <a:r>
              <a:rPr lang="en-ZA" sz="2400" dirty="0" smtClean="0"/>
              <a:t>Discussion</a:t>
            </a:r>
            <a:endParaRPr lang="en-ZA" sz="2400" dirty="0"/>
          </a:p>
        </p:txBody>
      </p:sp>
    </p:spTree>
    <p:extLst>
      <p:ext uri="{BB962C8B-B14F-4D97-AF65-F5344CB8AC3E}">
        <p14:creationId xmlns:p14="http://schemas.microsoft.com/office/powerpoint/2010/main" val="148672670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52" t="11274" r="30823" b="11765"/>
          <a:stretch/>
        </p:blipFill>
        <p:spPr bwMode="auto">
          <a:xfrm>
            <a:off x="0" y="0"/>
            <a:ext cx="9144000" cy="610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37974" y="5202778"/>
            <a:ext cx="3528392" cy="523220"/>
          </a:xfrm>
          <a:prstGeom prst="rect">
            <a:avLst/>
          </a:prstGeom>
          <a:noFill/>
        </p:spPr>
        <p:txBody>
          <a:bodyPr wrap="square" rtlCol="0">
            <a:spAutoFit/>
          </a:bodyPr>
          <a:lstStyle/>
          <a:p>
            <a:pPr algn="ctr"/>
            <a:r>
              <a:rPr lang="en-ZA" sz="1400" dirty="0" smtClean="0"/>
              <a:t>Source: Office of Privacy Commissioner (OPC) Website</a:t>
            </a:r>
            <a:endParaRPr lang="en-ZA" sz="1400" dirty="0"/>
          </a:p>
        </p:txBody>
      </p:sp>
      <p:sp>
        <p:nvSpPr>
          <p:cNvPr id="4" name="TextBox 3"/>
          <p:cNvSpPr txBox="1"/>
          <p:nvPr/>
        </p:nvSpPr>
        <p:spPr>
          <a:xfrm>
            <a:off x="6160749" y="0"/>
            <a:ext cx="3014246"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sz="2800" b="1" dirty="0" smtClean="0"/>
              <a:t>Incidents of Violation</a:t>
            </a:r>
          </a:p>
        </p:txBody>
      </p:sp>
    </p:spTree>
    <p:extLst>
      <p:ext uri="{BB962C8B-B14F-4D97-AF65-F5344CB8AC3E}">
        <p14:creationId xmlns:p14="http://schemas.microsoft.com/office/powerpoint/2010/main" val="27482532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3</a:t>
            </a:r>
            <a:endParaRPr lang="en-ZA" dirty="0"/>
          </a:p>
        </p:txBody>
      </p:sp>
      <p:sp>
        <p:nvSpPr>
          <p:cNvPr id="3" name="Content Placeholder 2"/>
          <p:cNvSpPr>
            <a:spLocks noGrp="1"/>
          </p:cNvSpPr>
          <p:nvPr>
            <p:ph idx="1"/>
          </p:nvPr>
        </p:nvSpPr>
        <p:spPr>
          <a:xfrm>
            <a:off x="3275856" y="836712"/>
            <a:ext cx="5543798" cy="5853113"/>
          </a:xfrm>
        </p:spPr>
        <p:txBody>
          <a:bodyPr/>
          <a:lstStyle/>
          <a:p>
            <a:r>
              <a:rPr lang="en-ZA" sz="2400" i="1" dirty="0" smtClean="0"/>
              <a:t>Discuss challenges associated with implementation of the requirements and the impact on the entity:</a:t>
            </a:r>
          </a:p>
          <a:p>
            <a:r>
              <a:rPr lang="en-ZA" sz="2400" i="1" dirty="0" smtClean="0"/>
              <a:t>Security Safeguards</a:t>
            </a:r>
          </a:p>
          <a:p>
            <a:r>
              <a:rPr lang="en-ZA" sz="2400" i="1" dirty="0" smtClean="0"/>
              <a:t>Collection from source </a:t>
            </a:r>
          </a:p>
          <a:p>
            <a:r>
              <a:rPr lang="en-ZA" sz="2400" i="1" dirty="0" smtClean="0"/>
              <a:t>Limits on Retention of Personal Information</a:t>
            </a:r>
          </a:p>
          <a:p>
            <a:r>
              <a:rPr lang="en-ZA" sz="2400" i="1" dirty="0" smtClean="0"/>
              <a:t>Limits on disclosure of Personal Information</a:t>
            </a:r>
          </a:p>
          <a:p>
            <a:pPr marL="0" indent="0">
              <a:buNone/>
            </a:pPr>
            <a:endParaRPr lang="en-ZA" sz="2400" i="1" dirty="0" smtClean="0"/>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15 minutes</a:t>
            </a:r>
            <a:endParaRPr lang="en-ZA" sz="1600" dirty="0"/>
          </a:p>
        </p:txBody>
      </p:sp>
    </p:spTree>
    <p:extLst>
      <p:ext uri="{BB962C8B-B14F-4D97-AF65-F5344CB8AC3E}">
        <p14:creationId xmlns:p14="http://schemas.microsoft.com/office/powerpoint/2010/main" val="245131294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11750"/>
            <a:ext cx="8496944" cy="954107"/>
          </a:xfrm>
        </p:spPr>
        <p:txBody>
          <a:bodyPr/>
          <a:lstStyle/>
          <a:p>
            <a:r>
              <a:rPr lang="en-ZA" sz="2800" dirty="0" smtClean="0"/>
              <a:t>Data Controller – Ultimate Responsibility</a:t>
            </a: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881110"/>
              </p:ext>
            </p:extLst>
          </p:nvPr>
        </p:nvGraphicFramePr>
        <p:xfrm>
          <a:off x="179512" y="1340768"/>
          <a:ext cx="8640960" cy="4719689"/>
        </p:xfrm>
        <a:graphic>
          <a:graphicData uri="http://schemas.openxmlformats.org/drawingml/2006/table">
            <a:tbl>
              <a:tblPr>
                <a:tableStyleId>{5C22544A-7EE6-4342-B048-85BDC9FD1C3A}</a:tableStyleId>
              </a:tblPr>
              <a:tblGrid>
                <a:gridCol w="8640960"/>
              </a:tblGrid>
              <a:tr h="1652806">
                <a:tc>
                  <a:txBody>
                    <a:bodyPr/>
                    <a:lstStyle/>
                    <a:p>
                      <a:pPr marL="228600" algn="just">
                        <a:lnSpc>
                          <a:spcPct val="150000"/>
                        </a:lnSpc>
                        <a:spcAft>
                          <a:spcPts val="0"/>
                        </a:spcAft>
                      </a:pPr>
                      <a:r>
                        <a:rPr lang="en-US" sz="1600" dirty="0">
                          <a:effectLst/>
                        </a:rPr>
                        <a:t>“data controller's representative” or “controller's representative”: refers to any natural person, legal person or public body permanently established on the territory [of the concerned country], who takes the place of the data controller in the accomplishment of the obligations set by the present model law</a:t>
                      </a:r>
                      <a:endParaRPr lang="en-ZA" sz="1600" b="1" dirty="0">
                        <a:effectLst/>
                        <a:latin typeface="Times New Roman"/>
                      </a:endParaRPr>
                    </a:p>
                  </a:txBody>
                  <a:tcPr marL="68580" marR="68580" marT="0" marB="0"/>
                </a:tc>
              </a:tr>
              <a:tr h="1648674">
                <a:tc>
                  <a:txBody>
                    <a:bodyPr/>
                    <a:lstStyle/>
                    <a:p>
                      <a:pPr marL="228600">
                        <a:lnSpc>
                          <a:spcPct val="150000"/>
                        </a:lnSpc>
                        <a:spcAft>
                          <a:spcPts val="0"/>
                        </a:spcAft>
                      </a:pPr>
                      <a:r>
                        <a:rPr lang="en-US" sz="1600" dirty="0">
                          <a:effectLst/>
                        </a:rPr>
                        <a:t>“data processor” refers to a natural person, legal person, or public body which processes personal information for and on behalf of the controller and under the data controller’s instruction, except for the persons who, under the direct authority of the controller, are authorised to process the data</a:t>
                      </a:r>
                      <a:r>
                        <a:rPr lang="en-US" sz="1600" dirty="0" smtClean="0">
                          <a:effectLst/>
                        </a:rPr>
                        <a:t>.</a:t>
                      </a:r>
                      <a:endParaRPr lang="en-ZA" sz="1600" dirty="0">
                        <a:effectLst/>
                      </a:endParaRPr>
                    </a:p>
                  </a:txBody>
                  <a:tcPr marL="68580" marR="68580" marT="0" marB="0"/>
                </a:tc>
              </a:tr>
              <a:tr h="1379040">
                <a:tc>
                  <a:txBody>
                    <a:bodyPr/>
                    <a:lstStyle/>
                    <a:p>
                      <a:pPr marL="228600">
                        <a:lnSpc>
                          <a:spcPct val="150000"/>
                        </a:lnSpc>
                        <a:spcAft>
                          <a:spcPts val="0"/>
                        </a:spcAft>
                      </a:pPr>
                      <a:r>
                        <a:rPr lang="en-US" sz="1600" dirty="0">
                          <a:effectLst/>
                        </a:rPr>
                        <a:t>“data protection officer” or “DPO” refers to any individual appointed by the data controller charged with ensuring, in an independent manner, compliance with the obligations provided for in this law </a:t>
                      </a:r>
                      <a:endParaRPr lang="en-ZA" sz="1600" dirty="0">
                        <a:effectLst/>
                      </a:endParaRPr>
                    </a:p>
                    <a:p>
                      <a:pPr algn="just">
                        <a:lnSpc>
                          <a:spcPct val="150000"/>
                        </a:lnSpc>
                        <a:spcAft>
                          <a:spcPts val="0"/>
                        </a:spcAft>
                      </a:pPr>
                      <a:r>
                        <a:rPr lang="en-US" sz="1600" dirty="0">
                          <a:effectLst/>
                        </a:rPr>
                        <a:t> </a:t>
                      </a:r>
                      <a:endParaRPr lang="en-ZA" sz="1600" b="1" dirty="0">
                        <a:effectLst/>
                        <a:latin typeface="Times New Roman"/>
                      </a:endParaRPr>
                    </a:p>
                  </a:txBody>
                  <a:tcPr marL="68580" marR="68580" marT="0" marB="0"/>
                </a:tc>
              </a:tr>
            </a:tbl>
          </a:graphicData>
        </a:graphic>
      </p:graphicFrame>
    </p:spTree>
    <p:extLst>
      <p:ext uri="{BB962C8B-B14F-4D97-AF65-F5344CB8AC3E}">
        <p14:creationId xmlns:p14="http://schemas.microsoft.com/office/powerpoint/2010/main" val="40513224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972"/>
            <a:ext cx="8229600" cy="646331"/>
          </a:xfrm>
        </p:spPr>
        <p:txBody>
          <a:bodyPr/>
          <a:lstStyle/>
          <a:p>
            <a:r>
              <a:rPr lang="en-ZA" dirty="0" smtClean="0"/>
              <a:t>Implementation</a:t>
            </a:r>
            <a:endParaRPr lang="en-ZA" dirty="0"/>
          </a:p>
        </p:txBody>
      </p:sp>
      <p:sp>
        <p:nvSpPr>
          <p:cNvPr id="3" name="Text Placeholder 2"/>
          <p:cNvSpPr>
            <a:spLocks noGrp="1"/>
          </p:cNvSpPr>
          <p:nvPr>
            <p:ph type="body" idx="1"/>
          </p:nvPr>
        </p:nvSpPr>
        <p:spPr/>
        <p:txBody>
          <a:bodyPr/>
          <a:lstStyle/>
          <a:p>
            <a:r>
              <a:rPr lang="en-ZA" dirty="0" smtClean="0"/>
              <a:t>Policies</a:t>
            </a:r>
            <a:endParaRPr lang="en-ZA" dirty="0"/>
          </a:p>
        </p:txBody>
      </p:sp>
      <p:sp>
        <p:nvSpPr>
          <p:cNvPr id="4" name="Content Placeholder 3"/>
          <p:cNvSpPr>
            <a:spLocks noGrp="1"/>
          </p:cNvSpPr>
          <p:nvPr>
            <p:ph sz="half" idx="2"/>
          </p:nvPr>
        </p:nvSpPr>
        <p:spPr/>
        <p:txBody>
          <a:bodyPr/>
          <a:lstStyle/>
          <a:p>
            <a:r>
              <a:rPr lang="en-ZA" dirty="0" smtClean="0"/>
              <a:t>Privacy Policy (internal)</a:t>
            </a:r>
          </a:p>
          <a:p>
            <a:r>
              <a:rPr lang="en-ZA" dirty="0" smtClean="0"/>
              <a:t>Privacy Policy (external)</a:t>
            </a:r>
          </a:p>
          <a:p>
            <a:r>
              <a:rPr lang="en-ZA" dirty="0" smtClean="0"/>
              <a:t>Information Security Policy</a:t>
            </a:r>
          </a:p>
          <a:p>
            <a:r>
              <a:rPr lang="en-ZA" dirty="0" smtClean="0"/>
              <a:t>Monitoring Policy</a:t>
            </a:r>
          </a:p>
          <a:p>
            <a:r>
              <a:rPr lang="en-ZA" dirty="0" smtClean="0"/>
              <a:t>Records Management Policy</a:t>
            </a:r>
          </a:p>
          <a:p>
            <a:endParaRPr lang="en-ZA" dirty="0"/>
          </a:p>
        </p:txBody>
      </p:sp>
      <p:sp>
        <p:nvSpPr>
          <p:cNvPr id="5" name="Text Placeholder 4"/>
          <p:cNvSpPr>
            <a:spLocks noGrp="1"/>
          </p:cNvSpPr>
          <p:nvPr>
            <p:ph type="body" sz="quarter" idx="3"/>
          </p:nvPr>
        </p:nvSpPr>
        <p:spPr/>
        <p:txBody>
          <a:bodyPr/>
          <a:lstStyle/>
          <a:p>
            <a:r>
              <a:rPr lang="en-ZA" dirty="0" smtClean="0"/>
              <a:t>Contracts</a:t>
            </a:r>
            <a:endParaRPr lang="en-ZA" dirty="0"/>
          </a:p>
        </p:txBody>
      </p:sp>
      <p:sp>
        <p:nvSpPr>
          <p:cNvPr id="6" name="Content Placeholder 5"/>
          <p:cNvSpPr>
            <a:spLocks noGrp="1"/>
          </p:cNvSpPr>
          <p:nvPr>
            <p:ph sz="quarter" idx="4"/>
          </p:nvPr>
        </p:nvSpPr>
        <p:spPr/>
        <p:txBody>
          <a:bodyPr/>
          <a:lstStyle/>
          <a:p>
            <a:r>
              <a:rPr lang="en-ZA" dirty="0" smtClean="0"/>
              <a:t>Consent</a:t>
            </a:r>
          </a:p>
          <a:p>
            <a:r>
              <a:rPr lang="en-ZA" dirty="0" smtClean="0"/>
              <a:t>Third Parties</a:t>
            </a:r>
          </a:p>
        </p:txBody>
      </p:sp>
    </p:spTree>
    <p:extLst>
      <p:ext uri="{BB962C8B-B14F-4D97-AF65-F5344CB8AC3E}">
        <p14:creationId xmlns:p14="http://schemas.microsoft.com/office/powerpoint/2010/main" val="123659175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57" t="10540" r="18009" b="6250"/>
          <a:stretch/>
        </p:blipFill>
        <p:spPr bwMode="auto">
          <a:xfrm>
            <a:off x="179512" y="95291"/>
            <a:ext cx="8424936" cy="599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588224" y="3290483"/>
            <a:ext cx="2699792" cy="936103"/>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kumimoji="0" lang="en-ZA" sz="1400" b="0" i="0" u="none" strike="noStrike" cap="none" normalizeH="0" baseline="0" dirty="0" smtClean="0">
                <a:ln>
                  <a:noFill/>
                </a:ln>
                <a:solidFill>
                  <a:schemeClr val="bg1"/>
                </a:solidFill>
                <a:effectLst/>
                <a:latin typeface="Verdana" pitchFamily="34" charset="0"/>
              </a:rPr>
              <a:t>Privacy</a:t>
            </a:r>
            <a:r>
              <a:rPr kumimoji="0" lang="en-ZA" sz="1400" b="0" i="0" u="none" strike="noStrike" cap="none" normalizeH="0" dirty="0" smtClean="0">
                <a:ln>
                  <a:noFill/>
                </a:ln>
                <a:solidFill>
                  <a:schemeClr val="bg1"/>
                </a:solidFill>
                <a:effectLst/>
                <a:latin typeface="Verdana" pitchFamily="34" charset="0"/>
              </a:rPr>
              <a:t> Policy of Booking.com</a:t>
            </a:r>
          </a:p>
          <a:p>
            <a:r>
              <a:rPr lang="en-ZA" sz="1400" baseline="0" dirty="0" smtClean="0">
                <a:solidFill>
                  <a:schemeClr val="bg1"/>
                </a:solidFill>
                <a:latin typeface="Verdana" pitchFamily="34" charset="0"/>
                <a:hlinkClick r:id="rId3"/>
              </a:rPr>
              <a:t>www.booking.com</a:t>
            </a:r>
            <a:endParaRPr lang="en-ZA" sz="1400" baseline="0" dirty="0" smtClean="0">
              <a:solidFill>
                <a:schemeClr val="bg1"/>
              </a:solidFill>
              <a:latin typeface="Verdana" pitchFamily="34" charset="0"/>
            </a:endParaRPr>
          </a:p>
          <a:p>
            <a:r>
              <a:rPr kumimoji="0" lang="en-ZA" sz="1400" b="0" i="0" u="none" strike="noStrike" cap="none" normalizeH="0" dirty="0" smtClean="0">
                <a:ln>
                  <a:noFill/>
                </a:ln>
                <a:solidFill>
                  <a:schemeClr val="bg1"/>
                </a:solidFill>
                <a:effectLst/>
                <a:latin typeface="Verdana" pitchFamily="34" charset="0"/>
              </a:rPr>
              <a:t>Last update: July 2012</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300082286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vor_hughes_texto.pdf (SECURED) - Adobe Reader"/>
          <p:cNvPicPr>
            <a:picLocks noChangeAspect="1"/>
          </p:cNvPicPr>
          <p:nvPr/>
        </p:nvPicPr>
        <p:blipFill rotWithShape="1">
          <a:blip r:embed="rId2">
            <a:extLst>
              <a:ext uri="{28A0092B-C50C-407E-A947-70E740481C1C}">
                <a14:useLocalDpi xmlns:a14="http://schemas.microsoft.com/office/drawing/2010/main" val="0"/>
              </a:ext>
            </a:extLst>
          </a:blip>
          <a:srcRect l="20364" t="15129" r="2546" b="7867"/>
          <a:stretch/>
        </p:blipFill>
        <p:spPr>
          <a:xfrm>
            <a:off x="1043608" y="1268760"/>
            <a:ext cx="7049193" cy="3790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20450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38" t="22191" r="14450" b="10082"/>
          <a:stretch/>
        </p:blipFill>
        <p:spPr bwMode="auto">
          <a:xfrm>
            <a:off x="395536" y="919345"/>
            <a:ext cx="8280000" cy="4126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1035521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11" t="10227" r="24866" b="14091"/>
          <a:stretch/>
        </p:blipFill>
        <p:spPr bwMode="auto">
          <a:xfrm>
            <a:off x="1259632" y="404664"/>
            <a:ext cx="6417425" cy="5536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12360" y="4900838"/>
            <a:ext cx="1143416" cy="646331"/>
          </a:xfrm>
          <a:prstGeom prst="rect">
            <a:avLst/>
          </a:prstGeom>
          <a:noFill/>
        </p:spPr>
        <p:txBody>
          <a:bodyPr wrap="square" rtlCol="0">
            <a:spAutoFit/>
          </a:bodyPr>
          <a:lstStyle/>
          <a:p>
            <a:r>
              <a:rPr lang="en-ZA" sz="1200" dirty="0" smtClean="0"/>
              <a:t>Source: University of Florida </a:t>
            </a:r>
            <a:endParaRPr lang="en-ZA" sz="1200" dirty="0"/>
          </a:p>
        </p:txBody>
      </p:sp>
    </p:spTree>
    <p:extLst>
      <p:ext uri="{BB962C8B-B14F-4D97-AF65-F5344CB8AC3E}">
        <p14:creationId xmlns:p14="http://schemas.microsoft.com/office/powerpoint/2010/main" val="305916743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ent_report.pdf - Adobe Reader"/>
          <p:cNvPicPr>
            <a:picLocks noChangeAspect="1"/>
          </p:cNvPicPr>
          <p:nvPr/>
        </p:nvPicPr>
        <p:blipFill rotWithShape="1">
          <a:blip r:embed="rId2">
            <a:extLst>
              <a:ext uri="{28A0092B-C50C-407E-A947-70E740481C1C}">
                <a14:useLocalDpi xmlns:a14="http://schemas.microsoft.com/office/drawing/2010/main" val="0"/>
              </a:ext>
            </a:extLst>
          </a:blip>
          <a:srcRect l="17091" t="13441" r="15636" b="2461"/>
          <a:stretch/>
        </p:blipFill>
        <p:spPr>
          <a:xfrm>
            <a:off x="1331640" y="980728"/>
            <a:ext cx="6151419" cy="4139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26945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990"/>
            <a:ext cx="3008313" cy="400110"/>
          </a:xfrm>
        </p:spPr>
        <p:txBody>
          <a:bodyPr/>
          <a:lstStyle/>
          <a:p>
            <a:r>
              <a:rPr lang="en-ZA" dirty="0" smtClean="0"/>
              <a:t>Activity 4</a:t>
            </a:r>
            <a:endParaRPr lang="en-ZA" dirty="0"/>
          </a:p>
        </p:txBody>
      </p:sp>
      <p:sp>
        <p:nvSpPr>
          <p:cNvPr id="3" name="Content Placeholder 2"/>
          <p:cNvSpPr>
            <a:spLocks noGrp="1"/>
          </p:cNvSpPr>
          <p:nvPr>
            <p:ph idx="1"/>
          </p:nvPr>
        </p:nvSpPr>
        <p:spPr>
          <a:xfrm>
            <a:off x="3275856" y="836712"/>
            <a:ext cx="5543798" cy="5853113"/>
          </a:xfrm>
        </p:spPr>
        <p:txBody>
          <a:bodyPr/>
          <a:lstStyle/>
          <a:p>
            <a:r>
              <a:rPr lang="en-ZA" sz="2400" i="1" dirty="0" smtClean="0"/>
              <a:t>Draft Privacy Policy for your entity. Include (examples):</a:t>
            </a:r>
          </a:p>
          <a:p>
            <a:r>
              <a:rPr lang="en-ZA" sz="2400" i="1" dirty="0" smtClean="0"/>
              <a:t>Describe PI collected</a:t>
            </a:r>
          </a:p>
          <a:p>
            <a:r>
              <a:rPr lang="en-ZA" sz="2400" i="1" dirty="0" smtClean="0"/>
              <a:t>Describe the purpose of collection</a:t>
            </a:r>
          </a:p>
          <a:p>
            <a:r>
              <a:rPr lang="en-ZA" sz="2400" i="1" dirty="0" smtClean="0"/>
              <a:t>Describe the third parties with whom information will be shared</a:t>
            </a:r>
          </a:p>
          <a:p>
            <a:r>
              <a:rPr lang="en-ZA" sz="2400" i="1" dirty="0" smtClean="0"/>
              <a:t>Describe policy on marketing to individuals using PI</a:t>
            </a:r>
          </a:p>
          <a:p>
            <a:r>
              <a:rPr lang="en-ZA" sz="2400" i="1" dirty="0" smtClean="0"/>
              <a:t>Provide contacts and date of draft/ update</a:t>
            </a:r>
          </a:p>
        </p:txBody>
      </p:sp>
      <p:sp>
        <p:nvSpPr>
          <p:cNvPr id="4" name="Text Placeholder 3"/>
          <p:cNvSpPr>
            <a:spLocks noGrp="1"/>
          </p:cNvSpPr>
          <p:nvPr>
            <p:ph type="body" sz="half" idx="2"/>
          </p:nvPr>
        </p:nvSpPr>
        <p:spPr>
          <a:xfrm>
            <a:off x="395536" y="1844824"/>
            <a:ext cx="3008313" cy="1129804"/>
          </a:xfrm>
        </p:spPr>
        <p:txBody>
          <a:bodyPr/>
          <a:lstStyle/>
          <a:p>
            <a:r>
              <a:rPr lang="en-ZA" sz="1600" dirty="0" smtClean="0"/>
              <a:t>Time allocation – 15-20 minutes</a:t>
            </a:r>
            <a:endParaRPr lang="en-ZA" sz="1600" dirty="0"/>
          </a:p>
        </p:txBody>
      </p:sp>
    </p:spTree>
    <p:extLst>
      <p:ext uri="{BB962C8B-B14F-4D97-AF65-F5344CB8AC3E}">
        <p14:creationId xmlns:p14="http://schemas.microsoft.com/office/powerpoint/2010/main" val="27337822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348880"/>
            <a:ext cx="7772400" cy="2554545"/>
          </a:xfrm>
        </p:spPr>
        <p:txBody>
          <a:bodyPr/>
          <a:lstStyle/>
          <a:p>
            <a:pPr algn="ctr"/>
            <a:r>
              <a:rPr lang="en-ZA" dirty="0" smtClean="0">
                <a:solidFill>
                  <a:schemeClr val="tx1">
                    <a:lumMod val="75000"/>
                  </a:schemeClr>
                </a:solidFill>
              </a:rPr>
              <a:t>SESSION ONE: </a:t>
            </a:r>
            <a:r>
              <a:rPr lang="en-ZA" dirty="0" smtClean="0"/>
              <a:t/>
            </a:r>
            <a:br>
              <a:rPr lang="en-ZA" dirty="0" smtClean="0"/>
            </a:br>
            <a:r>
              <a:rPr lang="en-ZA" dirty="0" smtClean="0"/>
              <a:t>1.1 INFORMATION PRIVACY LAWIN tanzania</a:t>
            </a:r>
            <a:endParaRPr lang="en-ZA" dirty="0"/>
          </a:p>
        </p:txBody>
      </p:sp>
    </p:spTree>
    <p:extLst>
      <p:ext uri="{BB962C8B-B14F-4D97-AF65-F5344CB8AC3E}">
        <p14:creationId xmlns:p14="http://schemas.microsoft.com/office/powerpoint/2010/main" val="375142716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416824" cy="2554545"/>
          </a:xfrm>
        </p:spPr>
        <p:txBody>
          <a:bodyPr/>
          <a:lstStyle/>
          <a:p>
            <a:pPr algn="ctr"/>
            <a:r>
              <a:rPr lang="en-ZA" dirty="0" smtClean="0">
                <a:solidFill>
                  <a:schemeClr val="tx1">
                    <a:lumMod val="75000"/>
                  </a:schemeClr>
                </a:solidFill>
              </a:rPr>
              <a:t>SESSION FOUR:</a:t>
            </a:r>
            <a:br>
              <a:rPr lang="en-ZA" dirty="0" smtClean="0">
                <a:solidFill>
                  <a:schemeClr val="tx1">
                    <a:lumMod val="75000"/>
                  </a:schemeClr>
                </a:solidFill>
              </a:rPr>
            </a:br>
            <a:r>
              <a:rPr lang="en-ZA" dirty="0" smtClean="0">
                <a:solidFill>
                  <a:srgbClr val="0070C0"/>
                </a:solidFill>
              </a:rPr>
              <a:t>TRANSBORDER FLOW OF PERSONAL INFORMATION</a:t>
            </a:r>
            <a:endParaRPr lang="en-ZA" sz="3600" dirty="0">
              <a:solidFill>
                <a:srgbClr val="0070C0"/>
              </a:solidFill>
            </a:endParaRPr>
          </a:p>
        </p:txBody>
      </p:sp>
    </p:spTree>
    <p:extLst>
      <p:ext uri="{BB962C8B-B14F-4D97-AF65-F5344CB8AC3E}">
        <p14:creationId xmlns:p14="http://schemas.microsoft.com/office/powerpoint/2010/main" val="20081478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6869"/>
            <a:ext cx="8229600" cy="584775"/>
          </a:xfrm>
        </p:spPr>
        <p:txBody>
          <a:bodyPr/>
          <a:lstStyle/>
          <a:p>
            <a:r>
              <a:rPr lang="en-ZA" sz="3200" dirty="0" smtClean="0"/>
              <a:t>Limitations on </a:t>
            </a:r>
            <a:r>
              <a:rPr lang="en-ZA" sz="3200" dirty="0" err="1" smtClean="0"/>
              <a:t>Transborder</a:t>
            </a:r>
            <a:r>
              <a:rPr lang="en-ZA" sz="3200" dirty="0" smtClean="0"/>
              <a:t> Flow</a:t>
            </a:r>
            <a:endParaRPr lang="en-ZA" sz="3200" dirty="0"/>
          </a:p>
        </p:txBody>
      </p:sp>
      <p:sp>
        <p:nvSpPr>
          <p:cNvPr id="3" name="Text Placeholder 2"/>
          <p:cNvSpPr>
            <a:spLocks noGrp="1"/>
          </p:cNvSpPr>
          <p:nvPr>
            <p:ph type="body" idx="1"/>
          </p:nvPr>
        </p:nvSpPr>
        <p:spPr/>
        <p:txBody>
          <a:bodyPr/>
          <a:lstStyle/>
          <a:p>
            <a:r>
              <a:rPr lang="en-ZA" dirty="0" smtClean="0"/>
              <a:t>Member State with Harmonised Law </a:t>
            </a:r>
            <a:endParaRPr lang="en-ZA" dirty="0"/>
          </a:p>
        </p:txBody>
      </p:sp>
      <p:sp>
        <p:nvSpPr>
          <p:cNvPr id="4" name="Content Placeholder 3"/>
          <p:cNvSpPr>
            <a:spLocks noGrp="1"/>
          </p:cNvSpPr>
          <p:nvPr>
            <p:ph sz="half" idx="2"/>
          </p:nvPr>
        </p:nvSpPr>
        <p:spPr>
          <a:xfrm>
            <a:off x="467544" y="2348880"/>
            <a:ext cx="3394720" cy="3951288"/>
          </a:xfrm>
        </p:spPr>
        <p:txBody>
          <a:bodyPr/>
          <a:lstStyle/>
          <a:p>
            <a:r>
              <a:rPr lang="en-US" sz="2000" dirty="0"/>
              <a:t>recipient establishes that the data is necessary for the performance of a task carried out in the public interest or pursuant to the lawful functions of a data </a:t>
            </a:r>
            <a:r>
              <a:rPr lang="en-US" sz="2000" dirty="0" smtClean="0"/>
              <a:t>controller</a:t>
            </a:r>
          </a:p>
          <a:p>
            <a:r>
              <a:rPr lang="en-US" sz="2000" dirty="0" smtClean="0"/>
              <a:t>subject to conditions</a:t>
            </a:r>
            <a:endParaRPr lang="en-ZA" sz="2000" dirty="0"/>
          </a:p>
        </p:txBody>
      </p:sp>
      <p:sp>
        <p:nvSpPr>
          <p:cNvPr id="5" name="Text Placeholder 4"/>
          <p:cNvSpPr>
            <a:spLocks noGrp="1"/>
          </p:cNvSpPr>
          <p:nvPr>
            <p:ph type="body" sz="quarter" idx="3"/>
          </p:nvPr>
        </p:nvSpPr>
        <p:spPr>
          <a:xfrm>
            <a:off x="4645025" y="1535112"/>
            <a:ext cx="4041775" cy="1245815"/>
          </a:xfrm>
        </p:spPr>
        <p:txBody>
          <a:bodyPr/>
          <a:lstStyle/>
          <a:p>
            <a:endParaRPr lang="en-ZA" dirty="0" smtClean="0"/>
          </a:p>
          <a:p>
            <a:r>
              <a:rPr lang="en-ZA" dirty="0" smtClean="0"/>
              <a:t>Non-Member </a:t>
            </a:r>
            <a:r>
              <a:rPr lang="en-ZA" dirty="0"/>
              <a:t>State with Harmonised </a:t>
            </a:r>
            <a:r>
              <a:rPr lang="en-ZA" dirty="0" smtClean="0"/>
              <a:t>Law/ Third Countries </a:t>
            </a:r>
            <a:endParaRPr lang="en-ZA" dirty="0"/>
          </a:p>
          <a:p>
            <a:endParaRPr lang="en-ZA" dirty="0"/>
          </a:p>
        </p:txBody>
      </p:sp>
      <p:sp>
        <p:nvSpPr>
          <p:cNvPr id="6" name="Content Placeholder 5"/>
          <p:cNvSpPr>
            <a:spLocks noGrp="1"/>
          </p:cNvSpPr>
          <p:nvPr>
            <p:ph sz="quarter" idx="4"/>
          </p:nvPr>
        </p:nvSpPr>
        <p:spPr>
          <a:xfrm>
            <a:off x="4139953" y="2564905"/>
            <a:ext cx="4546848" cy="3561258"/>
          </a:xfrm>
        </p:spPr>
        <p:txBody>
          <a:bodyPr/>
          <a:lstStyle/>
          <a:p>
            <a:r>
              <a:rPr lang="en-GB" sz="2000" dirty="0"/>
              <a:t>adequate level of protection is ensured in the country of the recipient and the data is transferred solely to permit processing otherwise authorised to be undertaken by the controller</a:t>
            </a:r>
            <a:r>
              <a:rPr lang="en-GB" sz="2000" dirty="0" smtClean="0"/>
              <a:t>.</a:t>
            </a:r>
          </a:p>
          <a:p>
            <a:r>
              <a:rPr lang="en-GB" sz="2000" dirty="0"/>
              <a:t>s</a:t>
            </a:r>
            <a:r>
              <a:rPr lang="en-GB" sz="2000" dirty="0" smtClean="0"/>
              <a:t>ubject to assessment and further conditions</a:t>
            </a:r>
            <a:endParaRPr lang="en-ZA" sz="2000" dirty="0"/>
          </a:p>
        </p:txBody>
      </p:sp>
    </p:spTree>
    <p:extLst>
      <p:ext uri="{BB962C8B-B14F-4D97-AF65-F5344CB8AC3E}">
        <p14:creationId xmlns:p14="http://schemas.microsoft.com/office/powerpoint/2010/main" val="208210573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17646" r="24348" b="11165"/>
          <a:stretch/>
        </p:blipFill>
        <p:spPr bwMode="auto">
          <a:xfrm>
            <a:off x="1043608" y="332656"/>
            <a:ext cx="6490447" cy="520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768552" y="4509120"/>
            <a:ext cx="3531005" cy="126398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sz="1400" dirty="0" smtClean="0">
                <a:solidFill>
                  <a:schemeClr val="bg1"/>
                </a:solidFill>
                <a:latin typeface="Verdana" pitchFamily="34" charset="0"/>
              </a:rPr>
              <a:t>Issued by the UK Information Commissioner</a:t>
            </a:r>
          </a:p>
          <a:p>
            <a:endParaRPr lang="en-ZA" sz="1400" dirty="0">
              <a:solidFill>
                <a:schemeClr val="bg1"/>
              </a:solidFill>
              <a:latin typeface="Verdana" pitchFamily="34" charset="0"/>
            </a:endParaRPr>
          </a:p>
          <a:p>
            <a:r>
              <a:rPr lang="en-ZA" sz="1400" dirty="0" smtClean="0">
                <a:solidFill>
                  <a:schemeClr val="bg1"/>
                </a:solidFill>
                <a:latin typeface="Verdana" pitchFamily="34" charset="0"/>
              </a:rPr>
              <a:t>http</a:t>
            </a:r>
            <a:r>
              <a:rPr lang="en-ZA" sz="1400" dirty="0">
                <a:solidFill>
                  <a:schemeClr val="bg1"/>
                </a:solidFill>
                <a:latin typeface="Verdana" pitchFamily="34" charset="0"/>
              </a:rPr>
              <a:t>://</a:t>
            </a:r>
            <a:r>
              <a:rPr lang="en-ZA" sz="1400" dirty="0" smtClean="0">
                <a:solidFill>
                  <a:schemeClr val="bg1"/>
                </a:solidFill>
                <a:latin typeface="Verdana" pitchFamily="34" charset="0"/>
              </a:rPr>
              <a:t>www.ico.gov.uk/</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122336493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05" t="28187" r="29722" b="27451"/>
          <a:stretch/>
        </p:blipFill>
        <p:spPr bwMode="auto">
          <a:xfrm>
            <a:off x="0" y="0"/>
            <a:ext cx="7740352" cy="5445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768552" y="4509120"/>
            <a:ext cx="3531005" cy="126398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sz="1400" dirty="0" smtClean="0">
                <a:solidFill>
                  <a:schemeClr val="bg1"/>
                </a:solidFill>
                <a:latin typeface="Verdana" pitchFamily="34" charset="0"/>
              </a:rPr>
              <a:t>Source: Guidance on the use of Cloud Computing, issued by the UK Information Commissioner</a:t>
            </a:r>
          </a:p>
          <a:p>
            <a:endParaRPr lang="en-ZA" sz="1400" dirty="0">
              <a:solidFill>
                <a:schemeClr val="bg1"/>
              </a:solidFill>
              <a:latin typeface="Verdana" pitchFamily="34" charset="0"/>
            </a:endParaRPr>
          </a:p>
          <a:p>
            <a:r>
              <a:rPr lang="en-ZA" sz="1400" dirty="0" smtClean="0">
                <a:solidFill>
                  <a:schemeClr val="bg1"/>
                </a:solidFill>
                <a:latin typeface="Verdana" pitchFamily="34" charset="0"/>
              </a:rPr>
              <a:t>http</a:t>
            </a:r>
            <a:r>
              <a:rPr lang="en-ZA" sz="1400" dirty="0">
                <a:solidFill>
                  <a:schemeClr val="bg1"/>
                </a:solidFill>
                <a:latin typeface="Verdana" pitchFamily="34" charset="0"/>
              </a:rPr>
              <a:t>://</a:t>
            </a:r>
            <a:r>
              <a:rPr lang="en-ZA" sz="1400" dirty="0" smtClean="0">
                <a:solidFill>
                  <a:schemeClr val="bg1"/>
                </a:solidFill>
                <a:latin typeface="Verdana" pitchFamily="34" charset="0"/>
              </a:rPr>
              <a:t>www.ico.gov.uk/</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7181263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44824"/>
            <a:ext cx="7416824" cy="1938992"/>
          </a:xfrm>
        </p:spPr>
        <p:txBody>
          <a:bodyPr/>
          <a:lstStyle/>
          <a:p>
            <a:pPr algn="ctr"/>
            <a:r>
              <a:rPr lang="en-ZA" dirty="0" smtClean="0">
                <a:solidFill>
                  <a:schemeClr val="tx1">
                    <a:lumMod val="75000"/>
                  </a:schemeClr>
                </a:solidFill>
              </a:rPr>
              <a:t>SESSION FIVE:</a:t>
            </a:r>
            <a:br>
              <a:rPr lang="en-ZA" dirty="0" smtClean="0">
                <a:solidFill>
                  <a:schemeClr val="tx1">
                    <a:lumMod val="75000"/>
                  </a:schemeClr>
                </a:solidFill>
              </a:rPr>
            </a:br>
            <a:r>
              <a:rPr lang="en-ZA" dirty="0" smtClean="0">
                <a:solidFill>
                  <a:schemeClr val="tx1">
                    <a:lumMod val="75000"/>
                  </a:schemeClr>
                </a:solidFill>
              </a:rPr>
              <a:t>DATA PROTECTION</a:t>
            </a:r>
            <a:r>
              <a:rPr lang="en-ZA" dirty="0" smtClean="0">
                <a:solidFill>
                  <a:srgbClr val="0070C0"/>
                </a:solidFill>
              </a:rPr>
              <a:t> </a:t>
            </a:r>
            <a:r>
              <a:rPr lang="en-ZA" dirty="0">
                <a:solidFill>
                  <a:srgbClr val="0070C0"/>
                </a:solidFill>
              </a:rPr>
              <a:t>COMMISSIONER</a:t>
            </a:r>
          </a:p>
        </p:txBody>
      </p:sp>
    </p:spTree>
    <p:extLst>
      <p:ext uri="{BB962C8B-B14F-4D97-AF65-F5344CB8AC3E}">
        <p14:creationId xmlns:p14="http://schemas.microsoft.com/office/powerpoint/2010/main" val="26658735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4709724"/>
              </p:ext>
            </p:extLst>
          </p:nvPr>
        </p:nvGraphicFramePr>
        <p:xfrm>
          <a:off x="10671" y="1628800"/>
          <a:ext cx="8568951" cy="3798394"/>
        </p:xfrm>
        <a:graphic>
          <a:graphicData uri="http://schemas.openxmlformats.org/drawingml/2006/table">
            <a:tbl>
              <a:tblPr>
                <a:tableStyleId>{5C22544A-7EE6-4342-B048-85BDC9FD1C3A}</a:tableStyleId>
              </a:tblPr>
              <a:tblGrid>
                <a:gridCol w="511595"/>
                <a:gridCol w="599179"/>
                <a:gridCol w="6577089"/>
                <a:gridCol w="322326"/>
                <a:gridCol w="558762"/>
              </a:tblGrid>
              <a:tr h="309902">
                <a:tc>
                  <a:txBody>
                    <a:bodyPr/>
                    <a:lstStyle/>
                    <a:p>
                      <a:pPr algn="just">
                        <a:lnSpc>
                          <a:spcPct val="100000"/>
                        </a:lnSpc>
                        <a:spcAft>
                          <a:spcPts val="0"/>
                        </a:spcAft>
                      </a:pPr>
                      <a:r>
                        <a:rPr lang="en-US" sz="2400" dirty="0">
                          <a:effectLst/>
                        </a:rPr>
                        <a:t> </a:t>
                      </a:r>
                      <a:endParaRPr lang="en-ZA" sz="24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(a)</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smtClean="0">
                          <a:effectLst/>
                        </a:rPr>
                        <a:t>monitor </a:t>
                      </a:r>
                      <a:r>
                        <a:rPr lang="en-US" sz="2000" dirty="0">
                          <a:effectLst/>
                        </a:rPr>
                        <a:t>compliance by data </a:t>
                      </a:r>
                      <a:r>
                        <a:rPr lang="en-US" sz="2000" dirty="0" smtClean="0">
                          <a:effectLst/>
                        </a:rPr>
                        <a:t>controllers…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400">
                          <a:effectLst/>
                        </a:rPr>
                        <a:t> </a:t>
                      </a:r>
                      <a:endParaRPr lang="en-ZA" sz="24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smtClean="0">
                          <a:effectLst/>
                        </a:rPr>
                        <a:t>(b)</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provide advice to data </a:t>
                      </a:r>
                      <a:r>
                        <a:rPr lang="en-US" sz="2000" dirty="0" smtClean="0">
                          <a:effectLst/>
                        </a:rPr>
                        <a:t>controllers…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400">
                          <a:effectLst/>
                        </a:rPr>
                        <a:t> </a:t>
                      </a:r>
                      <a:endParaRPr lang="en-ZA" sz="24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(c)</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receive and investigate </a:t>
                      </a:r>
                      <a:r>
                        <a:rPr lang="en-US" sz="2000" dirty="0" smtClean="0">
                          <a:effectLst/>
                        </a:rPr>
                        <a:t>complaints…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516504">
                <a:tc>
                  <a:txBody>
                    <a:bodyPr/>
                    <a:lstStyle/>
                    <a:p>
                      <a:pPr algn="just">
                        <a:lnSpc>
                          <a:spcPct val="100000"/>
                        </a:lnSpc>
                        <a:spcAft>
                          <a:spcPts val="0"/>
                        </a:spcAft>
                      </a:pPr>
                      <a:r>
                        <a:rPr lang="en-US" sz="2400">
                          <a:effectLst/>
                        </a:rPr>
                        <a:t> </a:t>
                      </a:r>
                      <a:endParaRPr lang="en-ZA" sz="24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(d)</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inquire generally into any matter, including any enactment or law, or any practice, or </a:t>
                      </a:r>
                      <a:r>
                        <a:rPr lang="en-US" sz="2000" dirty="0" smtClean="0">
                          <a:effectLst/>
                        </a:rPr>
                        <a:t>procedure… </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(e)</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smtClean="0">
                          <a:effectLst/>
                        </a:rPr>
                        <a:t>undertake </a:t>
                      </a:r>
                      <a:r>
                        <a:rPr lang="en-US" sz="2000" dirty="0">
                          <a:effectLst/>
                        </a:rPr>
                        <a:t>educational </a:t>
                      </a:r>
                      <a:r>
                        <a:rPr lang="en-US" sz="2000" dirty="0" smtClean="0">
                          <a:effectLst/>
                        </a:rPr>
                        <a:t>programmes…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(f)</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make public </a:t>
                      </a:r>
                      <a:r>
                        <a:rPr lang="en-US" sz="2000" dirty="0" smtClean="0">
                          <a:effectLst/>
                        </a:rPr>
                        <a:t>statements…</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51650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(g)</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receive and invite representations from members of the </a:t>
                      </a:r>
                      <a:r>
                        <a:rPr lang="en-US" sz="2000" dirty="0" smtClean="0">
                          <a:effectLst/>
                        </a:rPr>
                        <a:t>public…</a:t>
                      </a:r>
                      <a:endParaRPr lang="en-ZA" sz="2000" dirty="0">
                        <a:effectLst/>
                        <a:latin typeface="CG Times"/>
                        <a:ea typeface="Times New Roman"/>
                        <a:cs typeface="Times New Roman"/>
                      </a:endParaRPr>
                    </a:p>
                  </a:txBody>
                  <a:tcPr marL="14155" marR="14155" marT="0" marB="0"/>
                </a:tc>
                <a:tc gridSpan="2">
                  <a:txBody>
                    <a:bodyPr/>
                    <a:lstStyle/>
                    <a:p>
                      <a:pPr>
                        <a:lnSpc>
                          <a:spcPct val="100000"/>
                        </a:lnSpc>
                        <a:spcAft>
                          <a:spcPts val="0"/>
                        </a:spcAft>
                      </a:pPr>
                      <a:r>
                        <a:rPr lang="en-ZA" sz="2400">
                          <a:effectLst/>
                        </a:rPr>
                        <a:t> </a:t>
                      </a:r>
                      <a:endParaRPr lang="en-ZA" sz="2400">
                        <a:effectLst/>
                        <a:latin typeface="CG Times"/>
                        <a:ea typeface="Times New Roman"/>
                        <a:cs typeface="Times New Roman"/>
                      </a:endParaRPr>
                    </a:p>
                  </a:txBody>
                  <a:tcPr marL="0" marR="0" marT="0" marB="0" anchor="ctr"/>
                </a:tc>
                <a:tc hMerge="1">
                  <a:txBody>
                    <a:bodyPr/>
                    <a:lstStyle/>
                    <a:p>
                      <a:endParaRPr lang="en-ZA"/>
                    </a:p>
                  </a:txBody>
                  <a:tcPr/>
                </a:tc>
              </a:tr>
              <a:tr h="309902">
                <a:tc>
                  <a:txBody>
                    <a:bodyPr/>
                    <a:lstStyle/>
                    <a:p>
                      <a:pPr algn="just">
                        <a:lnSpc>
                          <a:spcPct val="100000"/>
                        </a:lnSpc>
                        <a:spcAft>
                          <a:spcPts val="0"/>
                        </a:spcAft>
                      </a:pPr>
                      <a:r>
                        <a:rPr lang="en-US" sz="2400" dirty="0">
                          <a:effectLst/>
                        </a:rPr>
                        <a:t> </a:t>
                      </a:r>
                      <a:endParaRPr lang="en-ZA" sz="24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endParaRPr lang="en-ZA" sz="2400" dirty="0">
                        <a:effectLst/>
                        <a:latin typeface="CG Times"/>
                        <a:ea typeface="Times New Roman"/>
                        <a:cs typeface="Times New Roman"/>
                      </a:endParaRPr>
                    </a:p>
                  </a:txBody>
                  <a:tcPr marL="14155" marR="14155" marT="0" marB="0"/>
                </a:tc>
                <a:tc gridSpan="3">
                  <a:txBody>
                    <a:bodyPr/>
                    <a:lstStyle/>
                    <a:p>
                      <a:pPr algn="just">
                        <a:lnSpc>
                          <a:spcPct val="100000"/>
                        </a:lnSpc>
                        <a:spcAft>
                          <a:spcPts val="0"/>
                        </a:spcAft>
                      </a:pPr>
                      <a:endParaRPr lang="en-ZA" sz="2400" dirty="0">
                        <a:effectLst/>
                        <a:latin typeface="CG Times"/>
                        <a:ea typeface="Times New Roman"/>
                        <a:cs typeface="Times New Roman"/>
                      </a:endParaRPr>
                    </a:p>
                  </a:txBody>
                  <a:tcPr marL="14155" marR="14155" marT="0" marB="0"/>
                </a:tc>
                <a:tc hMerge="1">
                  <a:txBody>
                    <a:bodyPr/>
                    <a:lstStyle/>
                    <a:p>
                      <a:endParaRPr lang="en-ZA"/>
                    </a:p>
                  </a:txBody>
                  <a:tcPr/>
                </a:tc>
                <a:tc hMerge="1">
                  <a:txBody>
                    <a:bodyPr/>
                    <a:lstStyle/>
                    <a:p>
                      <a:endParaRPr lang="en-ZA"/>
                    </a:p>
                  </a:txBody>
                  <a:tcPr/>
                </a:tc>
              </a:tr>
              <a:tr h="325894">
                <a:tc gridSpan="4">
                  <a:txBody>
                    <a:bodyPr/>
                    <a:lstStyle/>
                    <a:p>
                      <a:pPr marL="46355">
                        <a:lnSpc>
                          <a:spcPct val="100000"/>
                        </a:lnSpc>
                        <a:spcAft>
                          <a:spcPts val="0"/>
                        </a:spcAft>
                      </a:pPr>
                      <a:endParaRPr lang="en-ZA" sz="2400" dirty="0">
                        <a:effectLst/>
                        <a:latin typeface="CG Times"/>
                        <a:ea typeface="Times New Roman"/>
                        <a:cs typeface="Times New Roman"/>
                      </a:endParaRPr>
                    </a:p>
                  </a:txBody>
                  <a:tcPr marL="14155" marR="14155"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0000"/>
                        </a:lnSpc>
                      </a:pPr>
                      <a:endParaRPr lang="en-ZA" sz="2400" dirty="0"/>
                    </a:p>
                  </a:txBody>
                  <a:tcPr marL="18874" marR="18874" marT="9437" marB="9437"/>
                </a:tc>
              </a:tr>
            </a:tbl>
          </a:graphicData>
        </a:graphic>
      </p:graphicFrame>
    </p:spTree>
    <p:extLst>
      <p:ext uri="{BB962C8B-B14F-4D97-AF65-F5344CB8AC3E}">
        <p14:creationId xmlns:p14="http://schemas.microsoft.com/office/powerpoint/2010/main" val="232231808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8840575"/>
              </p:ext>
            </p:extLst>
          </p:nvPr>
        </p:nvGraphicFramePr>
        <p:xfrm>
          <a:off x="179512" y="1371600"/>
          <a:ext cx="8712966" cy="3657600"/>
        </p:xfrm>
        <a:graphic>
          <a:graphicData uri="http://schemas.openxmlformats.org/drawingml/2006/table">
            <a:tbl>
              <a:tblPr>
                <a:tableStyleId>{5C22544A-7EE6-4342-B048-85BDC9FD1C3A}</a:tableStyleId>
              </a:tblPr>
              <a:tblGrid>
                <a:gridCol w="520193"/>
                <a:gridCol w="609249"/>
                <a:gridCol w="6687628"/>
                <a:gridCol w="895896"/>
              </a:tblGrid>
              <a:tr h="103807">
                <a:tc>
                  <a:txBody>
                    <a:bodyPr/>
                    <a:lstStyle/>
                    <a:p>
                      <a:pPr algn="just">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a:t>
                      </a:r>
                      <a:r>
                        <a:rPr lang="en-US" sz="2000" dirty="0" smtClean="0">
                          <a:effectLst/>
                        </a:rPr>
                        <a:t>h</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consult and co-operate with other persons </a:t>
                      </a:r>
                      <a:r>
                        <a:rPr lang="en-US" sz="2000" dirty="0" smtClean="0">
                          <a:effectLst/>
                        </a:rPr>
                        <a:t>…</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(i)</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make suggestions to any </a:t>
                      </a:r>
                      <a:r>
                        <a:rPr lang="en-US" sz="2000" dirty="0" smtClean="0">
                          <a:effectLst/>
                        </a:rPr>
                        <a:t>person…</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25951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(j)</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undertake research into, and to monitor developments in, data processing and computer </a:t>
                      </a:r>
                      <a:r>
                        <a:rPr lang="en-US" sz="2000" dirty="0" smtClean="0">
                          <a:effectLst/>
                        </a:rPr>
                        <a:t>technology…</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25951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(k)</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examine any proposed legislation (including subsidiary  legislation or proposed policy of the Government</a:t>
                      </a:r>
                      <a:r>
                        <a:rPr lang="en-US" sz="2000" dirty="0" smtClean="0">
                          <a:effectLst/>
                        </a:rPr>
                        <a:t>)…</a:t>
                      </a:r>
                      <a:endParaRPr lang="en-ZA" sz="2000" dirty="0">
                        <a:effectLst/>
                        <a:latin typeface="CG Times"/>
                        <a:ea typeface="Times New Roman"/>
                        <a:cs typeface="Times New Roman"/>
                      </a:endParaRPr>
                    </a:p>
                  </a:txBody>
                  <a:tcPr marL="14155" marR="14155" marT="0" marB="0"/>
                </a:tc>
                <a:tc>
                  <a:txBody>
                    <a:bodyPr/>
                    <a:lstStyle/>
                    <a:p>
                      <a:pPr>
                        <a:lnSpc>
                          <a:spcPct val="100000"/>
                        </a:lnSpc>
                        <a:spcAft>
                          <a:spcPts val="0"/>
                        </a:spcAft>
                      </a:pPr>
                      <a:r>
                        <a:rPr lang="en-ZA" sz="2000">
                          <a:effectLst/>
                        </a:rPr>
                        <a:t> </a:t>
                      </a:r>
                      <a:endParaRPr lang="en-ZA" sz="2000">
                        <a:effectLst/>
                        <a:latin typeface="CG Times"/>
                        <a:ea typeface="Times New Roman"/>
                        <a:cs typeface="Times New Roman"/>
                      </a:endParaRPr>
                    </a:p>
                  </a:txBody>
                  <a:tcPr marL="0" marR="0" marT="0" marB="0" anchor="ctr"/>
                </a:tc>
              </a:tr>
              <a:tr h="20761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(l)</a:t>
                      </a:r>
                      <a:endParaRPr lang="en-ZA" sz="2000">
                        <a:effectLst/>
                        <a:latin typeface="CG Times"/>
                        <a:ea typeface="Times New Roman"/>
                        <a:cs typeface="Times New Roman"/>
                      </a:endParaRPr>
                    </a:p>
                  </a:txBody>
                  <a:tcPr marL="14155" marR="14155" marT="0" marB="0"/>
                </a:tc>
                <a:tc gridSpan="2">
                  <a:txBody>
                    <a:bodyPr/>
                    <a:lstStyle/>
                    <a:p>
                      <a:pPr algn="just">
                        <a:lnSpc>
                          <a:spcPct val="100000"/>
                        </a:lnSpc>
                        <a:spcAft>
                          <a:spcPts val="0"/>
                        </a:spcAft>
                      </a:pPr>
                      <a:r>
                        <a:rPr lang="en-US" sz="2000" dirty="0">
                          <a:effectLst/>
                        </a:rPr>
                        <a:t>to report (with or without request) to the </a:t>
                      </a:r>
                      <a:r>
                        <a:rPr lang="en-US" sz="2000" dirty="0" smtClean="0">
                          <a:effectLst/>
                        </a:rPr>
                        <a:t>Minister…</a:t>
                      </a:r>
                      <a:endParaRPr lang="en-ZA" sz="2000" dirty="0">
                        <a:effectLst/>
                        <a:latin typeface="CG Times"/>
                        <a:ea typeface="Times New Roman"/>
                        <a:cs typeface="Times New Roman"/>
                      </a:endParaRPr>
                    </a:p>
                  </a:txBody>
                  <a:tcPr marL="14155" marR="14155" marT="0" marB="0"/>
                </a:tc>
                <a:tc hMerge="1">
                  <a:txBody>
                    <a:bodyPr/>
                    <a:lstStyle/>
                    <a:p>
                      <a:endParaRPr lang="en-ZA"/>
                    </a:p>
                  </a:txBody>
                  <a:tcPr/>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(m)</a:t>
                      </a:r>
                      <a:endParaRPr lang="en-ZA" sz="2000">
                        <a:effectLst/>
                        <a:latin typeface="CG Times"/>
                        <a:ea typeface="Times New Roman"/>
                        <a:cs typeface="Times New Roman"/>
                      </a:endParaRPr>
                    </a:p>
                  </a:txBody>
                  <a:tcPr marL="14155" marR="14155" marT="0" marB="0"/>
                </a:tc>
                <a:tc gridSpan="2">
                  <a:txBody>
                    <a:bodyPr/>
                    <a:lstStyle/>
                    <a:p>
                      <a:pPr algn="just">
                        <a:lnSpc>
                          <a:spcPct val="100000"/>
                        </a:lnSpc>
                        <a:spcAft>
                          <a:spcPts val="0"/>
                        </a:spcAft>
                      </a:pPr>
                      <a:r>
                        <a:rPr lang="en-US" sz="2000" dirty="0">
                          <a:effectLst/>
                        </a:rPr>
                        <a:t>to report to the Minister from time to time on the desirability of the acceptance, of any international </a:t>
                      </a:r>
                      <a:r>
                        <a:rPr lang="en-US" sz="2000" dirty="0" smtClean="0">
                          <a:effectLst/>
                        </a:rPr>
                        <a:t>instrument…</a:t>
                      </a:r>
                      <a:endParaRPr lang="en-ZA" sz="2000" dirty="0">
                        <a:effectLst/>
                        <a:latin typeface="CG Times"/>
                        <a:ea typeface="Times New Roman"/>
                        <a:cs typeface="Times New Roman"/>
                      </a:endParaRPr>
                    </a:p>
                  </a:txBody>
                  <a:tcPr marL="14155" marR="14155" marT="0" marB="0"/>
                </a:tc>
                <a:tc hMerge="1">
                  <a:txBody>
                    <a:bodyPr/>
                    <a:lstStyle/>
                    <a:p>
                      <a:endParaRPr lang="en-ZA"/>
                    </a:p>
                  </a:txBody>
                  <a:tcPr/>
                </a:tc>
              </a:tr>
            </a:tbl>
          </a:graphicData>
        </a:graphic>
      </p:graphicFrame>
    </p:spTree>
    <p:extLst>
      <p:ext uri="{BB962C8B-B14F-4D97-AF65-F5344CB8AC3E}">
        <p14:creationId xmlns:p14="http://schemas.microsoft.com/office/powerpoint/2010/main" val="120264621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2799124"/>
              </p:ext>
            </p:extLst>
          </p:nvPr>
        </p:nvGraphicFramePr>
        <p:xfrm>
          <a:off x="323528" y="1196752"/>
          <a:ext cx="8568952" cy="5181600"/>
        </p:xfrm>
        <a:graphic>
          <a:graphicData uri="http://schemas.openxmlformats.org/drawingml/2006/table">
            <a:tbl>
              <a:tblPr>
                <a:tableStyleId>{5C22544A-7EE6-4342-B048-85BDC9FD1C3A}</a:tableStyleId>
              </a:tblPr>
              <a:tblGrid>
                <a:gridCol w="511595"/>
                <a:gridCol w="606094"/>
                <a:gridCol w="7451263"/>
              </a:tblGrid>
              <a:tr h="155710">
                <a:tc>
                  <a:txBody>
                    <a:bodyPr/>
                    <a:lstStyle/>
                    <a:p>
                      <a:pPr algn="just">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(n)</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gather such </a:t>
                      </a:r>
                      <a:r>
                        <a:rPr lang="en-US" sz="2000" dirty="0" smtClean="0">
                          <a:effectLst/>
                        </a:rPr>
                        <a:t>information…</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(o)</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do anything incidental or </a:t>
                      </a:r>
                      <a:r>
                        <a:rPr lang="en-US" sz="2000" dirty="0" smtClean="0">
                          <a:effectLst/>
                        </a:rPr>
                        <a:t>conducive…</a:t>
                      </a:r>
                      <a:endParaRPr lang="en-ZA" sz="2000" dirty="0">
                        <a:effectLst/>
                        <a:latin typeface="CG Times"/>
                        <a:ea typeface="Times New Roman"/>
                        <a:cs typeface="Times New Roman"/>
                      </a:endParaRPr>
                    </a:p>
                  </a:txBody>
                  <a:tcPr marL="14155" marR="14155" marT="0" marB="0"/>
                </a:tc>
              </a:tr>
              <a:tr h="20761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(p)</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to exercise and perform such other functions, powers, and duties </a:t>
                      </a:r>
                      <a:r>
                        <a:rPr lang="en-US" sz="2000" dirty="0" smtClean="0">
                          <a:effectLst/>
                        </a:rPr>
                        <a:t>…</a:t>
                      </a:r>
                      <a:r>
                        <a:rPr lang="en-US" sz="2000" dirty="0">
                          <a:effectLst/>
                        </a:rPr>
                        <a:t> </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(q)</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pronounce administrative sanctions as permitted by the Act or ancillary regulations in the case of violation of the provisions of this </a:t>
                      </a:r>
                      <a:r>
                        <a:rPr lang="en-US" sz="2000" dirty="0" smtClean="0">
                          <a:effectLst/>
                        </a:rPr>
                        <a:t>law…</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(r)</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create, maintain and update the </a:t>
                      </a:r>
                      <a:r>
                        <a:rPr lang="en-US" sz="2000" dirty="0" smtClean="0">
                          <a:effectLst/>
                        </a:rPr>
                        <a:t>register…</a:t>
                      </a:r>
                      <a:endParaRPr lang="en-ZA" sz="2000" dirty="0">
                        <a:effectLst/>
                        <a:latin typeface="CG Times"/>
                        <a:ea typeface="Times New Roman"/>
                        <a:cs typeface="Times New Roman"/>
                      </a:endParaRPr>
                    </a:p>
                  </a:txBody>
                  <a:tcPr marL="14155" marR="14155" marT="0" marB="0"/>
                </a:tc>
              </a:tr>
              <a:tr h="103807">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(s)</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receive notifications required in terms of this </a:t>
                      </a:r>
                      <a:r>
                        <a:rPr lang="en-US" sz="2000" dirty="0" smtClean="0">
                          <a:effectLst/>
                        </a:rPr>
                        <a:t>Act…</a:t>
                      </a:r>
                      <a:endParaRPr lang="en-ZA" sz="2000" dirty="0">
                        <a:effectLst/>
                        <a:latin typeface="CG Times"/>
                        <a:ea typeface="Times New Roman"/>
                        <a:cs typeface="Times New Roman"/>
                      </a:endParaRPr>
                    </a:p>
                  </a:txBody>
                  <a:tcPr marL="14155" marR="14155" marT="0" marB="0"/>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(t)</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receive and consider for approval draft, modification(s) or extension(s) of the codes of conduct </a:t>
                      </a:r>
                      <a:r>
                        <a:rPr lang="en-US" sz="2000" dirty="0" smtClean="0">
                          <a:effectLst/>
                        </a:rPr>
                        <a:t>…</a:t>
                      </a:r>
                      <a:r>
                        <a:rPr lang="en-US" sz="2000" dirty="0">
                          <a:effectLst/>
                        </a:rPr>
                        <a:t> </a:t>
                      </a:r>
                      <a:endParaRPr lang="en-ZA" sz="2000" dirty="0">
                        <a:effectLst/>
                        <a:latin typeface="CG Times"/>
                        <a:ea typeface="Times New Roman"/>
                        <a:cs typeface="Times New Roman"/>
                      </a:endParaRPr>
                    </a:p>
                  </a:txBody>
                  <a:tcPr marL="14155" marR="14155" marT="0" marB="0"/>
                </a:tc>
              </a:tr>
              <a:tr h="207614">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(u)</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dirty="0">
                          <a:effectLst/>
                        </a:rPr>
                        <a:t>establish mechanisms of cooperation with other commissions or other data protection </a:t>
                      </a:r>
                      <a:r>
                        <a:rPr lang="en-US" sz="2000" dirty="0" smtClean="0">
                          <a:effectLst/>
                        </a:rPr>
                        <a:t>authorities…</a:t>
                      </a:r>
                      <a:endParaRPr lang="en-ZA" sz="2000" dirty="0">
                        <a:effectLst/>
                        <a:latin typeface="CG Times"/>
                        <a:ea typeface="Times New Roman"/>
                        <a:cs typeface="Times New Roman"/>
                      </a:endParaRPr>
                    </a:p>
                  </a:txBody>
                  <a:tcPr marL="14155" marR="14155" marT="0" marB="0"/>
                </a:tc>
              </a:tr>
              <a:tr h="155710">
                <a:tc>
                  <a:txBody>
                    <a:bodyPr/>
                    <a:lstStyle/>
                    <a:p>
                      <a:pPr algn="just">
                        <a:lnSpc>
                          <a:spcPct val="100000"/>
                        </a:lnSpc>
                        <a:spcAft>
                          <a:spcPts val="0"/>
                        </a:spcAft>
                      </a:pPr>
                      <a:r>
                        <a:rPr lang="en-US" sz="2000">
                          <a:effectLst/>
                        </a:rPr>
                        <a:t> </a:t>
                      </a:r>
                      <a:endParaRPr lang="en-ZA" sz="2000">
                        <a:effectLst/>
                        <a:latin typeface="CG Times"/>
                        <a:ea typeface="Times New Roman"/>
                        <a:cs typeface="Times New Roman"/>
                      </a:endParaRPr>
                    </a:p>
                  </a:txBody>
                  <a:tcPr marL="14155" marR="14155" marT="0" marB="0"/>
                </a:tc>
                <a:tc>
                  <a:txBody>
                    <a:bodyPr/>
                    <a:lstStyle/>
                    <a:p>
                      <a:pPr algn="just">
                        <a:lnSpc>
                          <a:spcPct val="100000"/>
                        </a:lnSpc>
                        <a:spcAft>
                          <a:spcPts val="0"/>
                        </a:spcAft>
                      </a:pPr>
                      <a:r>
                        <a:rPr lang="en-US" sz="2000">
                          <a:effectLst/>
                        </a:rPr>
                        <a:t>(v)</a:t>
                      </a:r>
                      <a:endParaRPr lang="en-ZA" sz="2000">
                        <a:effectLst/>
                        <a:latin typeface="CG Times"/>
                        <a:ea typeface="Times New Roman"/>
                        <a:cs typeface="Times New Roman"/>
                      </a:endParaRPr>
                    </a:p>
                  </a:txBody>
                  <a:tcPr marL="14155" marR="14155" marT="0" marB="0"/>
                </a:tc>
                <a:tc>
                  <a:txBody>
                    <a:bodyPr/>
                    <a:lstStyle/>
                    <a:p>
                      <a:pPr>
                        <a:lnSpc>
                          <a:spcPct val="100000"/>
                        </a:lnSpc>
                        <a:tabLst>
                          <a:tab pos="291465" algn="l"/>
                        </a:tabLst>
                      </a:pPr>
                      <a:r>
                        <a:rPr lang="en-US" sz="2000" dirty="0">
                          <a:effectLst/>
                        </a:rPr>
                        <a:t>participate in any international and regional cooperation and negotiation on matters of data protection impacting Tanzania.</a:t>
                      </a:r>
                      <a:endParaRPr lang="en-ZA" sz="2000" dirty="0">
                        <a:effectLst/>
                      </a:endParaRPr>
                    </a:p>
                    <a:p>
                      <a:pPr algn="just">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r>
            </a:tbl>
          </a:graphicData>
        </a:graphic>
      </p:graphicFrame>
    </p:spTree>
    <p:extLst>
      <p:ext uri="{BB962C8B-B14F-4D97-AF65-F5344CB8AC3E}">
        <p14:creationId xmlns:p14="http://schemas.microsoft.com/office/powerpoint/2010/main" val="120264621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641350"/>
          </a:xfrm>
        </p:spPr>
        <p:txBody>
          <a:bodyPr/>
          <a:lstStyle/>
          <a:p>
            <a:r>
              <a:rPr lang="en-ZA" dirty="0" smtClean="0"/>
              <a:t>Functions of Commissioner</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4852038"/>
              </p:ext>
            </p:extLst>
          </p:nvPr>
        </p:nvGraphicFramePr>
        <p:xfrm>
          <a:off x="323528" y="1196752"/>
          <a:ext cx="8640960" cy="4601705"/>
        </p:xfrm>
        <a:graphic>
          <a:graphicData uri="http://schemas.openxmlformats.org/drawingml/2006/table">
            <a:tbl>
              <a:tblPr>
                <a:tableStyleId>{5C22544A-7EE6-4342-B048-85BDC9FD1C3A}</a:tableStyleId>
              </a:tblPr>
              <a:tblGrid>
                <a:gridCol w="8077502"/>
                <a:gridCol w="563458"/>
              </a:tblGrid>
              <a:tr h="944105">
                <a:tc>
                  <a:txBody>
                    <a:bodyPr/>
                    <a:lstStyle/>
                    <a:p>
                      <a:pPr algn="just">
                        <a:lnSpc>
                          <a:spcPct val="100000"/>
                        </a:lnSpc>
                        <a:spcAft>
                          <a:spcPts val="0"/>
                        </a:spcAft>
                      </a:pPr>
                      <a:r>
                        <a:rPr lang="en-US" sz="2000" dirty="0">
                          <a:effectLst/>
                        </a:rPr>
                        <a:t>(2) In the exercise of the function, the Commissioner and the office of the Commissioner shall remain independent from the influence of instruction of any other public or private entity.</a:t>
                      </a:r>
                      <a:endParaRPr lang="en-ZA" sz="2000" dirty="0">
                        <a:effectLst/>
                        <a:latin typeface="CG Times"/>
                        <a:ea typeface="Times New Roman"/>
                        <a:cs typeface="Times New Roman"/>
                      </a:endParaRPr>
                    </a:p>
                  </a:txBody>
                  <a:tcPr marL="14155" marR="14155" marT="0" marB="0"/>
                </a:tc>
                <a:tc>
                  <a:txBody>
                    <a:bodyPr/>
                    <a:lstStyle/>
                    <a:p>
                      <a:pPr>
                        <a:lnSpc>
                          <a:spcPct val="100000"/>
                        </a:lnSpc>
                      </a:pPr>
                      <a:endParaRPr lang="en-ZA" sz="2400"/>
                    </a:p>
                  </a:txBody>
                  <a:tcPr marL="18874" marR="18874" marT="9437" marB="9437"/>
                </a:tc>
              </a:tr>
              <a:tr h="3304367">
                <a:tc>
                  <a:txBody>
                    <a:bodyPr/>
                    <a:lstStyle/>
                    <a:p>
                      <a:pPr marL="46355">
                        <a:lnSpc>
                          <a:spcPct val="100000"/>
                        </a:lnSpc>
                        <a:spcAft>
                          <a:spcPts val="0"/>
                        </a:spcAft>
                      </a:pPr>
                      <a:r>
                        <a:rPr lang="en-US" sz="2000" dirty="0">
                          <a:effectLst/>
                        </a:rPr>
                        <a:t>(3) The Commissioner may apply for a Court order for the expeditious preservation of any personal information where it has reasonable grounds to believe that such information is vulnerable to loss or modification. Where the Court is satisfied that an order may be made under this paragraph, it shall issue a preservation order specifying a period which shall not be more than 90 days during which the order shall remain in force. The Court may, on application made by the </a:t>
                      </a:r>
                      <a:r>
                        <a:rPr lang="en-US" sz="2000" dirty="0" smtClean="0">
                          <a:effectLst/>
                        </a:rPr>
                        <a:t>Commission</a:t>
                      </a:r>
                      <a:r>
                        <a:rPr lang="en-US" sz="2000" baseline="0" dirty="0" smtClean="0">
                          <a:effectLst/>
                        </a:rPr>
                        <a:t> </a:t>
                      </a:r>
                      <a:r>
                        <a:rPr lang="en-US" sz="2000" dirty="0" smtClean="0">
                          <a:effectLst/>
                        </a:rPr>
                        <a:t>extend </a:t>
                      </a:r>
                      <a:r>
                        <a:rPr lang="en-US" sz="2000" dirty="0">
                          <a:effectLst/>
                        </a:rPr>
                        <a:t>the period specified in previous Paragraph (2) for such time as the judge thinks fit.</a:t>
                      </a:r>
                      <a:endParaRPr lang="en-ZA" sz="2000" dirty="0">
                        <a:effectLst/>
                      </a:endParaRPr>
                    </a:p>
                    <a:p>
                      <a:pPr marL="250190">
                        <a:lnSpc>
                          <a:spcPct val="100000"/>
                        </a:lnSpc>
                        <a:spcAft>
                          <a:spcPts val="0"/>
                        </a:spcAft>
                      </a:pPr>
                      <a:r>
                        <a:rPr lang="en-US" sz="2000" dirty="0">
                          <a:effectLst/>
                        </a:rPr>
                        <a:t> </a:t>
                      </a:r>
                      <a:endParaRPr lang="en-ZA" sz="2000" dirty="0">
                        <a:effectLst/>
                      </a:endParaRPr>
                    </a:p>
                    <a:p>
                      <a:pPr>
                        <a:lnSpc>
                          <a:spcPct val="100000"/>
                        </a:lnSpc>
                        <a:spcAft>
                          <a:spcPts val="0"/>
                        </a:spcAft>
                      </a:pPr>
                      <a:r>
                        <a:rPr lang="en-US" sz="2000" dirty="0">
                          <a:effectLst/>
                        </a:rPr>
                        <a:t> </a:t>
                      </a:r>
                      <a:endParaRPr lang="en-ZA" sz="2000" dirty="0">
                        <a:effectLst/>
                        <a:latin typeface="CG Times"/>
                        <a:ea typeface="Times New Roman"/>
                        <a:cs typeface="Times New Roman"/>
                      </a:endParaRPr>
                    </a:p>
                  </a:txBody>
                  <a:tcPr marL="14155" marR="14155" marT="0" marB="0"/>
                </a:tc>
                <a:tc>
                  <a:txBody>
                    <a:bodyPr/>
                    <a:lstStyle/>
                    <a:p>
                      <a:pPr>
                        <a:lnSpc>
                          <a:spcPct val="100000"/>
                        </a:lnSpc>
                      </a:pPr>
                      <a:endParaRPr lang="en-ZA" sz="2400" dirty="0"/>
                    </a:p>
                  </a:txBody>
                  <a:tcPr marL="18874" marR="18874" marT="9437" marB="9437"/>
                </a:tc>
              </a:tr>
            </a:tbl>
          </a:graphicData>
        </a:graphic>
      </p:graphicFrame>
    </p:spTree>
    <p:extLst>
      <p:ext uri="{BB962C8B-B14F-4D97-AF65-F5344CB8AC3E}">
        <p14:creationId xmlns:p14="http://schemas.microsoft.com/office/powerpoint/2010/main" val="120264621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76" b="8662"/>
          <a:stretch/>
        </p:blipFill>
        <p:spPr bwMode="auto">
          <a:xfrm>
            <a:off x="150912" y="121695"/>
            <a:ext cx="9145016" cy="5856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067944" y="5625244"/>
            <a:ext cx="4896544" cy="36004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ZA" sz="1900" b="0" i="0" u="none" strike="noStrike" cap="none" normalizeH="0" baseline="0" dirty="0" smtClean="0">
                <a:ln>
                  <a:noFill/>
                </a:ln>
                <a:solidFill>
                  <a:schemeClr val="bg1"/>
                </a:solidFill>
                <a:effectLst/>
                <a:latin typeface="Verdana" pitchFamily="34" charset="0"/>
              </a:rPr>
              <a:t>www.ico.gov.uk</a:t>
            </a:r>
          </a:p>
        </p:txBody>
      </p:sp>
    </p:spTree>
    <p:extLst>
      <p:ext uri="{BB962C8B-B14F-4D97-AF65-F5344CB8AC3E}">
        <p14:creationId xmlns:p14="http://schemas.microsoft.com/office/powerpoint/2010/main" val="36398534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0206"/>
            <a:ext cx="7772400" cy="646331"/>
          </a:xfrm>
        </p:spPr>
        <p:txBody>
          <a:bodyPr/>
          <a:lstStyle/>
          <a:p>
            <a:r>
              <a:rPr lang="en-ZA" dirty="0" smtClean="0"/>
              <a:t>Constitution</a:t>
            </a:r>
            <a:endParaRPr lang="en-ZA" dirty="0"/>
          </a:p>
        </p:txBody>
      </p:sp>
      <p:sp>
        <p:nvSpPr>
          <p:cNvPr id="3" name="Content Placeholder 2"/>
          <p:cNvSpPr>
            <a:spLocks noGrp="1"/>
          </p:cNvSpPr>
          <p:nvPr>
            <p:ph idx="1"/>
          </p:nvPr>
        </p:nvSpPr>
        <p:spPr>
          <a:xfrm>
            <a:off x="683568" y="1700808"/>
            <a:ext cx="7772400" cy="4256087"/>
          </a:xfrm>
        </p:spPr>
        <p:txBody>
          <a:bodyPr/>
          <a:lstStyle/>
          <a:p>
            <a:r>
              <a:rPr lang="en-US" sz="2000" dirty="0"/>
              <a:t>Article 16(1) of the Constitution of the United Republic of Tanzania states, </a:t>
            </a:r>
            <a:r>
              <a:rPr lang="en-US" sz="2000" i="1" dirty="0"/>
              <a:t>inter </a:t>
            </a:r>
            <a:r>
              <a:rPr lang="en-US" sz="2000" i="1" dirty="0" smtClean="0"/>
              <a:t>alia:</a:t>
            </a:r>
            <a:r>
              <a:rPr lang="en-ZA" sz="2000" dirty="0"/>
              <a:t> </a:t>
            </a:r>
            <a:r>
              <a:rPr lang="en-US" sz="2000" i="1" dirty="0" smtClean="0"/>
              <a:t>Every </a:t>
            </a:r>
            <a:r>
              <a:rPr lang="en-US" sz="2000" i="1" dirty="0"/>
              <a:t>person is entitled to respect and protection of </a:t>
            </a:r>
            <a:r>
              <a:rPr lang="en-US" sz="2000" i="1" dirty="0" smtClean="0"/>
              <a:t>	his </a:t>
            </a:r>
            <a:r>
              <a:rPr lang="en-US" sz="2000" i="1" dirty="0"/>
              <a:t>person, the privacy of his own person, his </a:t>
            </a:r>
            <a:r>
              <a:rPr lang="en-US" sz="2000" i="1" dirty="0" smtClean="0"/>
              <a:t>	family </a:t>
            </a:r>
            <a:r>
              <a:rPr lang="en-US" sz="2000" i="1" dirty="0"/>
              <a:t>and of his matrimonial life and respect and </a:t>
            </a:r>
            <a:r>
              <a:rPr lang="en-US" sz="2000" i="1" dirty="0" smtClean="0"/>
              <a:t>	protection </a:t>
            </a:r>
            <a:r>
              <a:rPr lang="en-US" sz="2000" i="1" dirty="0"/>
              <a:t>of his residence and private </a:t>
            </a:r>
            <a:r>
              <a:rPr lang="en-US" sz="2000" i="1" dirty="0" smtClean="0"/>
              <a:t>	communications.</a:t>
            </a:r>
          </a:p>
          <a:p>
            <a:r>
              <a:rPr lang="en-US" sz="2000" dirty="0"/>
              <a:t>Article 16 (2), further cements the need to enact law that protects and guarantees the right to </a:t>
            </a:r>
            <a:r>
              <a:rPr lang="en-US" sz="2000" dirty="0" smtClean="0"/>
              <a:t>privacy: </a:t>
            </a:r>
            <a:r>
              <a:rPr lang="en-US" sz="2000" i="1" dirty="0" smtClean="0"/>
              <a:t>For </a:t>
            </a:r>
            <a:r>
              <a:rPr lang="en-US" sz="2000" i="1" dirty="0"/>
              <a:t>the purpose of preserving the person’s right in accordance with this article, the state authority shall lay down legal procedures regarding the circumstances, manner and extent to which the right to </a:t>
            </a:r>
            <a:r>
              <a:rPr lang="en-US" sz="2000" i="1" dirty="0" smtClean="0"/>
              <a:t>privacy…may </a:t>
            </a:r>
            <a:r>
              <a:rPr lang="en-US" sz="2000" i="1" dirty="0"/>
              <a:t>be encroached upon without prejudice to the provisions of this Article.</a:t>
            </a:r>
            <a:endParaRPr lang="en-ZA" sz="2000" dirty="0"/>
          </a:p>
          <a:p>
            <a:endParaRPr lang="en-US" sz="2000" i="1" dirty="0" smtClean="0"/>
          </a:p>
          <a:p>
            <a:endParaRPr lang="en-ZA" sz="2000" dirty="0"/>
          </a:p>
          <a:p>
            <a:endParaRPr lang="en-ZA" dirty="0"/>
          </a:p>
        </p:txBody>
      </p:sp>
    </p:spTree>
    <p:extLst>
      <p:ext uri="{BB962C8B-B14F-4D97-AF65-F5344CB8AC3E}">
        <p14:creationId xmlns:p14="http://schemas.microsoft.com/office/powerpoint/2010/main" val="135504629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31" t="25491" r="15253" b="8579"/>
          <a:stretch/>
        </p:blipFill>
        <p:spPr bwMode="auto">
          <a:xfrm>
            <a:off x="179512" y="692696"/>
            <a:ext cx="8424936" cy="48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3711098" y="5515709"/>
            <a:ext cx="4896544" cy="36004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dirty="0">
                <a:solidFill>
                  <a:schemeClr val="bg1"/>
                </a:solidFill>
                <a:latin typeface="Verdana" pitchFamily="34" charset="0"/>
              </a:rPr>
              <a:t>https://www.priv.gc.ca/index_e.asp</a:t>
            </a:r>
            <a:endParaRPr kumimoji="0" lang="en-ZA" sz="19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326480270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94" t="12862" r="45706" b="5500"/>
          <a:stretch/>
        </p:blipFill>
        <p:spPr bwMode="auto">
          <a:xfrm>
            <a:off x="395536" y="223174"/>
            <a:ext cx="5217459" cy="597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5612995" y="2060848"/>
            <a:ext cx="3531005" cy="114829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ZA" sz="1400" i="1" dirty="0"/>
              <a:t>International Data Privacy Law (2013) </a:t>
            </a:r>
            <a:r>
              <a:rPr lang="en-ZA" sz="1400" i="1" dirty="0" err="1"/>
              <a:t>doi</a:t>
            </a:r>
            <a:r>
              <a:rPr lang="en-ZA" sz="1400" i="1" dirty="0"/>
              <a:t>: 10.1093/</a:t>
            </a:r>
            <a:r>
              <a:rPr lang="en-ZA" sz="1400" i="1" dirty="0" err="1"/>
              <a:t>idpl</a:t>
            </a:r>
            <a:r>
              <a:rPr lang="en-ZA" sz="1400" i="1" dirty="0"/>
              <a:t>/ips038</a:t>
            </a:r>
            <a:r>
              <a:rPr lang="en-ZA" sz="1400" dirty="0"/>
              <a:t> First published online: January 25, 2013</a:t>
            </a:r>
            <a:endParaRPr kumimoji="0" lang="en-ZA" sz="1400" b="0" i="0" u="none" strike="noStrike" cap="none" normalizeH="0" baseline="0" dirty="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67530066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552" y="476672"/>
            <a:ext cx="7772400" cy="1323439"/>
          </a:xfrm>
        </p:spPr>
        <p:txBody>
          <a:bodyPr/>
          <a:lstStyle/>
          <a:p>
            <a:r>
              <a:rPr lang="en-GB" sz="4000" dirty="0" smtClean="0"/>
              <a:t>Thank You</a:t>
            </a:r>
            <a:br>
              <a:rPr lang="en-GB" sz="4000" dirty="0" smtClean="0"/>
            </a:br>
            <a:r>
              <a:rPr lang="en-GB" sz="4000" dirty="0" smtClean="0"/>
              <a:t> </a:t>
            </a:r>
          </a:p>
        </p:txBody>
      </p:sp>
      <p:sp>
        <p:nvSpPr>
          <p:cNvPr id="21507" name="Content Placeholder 2"/>
          <p:cNvSpPr>
            <a:spLocks noGrp="1"/>
          </p:cNvSpPr>
          <p:nvPr>
            <p:ph idx="1"/>
          </p:nvPr>
        </p:nvSpPr>
        <p:spPr>
          <a:xfrm>
            <a:off x="214313" y="1484784"/>
            <a:ext cx="8929687" cy="4459287"/>
          </a:xfrm>
        </p:spPr>
        <p:txBody>
          <a:bodyPr/>
          <a:lstStyle/>
          <a:p>
            <a:pPr algn="r">
              <a:buNone/>
            </a:pPr>
            <a:r>
              <a:rPr lang="en-ZA" sz="2800" b="1" i="1" dirty="0" smtClean="0"/>
              <a:t>Questions?</a:t>
            </a:r>
          </a:p>
          <a:p>
            <a:pPr>
              <a:buNone/>
            </a:pPr>
            <a:endParaRPr lang="en-ZA" sz="2000" b="1" dirty="0" smtClean="0"/>
          </a:p>
          <a:p>
            <a:pPr>
              <a:buNone/>
            </a:pPr>
            <a:r>
              <a:rPr lang="en-ZA" sz="2000" b="1" dirty="0" err="1" smtClean="0"/>
              <a:t>Pria</a:t>
            </a:r>
            <a:r>
              <a:rPr lang="en-ZA" sz="2000" b="1" dirty="0" smtClean="0"/>
              <a:t> </a:t>
            </a:r>
            <a:r>
              <a:rPr lang="en-ZA" sz="2000" b="1" dirty="0" err="1" smtClean="0"/>
              <a:t>Chetty</a:t>
            </a:r>
            <a:endParaRPr lang="en-ZA" sz="2000" b="1" dirty="0" smtClean="0"/>
          </a:p>
          <a:p>
            <a:pPr>
              <a:buNone/>
            </a:pPr>
            <a:r>
              <a:rPr lang="en-ZA" sz="2000" b="1" dirty="0" smtClean="0"/>
              <a:t>ITU International Expert: Data Protection</a:t>
            </a:r>
          </a:p>
          <a:p>
            <a:pPr>
              <a:buNone/>
            </a:pPr>
            <a:endParaRPr lang="en-ZA" sz="2000" b="1" dirty="0"/>
          </a:p>
          <a:p>
            <a:pPr>
              <a:buNone/>
            </a:pPr>
            <a:r>
              <a:rPr lang="en-ZA" sz="2000" b="1" dirty="0" smtClean="0"/>
              <a:t>Baraka </a:t>
            </a:r>
            <a:r>
              <a:rPr lang="en-ZA" sz="2000" b="1" dirty="0" err="1" smtClean="0"/>
              <a:t>Kanyabuhinya</a:t>
            </a:r>
            <a:endParaRPr lang="en-ZA" sz="2000" b="1" dirty="0" smtClean="0"/>
          </a:p>
          <a:p>
            <a:pPr>
              <a:buNone/>
            </a:pPr>
            <a:r>
              <a:rPr lang="en-ZA" sz="2000" b="1" dirty="0" smtClean="0"/>
              <a:t>ITU National Expert: Data Protection</a:t>
            </a:r>
          </a:p>
          <a:p>
            <a:pPr>
              <a:buNone/>
            </a:pPr>
            <a:endParaRPr lang="en-ZA" sz="16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641350"/>
          </a:xfrm>
        </p:spPr>
        <p:txBody>
          <a:bodyPr/>
          <a:lstStyle/>
          <a:p>
            <a:r>
              <a:rPr lang="en-ZA" dirty="0" smtClean="0"/>
              <a:t>Privileged Communications</a:t>
            </a:r>
            <a:endParaRPr lang="en-ZA" dirty="0"/>
          </a:p>
        </p:txBody>
      </p:sp>
      <p:sp>
        <p:nvSpPr>
          <p:cNvPr id="3" name="Content Placeholder 2"/>
          <p:cNvSpPr>
            <a:spLocks noGrp="1"/>
          </p:cNvSpPr>
          <p:nvPr>
            <p:ph sz="half" idx="1"/>
          </p:nvPr>
        </p:nvSpPr>
        <p:spPr>
          <a:xfrm>
            <a:off x="611560" y="1484784"/>
            <a:ext cx="3672408" cy="4256087"/>
          </a:xfrm>
        </p:spPr>
        <p:txBody>
          <a:bodyPr/>
          <a:lstStyle/>
          <a:p>
            <a:r>
              <a:rPr lang="en-ZA" sz="2400" dirty="0" smtClean="0"/>
              <a:t>Lawyer-Client </a:t>
            </a:r>
            <a:r>
              <a:rPr lang="en-ZA" sz="2400" dirty="0"/>
              <a:t>Relationship</a:t>
            </a:r>
          </a:p>
          <a:p>
            <a:r>
              <a:rPr lang="en-ZA" sz="2400" dirty="0"/>
              <a:t>Doctor-Patient Relationship</a:t>
            </a:r>
          </a:p>
          <a:p>
            <a:r>
              <a:rPr lang="en-ZA" sz="2400" dirty="0"/>
              <a:t>Child </a:t>
            </a:r>
            <a:r>
              <a:rPr lang="en-ZA" sz="2400" dirty="0" smtClean="0"/>
              <a:t>Proceedings- </a:t>
            </a:r>
            <a:r>
              <a:rPr lang="en-ZA" sz="2400" dirty="0"/>
              <a:t>Court of Law</a:t>
            </a:r>
          </a:p>
          <a:p>
            <a:r>
              <a:rPr lang="en-ZA" sz="2400" dirty="0"/>
              <a:t>Bank-Customer </a:t>
            </a:r>
            <a:r>
              <a:rPr lang="en-ZA" sz="2400" dirty="0" smtClean="0"/>
              <a:t>Relationship</a:t>
            </a:r>
          </a:p>
          <a:p>
            <a:r>
              <a:rPr lang="en-ZA" sz="2400" dirty="0" smtClean="0"/>
              <a:t>Privacy between Spouses</a:t>
            </a:r>
            <a:endParaRPr lang="en-ZA" sz="2400" dirty="0"/>
          </a:p>
          <a:p>
            <a:endParaRPr lang="en-ZA" dirty="0" smtClean="0"/>
          </a:p>
          <a:p>
            <a:endParaRPr lang="en-ZA" dirty="0"/>
          </a:p>
        </p:txBody>
      </p:sp>
      <p:sp>
        <p:nvSpPr>
          <p:cNvPr id="4" name="Content Placeholder 3"/>
          <p:cNvSpPr>
            <a:spLocks noGrp="1"/>
          </p:cNvSpPr>
          <p:nvPr>
            <p:ph sz="half" idx="2"/>
          </p:nvPr>
        </p:nvSpPr>
        <p:spPr>
          <a:xfrm>
            <a:off x="4211960" y="1484784"/>
            <a:ext cx="4752528" cy="4256087"/>
          </a:xfrm>
        </p:spPr>
        <p:txBody>
          <a:bodyPr/>
          <a:lstStyle/>
          <a:p>
            <a:r>
              <a:rPr lang="en-GB" sz="2400" dirty="0"/>
              <a:t>Secrecy of correspondence, confidentiality and integrity </a:t>
            </a:r>
            <a:r>
              <a:rPr lang="en-GB" sz="2400" dirty="0" smtClean="0"/>
              <a:t>- postal items</a:t>
            </a:r>
          </a:p>
          <a:p>
            <a:r>
              <a:rPr lang="en-GB" sz="2400" dirty="0" smtClean="0"/>
              <a:t>Human DNA Regulation</a:t>
            </a:r>
          </a:p>
          <a:p>
            <a:r>
              <a:rPr lang="en-GB" sz="2400" dirty="0"/>
              <a:t>Prohibition of Publication of Identity by Court of </a:t>
            </a:r>
            <a:r>
              <a:rPr lang="en-GB" sz="2400" dirty="0" smtClean="0"/>
              <a:t>Law</a:t>
            </a:r>
          </a:p>
          <a:p>
            <a:r>
              <a:rPr lang="en-GB" sz="2400" dirty="0" smtClean="0"/>
              <a:t>National Security</a:t>
            </a:r>
          </a:p>
          <a:p>
            <a:r>
              <a:rPr lang="en-GB" sz="2400" dirty="0" smtClean="0"/>
              <a:t>Anti Money Laundering</a:t>
            </a:r>
          </a:p>
          <a:p>
            <a:r>
              <a:rPr lang="en-GB" sz="2400" dirty="0" smtClean="0"/>
              <a:t>Journalism</a:t>
            </a:r>
          </a:p>
          <a:p>
            <a:endParaRPr lang="en-ZA" sz="2400" dirty="0"/>
          </a:p>
        </p:txBody>
      </p:sp>
    </p:spTree>
    <p:extLst>
      <p:ext uri="{BB962C8B-B14F-4D97-AF65-F5344CB8AC3E}">
        <p14:creationId xmlns:p14="http://schemas.microsoft.com/office/powerpoint/2010/main" val="19629008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41199"/>
            <a:ext cx="7772400" cy="1200329"/>
          </a:xfrm>
        </p:spPr>
        <p:txBody>
          <a:bodyPr/>
          <a:lstStyle/>
          <a:p>
            <a:r>
              <a:rPr lang="en-ZA" dirty="0" smtClean="0"/>
              <a:t>Limitations to the Right to (Information) Privacy </a:t>
            </a:r>
            <a:endParaRPr lang="en-ZA" dirty="0"/>
          </a:p>
        </p:txBody>
      </p:sp>
      <p:sp>
        <p:nvSpPr>
          <p:cNvPr id="3" name="Content Placeholder 2"/>
          <p:cNvSpPr>
            <a:spLocks noGrp="1"/>
          </p:cNvSpPr>
          <p:nvPr>
            <p:ph sz="half" idx="1"/>
          </p:nvPr>
        </p:nvSpPr>
        <p:spPr/>
        <p:txBody>
          <a:bodyPr/>
          <a:lstStyle/>
          <a:p>
            <a:r>
              <a:rPr lang="en-ZA" sz="2400" dirty="0" smtClean="0"/>
              <a:t>Limitation to Constitutional Right to Privacy</a:t>
            </a:r>
          </a:p>
          <a:p>
            <a:r>
              <a:rPr lang="en-GB" sz="2400" dirty="0"/>
              <a:t>The Anti-Money Laundering Act </a:t>
            </a:r>
            <a:r>
              <a:rPr lang="en-GB" sz="2400" dirty="0" smtClean="0"/>
              <a:t>2006</a:t>
            </a:r>
          </a:p>
          <a:p>
            <a:r>
              <a:rPr lang="en-GB" sz="2400" dirty="0" smtClean="0"/>
              <a:t>The DNA Act</a:t>
            </a:r>
          </a:p>
          <a:p>
            <a:r>
              <a:rPr lang="en-GB" sz="2400" dirty="0" smtClean="0"/>
              <a:t>Terrorism</a:t>
            </a:r>
            <a:endParaRPr lang="en-ZA" sz="2400" dirty="0"/>
          </a:p>
        </p:txBody>
      </p:sp>
      <p:sp>
        <p:nvSpPr>
          <p:cNvPr id="4" name="Content Placeholder 3"/>
          <p:cNvSpPr>
            <a:spLocks noGrp="1"/>
          </p:cNvSpPr>
          <p:nvPr>
            <p:ph sz="half" idx="2"/>
          </p:nvPr>
        </p:nvSpPr>
        <p:spPr/>
        <p:txBody>
          <a:bodyPr/>
          <a:lstStyle/>
          <a:p>
            <a:r>
              <a:rPr lang="en-US" sz="2400" dirty="0" smtClean="0"/>
              <a:t>Exceptions -Electronic </a:t>
            </a:r>
            <a:r>
              <a:rPr lang="en-US" sz="2400" dirty="0"/>
              <a:t>and Postal Communication </a:t>
            </a:r>
            <a:r>
              <a:rPr lang="en-US" sz="2400" dirty="0" smtClean="0"/>
              <a:t>Act, Doctor-Patient Relationship</a:t>
            </a:r>
          </a:p>
          <a:p>
            <a:r>
              <a:rPr lang="en-US" sz="2400" dirty="0" smtClean="0"/>
              <a:t>Several permitted Disclosures </a:t>
            </a:r>
          </a:p>
          <a:p>
            <a:pPr marL="0" indent="0">
              <a:buNone/>
            </a:pPr>
            <a:endParaRPr lang="en-US" dirty="0" smtClean="0"/>
          </a:p>
          <a:p>
            <a:endParaRPr lang="en-ZA" dirty="0"/>
          </a:p>
        </p:txBody>
      </p:sp>
    </p:spTree>
    <p:extLst>
      <p:ext uri="{BB962C8B-B14F-4D97-AF65-F5344CB8AC3E}">
        <p14:creationId xmlns:p14="http://schemas.microsoft.com/office/powerpoint/2010/main" val="37904315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136904" cy="2554545"/>
          </a:xfrm>
        </p:spPr>
        <p:txBody>
          <a:bodyPr/>
          <a:lstStyle/>
          <a:p>
            <a:pPr algn="ctr"/>
            <a:r>
              <a:rPr lang="en-ZA" dirty="0" smtClean="0">
                <a:solidFill>
                  <a:schemeClr val="tx1">
                    <a:lumMod val="75000"/>
                  </a:schemeClr>
                </a:solidFill>
              </a:rPr>
              <a:t>SESSION ONE:</a:t>
            </a:r>
            <a:br>
              <a:rPr lang="en-ZA" dirty="0" smtClean="0">
                <a:solidFill>
                  <a:schemeClr val="tx1">
                    <a:lumMod val="75000"/>
                  </a:schemeClr>
                </a:solidFill>
              </a:rPr>
            </a:br>
            <a:r>
              <a:rPr lang="en-ZA" dirty="0"/>
              <a:t>1.2 P</a:t>
            </a:r>
            <a:r>
              <a:rPr lang="en-ZA" dirty="0" smtClean="0"/>
              <a:t>URPOSE OF DATA PROTECTION LAW IN TANZANIA</a:t>
            </a:r>
            <a:endParaRPr lang="en-ZA" dirty="0"/>
          </a:p>
        </p:txBody>
      </p:sp>
    </p:spTree>
    <p:extLst>
      <p:ext uri="{BB962C8B-B14F-4D97-AF65-F5344CB8AC3E}">
        <p14:creationId xmlns:p14="http://schemas.microsoft.com/office/powerpoint/2010/main" val="27330513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1599"/>
            <a:ext cx="7772400" cy="1200329"/>
          </a:xfrm>
        </p:spPr>
        <p:txBody>
          <a:bodyPr/>
          <a:lstStyle/>
          <a:p>
            <a:r>
              <a:rPr lang="en-ZA" dirty="0" smtClean="0"/>
              <a:t>Privacy and Data Protection Law</a:t>
            </a:r>
            <a:endParaRPr lang="en-ZA" dirty="0"/>
          </a:p>
        </p:txBody>
      </p:sp>
      <p:sp>
        <p:nvSpPr>
          <p:cNvPr id="3" name="Content Placeholder 2"/>
          <p:cNvSpPr>
            <a:spLocks noGrp="1"/>
          </p:cNvSpPr>
          <p:nvPr>
            <p:ph idx="1"/>
          </p:nvPr>
        </p:nvSpPr>
        <p:spPr/>
        <p:txBody>
          <a:bodyPr/>
          <a:lstStyle/>
          <a:p>
            <a:pPr marL="0" indent="0" algn="ctr">
              <a:buNone/>
            </a:pPr>
            <a:r>
              <a:rPr lang="en-GB" sz="2400" dirty="0"/>
              <a:t>Privacy is a basic right, which permits individuals to decide the manner, and extent to which information concerning them should be shared with others. </a:t>
            </a:r>
            <a:r>
              <a:rPr lang="en-US" sz="2400" dirty="0"/>
              <a:t>Currently Tanzania lacks an effective legal regime on data protection. Absence of a comprehensive Data protection law exposes subjects to threats of enjoyment of the right of privacy. It also poses a great threat on misuse of information and data base protection.</a:t>
            </a:r>
            <a:endParaRPr lang="en-ZA" sz="2400" dirty="0"/>
          </a:p>
          <a:p>
            <a:endParaRPr lang="en-ZA" dirty="0"/>
          </a:p>
        </p:txBody>
      </p:sp>
    </p:spTree>
    <p:extLst>
      <p:ext uri="{BB962C8B-B14F-4D97-AF65-F5344CB8AC3E}">
        <p14:creationId xmlns:p14="http://schemas.microsoft.com/office/powerpoint/2010/main" val="232605771"/>
      </p:ext>
    </p:extLst>
  </p:cSld>
  <p:clrMapOvr>
    <a:masterClrMapping/>
  </p:clrMapOvr>
  <p:transition>
    <p:fade/>
  </p:transition>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22172</TotalTime>
  <Words>2243</Words>
  <Application>Microsoft Office PowerPoint</Application>
  <PresentationFormat>On-screen Show (4:3)</PresentationFormat>
  <Paragraphs>307</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ITU-e</vt:lpstr>
      <vt:lpstr>HIPSSA Project </vt:lpstr>
      <vt:lpstr>Summary of the Content</vt:lpstr>
      <vt:lpstr>Overview of Training</vt:lpstr>
      <vt:lpstr>SESSION ONE:  1.1 INFORMATION PRIVACY LAWIN tanzania</vt:lpstr>
      <vt:lpstr>Constitution</vt:lpstr>
      <vt:lpstr>Privileged Communications</vt:lpstr>
      <vt:lpstr>Limitations to the Right to (Information) Privacy </vt:lpstr>
      <vt:lpstr>SESSION ONE: 1.2 PURPOSE OF DATA PROTECTION LAW IN TANZANIA</vt:lpstr>
      <vt:lpstr>Privacy and Data Protection Law</vt:lpstr>
      <vt:lpstr>Data Protection Law</vt:lpstr>
      <vt:lpstr>Purpose of Data Protection Law</vt:lpstr>
      <vt:lpstr>Practical Objectives of Law</vt:lpstr>
      <vt:lpstr>Case Study 1</vt:lpstr>
      <vt:lpstr>PowerPoint Presentation</vt:lpstr>
      <vt:lpstr>SESSION TWO: PERSONAL INFORMATION PROCESSING </vt:lpstr>
      <vt:lpstr>Data Controller</vt:lpstr>
      <vt:lpstr>Defining Personal Information</vt:lpstr>
      <vt:lpstr>Processing of Personal Information</vt:lpstr>
      <vt:lpstr>Activity 1</vt:lpstr>
      <vt:lpstr>Sensitive Personal Information</vt:lpstr>
      <vt:lpstr>Activity 2</vt:lpstr>
      <vt:lpstr>SESSION THREE: PROTECTION OF PERSONAL INFORMATION</vt:lpstr>
      <vt:lpstr>Key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vt:lpstr>
      <vt:lpstr>Data Controller – Ultimate Responsibility</vt:lpstr>
      <vt:lpstr>Implementation</vt:lpstr>
      <vt:lpstr>PowerPoint Presentation</vt:lpstr>
      <vt:lpstr>PowerPoint Presentation</vt:lpstr>
      <vt:lpstr>PowerPoint Presentation</vt:lpstr>
      <vt:lpstr>PowerPoint Presentation</vt:lpstr>
      <vt:lpstr>PowerPoint Presentation</vt:lpstr>
      <vt:lpstr>Activity 4</vt:lpstr>
      <vt:lpstr>SESSION FOUR: TRANSBORDER FLOW OF PERSONAL INFORMATION</vt:lpstr>
      <vt:lpstr>Limitations on Transborder Flow</vt:lpstr>
      <vt:lpstr>PowerPoint Presentation</vt:lpstr>
      <vt:lpstr>PowerPoint Presentation</vt:lpstr>
      <vt:lpstr>SESSION FIVE: DATA PROTECTION COMMISSIONER</vt:lpstr>
      <vt:lpstr>Functions of Commissioner</vt:lpstr>
      <vt:lpstr>Functions of Commissioner</vt:lpstr>
      <vt:lpstr>Functions of Commissioner</vt:lpstr>
      <vt:lpstr>Functions of Commissioner</vt:lpstr>
      <vt:lpstr>PowerPoint Presentation</vt:lpstr>
      <vt:lpstr>PowerPoint Presentation</vt:lpstr>
      <vt:lpstr>PowerPoint Presentation</vt:lpstr>
      <vt:lpstr>Thank You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EC project</dc:title>
  <dc:creator>S. Guyot</dc:creator>
  <cp:lastModifiedBy>Jallow, Ida</cp:lastModifiedBy>
  <cp:revision>562</cp:revision>
  <cp:lastPrinted>2001-11-25T13:41:09Z</cp:lastPrinted>
  <dcterms:created xsi:type="dcterms:W3CDTF">2006-05-30T12:53:59Z</dcterms:created>
  <dcterms:modified xsi:type="dcterms:W3CDTF">2013-03-06T07:31:01Z</dcterms:modified>
</cp:coreProperties>
</file>