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86" r:id="rId5"/>
    <p:sldId id="285" r:id="rId6"/>
    <p:sldId id="260" r:id="rId7"/>
    <p:sldId id="259" r:id="rId8"/>
    <p:sldId id="287" r:id="rId9"/>
    <p:sldId id="261" r:id="rId10"/>
    <p:sldId id="262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7" r:id="rId20"/>
    <p:sldId id="298" r:id="rId21"/>
    <p:sldId id="296" r:id="rId22"/>
    <p:sldId id="283" r:id="rId23"/>
  </p:sldIdLst>
  <p:sldSz cx="9144000" cy="6858000" type="screen4x3"/>
  <p:notesSz cx="6781800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93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0052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275" tIns="45637" rIns="91275" bIns="45637" anchor="t" anchorCtr="0" compatLnSpc="1"/>
          <a:lstStyle/>
          <a:p>
            <a:pPr marL="0" marR="0" lvl="0" indent="0" algn="l" defTabSz="91280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Verdana"/>
              <a:ea typeface="ＭＳ Ｐゴシック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type="dt" sz="quarter" idx="1"/>
          </p:nvPr>
        </p:nvSpPr>
        <p:spPr>
          <a:xfrm>
            <a:off x="3841751" y="0"/>
            <a:ext cx="2940052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275" tIns="45637" rIns="91275" bIns="45637" anchor="t" anchorCtr="0" compatLnSpc="1"/>
          <a:lstStyle/>
          <a:p>
            <a:pPr marL="0" marR="0" lvl="0" indent="0" algn="r" defTabSz="91280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Verdana"/>
              <a:ea typeface="ＭＳ Ｐゴシック"/>
            </a:endParaRPr>
          </a:p>
        </p:txBody>
      </p:sp>
      <p:sp>
        <p:nvSpPr>
          <p:cNvPr id="4" name="Rectangle 4"/>
          <p:cNvSpPr txBox="1">
            <a:spLocks noGrp="1"/>
          </p:cNvSpPr>
          <p:nvPr>
            <p:ph type="ftr" sz="quarter" idx="2"/>
          </p:nvPr>
        </p:nvSpPr>
        <p:spPr>
          <a:xfrm>
            <a:off x="0" y="9421813"/>
            <a:ext cx="2940052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275" tIns="45637" rIns="91275" bIns="45637" anchor="b" anchorCtr="0" compatLnSpc="1"/>
          <a:lstStyle/>
          <a:p>
            <a:pPr marL="0" marR="0" lvl="0" indent="0" algn="l" defTabSz="91280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Verdana"/>
              <a:ea typeface="ＭＳ Ｐゴシック"/>
            </a:endParaRPr>
          </a:p>
        </p:txBody>
      </p:sp>
      <p:sp>
        <p:nvSpPr>
          <p:cNvPr id="5" name="Rectangle 5"/>
          <p:cNvSpPr txBox="1">
            <a:spLocks noGrp="1"/>
          </p:cNvSpPr>
          <p:nvPr>
            <p:ph type="sldNum" sz="quarter" idx="3"/>
          </p:nvPr>
        </p:nvSpPr>
        <p:spPr>
          <a:xfrm>
            <a:off x="3841751" y="9421813"/>
            <a:ext cx="2940052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275" tIns="45637" rIns="91275" bIns="45637" anchor="b" anchorCtr="0" compatLnSpc="1"/>
          <a:lstStyle/>
          <a:p>
            <a:pPr marL="0" marR="0" lvl="0" indent="0" algn="r" defTabSz="91280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0E61F36-03EE-46C7-AF21-C5679C8D7277}" type="slidenum">
              <a:rPr/>
              <a:pPr marL="0" marR="0" lvl="0" indent="0" algn="r" defTabSz="912808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Verdan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11412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0052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275" tIns="45637" rIns="91275" bIns="45637" anchor="t" anchorCtr="0" compatLnSpc="1"/>
          <a:lstStyle>
            <a:lvl1pPr marL="0" marR="0" lvl="0" indent="0" algn="l" defTabSz="91280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ＭＳ Ｐゴシック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Rectangle 3"/>
          <p:cNvSpPr txBox="1">
            <a:spLocks noGrp="1"/>
          </p:cNvSpPr>
          <p:nvPr>
            <p:ph type="dt" idx="1"/>
          </p:nvPr>
        </p:nvSpPr>
        <p:spPr>
          <a:xfrm>
            <a:off x="3841751" y="0"/>
            <a:ext cx="2940052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275" tIns="45637" rIns="91275" bIns="45637" anchor="t" anchorCtr="0" compatLnSpc="1"/>
          <a:lstStyle>
            <a:lvl1pPr marL="0" marR="0" lvl="0" indent="0" algn="r" defTabSz="91280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ＭＳ Ｐゴシック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12808" y="744541"/>
            <a:ext cx="4957757" cy="3717922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5" name="Rectangle 5"/>
          <p:cNvSpPr txBox="1">
            <a:spLocks noGrp="1"/>
          </p:cNvSpPr>
          <p:nvPr>
            <p:ph type="body" sz="quarter" idx="3"/>
          </p:nvPr>
        </p:nvSpPr>
        <p:spPr>
          <a:xfrm>
            <a:off x="904871" y="4711702"/>
            <a:ext cx="4972050" cy="44624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275" tIns="45637" rIns="91275" bIns="45637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4"/>
          </p:nvPr>
        </p:nvSpPr>
        <p:spPr>
          <a:xfrm>
            <a:off x="0" y="9421813"/>
            <a:ext cx="2940052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275" tIns="45637" rIns="91275" bIns="45637" anchor="b" anchorCtr="0" compatLnSpc="1"/>
          <a:lstStyle>
            <a:lvl1pPr marL="0" marR="0" lvl="0" indent="0" algn="l" defTabSz="91280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ＭＳ Ｐゴシック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5"/>
          </p:nvPr>
        </p:nvSpPr>
        <p:spPr>
          <a:xfrm>
            <a:off x="3841751" y="9421813"/>
            <a:ext cx="2940052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275" tIns="45637" rIns="91275" bIns="45637" anchor="b" anchorCtr="0" compatLnSpc="1"/>
          <a:lstStyle>
            <a:lvl1pPr marL="0" marR="0" lvl="0" indent="0" algn="r" defTabSz="91280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ＭＳ Ｐゴシック"/>
              </a:defRPr>
            </a:lvl1pPr>
          </a:lstStyle>
          <a:p>
            <a:pPr lvl="0"/>
            <a:fld id="{968161EE-FB3F-4F5E-99F8-79105D14E442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8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Verdana" pitchFamily="34"/>
        <a:ea typeface="ＭＳ Ｐゴシック"/>
        <a:cs typeface="Arial" pitchFamily="34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Verdana" pitchFamily="34"/>
        <a:ea typeface="Arial"/>
        <a:cs typeface="Arial" pitchFamily="34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Verdana" pitchFamily="34"/>
        <a:ea typeface="Arial"/>
        <a:cs typeface="Arial" pitchFamily="34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Verdana" pitchFamily="34"/>
        <a:ea typeface="Arial"/>
        <a:cs typeface="Arial" pitchFamily="34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Verdana" pitchFamily="34"/>
        <a:ea typeface="Arial"/>
        <a:cs typeface="Arial" pitchFamily="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41751" y="9421813"/>
            <a:ext cx="2940052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275" tIns="45637" rIns="91275" bIns="45637" anchor="b" anchorCtr="0" compatLnSpc="1"/>
          <a:lstStyle/>
          <a:p>
            <a:pPr marL="0" marR="0" lvl="0" indent="0" algn="r" defTabSz="91280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5A9702A-1996-4ED6-ACD1-6A4C86719A1D}" type="slidenum">
              <a:rPr/>
              <a:pPr marL="0" marR="0" lvl="0" indent="0" algn="r" defTabSz="912808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Verdana"/>
              <a:ea typeface="ＭＳ Ｐゴシック"/>
              <a:cs typeface="ＭＳ Ｐゴシック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57762" cy="3717925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 hangingPunct="1">
              <a:lnSpc>
                <a:spcPct val="120000"/>
              </a:lnSpc>
              <a:buSzPct val="100000"/>
              <a:buChar char="•"/>
            </a:pPr>
            <a:r>
              <a:rPr lang="de-DE">
                <a:latin typeface="Times New Roman"/>
              </a:rPr>
              <a:t>Bonjour à tous,</a:t>
            </a:r>
          </a:p>
          <a:p>
            <a:pPr lvl="0" hangingPunct="1">
              <a:lnSpc>
                <a:spcPct val="120000"/>
              </a:lnSpc>
              <a:buSzPct val="100000"/>
              <a:buChar char="•"/>
            </a:pPr>
            <a:r>
              <a:rPr lang="de-DE">
                <a:latin typeface="Times New Roman"/>
              </a:rPr>
              <a:t>Je suis tres heureux d‘être parmi vous aujourd‘hui.</a:t>
            </a:r>
          </a:p>
          <a:p>
            <a:pPr lvl="0" hangingPunct="1">
              <a:lnSpc>
                <a:spcPct val="120000"/>
              </a:lnSpc>
              <a:buSzPct val="100000"/>
              <a:buChar char="•"/>
            </a:pPr>
            <a:r>
              <a:rPr lang="de-DE">
                <a:latin typeface="Times New Roman"/>
              </a:rPr>
              <a:t>Je voudrais remercier Mr. Kamdem pour son invitation a l‘atelier.</a:t>
            </a:r>
          </a:p>
          <a:p>
            <a:pPr lvl="0" hangingPunct="1">
              <a:lnSpc>
                <a:spcPct val="120000"/>
              </a:lnSpc>
              <a:buSzPct val="100000"/>
              <a:buChar char="•"/>
            </a:pPr>
            <a:r>
              <a:rPr lang="de-DE">
                <a:latin typeface="Times New Roman"/>
              </a:rPr>
              <a:t>Permettez-moi de me presenter.</a:t>
            </a:r>
          </a:p>
          <a:p>
            <a:pPr marL="742950" lvl="1" indent="-285750" hangingPunct="1">
              <a:lnSpc>
                <a:spcPct val="120000"/>
              </a:lnSpc>
              <a:buSzPct val="100000"/>
              <a:buChar char="•"/>
            </a:pPr>
            <a:r>
              <a:rPr lang="de-DE">
                <a:latin typeface="Times New Roman"/>
                <a:cs typeface="Arial"/>
              </a:rPr>
              <a:t>Je viens de rejoindre le bureau de regional de l‘UIT pour l‘Afrique d‘Addis Abeba pour coordonner le projet d‘harmonisation reglementaire de l‘UIT et de la CE en Afrique sub-saharienne</a:t>
            </a:r>
          </a:p>
          <a:p>
            <a:pPr marL="742950" lvl="1" indent="-285750" hangingPunct="1">
              <a:lnSpc>
                <a:spcPct val="120000"/>
              </a:lnSpc>
              <a:buSzPct val="100000"/>
              <a:buChar char="•"/>
            </a:pPr>
            <a:r>
              <a:rPr lang="de-DE">
                <a:latin typeface="Times New Roman"/>
                <a:cs typeface="Arial"/>
              </a:rPr>
              <a:t>Je travaillais precedemment chez le regulateur français l‘ARCEP au service economique.</a:t>
            </a:r>
          </a:p>
          <a:p>
            <a:pPr marL="742950" lvl="1" indent="-285750" hangingPunct="1">
              <a:lnSpc>
                <a:spcPct val="120000"/>
              </a:lnSpc>
              <a:buSzPct val="100000"/>
              <a:buChar char="•"/>
            </a:pPr>
            <a:r>
              <a:rPr lang="de-DE">
                <a:latin typeface="Times New Roman"/>
                <a:cs typeface="Arial"/>
              </a:rPr>
              <a:t>Je m‘occupais de travaux de modelisation technico-economique et j‘etais plus particulièrement en charge de l‘évaluation du cout du service universel et de la terminaison d‘appel mobile dans les 	departements français d‘outremer.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57762" cy="3717925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41751" y="9421813"/>
            <a:ext cx="2940052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275" tIns="45637" rIns="91275" bIns="45637" anchor="b" anchorCtr="0" compatLnSpc="1"/>
          <a:lstStyle/>
          <a:p>
            <a:pPr marL="0" marR="0" lvl="0" indent="0" algn="r" defTabSz="91280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509C6FF-1463-41D0-B471-8A9C6F29CE9F}" type="slidenum">
              <a:rPr/>
              <a:pPr marL="0" marR="0" lvl="0" indent="0" algn="r" defTabSz="912808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Verdana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41751" y="9421813"/>
            <a:ext cx="2940052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275" tIns="45637" rIns="91275" bIns="45637" anchor="b" anchorCtr="0" compatLnSpc="1"/>
          <a:lstStyle/>
          <a:p>
            <a:pPr marL="0" marR="0" lvl="0" indent="0" algn="r" defTabSz="91280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BE9AC4A-E58E-4DC7-AC03-B09CA5F4C62D}" type="slidenum">
              <a:rPr/>
              <a:pPr marL="0" marR="0" lvl="0" indent="0" algn="r" defTabSz="912808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Verdana"/>
              <a:ea typeface="ＭＳ Ｐゴシック"/>
              <a:cs typeface="ＭＳ Ｐゴシック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57762" cy="3717925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29172A-C35B-4679-BB6D-91056A47068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57762" cy="371792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800" smtClean="0">
                <a:ea typeface="Batang" pitchFamily="18" charset="-127"/>
              </a:rPr>
              <a:t>The GRN has adopted a quite far-reaching e-gov policy.</a:t>
            </a:r>
          </a:p>
          <a:p>
            <a:pPr eaLnBrk="1" hangingPunct="1"/>
            <a:endParaRPr lang="en-US" sz="1800" smtClean="0">
              <a:ea typeface="Batang" pitchFamily="18" charset="-127"/>
            </a:endParaRPr>
          </a:p>
          <a:p>
            <a:pPr eaLnBrk="1" hangingPunct="1"/>
            <a:endParaRPr lang="en-US" sz="1800" smtClean="0">
              <a:ea typeface="Batang" pitchFamily="18" charset="-127"/>
            </a:endParaRPr>
          </a:p>
          <a:p>
            <a:pPr eaLnBrk="1" hangingPunct="1"/>
            <a:r>
              <a:rPr lang="en-US" sz="1800" smtClean="0">
                <a:ea typeface="Batang" pitchFamily="18" charset="-127"/>
              </a:rPr>
              <a:t>This policy is quite clear – cut in its requirements with respect to records management requirements….</a:t>
            </a:r>
          </a:p>
          <a:p>
            <a:pPr eaLnBrk="1" hangingPunct="1"/>
            <a:endParaRPr lang="en-US" sz="1800" smtClean="0">
              <a:ea typeface="Batang" pitchFamily="18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57762" cy="3717925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41751" y="9421813"/>
            <a:ext cx="2940052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275" tIns="45637" rIns="91275" bIns="45637" anchor="b" anchorCtr="0" compatLnSpc="1"/>
          <a:lstStyle/>
          <a:p>
            <a:pPr marL="0" marR="0" lvl="0" indent="0" algn="r" defTabSz="91280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2C4BB36-359B-4559-9008-A2AD5840BCF2}" type="slidenum">
              <a:rPr/>
              <a:pPr marL="0" marR="0" lvl="0" indent="0" algn="r" defTabSz="912808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Verdana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57762" cy="3717925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41751" y="9421813"/>
            <a:ext cx="2940052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275" tIns="45637" rIns="91275" bIns="45637" anchor="b" anchorCtr="0" compatLnSpc="1"/>
          <a:lstStyle/>
          <a:p>
            <a:pPr marL="0" marR="0" lvl="0" indent="0" algn="r" defTabSz="91280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94B7DA4-70E4-46F7-AFDB-F75A3B2BB6F8}" type="slidenum">
              <a:rPr/>
              <a:pPr marL="0" marR="0" lvl="0" indent="0" algn="r" defTabSz="912808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Verdana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57762" cy="3717925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41751" y="9421813"/>
            <a:ext cx="2940052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275" tIns="45637" rIns="91275" bIns="45637" anchor="b" anchorCtr="0" compatLnSpc="1"/>
          <a:lstStyle/>
          <a:p>
            <a:pPr marL="0" marR="0" lvl="0" indent="0" algn="r" defTabSz="91280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1967432-507B-407A-BCD8-A93FDA913B94}" type="slidenum">
              <a:rPr/>
              <a:pPr marL="0" marR="0" lvl="0" indent="0" algn="r" defTabSz="912808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Verdana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57762" cy="3717925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41751" y="9421813"/>
            <a:ext cx="2940052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275" tIns="45637" rIns="91275" bIns="45637" anchor="b" anchorCtr="0" compatLnSpc="1"/>
          <a:lstStyle/>
          <a:p>
            <a:pPr marL="0" marR="0" lvl="0" indent="0" algn="r" defTabSz="91280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F6C236F-A93D-46D9-B295-BE81D726F8E4}" type="slidenum">
              <a:rPr/>
              <a:pPr marL="0" marR="0" lvl="0" indent="0" algn="r" defTabSz="912808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Verdana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41751" y="9421813"/>
            <a:ext cx="2940052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275" tIns="45637" rIns="91275" bIns="45637" anchor="b" anchorCtr="0" compatLnSpc="1"/>
          <a:lstStyle/>
          <a:p>
            <a:pPr marL="0" marR="0" lvl="0" indent="0" algn="r" defTabSz="91280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14A3ED3-D74A-4821-80B6-C5EBF98FAC72}" type="slidenum">
              <a:rPr/>
              <a:pPr marL="0" marR="0" lvl="0" indent="0" algn="r" defTabSz="912808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Verdana"/>
              <a:ea typeface="ＭＳ Ｐゴシック"/>
              <a:cs typeface="ＭＳ Ｐゴシック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911225" y="742950"/>
            <a:ext cx="4959350" cy="3719513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677863" y="4711702"/>
            <a:ext cx="5426077" cy="4464045"/>
          </a:xfrm>
        </p:spPr>
        <p:txBody>
          <a:bodyPr/>
          <a:lstStyle/>
          <a:p>
            <a:pPr lvl="0" hangingPunct="1">
              <a:buSzPct val="100000"/>
              <a:buChar char="•"/>
            </a:pPr>
            <a:r>
              <a:rPr lang="de-DE">
                <a:latin typeface="Verdana"/>
              </a:rPr>
              <a:t>Merci de votre attention.</a:t>
            </a:r>
          </a:p>
          <a:p>
            <a:pPr lvl="0" hangingPunct="1">
              <a:buSzPct val="100000"/>
              <a:buChar char="•"/>
            </a:pPr>
            <a:r>
              <a:rPr lang="de-DE">
                <a:latin typeface="Verdana"/>
              </a:rPr>
              <a:t>Je me tiens a votre disposition pour repondre a vos questions.</a:t>
            </a:r>
          </a:p>
          <a:p>
            <a:pPr lvl="0" hangingPunct="1">
              <a:buSzPct val="100000"/>
              <a:buChar char="•"/>
            </a:pPr>
            <a:r>
              <a:rPr lang="de-DE">
                <a:latin typeface="Verdana"/>
              </a:rPr>
              <a:t>Je peux vous faire parvenir par email une version electronique de ce support de presentation.</a:t>
            </a:r>
          </a:p>
          <a:p>
            <a:pPr lvl="0" hangingPunct="1">
              <a:buSzPct val="100000"/>
              <a:buChar char="•"/>
            </a:pPr>
            <a:r>
              <a:rPr lang="de-DE">
                <a:latin typeface="Verdana"/>
              </a:rPr>
              <a:t>Sachant que nous abordons tout juste le lancement de ce projet, les informations contenues dans cette presentation sont susceptibles a certaines evolutions.</a:t>
            </a:r>
          </a:p>
          <a:p>
            <a:pPr lvl="0" hangingPunct="1">
              <a:buSzPct val="100000"/>
              <a:buChar char="•"/>
            </a:pPr>
            <a:endParaRPr lang="de-DE">
              <a:latin typeface="Verdan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jpeg"/><Relationship Id="rId7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atermark"/>
          <p:cNvPicPr>
            <a:picLocks noChangeAspect="1"/>
          </p:cNvPicPr>
          <p:nvPr/>
        </p:nvPicPr>
        <p:blipFill>
          <a:blip r:embed="rId2" cstate="print"/>
          <a:srcRect l="6723" b="12773"/>
          <a:stretch>
            <a:fillRect/>
          </a:stretch>
        </p:blipFill>
        <p:spPr>
          <a:xfrm>
            <a:off x="0" y="809628"/>
            <a:ext cx="6467478" cy="60483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7"/>
          <p:cNvSpPr txBox="1"/>
          <p:nvPr/>
        </p:nvSpPr>
        <p:spPr>
          <a:xfrm>
            <a:off x="7619996" y="6175372"/>
            <a:ext cx="1281110" cy="501648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FFFFFF"/>
                </a:solidFill>
                <a:uFillTx/>
                <a:latin typeface="Univers" pitchFamily="34"/>
              </a:rPr>
              <a:t>International</a:t>
            </a:r>
            <a:br>
              <a:rPr lang="en-US" sz="1000" b="0" i="0" u="none" strike="noStrike" kern="1200" cap="none" spc="0" baseline="0">
                <a:solidFill>
                  <a:srgbClr val="FFFFFF"/>
                </a:solidFill>
                <a:uFillTx/>
                <a:latin typeface="Univers" pitchFamily="34"/>
              </a:rPr>
            </a:br>
            <a:r>
              <a:rPr lang="en-US" sz="1000" b="0" i="0" u="none" strike="noStrike" kern="1200" cap="none" spc="0" baseline="0">
                <a:solidFill>
                  <a:srgbClr val="FFFFFF"/>
                </a:solidFill>
                <a:uFillTx/>
                <a:latin typeface="Univers" pitchFamily="34"/>
              </a:rPr>
              <a:t>Telecommunication</a:t>
            </a:r>
            <a:br>
              <a:rPr lang="en-US" sz="1000" b="0" i="0" u="none" strike="noStrike" kern="1200" cap="none" spc="0" baseline="0">
                <a:solidFill>
                  <a:srgbClr val="FFFFFF"/>
                </a:solidFill>
                <a:uFillTx/>
                <a:latin typeface="Univers" pitchFamily="34"/>
              </a:rPr>
            </a:br>
            <a:r>
              <a:rPr lang="en-US" sz="1000" b="0" i="0" u="none" strike="noStrike" kern="1200" cap="none" spc="0" baseline="0">
                <a:solidFill>
                  <a:srgbClr val="FFFFFF"/>
                </a:solidFill>
                <a:uFillTx/>
                <a:latin typeface="Univers" pitchFamily="34"/>
              </a:rPr>
              <a:t>Union</a:t>
            </a:r>
          </a:p>
        </p:txBody>
      </p:sp>
      <p:sp>
        <p:nvSpPr>
          <p:cNvPr id="4" name="Rectangle 8"/>
          <p:cNvSpPr/>
          <p:nvPr/>
        </p:nvSpPr>
        <p:spPr>
          <a:xfrm>
            <a:off x="6426202" y="4343400"/>
            <a:ext cx="52385" cy="18255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C4B84"/>
                </a:solidFill>
                <a:uFillTx/>
                <a:latin typeface="Verdana"/>
                <a:ea typeface="ＭＳ Ｐゴシック"/>
                <a:cs typeface="ＭＳ Ｐゴシック"/>
              </a:rPr>
              <a:t> </a:t>
            </a:r>
            <a:endParaRPr lang="en-US" sz="2400" b="0" i="0" u="none" strike="noStrike" kern="1200" cap="none" spc="0" baseline="0">
              <a:solidFill>
                <a:srgbClr val="5C5C5C"/>
              </a:solidFill>
              <a:uFillTx/>
              <a:latin typeface="Verdana"/>
              <a:ea typeface="ＭＳ Ｐゴシック"/>
              <a:cs typeface="ＭＳ Ｐゴシック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7319964" y="4524378"/>
            <a:ext cx="52385" cy="18255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C4B84"/>
                </a:solidFill>
                <a:uFillTx/>
                <a:latin typeface="Verdana"/>
                <a:ea typeface="ＭＳ Ｐゴシック"/>
                <a:cs typeface="ＭＳ Ｐゴシック"/>
              </a:rPr>
              <a:t> </a:t>
            </a:r>
            <a:endParaRPr lang="en-US" sz="2400" b="0" i="0" u="none" strike="noStrike" kern="1200" cap="none" spc="0" baseline="0">
              <a:solidFill>
                <a:srgbClr val="5C5C5C"/>
              </a:solidFill>
              <a:uFillTx/>
              <a:latin typeface="Verdana"/>
              <a:ea typeface="ＭＳ Ｐゴシック"/>
              <a:cs typeface="ＭＳ Ｐゴシック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5280029" y="4802191"/>
            <a:ext cx="44448" cy="15240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ＭＳ Ｐゴシック"/>
                <a:cs typeface="ＭＳ Ｐゴシック"/>
              </a:rPr>
              <a:t> </a:t>
            </a:r>
            <a:endParaRPr lang="en-US" sz="2400" b="0" i="0" u="none" strike="noStrike" kern="1200" cap="none" spc="0" baseline="0">
              <a:solidFill>
                <a:srgbClr val="5C5C5C"/>
              </a:solidFill>
              <a:uFillTx/>
              <a:latin typeface="Verdana"/>
              <a:ea typeface="ＭＳ Ｐゴシック"/>
              <a:cs typeface="ＭＳ Ｐゴシック"/>
            </a:endParaRPr>
          </a:p>
        </p:txBody>
      </p:sp>
      <p:sp>
        <p:nvSpPr>
          <p:cNvPr id="7" name="Line 21"/>
          <p:cNvSpPr/>
          <p:nvPr/>
        </p:nvSpPr>
        <p:spPr>
          <a:xfrm flipH="1">
            <a:off x="395285" y="482602"/>
            <a:ext cx="8280404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2229">
            <a:solidFill>
              <a:srgbClr val="C0C0C0"/>
            </a:solidFill>
            <a:custDash>
              <a:ds d="100000" sp="100000"/>
            </a:custDash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900" b="0" i="0" u="none" strike="noStrike" kern="1200" cap="none" spc="0" baseline="0">
              <a:solidFill>
                <a:srgbClr val="646464"/>
              </a:solidFill>
              <a:uFillTx/>
              <a:latin typeface="Verdana"/>
              <a:ea typeface="ＭＳ Ｐゴシック"/>
              <a:cs typeface="ＭＳ Ｐゴシック"/>
            </a:endParaRPr>
          </a:p>
        </p:txBody>
      </p:sp>
      <p:sp>
        <p:nvSpPr>
          <p:cNvPr id="8" name="Line 25"/>
          <p:cNvSpPr/>
          <p:nvPr/>
        </p:nvSpPr>
        <p:spPr>
          <a:xfrm flipH="1">
            <a:off x="395285" y="6524628"/>
            <a:ext cx="8280404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2229">
            <a:solidFill>
              <a:srgbClr val="C0C0C0"/>
            </a:solidFill>
            <a:custDash>
              <a:ds d="100000" sp="100000"/>
            </a:custDash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900" b="0" i="0" u="none" strike="noStrike" kern="1200" cap="none" spc="0" baseline="0">
              <a:solidFill>
                <a:srgbClr val="646464"/>
              </a:solidFill>
              <a:uFillTx/>
              <a:latin typeface="Verdana"/>
              <a:ea typeface="ＭＳ Ｐゴシック"/>
              <a:cs typeface="ＭＳ Ｐゴシック"/>
            </a:endParaRPr>
          </a:p>
        </p:txBody>
      </p:sp>
      <p:pic>
        <p:nvPicPr>
          <p:cNvPr id="9" name="Picture 2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724" y="5871856"/>
            <a:ext cx="1944691" cy="81597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3"/>
          <p:cNvSpPr txBox="1">
            <a:spLocks noGrp="1"/>
          </p:cNvSpPr>
          <p:nvPr>
            <p:ph type="ctrTitle"/>
          </p:nvPr>
        </p:nvSpPr>
        <p:spPr>
          <a:xfrm>
            <a:off x="685800" y="1484308"/>
            <a:ext cx="7772400" cy="1728782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" name="Rectangle 4"/>
          <p:cNvSpPr txBox="1"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447921"/>
          </a:xfrm>
        </p:spPr>
        <p:txBody>
          <a:bodyPr anchorCtr="1"/>
          <a:lstStyle>
            <a:lvl1pPr marL="0" indent="0" algn="ctr">
              <a:spcBef>
                <a:spcPts val="60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pic>
        <p:nvPicPr>
          <p:cNvPr id="12" name="Picture 7" descr="Description : Description: C:\Users\Administrator\Documents\ACPLOGOC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337306" y="6236491"/>
            <a:ext cx="919164" cy="5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8" descr="Description : sadc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736979" y="6063459"/>
            <a:ext cx="798508" cy="75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195050" y="6008906"/>
            <a:ext cx="1111252" cy="836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C:\Users\Administrator\Desktop\logo_ce-en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7677686" y="5840757"/>
            <a:ext cx="1224134" cy="847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7" descr="untitled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004044" y="6093296"/>
            <a:ext cx="854707" cy="599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6A54C3-2FF5-4B98-B1E4-401336181CA1}" type="slidenum">
              <a:rPr/>
              <a:pPr lvl="0"/>
              <a:t>‹#›</a:t>
            </a:fld>
            <a:endParaRPr lang="en-US"/>
          </a:p>
        </p:txBody>
      </p:sp>
      <p:sp>
        <p:nvSpPr>
          <p:cNvPr id="5" name="Rectangle 4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international telecommunication union international telecommunication union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515099" y="1081085"/>
            <a:ext cx="1943100" cy="516413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84208" y="1081085"/>
            <a:ext cx="5678488" cy="51641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8D5878-D642-4C8E-8569-87B75EC00B92}" type="slidenum">
              <a:rPr/>
              <a:pPr lvl="0"/>
              <a:t>‹#›</a:t>
            </a:fld>
            <a:endParaRPr lang="en-US"/>
          </a:p>
        </p:txBody>
      </p:sp>
      <p:sp>
        <p:nvSpPr>
          <p:cNvPr id="5" name="Rectangle 4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international telecommunication union international telecommunication union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84208" y="1989140"/>
            <a:ext cx="3810003" cy="42560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6615" y="1989140"/>
            <a:ext cx="3810003" cy="42560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8CC825-1C48-4BC0-899C-F82DC623B633}" type="slidenum">
              <a:rPr/>
              <a:pPr lvl="0"/>
              <a:t>‹#›</a:t>
            </a:fld>
            <a:endParaRPr lang="en-US"/>
          </a:p>
        </p:txBody>
      </p:sp>
      <p:sp>
        <p:nvSpPr>
          <p:cNvPr id="6" name="Rectangle 4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international telecommunication union international telecommunication union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 txBox="1">
            <a:spLocks noGrp="1"/>
          </p:cNvSpPr>
          <p:nvPr>
            <p:ph type="tbl" idx="1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Rectangle 4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DB5526-313D-48FE-BEBC-F6DA9B46CFCF}" type="slidenum">
              <a:rPr/>
              <a:pPr lvl="0"/>
              <a:t>‹#›</a:t>
            </a:fld>
            <a:endParaRPr lang="en-US"/>
          </a:p>
        </p:txBody>
      </p:sp>
      <p:sp>
        <p:nvSpPr>
          <p:cNvPr id="5" name="Rectangle 4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international telecommunication union international telecommunication union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7C7C72-E684-4478-A6B3-55A4B5E5668E}" type="slidenum">
              <a:rPr/>
              <a:pPr lvl="0"/>
              <a:t>‹#›</a:t>
            </a:fld>
            <a:endParaRPr lang="en-US"/>
          </a:p>
        </p:txBody>
      </p:sp>
      <p:sp>
        <p:nvSpPr>
          <p:cNvPr id="5" name="Rectangle 4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international telecommunication union international telecommunication union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cap="all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795F1D-C967-406C-B120-4959A4D0C388}" type="slidenum">
              <a:rPr/>
              <a:pPr lvl="0"/>
              <a:t>‹#›</a:t>
            </a:fld>
            <a:endParaRPr lang="en-US"/>
          </a:p>
        </p:txBody>
      </p:sp>
      <p:sp>
        <p:nvSpPr>
          <p:cNvPr id="5" name="Rectangle 4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international telecommunication union international telecommunication union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84208" y="1989140"/>
            <a:ext cx="3810003" cy="4256083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6615" y="1989140"/>
            <a:ext cx="3810003" cy="4256083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78C587-2877-40F2-BA6D-5E671691D4D5}" type="slidenum">
              <a:rPr/>
              <a:pPr lvl="0"/>
              <a:t>‹#›</a:t>
            </a:fld>
            <a:endParaRPr lang="en-US"/>
          </a:p>
        </p:txBody>
      </p:sp>
      <p:sp>
        <p:nvSpPr>
          <p:cNvPr id="6" name="Rectangle 4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international telecommunication union international telecommunication union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459BA5-8F3E-4C2C-8D05-7D002453A83B}" type="slidenum">
              <a:rPr/>
              <a:pPr lvl="0"/>
              <a:t>‹#›</a:t>
            </a:fld>
            <a:endParaRPr lang="en-US"/>
          </a:p>
        </p:txBody>
      </p:sp>
      <p:sp>
        <p:nvSpPr>
          <p:cNvPr id="8" name="Rectangle 4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international telecommunication union international telecommunication union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CE0B35-84C7-4067-A6E5-D79DF99A121A}" type="slidenum">
              <a:rPr/>
              <a:pPr lvl="0"/>
              <a:t>‹#›</a:t>
            </a:fld>
            <a:endParaRPr lang="en-US"/>
          </a:p>
        </p:txBody>
      </p:sp>
      <p:sp>
        <p:nvSpPr>
          <p:cNvPr id="4" name="Rectangle 4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international telecommunication union international telecommunication union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F80136-31AC-4B36-AEE6-D727EA8F58A1}" type="slidenum">
              <a:rPr/>
              <a:pPr lvl="0"/>
              <a:t>‹#›</a:t>
            </a:fld>
            <a:endParaRPr lang="en-US"/>
          </a:p>
        </p:txBody>
      </p:sp>
      <p:sp>
        <p:nvSpPr>
          <p:cNvPr id="3" name="Rectangle 4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international telecommunication union international telecommunication union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82FF00-3256-4C15-AF14-7D88809B9F53}" type="slidenum">
              <a:rPr/>
              <a:pPr lvl="0"/>
              <a:t>‹#›</a:t>
            </a:fld>
            <a:endParaRPr lang="en-US"/>
          </a:p>
        </p:txBody>
      </p:sp>
      <p:sp>
        <p:nvSpPr>
          <p:cNvPr id="6" name="Rectangle 4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international telecommunication union international telecommunication union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CFA70E-5F54-479E-8330-567154C05654}" type="slidenum">
              <a:rPr/>
              <a:pPr lvl="0"/>
              <a:t>‹#›</a:t>
            </a:fld>
            <a:endParaRPr lang="en-US"/>
          </a:p>
        </p:txBody>
      </p:sp>
      <p:sp>
        <p:nvSpPr>
          <p:cNvPr id="6" name="Rectangle 4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international telecommunication union international telecommunication union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20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Watermark"/>
          <p:cNvPicPr>
            <a:picLocks noChangeAspect="1"/>
          </p:cNvPicPr>
          <p:nvPr/>
        </p:nvPicPr>
        <p:blipFill>
          <a:blip r:embed="rId15" cstate="print"/>
          <a:srcRect l="6723" b="12773"/>
          <a:stretch>
            <a:fillRect/>
          </a:stretch>
        </p:blipFill>
        <p:spPr>
          <a:xfrm>
            <a:off x="0" y="809628"/>
            <a:ext cx="6467478" cy="60483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Line 61"/>
          <p:cNvSpPr/>
          <p:nvPr/>
        </p:nvSpPr>
        <p:spPr>
          <a:xfrm flipH="1">
            <a:off x="395285" y="6524628"/>
            <a:ext cx="8280404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2229">
            <a:solidFill>
              <a:srgbClr val="C0C0C0"/>
            </a:solidFill>
            <a:custDash>
              <a:ds d="100000" sp="100000"/>
            </a:custDash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900" b="0" i="0" u="none" strike="noStrike" kern="1200" cap="none" spc="0" baseline="0">
              <a:solidFill>
                <a:srgbClr val="646464"/>
              </a:solidFill>
              <a:uFillTx/>
              <a:latin typeface="Verdana"/>
              <a:ea typeface="ＭＳ Ｐゴシック"/>
              <a:cs typeface="ＭＳ Ｐゴシック"/>
            </a:endParaRPr>
          </a:p>
        </p:txBody>
      </p:sp>
      <p:sp>
        <p:nvSpPr>
          <p:cNvPr id="4" name="Rectangle 2"/>
          <p:cNvSpPr txBox="1">
            <a:spLocks noGrp="1"/>
          </p:cNvSpPr>
          <p:nvPr>
            <p:ph type="title"/>
          </p:nvPr>
        </p:nvSpPr>
        <p:spPr>
          <a:xfrm>
            <a:off x="685800" y="1081085"/>
            <a:ext cx="7772400" cy="64135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Rectangle 43"/>
          <p:cNvSpPr txBox="1">
            <a:spLocks noGrp="1"/>
          </p:cNvSpPr>
          <p:nvPr>
            <p:ph type="sldNum" sz="quarter" idx="4"/>
          </p:nvPr>
        </p:nvSpPr>
        <p:spPr>
          <a:xfrm>
            <a:off x="8804272" y="0"/>
            <a:ext cx="339727" cy="2444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E438A"/>
                </a:solidFill>
                <a:uFillTx/>
                <a:latin typeface="Zurich BT"/>
                <a:ea typeface="ＭＳ Ｐゴシック"/>
                <a:cs typeface="Times New Roman"/>
              </a:defRPr>
            </a:lvl1pPr>
          </a:lstStyle>
          <a:p>
            <a:pPr lvl="0"/>
            <a:fld id="{A69AF3C4-19E9-4F01-A0C5-E1DC406216AB}" type="slidenum">
              <a:rPr/>
              <a:pPr lvl="0"/>
              <a:t>‹#›</a:t>
            </a:fld>
            <a:endParaRPr lang="en-US"/>
          </a:p>
        </p:txBody>
      </p:sp>
      <p:sp>
        <p:nvSpPr>
          <p:cNvPr id="6" name="Rectangle 42"/>
          <p:cNvSpPr txBox="1">
            <a:spLocks noGrp="1"/>
          </p:cNvSpPr>
          <p:nvPr>
            <p:ph type="ftr" sz="quarter" idx="3"/>
          </p:nvPr>
        </p:nvSpPr>
        <p:spPr>
          <a:xfrm>
            <a:off x="2195510" y="6424610"/>
            <a:ext cx="4457700" cy="2444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E438A"/>
                </a:solidFill>
                <a:uFillTx/>
                <a:latin typeface="Zurich BT"/>
                <a:cs typeface="Times New Roman" pitchFamily="18"/>
              </a:defRPr>
            </a:lvl1pPr>
          </a:lstStyle>
          <a:p>
            <a:pPr lvl="0"/>
            <a:r>
              <a:rPr lang="en-US"/>
              <a:t>international telecommunication union international telecommunication union</a:t>
            </a:r>
          </a:p>
        </p:txBody>
      </p:sp>
      <p:sp>
        <p:nvSpPr>
          <p:cNvPr id="7" name="Rectangle 3"/>
          <p:cNvSpPr txBox="1">
            <a:spLocks noGrp="1"/>
          </p:cNvSpPr>
          <p:nvPr>
            <p:ph type="body" idx="1"/>
          </p:nvPr>
        </p:nvSpPr>
        <p:spPr>
          <a:xfrm>
            <a:off x="684208" y="1989140"/>
            <a:ext cx="7772400" cy="42560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Line 63"/>
          <p:cNvSpPr/>
          <p:nvPr/>
        </p:nvSpPr>
        <p:spPr>
          <a:xfrm flipH="1">
            <a:off x="395285" y="482602"/>
            <a:ext cx="8280404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2229">
            <a:solidFill>
              <a:srgbClr val="C0C0C0"/>
            </a:solidFill>
            <a:custDash>
              <a:ds d="100000" sp="100000"/>
            </a:custDash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900" b="0" i="0" u="none" strike="noStrike" kern="1200" cap="none" spc="0" baseline="0">
              <a:solidFill>
                <a:srgbClr val="646464"/>
              </a:solidFill>
              <a:uFillTx/>
              <a:latin typeface="Verdana"/>
              <a:ea typeface="ＭＳ Ｐゴシック"/>
              <a:cs typeface="ＭＳ Ｐゴシック"/>
            </a:endParaRPr>
          </a:p>
        </p:txBody>
      </p:sp>
      <p:pic>
        <p:nvPicPr>
          <p:cNvPr id="9" name="Picture 67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>
          <a:xfrm>
            <a:off x="251524" y="5885480"/>
            <a:ext cx="1873248" cy="785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C:\Users\Administrator\Desktop\logo_ce-en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>
          <a:xfrm>
            <a:off x="7668341" y="5855909"/>
            <a:ext cx="1224134" cy="847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7" descr="Description : Description: C:\Users\Administrator\Documents\ACPLOGOC.TIF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>
          <a:xfrm>
            <a:off x="2555876" y="6105521"/>
            <a:ext cx="919164" cy="5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8" descr="Description : sadc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>
          <a:xfrm>
            <a:off x="4021138" y="6016623"/>
            <a:ext cx="798508" cy="75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>
          <a:xfrm>
            <a:off x="6419033" y="6016623"/>
            <a:ext cx="961281" cy="691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5" descr="untitled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>
          <a:xfrm>
            <a:off x="5220071" y="6093296"/>
            <a:ext cx="854707" cy="59944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3600" b="1" i="0" u="none" strike="noStrike" kern="0" cap="none" spc="0" baseline="0">
          <a:solidFill>
            <a:srgbClr val="1B5BA2"/>
          </a:solidFill>
          <a:uFillTx/>
          <a:latin typeface="Verdana"/>
          <a:ea typeface="ＭＳ Ｐゴシック"/>
          <a:cs typeface="ＭＳ Ｐゴシック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Clr>
          <a:srgbClr val="0E438A"/>
        </a:buClr>
        <a:buSzPct val="110000"/>
        <a:buFont typeface="Wingdings"/>
        <a:buChar char="§"/>
        <a:tabLst/>
        <a:defRPr lang="en-US" sz="3200" b="0" i="0" u="none" strike="noStrike" kern="0" cap="none" spc="0" baseline="0">
          <a:solidFill>
            <a:srgbClr val="5C5C5C"/>
          </a:solidFill>
          <a:uFillTx/>
          <a:latin typeface="Verdana"/>
          <a:ea typeface="ＭＳ Ｐゴシック"/>
          <a:cs typeface="ＭＳ Ｐゴシック"/>
        </a:defRPr>
      </a:lvl1pPr>
      <a:lvl2pPr marL="742950" marR="0" lvl="1" indent="-285750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Clr>
          <a:srgbClr val="0099CC"/>
        </a:buClr>
        <a:buSzPct val="100000"/>
        <a:buFont typeface="Wingdings"/>
        <a:buChar char="Ø"/>
        <a:tabLst/>
        <a:defRPr lang="en-US" sz="2800" b="0" i="0" u="none" strike="noStrike" kern="0" cap="none" spc="0" baseline="0">
          <a:solidFill>
            <a:srgbClr val="5C5C5C"/>
          </a:solidFill>
          <a:uFillTx/>
          <a:latin typeface="Verdana"/>
          <a:ea typeface="ＭＳ Ｐゴシック"/>
        </a:defRPr>
      </a:lvl2pPr>
      <a:lvl3pPr marL="1143000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0099CC"/>
        </a:buClr>
        <a:buSzPct val="100000"/>
        <a:buFont typeface="Wingdings"/>
        <a:buChar char="§"/>
        <a:tabLst/>
        <a:defRPr lang="en-US" sz="2400" b="0" i="0" u="none" strike="noStrike" kern="0" cap="none" spc="0" baseline="0">
          <a:solidFill>
            <a:srgbClr val="5C5C5C"/>
          </a:solidFill>
          <a:uFillTx/>
          <a:latin typeface="Verdana"/>
          <a:ea typeface="ＭＳ Ｐゴシック"/>
        </a:defRPr>
      </a:lvl3pPr>
      <a:lvl4pPr marL="1600200" marR="0" lvl="3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SzPct val="100000"/>
        <a:buFont typeface="Verdana"/>
        <a:buChar char="–"/>
        <a:tabLst/>
        <a:defRPr lang="en-US" sz="2000" b="0" i="0" u="none" strike="noStrike" kern="0" cap="none" spc="0" baseline="0">
          <a:solidFill>
            <a:srgbClr val="5C5C5C"/>
          </a:solidFill>
          <a:uFillTx/>
          <a:latin typeface="Verdana"/>
          <a:ea typeface="ＭＳ Ｐゴシック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SzPct val="100000"/>
        <a:buFont typeface="Verdana"/>
        <a:buChar char="–"/>
        <a:tabLst/>
        <a:defRPr lang="en-US" sz="2000" b="0" i="0" u="none" strike="noStrike" kern="0" cap="none" spc="0" baseline="0">
          <a:solidFill>
            <a:srgbClr val="5C5C5C"/>
          </a:solidFill>
          <a:uFillTx/>
          <a:latin typeface="Verdana"/>
          <a:ea typeface="ＭＳ Ｐゴシック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45"/>
          <p:cNvSpPr txBox="1">
            <a:spLocks noGrp="1"/>
          </p:cNvSpPr>
          <p:nvPr>
            <p:ph type="ctrTitle"/>
          </p:nvPr>
        </p:nvSpPr>
        <p:spPr>
          <a:xfrm>
            <a:off x="323853" y="744541"/>
            <a:ext cx="8496303" cy="1460324"/>
          </a:xfrm>
        </p:spPr>
        <p:txBody>
          <a:bodyPr/>
          <a:lstStyle/>
          <a:p>
            <a:pPr lvl="0"/>
            <a:r>
              <a:rPr lang="en-US" dirty="0">
                <a:effectLst>
                  <a:outerShdw dist="38096" dir="2700000">
                    <a:srgbClr val="DDDDDD"/>
                  </a:outerShdw>
                </a:effectLst>
              </a:rPr>
              <a:t>HIPSSA Project</a:t>
            </a:r>
            <a:br>
              <a:rPr lang="en-US" dirty="0">
                <a:effectLst>
                  <a:outerShdw dist="38096" dir="2700000">
                    <a:srgbClr val="DDDDDD"/>
                  </a:outerShdw>
                </a:effectLst>
              </a:rPr>
            </a:br>
            <a:endParaRPr lang="en-US" dirty="0">
              <a:effectLst>
                <a:outerShdw dist="38096" dir="2700000">
                  <a:srgbClr val="DDDDDD"/>
                </a:outerShdw>
              </a:effectLst>
            </a:endParaRPr>
          </a:p>
        </p:txBody>
      </p:sp>
      <p:sp>
        <p:nvSpPr>
          <p:cNvPr id="3" name="Rectangle 1045"/>
          <p:cNvSpPr/>
          <p:nvPr/>
        </p:nvSpPr>
        <p:spPr>
          <a:xfrm>
            <a:off x="179515" y="1631765"/>
            <a:ext cx="8640641" cy="83099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1B5BA2"/>
                </a:solidFill>
                <a:effectLst>
                  <a:outerShdw dist="38096" dir="2700000">
                    <a:srgbClr val="DDDDDD"/>
                  </a:outerShdw>
                </a:effectLst>
                <a:uFillTx/>
                <a:latin typeface="Verdana"/>
                <a:ea typeface="ＭＳ Ｐゴシック"/>
              </a:rPr>
              <a:t>Support for Harmonization of the ICT Policies </a:t>
            </a:r>
            <a:br>
              <a:rPr lang="en-US" sz="2400" b="0" i="0" u="none" strike="noStrike" kern="1200" cap="none" spc="0" baseline="0">
                <a:solidFill>
                  <a:srgbClr val="1B5BA2"/>
                </a:solidFill>
                <a:effectLst>
                  <a:outerShdw dist="38096" dir="2700000">
                    <a:srgbClr val="DDDDDD"/>
                  </a:outerShdw>
                </a:effectLst>
                <a:uFillTx/>
                <a:latin typeface="Verdana"/>
                <a:ea typeface="ＭＳ Ｐゴシック"/>
              </a:rPr>
            </a:br>
            <a:r>
              <a:rPr lang="en-US" sz="2400" b="0" i="0" u="none" strike="noStrike" kern="1200" cap="none" spc="0" baseline="0">
                <a:solidFill>
                  <a:srgbClr val="1B5BA2"/>
                </a:solidFill>
                <a:effectLst>
                  <a:outerShdw dist="38096" dir="2700000">
                    <a:srgbClr val="DDDDDD"/>
                  </a:outerShdw>
                </a:effectLst>
                <a:uFillTx/>
                <a:latin typeface="Verdana"/>
                <a:ea typeface="ＭＳ Ｐゴシック"/>
              </a:rPr>
              <a:t>in Sub-Sahara Africa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524000"/>
            <a:ext cx="8229600" cy="498598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1" i="0" u="none" strike="noStrike" kern="1200" cap="none" spc="50" baseline="0" dirty="0">
              <a:solidFill>
                <a:srgbClr val="262699"/>
              </a:solidFill>
              <a:effectLst>
                <a:outerShdw blurRad="152400" dist="50804" dir="5400000">
                  <a:srgbClr val="000000"/>
                </a:outerShdw>
              </a:effectLst>
              <a:uFillTx/>
              <a:latin typeface="Verdana"/>
              <a:ea typeface="ＭＳ Ｐゴシック"/>
              <a:cs typeface="ＭＳ Ｐゴシック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1" i="0" u="none" strike="noStrike" kern="1200" cap="none" spc="0" baseline="0" dirty="0">
              <a:solidFill>
                <a:srgbClr val="646464"/>
              </a:solidFill>
              <a:uFillTx/>
              <a:latin typeface="Verdana"/>
              <a:ea typeface="ＭＳ Ｐゴシック"/>
              <a:cs typeface="ＭＳ Ｐゴシック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1" i="0" u="none" strike="noStrike" kern="1200" cap="none" spc="0" baseline="0" dirty="0">
              <a:solidFill>
                <a:srgbClr val="646464"/>
              </a:solidFill>
              <a:uFillTx/>
              <a:latin typeface="Verdana"/>
              <a:ea typeface="ＭＳ Ｐゴシック"/>
              <a:cs typeface="ＭＳ Ｐゴシック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solidFill>
                  <a:srgbClr val="646464"/>
                </a:solidFill>
                <a:uFillTx/>
                <a:latin typeface="Verdana"/>
                <a:ea typeface="ＭＳ Ｐゴシック"/>
                <a:cs typeface="ＭＳ Ｐゴシック"/>
              </a:rPr>
              <a:t>MINISTRY OF INFORMATION AND COMMUNICATIONS TECHNOLOGY (MICT)</a:t>
            </a:r>
            <a:endParaRPr lang="en-US" sz="2000" b="0" i="0" u="none" strike="noStrike" kern="1200" cap="none" spc="0" baseline="0" dirty="0">
              <a:solidFill>
                <a:srgbClr val="646464"/>
              </a:solidFill>
              <a:uFillTx/>
              <a:latin typeface="Verdana"/>
              <a:ea typeface="ＭＳ Ｐゴシック"/>
              <a:cs typeface="ＭＳ Ｐゴシック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solidFill>
                  <a:srgbClr val="646464"/>
                </a:solidFill>
                <a:uFillTx/>
                <a:latin typeface="Verdana"/>
                <a:ea typeface="ＭＳ Ｐゴシック"/>
                <a:cs typeface="ＭＳ Ｐゴシック"/>
              </a:rPr>
              <a:t> </a:t>
            </a:r>
            <a:endParaRPr lang="en-US" sz="2000" b="0" i="0" u="none" strike="noStrike" kern="1200" cap="none" spc="0" baseline="0" dirty="0">
              <a:solidFill>
                <a:srgbClr val="646464"/>
              </a:solidFill>
              <a:uFillTx/>
              <a:latin typeface="Verdana"/>
              <a:ea typeface="ＭＳ Ｐゴシック"/>
              <a:cs typeface="ＭＳ Ｐゴシック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solidFill>
                  <a:srgbClr val="646464"/>
                </a:solidFill>
                <a:uFillTx/>
                <a:latin typeface="Verdana"/>
                <a:ea typeface="ＭＳ Ｐゴシック"/>
                <a:cs typeface="ＭＳ Ｐゴシック"/>
              </a:rPr>
              <a:t>TRANSPOSITION OF SADC CYBERSECURITY MODEL LAWS INTO NATIONAL LAWS FOR NAMIBIA, 2013</a:t>
            </a:r>
          </a:p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1" i="0" u="none" strike="noStrike" kern="1200" cap="none" spc="0" baseline="0" dirty="0">
              <a:solidFill>
                <a:srgbClr val="646464"/>
              </a:solidFill>
              <a:uFillTx/>
              <a:latin typeface="Verdana"/>
              <a:ea typeface="ＭＳ Ｐゴシック"/>
              <a:cs typeface="ＭＳ Ｐゴシック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 smtClean="0">
                <a:solidFill>
                  <a:schemeClr val="accent6">
                    <a:lumMod val="50000"/>
                  </a:schemeClr>
                </a:solidFill>
                <a:uFillTx/>
                <a:latin typeface="Verdana"/>
                <a:ea typeface="ＭＳ Ｐゴシック"/>
                <a:cs typeface="ＭＳ Ｐゴシック"/>
              </a:rPr>
              <a:t>An Assessment of developments in Namibia</a:t>
            </a:r>
            <a:r>
              <a:rPr lang="en-US" sz="2000" b="1" i="0" u="none" strike="noStrike" kern="1200" cap="none" spc="0" dirty="0" smtClean="0">
                <a:solidFill>
                  <a:schemeClr val="accent6">
                    <a:lumMod val="50000"/>
                  </a:schemeClr>
                </a:solidFill>
                <a:uFillTx/>
                <a:latin typeface="Verdana"/>
                <a:ea typeface="ＭＳ Ｐゴシック"/>
                <a:cs typeface="ＭＳ Ｐゴシック"/>
              </a:rPr>
              <a:t> towards enactment of an electronic transactions/communications/commerce law 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dirty="0" smtClean="0">
                <a:solidFill>
                  <a:schemeClr val="accent6">
                    <a:lumMod val="50000"/>
                  </a:schemeClr>
                </a:solidFill>
                <a:uFillTx/>
                <a:latin typeface="Verdana"/>
                <a:ea typeface="ＭＳ Ｐゴシック"/>
                <a:cs typeface="ＭＳ Ｐゴシック"/>
              </a:rPr>
              <a:t>(</a:t>
            </a:r>
            <a:r>
              <a:rPr lang="en-US" sz="2000" b="1" i="1" u="none" strike="noStrike" kern="1200" cap="none" spc="0" dirty="0" smtClean="0">
                <a:solidFill>
                  <a:schemeClr val="accent6">
                    <a:lumMod val="50000"/>
                  </a:schemeClr>
                </a:solidFill>
                <a:uFillTx/>
                <a:latin typeface="Verdana"/>
                <a:ea typeface="ＭＳ Ｐゴシック"/>
                <a:cs typeface="ＭＳ Ｐゴシック"/>
              </a:rPr>
              <a:t>The Use of Electronic Transactions &amp; Communications Bill). </a:t>
            </a:r>
            <a:endParaRPr lang="en-US" sz="2000" b="1" i="1" u="none" strike="noStrike" kern="1200" cap="none" spc="0" baseline="0" dirty="0">
              <a:solidFill>
                <a:schemeClr val="accent6">
                  <a:lumMod val="50000"/>
                </a:schemeClr>
              </a:solidFill>
              <a:uFillTx/>
              <a:latin typeface="Verdana"/>
              <a:ea typeface="ＭＳ Ｐゴシック"/>
              <a:cs typeface="ＭＳ Ｐゴシック"/>
            </a:endParaRPr>
          </a:p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900" b="1" i="0" u="none" strike="noStrike" kern="1200" cap="none" spc="50" baseline="0" dirty="0">
              <a:solidFill>
                <a:srgbClr val="000000"/>
              </a:solidFill>
              <a:effectLst>
                <a:outerShdw blurRad="152400" dist="50804" dir="5400000">
                  <a:srgbClr val="000000"/>
                </a:outerShdw>
              </a:effectLst>
              <a:uFillTx/>
              <a:latin typeface="Verdana"/>
              <a:ea typeface="ＭＳ Ｐゴシック"/>
              <a:cs typeface="ＭＳ Ｐゴシック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900" b="1" i="0" u="none" strike="noStrike" kern="1200" cap="none" spc="50" baseline="0" dirty="0">
              <a:solidFill>
                <a:srgbClr val="000000"/>
              </a:solidFill>
              <a:effectLst>
                <a:outerShdw blurRad="152400" dist="50804" dir="5400000">
                  <a:srgbClr val="000000"/>
                </a:outerShdw>
              </a:effectLst>
              <a:uFillTx/>
              <a:latin typeface="Verdana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767090"/>
            <a:ext cx="7772400" cy="523220"/>
          </a:xfrm>
        </p:spPr>
        <p:txBody>
          <a:bodyPr/>
          <a:lstStyle/>
          <a:p>
            <a:pPr lvl="0" hangingPunct="1"/>
            <a:r>
              <a:rPr lang="en-ZA" sz="2800" dirty="0" smtClean="0"/>
              <a:t>2010 Layman’s Legal draft of Bill (II)</a:t>
            </a:r>
            <a:endParaRPr lang="en-ZA" sz="2800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84208" y="1447800"/>
            <a:ext cx="7772400" cy="4797423"/>
          </a:xfrm>
        </p:spPr>
        <p:txBody>
          <a:bodyPr/>
          <a:lstStyle/>
          <a:p>
            <a:r>
              <a:rPr lang="en-US" sz="2800" dirty="0" smtClean="0"/>
              <a:t>Regulatory approach- not to burden legislature with technical matters (??)</a:t>
            </a:r>
          </a:p>
          <a:p>
            <a:r>
              <a:rPr lang="en-US" sz="2800" dirty="0" smtClean="0"/>
              <a:t>ADMINSTRATION OF BILL – An </a:t>
            </a:r>
            <a:r>
              <a:rPr lang="en-US" sz="2800" dirty="0" smtClean="0">
                <a:solidFill>
                  <a:srgbClr val="FF0000"/>
                </a:solidFill>
              </a:rPr>
              <a:t>Advisory Council</a:t>
            </a:r>
            <a:r>
              <a:rPr lang="en-US" sz="2800" dirty="0" smtClean="0"/>
              <a:t> (in the CRAN) to (</a:t>
            </a:r>
            <a:r>
              <a:rPr lang="en-US" sz="2800" dirty="0" err="1" smtClean="0"/>
              <a:t>eg</a:t>
            </a:r>
            <a:r>
              <a:rPr lang="en-US" sz="2800" dirty="0" smtClean="0"/>
              <a:t>.,)</a:t>
            </a:r>
          </a:p>
          <a:p>
            <a:r>
              <a:rPr lang="en-US" sz="2400" dirty="0" smtClean="0"/>
              <a:t>On </a:t>
            </a:r>
            <a:r>
              <a:rPr lang="en-US" sz="2400" dirty="0" smtClean="0">
                <a:solidFill>
                  <a:srgbClr val="FF0000"/>
                </a:solidFill>
              </a:rPr>
              <a:t>recognition of secure e-signatures</a:t>
            </a:r>
            <a:r>
              <a:rPr lang="en-US" sz="2400" dirty="0" smtClean="0"/>
              <a:t>; </a:t>
            </a:r>
          </a:p>
          <a:p>
            <a:r>
              <a:rPr lang="en-US" sz="2800" dirty="0"/>
              <a:t> </a:t>
            </a:r>
            <a:r>
              <a:rPr lang="en-US" sz="2400" dirty="0" smtClean="0"/>
              <a:t>Advise the Minister on adoption of regulations for...the </a:t>
            </a:r>
            <a:r>
              <a:rPr lang="en-US" sz="2400" dirty="0" smtClean="0">
                <a:solidFill>
                  <a:srgbClr val="FF0000"/>
                </a:solidFill>
              </a:rPr>
              <a:t>security of data systems</a:t>
            </a:r>
            <a:r>
              <a:rPr lang="en-US" sz="2400" dirty="0" smtClean="0"/>
              <a:t>, the </a:t>
            </a:r>
            <a:r>
              <a:rPr lang="en-US" sz="2400" dirty="0" smtClean="0">
                <a:solidFill>
                  <a:srgbClr val="FF0000"/>
                </a:solidFill>
              </a:rPr>
              <a:t>protection of privacy of personal data</a:t>
            </a:r>
            <a:r>
              <a:rPr lang="en-US" sz="2400" dirty="0" smtClean="0"/>
              <a:t>, and on the </a:t>
            </a:r>
            <a:r>
              <a:rPr lang="en-US" sz="2400" dirty="0" smtClean="0">
                <a:solidFill>
                  <a:srgbClr val="FF0000"/>
                </a:solidFill>
              </a:rPr>
              <a:t>rights of persons and parties to access to information</a:t>
            </a:r>
            <a:r>
              <a:rPr lang="en-US" sz="2400" dirty="0" smtClean="0"/>
              <a:t> held in data formats;</a:t>
            </a:r>
          </a:p>
        </p:txBody>
      </p:sp>
      <p:sp>
        <p:nvSpPr>
          <p:cNvPr id="8" name="Slide Number Placeholder 3"/>
          <p:cNvSpPr txBox="1"/>
          <p:nvPr/>
        </p:nvSpPr>
        <p:spPr>
          <a:xfrm>
            <a:off x="8531223" y="5648321"/>
            <a:ext cx="549270" cy="396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8D93CE-B156-4C05-9ED7-A912B24DE6F4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en-US" sz="1000" b="0" i="0" u="none" strike="noStrike" kern="1200" cap="none" spc="0" baseline="0">
              <a:solidFill>
                <a:srgbClr val="0E438A"/>
              </a:solidFill>
              <a:uFillTx/>
              <a:latin typeface="Zurich BT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 spd="med" advTm="2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ZA" sz="2800" dirty="0" smtClean="0"/>
              <a:t>Layman’s Legal drafting of Bill (II)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4876801"/>
          </a:xfrm>
        </p:spPr>
        <p:txBody>
          <a:bodyPr/>
          <a:lstStyle/>
          <a:p>
            <a:r>
              <a:rPr lang="en-US" sz="2400" dirty="0" smtClean="0"/>
              <a:t>Recommend the appointment of inspectors (</a:t>
            </a:r>
            <a:r>
              <a:rPr lang="en-US" sz="2400" dirty="0" err="1" smtClean="0"/>
              <a:t>ie</a:t>
            </a:r>
            <a:r>
              <a:rPr lang="en-US" sz="2400" dirty="0" smtClean="0"/>
              <a:t>., NAMPOL) to </a:t>
            </a:r>
            <a:r>
              <a:rPr lang="en-US" sz="2400" dirty="0" smtClean="0">
                <a:solidFill>
                  <a:srgbClr val="FF0000"/>
                </a:solidFill>
              </a:rPr>
              <a:t>monitor and inspect data</a:t>
            </a:r>
            <a:r>
              <a:rPr lang="en-US" sz="2400" dirty="0" smtClean="0"/>
              <a:t>..in the public domain</a:t>
            </a:r>
            <a:r>
              <a:rPr lang="en-US" dirty="0" smtClean="0"/>
              <a:t>;</a:t>
            </a:r>
            <a:endParaRPr lang="en-US" sz="3600" dirty="0" smtClean="0"/>
          </a:p>
          <a:p>
            <a:r>
              <a:rPr lang="en-US" sz="2400" dirty="0" smtClean="0"/>
              <a:t>On regulations to curtail the </a:t>
            </a:r>
            <a:r>
              <a:rPr lang="en-US" sz="2400" dirty="0" smtClean="0">
                <a:solidFill>
                  <a:srgbClr val="FF0000"/>
                </a:solidFill>
              </a:rPr>
              <a:t>harmful practices and illegal content on the internet....</a:t>
            </a:r>
          </a:p>
          <a:p>
            <a:r>
              <a:rPr lang="en-US" sz="2400" dirty="0" smtClean="0"/>
              <a:t>On issuing of directives for compliance on complaints </a:t>
            </a:r>
            <a:r>
              <a:rPr lang="en-US" sz="2400" dirty="0" smtClean="0">
                <a:solidFill>
                  <a:srgbClr val="FF0000"/>
                </a:solidFill>
              </a:rPr>
              <a:t>from consumers, clients and persons or parties in relation to e-transactions (mediation, conciliation &amp; arbitration);</a:t>
            </a:r>
          </a:p>
          <a:p>
            <a:r>
              <a:rPr lang="en-US" sz="2400" dirty="0" smtClean="0"/>
              <a:t> On issue of regulations in relation to: </a:t>
            </a:r>
            <a:r>
              <a:rPr lang="en-US" sz="2400" dirty="0" smtClean="0">
                <a:solidFill>
                  <a:srgbClr val="FF0000"/>
                </a:solidFill>
              </a:rPr>
              <a:t>use in government, business &amp; other sectors; and on stability, protection &amp; security of NAM data systems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28990"/>
            <a:ext cx="7772400" cy="523220"/>
          </a:xfrm>
        </p:spPr>
        <p:txBody>
          <a:bodyPr/>
          <a:lstStyle/>
          <a:p>
            <a:r>
              <a:rPr lang="en-US" sz="2800" dirty="0" smtClean="0"/>
              <a:t>Areas covered by draft U/ETC Bill (I)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1"/>
            <a:ext cx="8686800" cy="4648200"/>
          </a:xfrm>
        </p:spPr>
        <p:txBody>
          <a:bodyPr/>
          <a:lstStyle/>
          <a:p>
            <a:r>
              <a:rPr lang="en-US" sz="2400" b="1" dirty="0" smtClean="0"/>
              <a:t>Chap1 </a:t>
            </a:r>
            <a:r>
              <a:rPr lang="en-US" sz="2400" dirty="0" smtClean="0"/>
              <a:t>: Definitions &amp; Interpretation  (sections 1-3</a:t>
            </a:r>
          </a:p>
          <a:p>
            <a:r>
              <a:rPr lang="en-US" sz="2400" b="1" dirty="0" smtClean="0"/>
              <a:t>Chapter 2</a:t>
            </a:r>
            <a:r>
              <a:rPr lang="en-US" sz="2400" dirty="0" smtClean="0"/>
              <a:t>: Electronic Information Systems Management Council (sections 4 - 16)</a:t>
            </a:r>
          </a:p>
          <a:p>
            <a:r>
              <a:rPr lang="en-US" sz="2400" b="1" dirty="0" smtClean="0"/>
              <a:t>Chapter 3:  </a:t>
            </a:r>
            <a:r>
              <a:rPr lang="en-US" sz="2400" dirty="0" smtClean="0"/>
              <a:t>Legal Recognition of Data Messages &amp; Contract Formation (sections 17-33)</a:t>
            </a:r>
          </a:p>
          <a:p>
            <a:r>
              <a:rPr lang="en-US" sz="2400" b="1" dirty="0" smtClean="0"/>
              <a:t>Chapter 4:  </a:t>
            </a:r>
            <a:r>
              <a:rPr lang="en-US" sz="2400" dirty="0" smtClean="0"/>
              <a:t>Electronic Commerce (sections 34 - 35)</a:t>
            </a:r>
          </a:p>
          <a:p>
            <a:r>
              <a:rPr lang="en-US" sz="2400" b="1" dirty="0" smtClean="0"/>
              <a:t>Chapter 5:  </a:t>
            </a:r>
            <a:r>
              <a:rPr lang="en-US" sz="2400" dirty="0" smtClean="0"/>
              <a:t>Limitation of Liability of Information System Service Providers (sections 36 -42)</a:t>
            </a:r>
          </a:p>
          <a:p>
            <a:r>
              <a:rPr lang="en-US" sz="2400" b="1" dirty="0" smtClean="0"/>
              <a:t>Chapter 6: </a:t>
            </a:r>
            <a:r>
              <a:rPr lang="en-US" sz="2400" dirty="0" smtClean="0"/>
              <a:t>Cyber crimes (sections 43-50) </a:t>
            </a:r>
          </a:p>
          <a:p>
            <a:r>
              <a:rPr lang="en-US" sz="2400" dirty="0" smtClean="0"/>
              <a:t> </a:t>
            </a:r>
            <a:r>
              <a:rPr lang="en-US" sz="2400" b="1" dirty="0" smtClean="0"/>
              <a:t>Chapter 7:  </a:t>
            </a:r>
            <a:r>
              <a:rPr lang="en-US" sz="2400" dirty="0" smtClean="0"/>
              <a:t>General Provisions (sections 51 - 56) 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1"/>
            <a:ext cx="8382000" cy="685800"/>
          </a:xfrm>
        </p:spPr>
        <p:txBody>
          <a:bodyPr/>
          <a:lstStyle/>
          <a:p>
            <a:r>
              <a:rPr lang="en-US" sz="2800" dirty="0" smtClean="0"/>
              <a:t>Areas covered by draft U/ETC Bill (II)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484683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Chapter 3:  </a:t>
            </a:r>
          </a:p>
          <a:p>
            <a:pPr lvl="1"/>
            <a:r>
              <a:rPr lang="en-US" sz="2400" dirty="0" smtClean="0"/>
              <a:t>Legal recognition of data messages</a:t>
            </a:r>
          </a:p>
          <a:p>
            <a:pPr lvl="1"/>
            <a:r>
              <a:rPr lang="en-US" sz="2400" dirty="0" smtClean="0"/>
              <a:t>Incorporation by reference</a:t>
            </a:r>
          </a:p>
          <a:p>
            <a:pPr lvl="1"/>
            <a:r>
              <a:rPr lang="en-US" sz="2400" dirty="0" smtClean="0"/>
              <a:t>e-Writing</a:t>
            </a:r>
          </a:p>
          <a:p>
            <a:pPr lvl="1"/>
            <a:r>
              <a:rPr lang="en-US" sz="2400" dirty="0" smtClean="0"/>
              <a:t>E-Signature</a:t>
            </a:r>
          </a:p>
          <a:p>
            <a:pPr lvl="1"/>
            <a:r>
              <a:rPr lang="en-US" sz="2400" dirty="0" smtClean="0"/>
              <a:t>Secure e-signature </a:t>
            </a:r>
          </a:p>
          <a:p>
            <a:pPr lvl="1"/>
            <a:r>
              <a:rPr lang="en-US" sz="2400" dirty="0" smtClean="0"/>
              <a:t>Presumption &amp; attribution of secure e-signatures</a:t>
            </a:r>
          </a:p>
          <a:p>
            <a:pPr lvl="1"/>
            <a:r>
              <a:rPr lang="en-US" sz="2400" dirty="0" smtClean="0"/>
              <a:t>Original information</a:t>
            </a:r>
          </a:p>
          <a:p>
            <a:pPr lvl="1"/>
            <a:r>
              <a:rPr lang="en-US" sz="2400" dirty="0" smtClean="0"/>
              <a:t>Admissibility &amp; evidential weight of data messages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547"/>
            <a:ext cx="8153400" cy="954107"/>
          </a:xfrm>
        </p:spPr>
        <p:txBody>
          <a:bodyPr/>
          <a:lstStyle/>
          <a:p>
            <a:r>
              <a:rPr lang="en-US" sz="2800" dirty="0" smtClean="0"/>
              <a:t>Areas covered by draft U/ETC Bill (III)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08" y="1371601"/>
            <a:ext cx="7772400" cy="4495799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Retention of records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Production of documents or information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Formation &amp; validity of e-contracts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Time &amp; place and dispatch and receipt of data messages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Time of contract formation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Attribution of data messages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Automated message systems </a:t>
            </a:r>
            <a:endParaRPr lang="en-US" sz="2400" dirty="0"/>
          </a:p>
          <a:p>
            <a:pPr lvl="1"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Definitions in respect of above in line with international best practice 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sz="2800" dirty="0" smtClean="0"/>
              <a:t>Other Areas of draft U/ETC Bill (IV)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08" y="1447801"/>
            <a:ext cx="7772400" cy="3962400"/>
          </a:xfrm>
        </p:spPr>
        <p:txBody>
          <a:bodyPr/>
          <a:lstStyle/>
          <a:p>
            <a:r>
              <a:rPr lang="en-US" sz="2400" dirty="0" smtClean="0"/>
              <a:t>Unsolicited communications (SPAM) (with opt-in requirement)</a:t>
            </a:r>
          </a:p>
          <a:p>
            <a:r>
              <a:rPr lang="en-US" sz="2400" dirty="0" smtClean="0"/>
              <a:t>Limitation of Liability of Information System Service Providers (mere conduit, caching, hosting, information, location, take-down notification, no obligation to monitor)</a:t>
            </a:r>
          </a:p>
          <a:p>
            <a:r>
              <a:rPr lang="en-US" sz="2400" dirty="0" smtClean="0"/>
              <a:t>Cyber crimes (offences in terms of the Bill)</a:t>
            </a:r>
          </a:p>
          <a:p>
            <a:r>
              <a:rPr lang="en-US" sz="2400" dirty="0" smtClean="0"/>
              <a:t>Jurisdiction of courts, limitation of liability. </a:t>
            </a:r>
            <a:endParaRPr lang="en-US" sz="2400" dirty="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36313"/>
            <a:ext cx="7772400" cy="584775"/>
          </a:xfrm>
        </p:spPr>
        <p:txBody>
          <a:bodyPr/>
          <a:lstStyle/>
          <a:p>
            <a:r>
              <a:rPr lang="en-US" sz="3200" dirty="0" smtClean="0"/>
              <a:t>MICT Review of Bill 2012 (I)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08" y="1524000"/>
            <a:ext cx="7772400" cy="4721223"/>
          </a:xfrm>
        </p:spPr>
        <p:txBody>
          <a:bodyPr/>
          <a:lstStyle/>
          <a:p>
            <a:r>
              <a:rPr lang="en-US" sz="2400" dirty="0" smtClean="0"/>
              <a:t>Tender called for consultancy to review the Bill with a view to CCL and legal drafting scrutiny &amp; confirmation for Legislature. </a:t>
            </a:r>
          </a:p>
          <a:p>
            <a:endParaRPr lang="en-US" sz="2400" dirty="0"/>
          </a:p>
          <a:p>
            <a:r>
              <a:rPr lang="en-US" sz="2400" dirty="0" smtClean="0"/>
              <a:t>Review concluded that Bill be changed as follows: 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2800" dirty="0" smtClean="0"/>
              <a:t>MICT Review of Bill 2012 (I)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4876800"/>
          </a:xfrm>
        </p:spPr>
        <p:txBody>
          <a:bodyPr/>
          <a:lstStyle/>
          <a:p>
            <a:r>
              <a:rPr lang="en-US" sz="2000" b="1" dirty="0" smtClean="0"/>
              <a:t>Redress certain aspects of the Bill </a:t>
            </a:r>
            <a:r>
              <a:rPr lang="en-US" sz="2000" b="1" dirty="0" err="1" smtClean="0"/>
              <a:t>i.r.o</a:t>
            </a:r>
            <a:endParaRPr lang="en-US" sz="2000" b="1" dirty="0" smtClean="0"/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Governance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requirements  (to comply with CCL recommendation – not be a committee of CRAN) </a:t>
            </a:r>
          </a:p>
          <a:p>
            <a:pPr lvl="1"/>
            <a:r>
              <a:rPr lang="en-US" sz="2000" dirty="0" smtClean="0"/>
              <a:t>The</a:t>
            </a:r>
            <a:r>
              <a:rPr lang="en-US" sz="2000" b="1" dirty="0" smtClean="0"/>
              <a:t> exceptions </a:t>
            </a:r>
            <a:r>
              <a:rPr lang="en-US" sz="2000" dirty="0" smtClean="0"/>
              <a:t>list / schedule (part </a:t>
            </a:r>
            <a:r>
              <a:rPr lang="en-US" sz="2000" dirty="0" err="1" smtClean="0"/>
              <a:t>MoF</a:t>
            </a:r>
            <a:r>
              <a:rPr lang="en-US" sz="2000" dirty="0" smtClean="0"/>
              <a:t> requirement) 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Re-designation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of chapters (gaps identified) </a:t>
            </a:r>
          </a:p>
          <a:p>
            <a:pPr lvl="1"/>
            <a:r>
              <a:rPr lang="en-US" sz="2000" dirty="0" smtClean="0"/>
              <a:t>Incorporation of </a:t>
            </a:r>
            <a:r>
              <a:rPr lang="en-US" sz="2000" b="1" dirty="0" smtClean="0"/>
              <a:t>new sections </a:t>
            </a:r>
            <a:r>
              <a:rPr lang="en-US" sz="2000" dirty="0" smtClean="0"/>
              <a:t>/ provisions (part </a:t>
            </a:r>
            <a:r>
              <a:rPr lang="en-US" sz="2000" dirty="0" err="1" smtClean="0"/>
              <a:t>MoF</a:t>
            </a:r>
            <a:r>
              <a:rPr lang="en-US" sz="2000" dirty="0" smtClean="0"/>
              <a:t> requirement, such as e-Government) </a:t>
            </a:r>
          </a:p>
          <a:p>
            <a:pPr lvl="1"/>
            <a:r>
              <a:rPr lang="en-US" sz="2000" dirty="0" smtClean="0"/>
              <a:t>A new offence to ensure </a:t>
            </a:r>
            <a:r>
              <a:rPr lang="en-US" sz="2000" b="1" dirty="0" smtClean="0">
                <a:solidFill>
                  <a:srgbClr val="FF0000"/>
                </a:solidFill>
              </a:rPr>
              <a:t>child online protection </a:t>
            </a:r>
          </a:p>
          <a:p>
            <a:pPr lvl="1"/>
            <a:r>
              <a:rPr lang="en-US" sz="2000" dirty="0" smtClean="0"/>
              <a:t>Recognition that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data protection </a:t>
            </a:r>
            <a:r>
              <a:rPr lang="en-US" sz="2000" dirty="0" smtClean="0"/>
              <a:t>(privacy) provisions on e-transactions (online consumer) are required &amp; the recognition of the “data controller” ; </a:t>
            </a:r>
          </a:p>
          <a:p>
            <a:pPr lvl="1"/>
            <a:r>
              <a:rPr lang="en-US" sz="2000" dirty="0" smtClean="0"/>
              <a:t>That the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IT profession </a:t>
            </a:r>
            <a:r>
              <a:rPr lang="en-US" sz="2000" dirty="0" smtClean="0"/>
              <a:t>be </a:t>
            </a:r>
            <a:r>
              <a:rPr lang="en-US" sz="2000" dirty="0" err="1" smtClean="0"/>
              <a:t>recognised</a:t>
            </a:r>
            <a:r>
              <a:rPr lang="en-US" sz="2000" dirty="0" smtClean="0"/>
              <a:t> as a statutory profession requiring &amp; it be peer managed.  </a:t>
            </a:r>
          </a:p>
          <a:p>
            <a:endParaRPr lang="en-US" sz="2000" dirty="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z="2800" dirty="0" smtClean="0"/>
              <a:t>MICT Review of Bill 2012 (II)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382000" cy="5105400"/>
          </a:xfrm>
        </p:spPr>
        <p:txBody>
          <a:bodyPr/>
          <a:lstStyle/>
          <a:p>
            <a:r>
              <a:rPr lang="en-US" sz="2400" dirty="0" smtClean="0"/>
              <a:t>Revised draft as follows: </a:t>
            </a:r>
            <a:endParaRPr lang="en-US" sz="2400" dirty="0"/>
          </a:p>
          <a:p>
            <a:pPr lvl="1"/>
            <a:r>
              <a:rPr lang="en-US" sz="2000" dirty="0" smtClean="0"/>
              <a:t>Chapter 1 – Definitions &amp; interpretation</a:t>
            </a:r>
          </a:p>
          <a:p>
            <a:pPr lvl="1"/>
            <a:r>
              <a:rPr lang="en-US" sz="2000" dirty="0" smtClean="0"/>
              <a:t>Chapter 2 – EISMAC (</a:t>
            </a:r>
            <a:r>
              <a:rPr lang="en-US" sz="2000" dirty="0" smtClean="0">
                <a:solidFill>
                  <a:srgbClr val="FF0000"/>
                </a:solidFill>
              </a:rPr>
              <a:t>options : MICT or CRAN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Chapter 3 – Transmission of E-Communications </a:t>
            </a:r>
          </a:p>
          <a:p>
            <a:pPr lvl="1"/>
            <a:r>
              <a:rPr lang="en-US" sz="2000" dirty="0" smtClean="0"/>
              <a:t>Chapter 4 – E-Transactions  : part I – E-Gov</a:t>
            </a:r>
          </a:p>
          <a:p>
            <a:pPr lvl="1"/>
            <a:r>
              <a:rPr lang="en-US" sz="2000" dirty="0"/>
              <a:t> </a:t>
            </a:r>
            <a:r>
              <a:rPr lang="en-US" sz="2000" dirty="0" smtClean="0"/>
              <a:t>                                          part II – E-commerce </a:t>
            </a:r>
          </a:p>
          <a:p>
            <a:pPr lvl="1"/>
            <a:r>
              <a:rPr lang="en-US" sz="2000" dirty="0" smtClean="0"/>
              <a:t>(Cooling-off period ; Online Consumer Affairs </a:t>
            </a:r>
            <a:r>
              <a:rPr lang="en-US" sz="2000" dirty="0" err="1" smtClean="0"/>
              <a:t>Comm</a:t>
            </a:r>
            <a:r>
              <a:rPr lang="en-US" sz="2000" dirty="0" smtClean="0"/>
              <a:t>)</a:t>
            </a:r>
            <a:endParaRPr lang="en-US" sz="1000" dirty="0" smtClean="0"/>
          </a:p>
          <a:p>
            <a:pPr lvl="1"/>
            <a:r>
              <a:rPr lang="en-US" sz="2000" dirty="0" smtClean="0"/>
              <a:t>Chapter 5 – </a:t>
            </a:r>
            <a:r>
              <a:rPr lang="en-US" sz="2000" dirty="0" smtClean="0">
                <a:solidFill>
                  <a:srgbClr val="FF0000"/>
                </a:solidFill>
              </a:rPr>
              <a:t>Cryptography &amp; Accreditation </a:t>
            </a:r>
          </a:p>
          <a:p>
            <a:pPr lvl="1"/>
            <a:r>
              <a:rPr lang="en-US" sz="2000" dirty="0" smtClean="0"/>
              <a:t>Chapter 6 – ISPs </a:t>
            </a:r>
          </a:p>
          <a:p>
            <a:pPr lvl="1"/>
            <a:r>
              <a:rPr lang="en-US" sz="2000" dirty="0" smtClean="0"/>
              <a:t>Chapter 7 – </a:t>
            </a:r>
            <a:r>
              <a:rPr lang="en-US" sz="2000" dirty="0" smtClean="0">
                <a:solidFill>
                  <a:srgbClr val="FF0000"/>
                </a:solidFill>
              </a:rPr>
              <a:t>Protection of Secure Databases</a:t>
            </a:r>
          </a:p>
          <a:p>
            <a:pPr lvl="1"/>
            <a:r>
              <a:rPr lang="en-US" sz="2000" dirty="0" smtClean="0"/>
              <a:t>Chapter8– Cyber crimes </a:t>
            </a:r>
          </a:p>
          <a:p>
            <a:pPr lvl="1"/>
            <a:r>
              <a:rPr lang="en-US" sz="2000" dirty="0" smtClean="0"/>
              <a:t>Chapter 9 – </a:t>
            </a:r>
            <a:r>
              <a:rPr lang="en-US" sz="2000" dirty="0" smtClean="0">
                <a:solidFill>
                  <a:srgbClr val="FF0000"/>
                </a:solidFill>
              </a:rPr>
              <a:t>IT Professions’ Association </a:t>
            </a:r>
          </a:p>
          <a:p>
            <a:pPr lvl="1"/>
            <a:r>
              <a:rPr lang="en-US" sz="2000" dirty="0" smtClean="0"/>
              <a:t>Chapter 10 – General Provisions (repeals) </a:t>
            </a:r>
          </a:p>
          <a:p>
            <a:pPr lvl="1">
              <a:buNone/>
            </a:pPr>
            <a:endParaRPr lang="en-US" sz="2000"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5968"/>
            <a:ext cx="7772400" cy="461665"/>
          </a:xfrm>
        </p:spPr>
        <p:txBody>
          <a:bodyPr/>
          <a:lstStyle/>
          <a:p>
            <a:r>
              <a:rPr lang="en-US" sz="2400" dirty="0" smtClean="0"/>
              <a:t>U/ETC Bill to assist interpretation (I)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484683"/>
          </a:xfrm>
        </p:spPr>
        <p:txBody>
          <a:bodyPr/>
          <a:lstStyle/>
          <a:p>
            <a:pPr marL="0" lvl="0" indent="0" algn="just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371600" algn="l"/>
              </a:tabLst>
            </a:pPr>
            <a:r>
              <a:rPr lang="en-ZA" sz="2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Regulations of the FIA CHAPTER 3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: - Reg 22: </a:t>
            </a:r>
            <a:endParaRPr lang="en-ZA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371600" algn="l"/>
              </a:tabLst>
            </a:pPr>
            <a:r>
              <a:rPr lang="en-ZA" sz="2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Electronic form of documents, records and reports.  </a:t>
            </a:r>
            <a:endParaRPr lang="en-ZA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371600" algn="l"/>
              </a:tabLst>
            </a:pPr>
            <a:r>
              <a:rPr lang="en-ZA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Any documents, records, and reports, as well as copies thereof, required under these regulations </a:t>
            </a:r>
            <a:r>
              <a:rPr lang="en-ZA" sz="2400" u="sng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may be in electronic form</a:t>
            </a:r>
            <a:r>
              <a:rPr lang="en-ZA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unless otherwise prescribed….:</a:t>
            </a:r>
          </a:p>
          <a:p>
            <a:pPr marL="0" lvl="0" indent="0" algn="just" eaLnBrk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371600" algn="l"/>
              </a:tabLst>
            </a:pPr>
            <a:endParaRPr lang="en-ZA" sz="24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algn="just" eaLnBrk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371600" algn="l"/>
              </a:tabLst>
            </a:pPr>
            <a:r>
              <a:rPr lang="en-ZA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Provisions in Draft Bill relevant: e-writing,  production of document or information</a:t>
            </a:r>
          </a:p>
          <a:p>
            <a:pPr>
              <a:lnSpc>
                <a:spcPct val="90000"/>
              </a:lnSpc>
              <a:buNone/>
            </a:pPr>
            <a:r>
              <a:rPr lang="en-US" sz="2400" b="1" dirty="0" smtClean="0"/>
              <a:t>Anti – Corruption Act of 2003</a:t>
            </a:r>
            <a:r>
              <a:rPr lang="en-US" sz="2400" dirty="0" smtClean="0"/>
              <a:t> (sec 27(2) …to disclose </a:t>
            </a:r>
            <a:r>
              <a:rPr lang="en-US" sz="2400" dirty="0" smtClean="0">
                <a:solidFill>
                  <a:srgbClr val="FF0000"/>
                </a:solidFill>
              </a:rPr>
              <a:t>data stored in electronic form</a:t>
            </a:r>
            <a:r>
              <a:rPr lang="en-US" sz="2400" dirty="0" smtClean="0"/>
              <a:t>”;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THUS, TO BE SEEN AS OMNIBUS LEGISLATION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4400" y="228600"/>
            <a:ext cx="7772400" cy="1030307"/>
          </a:xfrm>
        </p:spPr>
        <p:txBody>
          <a:bodyPr/>
          <a:lstStyle/>
          <a:p>
            <a:pPr lvl="0" hangingPunct="1"/>
            <a:r>
              <a:rPr lang="en-ZA" sz="2800" dirty="0" smtClean="0"/>
              <a:t>An overview of Namibia Policy directives /developments (I)</a:t>
            </a:r>
            <a:endParaRPr lang="en-ZA" sz="28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84208" y="1285875"/>
            <a:ext cx="8078792" cy="4959348"/>
          </a:xfrm>
        </p:spPr>
        <p:txBody>
          <a:bodyPr/>
          <a:lstStyle/>
          <a:p>
            <a:pPr marL="274320" lvl="0" indent="-274320" hangingPunct="1">
              <a:buClr>
                <a:srgbClr val="FFFFFF"/>
              </a:buClr>
              <a:buFont typeface="Wingdings 2"/>
              <a:buChar char=""/>
            </a:pPr>
            <a:r>
              <a:rPr lang="en-ZA" dirty="0" smtClean="0"/>
              <a:t>1. First overall ICT policy directives prepared by a team of private and public sector experts in 2001/02 – recommendations on direction </a:t>
            </a:r>
            <a:r>
              <a:rPr lang="en-ZA" dirty="0" smtClean="0">
                <a:solidFill>
                  <a:srgbClr val="FF0000"/>
                </a:solidFill>
              </a:rPr>
              <a:t>for Namibia ICT endorsed MIB to Cabinet to National Assembly. </a:t>
            </a:r>
          </a:p>
          <a:p>
            <a:pPr marL="274320" lvl="0" indent="-274320" hangingPunct="1">
              <a:buClr>
                <a:srgbClr val="FFFFFF"/>
              </a:buClr>
              <a:buFont typeface="Wingdings 2"/>
              <a:buChar char=""/>
            </a:pPr>
            <a:r>
              <a:rPr lang="en-ZA" dirty="0" smtClean="0">
                <a:solidFill>
                  <a:schemeClr val="tx1"/>
                </a:solidFill>
              </a:rPr>
              <a:t>2. Incorporates recommendation for law on e-transactions &amp; promotion of e-commerce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80248"/>
            <a:ext cx="7772400" cy="954107"/>
          </a:xfrm>
        </p:spPr>
        <p:txBody>
          <a:bodyPr/>
          <a:lstStyle/>
          <a:p>
            <a:r>
              <a:rPr lang="en-US" sz="2800" dirty="0" smtClean="0"/>
              <a:t>U/ETC Bill to assist interpretation (II)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err="1" smtClean="0"/>
              <a:t>Labour</a:t>
            </a:r>
            <a:r>
              <a:rPr lang="en-US" sz="2400" b="1" dirty="0" smtClean="0"/>
              <a:t> Act of 2007 </a:t>
            </a:r>
            <a:r>
              <a:rPr lang="en-US" sz="2400" dirty="0" smtClean="0"/>
              <a:t>(sec 133) “ In any legal proceedings a statement or entry …</a:t>
            </a:r>
            <a:r>
              <a:rPr lang="en-US" sz="2400" dirty="0" smtClean="0">
                <a:solidFill>
                  <a:srgbClr val="FF0000"/>
                </a:solidFill>
              </a:rPr>
              <a:t>by the use of a computer…is</a:t>
            </a:r>
            <a:r>
              <a:rPr lang="en-US" sz="2400" dirty="0" smtClean="0"/>
              <a:t> </a:t>
            </a:r>
            <a:r>
              <a:rPr lang="en-US" sz="2400" dirty="0" err="1" smtClean="0"/>
              <a:t>admissable</a:t>
            </a:r>
            <a:r>
              <a:rPr lang="en-US" sz="2400" dirty="0" smtClean="0"/>
              <a:t> in evidence..”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-	Provision in Draft Bill assist: “admissibility &amp; evidential weight of data message</a:t>
            </a:r>
          </a:p>
          <a:p>
            <a:pPr>
              <a:lnSpc>
                <a:spcPct val="90000"/>
              </a:lnSpc>
              <a:buNone/>
            </a:pPr>
            <a:r>
              <a:rPr lang="en-US" sz="2400" b="1" dirty="0" smtClean="0"/>
              <a:t>Anti – Corruption Act of 2003</a:t>
            </a:r>
            <a:r>
              <a:rPr lang="en-US" sz="2400" dirty="0" smtClean="0"/>
              <a:t> (sec 27(2) …to disclose </a:t>
            </a:r>
            <a:r>
              <a:rPr lang="en-US" sz="2400" dirty="0" smtClean="0">
                <a:solidFill>
                  <a:srgbClr val="FF0000"/>
                </a:solidFill>
              </a:rPr>
              <a:t>data stored in electronic form</a:t>
            </a:r>
            <a:r>
              <a:rPr lang="en-US" sz="2400" dirty="0" smtClean="0"/>
              <a:t>”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   -	Legal recognition, retention </a:t>
            </a:r>
          </a:p>
          <a:p>
            <a:pPr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THUS, TO BE SEEN AS OMNIBUS LEGISLATION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0890"/>
            <a:ext cx="7772400" cy="523220"/>
          </a:xfrm>
        </p:spPr>
        <p:txBody>
          <a:bodyPr/>
          <a:lstStyle/>
          <a:p>
            <a:r>
              <a:rPr lang="en-US" sz="2800" dirty="0" smtClean="0"/>
              <a:t>Next stage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08" y="1295400"/>
            <a:ext cx="7772400" cy="4419599"/>
          </a:xfrm>
        </p:spPr>
        <p:txBody>
          <a:bodyPr/>
          <a:lstStyle/>
          <a:p>
            <a:r>
              <a:rPr lang="en-US" sz="2800" dirty="0" smtClean="0"/>
              <a:t>HIPSSA process – transposition the revised Bill to SADC Model Law (</a:t>
            </a:r>
            <a:r>
              <a:rPr lang="en-US" sz="2800" dirty="0" err="1" smtClean="0"/>
              <a:t>esp</a:t>
            </a:r>
            <a:r>
              <a:rPr lang="en-US" sz="2800" dirty="0" smtClean="0"/>
              <a:t> in relation to chapter 3)</a:t>
            </a:r>
          </a:p>
          <a:p>
            <a:r>
              <a:rPr lang="en-US" sz="2800" dirty="0" smtClean="0"/>
              <a:t>Further Stakeholder consultations </a:t>
            </a:r>
          </a:p>
          <a:p>
            <a:pPr>
              <a:buNone/>
            </a:pPr>
            <a:r>
              <a:rPr lang="en-US" sz="2800" dirty="0" smtClean="0"/>
              <a:t>   (in-country on governance, E-</a:t>
            </a:r>
            <a:r>
              <a:rPr lang="en-US" sz="2800" dirty="0" err="1" smtClean="0"/>
              <a:t>gov</a:t>
            </a:r>
            <a:r>
              <a:rPr lang="en-US" sz="2800" dirty="0" smtClean="0"/>
              <a:t>, exceptions, professions recognition, and repeals/amend other laws;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CCL &amp; Legal drafting ; and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err="1" smtClean="0"/>
              <a:t>Parliement</a:t>
            </a:r>
            <a:r>
              <a:rPr lang="en-US" sz="2800" dirty="0" smtClean="0"/>
              <a:t> 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 txBox="1"/>
          <p:nvPr/>
        </p:nvSpPr>
        <p:spPr>
          <a:xfrm>
            <a:off x="8820146" y="0"/>
            <a:ext cx="323853" cy="2444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C55710-DAA4-48D9-A5AB-CA4EDC5CC97A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</a:t>
            </a:fld>
            <a:endParaRPr lang="en-US" sz="1000" b="0" i="0" u="none" strike="noStrike" kern="1200" cap="none" spc="0" baseline="0">
              <a:solidFill>
                <a:srgbClr val="0E438A"/>
              </a:solidFill>
              <a:uFillTx/>
              <a:latin typeface="Zurich BT"/>
              <a:ea typeface="ＭＳ Ｐゴシック"/>
              <a:cs typeface="Times New Roman"/>
            </a:endParaRPr>
          </a:p>
        </p:txBody>
      </p:sp>
      <p:sp>
        <p:nvSpPr>
          <p:cNvPr id="3" name="Rectangle 2"/>
          <p:cNvSpPr txBox="1">
            <a:spLocks noGrp="1"/>
          </p:cNvSpPr>
          <p:nvPr>
            <p:ph type="title"/>
          </p:nvPr>
        </p:nvSpPr>
        <p:spPr>
          <a:xfrm>
            <a:off x="611184" y="696909"/>
            <a:ext cx="7772400" cy="647696"/>
          </a:xfrm>
        </p:spPr>
        <p:txBody>
          <a:bodyPr/>
          <a:lstStyle/>
          <a:p>
            <a:pPr lvl="0"/>
            <a:r>
              <a:rPr lang="fr-FR">
                <a:effectLst>
                  <a:outerShdw dist="38096" dir="2700000">
                    <a:srgbClr val="DDDDDD"/>
                  </a:outerShdw>
                </a:effectLst>
              </a:rPr>
              <a:t>THANK YOU…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2" y="2276874"/>
            <a:ext cx="7561265" cy="20005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 dirty="0" smtClean="0">
                <a:solidFill>
                  <a:srgbClr val="646464"/>
                </a:solidFill>
                <a:uFillTx/>
                <a:latin typeface="Verdana"/>
                <a:ea typeface="ＭＳ Ｐゴシック"/>
                <a:cs typeface="ＭＳ Ｐゴシック"/>
              </a:rPr>
              <a:t>Gordon Elliott </a:t>
            </a:r>
            <a:endParaRPr lang="en-GB" sz="2800" b="1" i="0" u="none" strike="noStrike" kern="1200" cap="none" spc="0" baseline="0" dirty="0">
              <a:solidFill>
                <a:srgbClr val="646464"/>
              </a:solidFill>
              <a:uFillTx/>
              <a:latin typeface="Verdana"/>
              <a:ea typeface="ＭＳ Ｐゴシック"/>
              <a:cs typeface="ＭＳ Ｐゴシック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none" strike="noStrike" kern="1200" cap="none" spc="0" baseline="0" dirty="0">
                <a:solidFill>
                  <a:srgbClr val="646464"/>
                </a:solidFill>
                <a:uFillTx/>
                <a:latin typeface="Verdana"/>
                <a:ea typeface="ＭＳ Ｐゴシック"/>
                <a:cs typeface="ＭＳ Ｐゴシック"/>
              </a:rPr>
              <a:t>ITU </a:t>
            </a:r>
            <a:r>
              <a:rPr lang="en-GB" sz="2000" b="1" i="0" u="none" strike="noStrike" kern="1200" cap="none" spc="0" baseline="0" dirty="0" smtClean="0">
                <a:solidFill>
                  <a:srgbClr val="646464"/>
                </a:solidFill>
                <a:uFillTx/>
                <a:latin typeface="Verdana"/>
                <a:ea typeface="ＭＳ Ｐゴシック"/>
                <a:cs typeface="ＭＳ Ｐゴシック"/>
              </a:rPr>
              <a:t>national EXPERT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dirty="0" err="1" smtClean="0">
                <a:solidFill>
                  <a:srgbClr val="646464"/>
                </a:solidFill>
                <a:latin typeface="Verdana"/>
                <a:ea typeface="ＭＳ Ｐゴシック"/>
                <a:cs typeface="ＭＳ Ｐゴシック"/>
              </a:rPr>
              <a:t>g.elliott@gdeconsult.com</a:t>
            </a:r>
            <a:endParaRPr lang="en-GB" sz="2400" b="1" i="0" u="none" strike="noStrike" kern="1200" cap="none" spc="0" baseline="0" dirty="0">
              <a:solidFill>
                <a:srgbClr val="646464"/>
              </a:solidFill>
              <a:uFillTx/>
              <a:latin typeface="Verdana"/>
              <a:ea typeface="ＭＳ Ｐゴシック"/>
              <a:cs typeface="ＭＳ Ｐゴシック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b="1" i="0" u="none" strike="noStrike" kern="1200" cap="none" spc="0" baseline="0" dirty="0" smtClean="0">
              <a:solidFill>
                <a:srgbClr val="646464"/>
              </a:solidFill>
              <a:uFillTx/>
              <a:latin typeface="Verdana"/>
              <a:ea typeface="ＭＳ Ｐゴシック"/>
              <a:cs typeface="ＭＳ Ｐゴシック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1" i="0" u="none" strike="noStrike" kern="1200" cap="none" spc="0" baseline="0" dirty="0">
              <a:solidFill>
                <a:srgbClr val="646464"/>
              </a:solidFill>
              <a:uFillTx/>
              <a:latin typeface="Verdana"/>
              <a:ea typeface="ＭＳ Ｐゴシック"/>
              <a:cs typeface="ＭＳ Ｐゴシック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 dirty="0">
              <a:solidFill>
                <a:srgbClr val="646464"/>
              </a:solidFill>
              <a:uFillTx/>
              <a:latin typeface="Verdana"/>
              <a:ea typeface="ＭＳ Ｐゴシック"/>
              <a:cs typeface="ＭＳ Ｐゴシック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825502" y="4021138"/>
            <a:ext cx="7418390" cy="19700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2100" b="1" i="0" u="none" strike="noStrike" kern="1200" cap="none" spc="0" baseline="0">
              <a:solidFill>
                <a:srgbClr val="646464"/>
              </a:solidFill>
              <a:uFillTx/>
              <a:latin typeface="Verdana"/>
              <a:ea typeface="ＭＳ Ｐゴシック"/>
              <a:cs typeface="ＭＳ Ｐゴシック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2100" b="1" i="0" u="none" strike="noStrike" kern="1200" cap="none" spc="0" baseline="0">
              <a:solidFill>
                <a:srgbClr val="646464"/>
              </a:solidFill>
              <a:uFillTx/>
              <a:latin typeface="Verdana"/>
              <a:ea typeface="ＭＳ Ｐゴシック"/>
              <a:cs typeface="ＭＳ Ｐゴシック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2100" b="1" i="0" u="none" strike="noStrike" kern="1200" cap="none" spc="0" baseline="0">
              <a:solidFill>
                <a:srgbClr val="646464"/>
              </a:solidFill>
              <a:uFillTx/>
              <a:latin typeface="Verdana"/>
              <a:ea typeface="ＭＳ Ｐゴシック"/>
              <a:cs typeface="ＭＳ Ｐゴシック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sz="2100" b="1" i="0" u="none" strike="noStrike" kern="1200" cap="none" spc="0" baseline="0">
                <a:solidFill>
                  <a:srgbClr val="646464"/>
                </a:solidFill>
                <a:uFillTx/>
                <a:latin typeface="Verdana"/>
                <a:ea typeface="ＭＳ Ｐゴシック"/>
                <a:cs typeface="ＭＳ Ｐゴシック"/>
              </a:rPr>
              <a:t>Union Internationale des Télécommunications </a:t>
            </a:r>
            <a:r>
              <a:rPr lang="en-GB" sz="2100" b="1" i="0" u="none" strike="noStrike" kern="1200" cap="none" spc="0" baseline="0">
                <a:solidFill>
                  <a:srgbClr val="646464"/>
                </a:solidFill>
                <a:uFillTx/>
                <a:latin typeface="Verdana"/>
                <a:ea typeface="ＭＳ Ｐゴシック"/>
                <a:cs typeface="ＭＳ Ｐゴシック"/>
              </a:rPr>
              <a:t>International Telecommunication Union</a:t>
            </a:r>
            <a:r>
              <a:rPr lang="en-GB" sz="1700" b="0" i="0" u="none" strike="noStrike" kern="1200" cap="none" spc="0" baseline="0">
                <a:solidFill>
                  <a:srgbClr val="646464"/>
                </a:solidFill>
                <a:uFillTx/>
                <a:latin typeface="Verdana"/>
                <a:ea typeface="ＭＳ Ｐゴシック"/>
                <a:cs typeface="ＭＳ Ｐゴシック"/>
              </a:rPr>
              <a:t/>
            </a:r>
            <a:br>
              <a:rPr lang="en-GB" sz="1700" b="0" i="0" u="none" strike="noStrike" kern="1200" cap="none" spc="0" baseline="0">
                <a:solidFill>
                  <a:srgbClr val="646464"/>
                </a:solidFill>
                <a:uFillTx/>
                <a:latin typeface="Verdana"/>
                <a:ea typeface="ＭＳ Ｐゴシック"/>
                <a:cs typeface="ＭＳ Ｐゴシック"/>
              </a:rPr>
            </a:br>
            <a:endParaRPr lang="en-GB" sz="1700" b="0" i="0" u="none" strike="noStrike" kern="1200" cap="none" spc="0" baseline="0">
              <a:solidFill>
                <a:srgbClr val="646464"/>
              </a:solidFill>
              <a:uFillTx/>
              <a:latin typeface="Verdana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685800" y="237316"/>
            <a:ext cx="7772400" cy="954107"/>
          </a:xfrm>
        </p:spPr>
        <p:txBody>
          <a:bodyPr/>
          <a:lstStyle/>
          <a:p>
            <a:pPr lvl="0" hangingPunct="1"/>
            <a:r>
              <a:rPr lang="en-ZA" sz="2800" dirty="0" smtClean="0"/>
              <a:t>An overview of Namibia Policy directives /developments (I)</a:t>
            </a:r>
            <a:endParaRPr lang="en-GB" sz="2800" dirty="0"/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571500" y="1295401"/>
            <a:ext cx="7772400" cy="4648200"/>
          </a:xfrm>
        </p:spPr>
        <p:txBody>
          <a:bodyPr/>
          <a:lstStyle/>
          <a:p>
            <a:pPr lvl="0" hangingPunct="1">
              <a:spcBef>
                <a:spcPts val="1100"/>
              </a:spcBef>
              <a:buFont typeface="Wingdings" pitchFamily="2"/>
            </a:pPr>
            <a:r>
              <a:rPr lang="en-GB" sz="2800" dirty="0" smtClean="0">
                <a:effectLst>
                  <a:outerShdw dist="38096" dir="2700000">
                    <a:srgbClr val="000000"/>
                  </a:outerShdw>
                </a:effectLst>
              </a:rPr>
              <a:t>1</a:t>
            </a:r>
            <a:r>
              <a:rPr lang="en-GB" sz="2800" baseline="30000" dirty="0" smtClean="0">
                <a:effectLst>
                  <a:outerShdw dist="38096" dir="2700000">
                    <a:srgbClr val="000000"/>
                  </a:outerShdw>
                </a:effectLst>
              </a:rPr>
              <a:t>st</a:t>
            </a:r>
            <a:r>
              <a:rPr lang="en-GB" sz="2800" dirty="0" smtClean="0">
                <a:effectLst>
                  <a:outerShdw dist="38096" dir="2700000">
                    <a:srgbClr val="000000"/>
                  </a:outerShdw>
                </a:effectLst>
              </a:rPr>
              <a:t> Cabinet decision in 2002:  </a:t>
            </a:r>
          </a:p>
          <a:p>
            <a:pPr lvl="0" hangingPunct="1">
              <a:spcBef>
                <a:spcPts val="1100"/>
              </a:spcBef>
              <a:buFont typeface="Wingdings" pitchFamily="2"/>
            </a:pPr>
            <a:endParaRPr lang="en-GB" sz="2800" dirty="0">
              <a:effectLst>
                <a:outerShdw dist="38096" dir="2700000">
                  <a:srgbClr val="000000"/>
                </a:outerShdw>
              </a:effectLst>
            </a:endParaRPr>
          </a:p>
          <a:p>
            <a:pPr marL="640080" lvl="1" hangingPunct="1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268413"/>
            <a:ext cx="8229600" cy="4217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1168"/>
            <a:ext cx="7772400" cy="461665"/>
          </a:xfrm>
        </p:spPr>
        <p:txBody>
          <a:bodyPr/>
          <a:lstStyle/>
          <a:p>
            <a:pPr eaLnBrk="1" hangingPunct="1">
              <a:defRPr/>
            </a:pPr>
            <a:r>
              <a:rPr lang="en-ZA" sz="2400" dirty="0"/>
              <a:t>Namibia Policy directives /</a:t>
            </a:r>
            <a:r>
              <a:rPr lang="en-ZA" sz="2400" dirty="0" smtClean="0"/>
              <a:t>developments II</a:t>
            </a:r>
            <a:endParaRPr lang="en-US" sz="2400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295400"/>
            <a:ext cx="8229600" cy="4724400"/>
          </a:xfrm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981200"/>
            <a:ext cx="7848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>
            <a:off x="1600200" y="2667000"/>
            <a:ext cx="76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>
            <a:off x="1066800" y="4267200"/>
            <a:ext cx="1981200" cy="38100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187"/>
            <a:ext cx="7772400" cy="1077218"/>
          </a:xfrm>
        </p:spPr>
        <p:txBody>
          <a:bodyPr/>
          <a:lstStyle/>
          <a:p>
            <a:r>
              <a:rPr lang="en-ZA" sz="3200" dirty="0" smtClean="0"/>
              <a:t>Namibia Policy directives /developments (III)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08" y="1524000"/>
            <a:ext cx="8078792" cy="4038601"/>
          </a:xfrm>
        </p:spPr>
        <p:txBody>
          <a:bodyPr/>
          <a:lstStyle/>
          <a:p>
            <a:r>
              <a:rPr lang="en-US" sz="2800" dirty="0" smtClean="0"/>
              <a:t>Both initiatives resulted in </a:t>
            </a:r>
            <a:r>
              <a:rPr lang="en-US" sz="2800" dirty="0" smtClean="0">
                <a:solidFill>
                  <a:srgbClr val="FF0000"/>
                </a:solidFill>
              </a:rPr>
              <a:t>resolutions by Cabinet</a:t>
            </a:r>
            <a:r>
              <a:rPr lang="en-US" sz="2800" dirty="0" smtClean="0"/>
              <a:t> by 2002 that e-commerce and transactions law should be enacted for Namibia.</a:t>
            </a:r>
          </a:p>
          <a:p>
            <a:pPr>
              <a:buNone/>
            </a:pPr>
            <a:r>
              <a:rPr lang="en-US" sz="2800" dirty="0" smtClean="0"/>
              <a:t> </a:t>
            </a:r>
          </a:p>
          <a:p>
            <a:r>
              <a:rPr lang="en-US" sz="2800" dirty="0" smtClean="0"/>
              <a:t>Also coincided with </a:t>
            </a:r>
            <a:r>
              <a:rPr lang="en-US" sz="2800" dirty="0" smtClean="0">
                <a:solidFill>
                  <a:srgbClr val="FF0000"/>
                </a:solidFill>
              </a:rPr>
              <a:t>SADC Heads of State summit protocol on the advancement of e-commerce </a:t>
            </a:r>
            <a:r>
              <a:rPr lang="en-US" sz="2800" dirty="0" smtClean="0"/>
              <a:t>for the region (start of SADC Model law process)</a:t>
            </a:r>
            <a:endParaRPr lang="en-US" sz="28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611681"/>
            <a:ext cx="7772400" cy="954107"/>
          </a:xfrm>
        </p:spPr>
        <p:txBody>
          <a:bodyPr/>
          <a:lstStyle/>
          <a:p>
            <a:pPr lvl="0"/>
            <a:r>
              <a:rPr lang="en-US" sz="2800" dirty="0" smtClean="0"/>
              <a:t>Approaches to drafting of the e-transactions : structure(I) </a:t>
            </a:r>
            <a:endParaRPr lang="en-US" sz="2800" dirty="0"/>
          </a:p>
        </p:txBody>
      </p:sp>
      <p:sp>
        <p:nvSpPr>
          <p:cNvPr id="8" name="Slide Number Placeholder 3"/>
          <p:cNvSpPr txBox="1"/>
          <p:nvPr/>
        </p:nvSpPr>
        <p:spPr>
          <a:xfrm>
            <a:off x="8804272" y="0"/>
            <a:ext cx="339727" cy="2444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FA2E23-C6A9-4ACF-AB49-73E14418BC52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en-US" sz="1000" b="0" i="0" u="none" strike="noStrike" kern="1200" cap="none" spc="0" baseline="0">
              <a:solidFill>
                <a:srgbClr val="0E438A"/>
              </a:solidFill>
              <a:uFillTx/>
              <a:latin typeface="Zurich BT"/>
              <a:ea typeface="ＭＳ Ｐゴシック"/>
              <a:cs typeface="Times New Roman"/>
            </a:endParaRPr>
          </a:p>
        </p:txBody>
      </p:sp>
      <p:grpSp>
        <p:nvGrpSpPr>
          <p:cNvPr id="9" name="Content Placeholder 6"/>
          <p:cNvGrpSpPr/>
          <p:nvPr/>
        </p:nvGrpSpPr>
        <p:grpSpPr>
          <a:xfrm>
            <a:off x="685800" y="1905000"/>
            <a:ext cx="7769638" cy="4340223"/>
            <a:chOff x="685800" y="1905000"/>
            <a:chExt cx="7769638" cy="4340223"/>
          </a:xfrm>
        </p:grpSpPr>
        <p:sp>
          <p:nvSpPr>
            <p:cNvPr id="10" name="Freeform 9"/>
            <p:cNvSpPr/>
            <p:nvPr/>
          </p:nvSpPr>
          <p:spPr>
            <a:xfrm>
              <a:off x="1267138" y="1989140"/>
              <a:ext cx="6606540" cy="4256083"/>
            </a:xfrm>
            <a:custGeom>
              <a:avLst>
                <a:gd name="f0" fmla="val 14642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pin 0 f0 21600"/>
                <a:gd name="f15" fmla="pin 0 f1 10800"/>
                <a:gd name="f16" fmla="*/ f10 f2 1"/>
                <a:gd name="f17" fmla="*/ f11 f2 1"/>
                <a:gd name="f18" fmla="val f15"/>
                <a:gd name="f19" fmla="val f14"/>
                <a:gd name="f20" fmla="+- 21600 0 f15"/>
                <a:gd name="f21" fmla="*/ f14 f12 1"/>
                <a:gd name="f22" fmla="*/ f15 f13 1"/>
                <a:gd name="f23" fmla="*/ 0 f12 1"/>
                <a:gd name="f24" fmla="*/ 0 f13 1"/>
                <a:gd name="f25" fmla="*/ f16 1 f4"/>
                <a:gd name="f26" fmla="*/ 21600 f13 1"/>
                <a:gd name="f27" fmla="*/ f17 1 f4"/>
                <a:gd name="f28" fmla="+- 21600 0 f19"/>
                <a:gd name="f29" fmla="*/ f20 f13 1"/>
                <a:gd name="f30" fmla="*/ f18 f13 1"/>
                <a:gd name="f31" fmla="*/ f19 f12 1"/>
                <a:gd name="f32" fmla="+- f25 0 f3"/>
                <a:gd name="f33" fmla="+- f27 0 f3"/>
                <a:gd name="f34" fmla="*/ f28 f18 1"/>
                <a:gd name="f35" fmla="*/ f34 1 10800"/>
                <a:gd name="f36" fmla="+- f19 f35 0"/>
                <a:gd name="f37" fmla="*/ f36 f12 1"/>
              </a:gdLst>
              <a:ahLst>
                <a:ahXY gdRefX="f0" minX="f7" maxX="f8" gdRefY="f1" minY="f7" maxY="f9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24"/>
                </a:cxn>
                <a:cxn ang="f33">
                  <a:pos x="f31" y="f26"/>
                </a:cxn>
              </a:cxnLst>
              <a:rect l="f23" t="f30" r="f37" b="f29"/>
              <a:pathLst>
                <a:path w="21600" h="21600">
                  <a:moveTo>
                    <a:pt x="f7" y="f18"/>
                  </a:moveTo>
                  <a:lnTo>
                    <a:pt x="f19" y="f18"/>
                  </a:lnTo>
                  <a:lnTo>
                    <a:pt x="f19" y="f7"/>
                  </a:lnTo>
                  <a:lnTo>
                    <a:pt x="f8" y="f9"/>
                  </a:lnTo>
                  <a:lnTo>
                    <a:pt x="f19" y="f8"/>
                  </a:lnTo>
                  <a:lnTo>
                    <a:pt x="f19" y="f20"/>
                  </a:lnTo>
                  <a:lnTo>
                    <a:pt x="f7" y="f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85800" y="1905000"/>
              <a:ext cx="2514600" cy="17024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74532"/>
                <a:gd name="f7" fmla="val 1702434"/>
                <a:gd name="f8" fmla="val 283745"/>
                <a:gd name="f9" fmla="val 208491"/>
                <a:gd name="f10" fmla="val 29895"/>
                <a:gd name="f11" fmla="val 136319"/>
                <a:gd name="f12" fmla="val 83107"/>
                <a:gd name="f13" fmla="val 136320"/>
                <a:gd name="f14" fmla="val 1990787"/>
                <a:gd name="f15" fmla="val 2066041"/>
                <a:gd name="f16" fmla="val 2138213"/>
                <a:gd name="f17" fmla="val 2191425"/>
                <a:gd name="f18" fmla="val 2244637"/>
                <a:gd name="f19" fmla="val 1418689"/>
                <a:gd name="f20" fmla="val 1493943"/>
                <a:gd name="f21" fmla="val 2244638"/>
                <a:gd name="f22" fmla="val 1566115"/>
                <a:gd name="f23" fmla="val 1619327"/>
                <a:gd name="f24" fmla="val 2138212"/>
                <a:gd name="f25" fmla="val 1672540"/>
                <a:gd name="f26" fmla="val 1672539"/>
                <a:gd name="f27" fmla="val 1566114"/>
                <a:gd name="f28" fmla="+- 0 0 -90"/>
                <a:gd name="f29" fmla="*/ f3 1 2274532"/>
                <a:gd name="f30" fmla="*/ f4 1 1702434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2274532"/>
                <a:gd name="f39" fmla="*/ f35 1 1702434"/>
                <a:gd name="f40" fmla="*/ 0 f36 1"/>
                <a:gd name="f41" fmla="*/ 283745 f35 1"/>
                <a:gd name="f42" fmla="*/ 83107 f36 1"/>
                <a:gd name="f43" fmla="*/ 83107 f35 1"/>
                <a:gd name="f44" fmla="*/ 283745 f36 1"/>
                <a:gd name="f45" fmla="*/ 0 f35 1"/>
                <a:gd name="f46" fmla="*/ 1990787 f36 1"/>
                <a:gd name="f47" fmla="*/ 2191425 f36 1"/>
                <a:gd name="f48" fmla="*/ 2274532 f36 1"/>
                <a:gd name="f49" fmla="*/ 1418689 f35 1"/>
                <a:gd name="f50" fmla="*/ 1619327 f35 1"/>
                <a:gd name="f51" fmla="*/ 1702434 f35 1"/>
                <a:gd name="f52" fmla="+- f37 0 f1"/>
                <a:gd name="f53" fmla="*/ f40 1 2274532"/>
                <a:gd name="f54" fmla="*/ f41 1 1702434"/>
                <a:gd name="f55" fmla="*/ f42 1 2274532"/>
                <a:gd name="f56" fmla="*/ f43 1 1702434"/>
                <a:gd name="f57" fmla="*/ f44 1 2274532"/>
                <a:gd name="f58" fmla="*/ f45 1 1702434"/>
                <a:gd name="f59" fmla="*/ f46 1 2274532"/>
                <a:gd name="f60" fmla="*/ f47 1 2274532"/>
                <a:gd name="f61" fmla="*/ f48 1 2274532"/>
                <a:gd name="f62" fmla="*/ f49 1 1702434"/>
                <a:gd name="f63" fmla="*/ f50 1 1702434"/>
                <a:gd name="f64" fmla="*/ f51 1 1702434"/>
                <a:gd name="f65" fmla="*/ f31 1 f38"/>
                <a:gd name="f66" fmla="*/ f32 1 f38"/>
                <a:gd name="f67" fmla="*/ f31 1 f39"/>
                <a:gd name="f68" fmla="*/ f33 1 f39"/>
                <a:gd name="f69" fmla="*/ f53 1 f38"/>
                <a:gd name="f70" fmla="*/ f54 1 f39"/>
                <a:gd name="f71" fmla="*/ f55 1 f38"/>
                <a:gd name="f72" fmla="*/ f56 1 f39"/>
                <a:gd name="f73" fmla="*/ f57 1 f38"/>
                <a:gd name="f74" fmla="*/ f58 1 f39"/>
                <a:gd name="f75" fmla="*/ f59 1 f38"/>
                <a:gd name="f76" fmla="*/ f60 1 f38"/>
                <a:gd name="f77" fmla="*/ f61 1 f38"/>
                <a:gd name="f78" fmla="*/ f62 1 f39"/>
                <a:gd name="f79" fmla="*/ f63 1 f39"/>
                <a:gd name="f80" fmla="*/ f64 1 f39"/>
                <a:gd name="f81" fmla="*/ f65 f29 1"/>
                <a:gd name="f82" fmla="*/ f66 f29 1"/>
                <a:gd name="f83" fmla="*/ f68 f30 1"/>
                <a:gd name="f84" fmla="*/ f67 f30 1"/>
                <a:gd name="f85" fmla="*/ f69 f29 1"/>
                <a:gd name="f86" fmla="*/ f70 f30 1"/>
                <a:gd name="f87" fmla="*/ f71 f29 1"/>
                <a:gd name="f88" fmla="*/ f72 f30 1"/>
                <a:gd name="f89" fmla="*/ f73 f29 1"/>
                <a:gd name="f90" fmla="*/ f74 f30 1"/>
                <a:gd name="f91" fmla="*/ f75 f29 1"/>
                <a:gd name="f92" fmla="*/ f76 f29 1"/>
                <a:gd name="f93" fmla="*/ f77 f29 1"/>
                <a:gd name="f94" fmla="*/ f78 f30 1"/>
                <a:gd name="f95" fmla="*/ f79 f30 1"/>
                <a:gd name="f96" fmla="*/ f8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5" y="f86"/>
                </a:cxn>
                <a:cxn ang="f52">
                  <a:pos x="f87" y="f88"/>
                </a:cxn>
                <a:cxn ang="f52">
                  <a:pos x="f89" y="f90"/>
                </a:cxn>
                <a:cxn ang="f52">
                  <a:pos x="f91" y="f90"/>
                </a:cxn>
                <a:cxn ang="f52">
                  <a:pos x="f92" y="f88"/>
                </a:cxn>
                <a:cxn ang="f52">
                  <a:pos x="f93" y="f86"/>
                </a:cxn>
                <a:cxn ang="f52">
                  <a:pos x="f93" y="f94"/>
                </a:cxn>
                <a:cxn ang="f52">
                  <a:pos x="f92" y="f95"/>
                </a:cxn>
                <a:cxn ang="f52">
                  <a:pos x="f91" y="f96"/>
                </a:cxn>
                <a:cxn ang="f52">
                  <a:pos x="f89" y="f96"/>
                </a:cxn>
                <a:cxn ang="f52">
                  <a:pos x="f87" y="f95"/>
                </a:cxn>
                <a:cxn ang="f52">
                  <a:pos x="f85" y="f94"/>
                </a:cxn>
                <a:cxn ang="f52">
                  <a:pos x="f85" y="f86"/>
                </a:cxn>
              </a:cxnLst>
              <a:rect l="f81" t="f84" r="f82" b="f83"/>
              <a:pathLst>
                <a:path w="2274532" h="1702434">
                  <a:moveTo>
                    <a:pt x="f5" y="f8"/>
                  </a:moveTo>
                  <a:cubicBezTo>
                    <a:pt x="f5" y="f9"/>
                    <a:pt x="f10" y="f11"/>
                    <a:pt x="f12" y="f12"/>
                  </a:cubicBezTo>
                  <a:cubicBezTo>
                    <a:pt x="f13" y="f10"/>
                    <a:pt x="f9" y="f5"/>
                    <a:pt x="f8" y="f5"/>
                  </a:cubicBezTo>
                  <a:lnTo>
                    <a:pt x="f14" y="f5"/>
                  </a:lnTo>
                  <a:cubicBezTo>
                    <a:pt x="f15" y="f5"/>
                    <a:pt x="f16" y="f10"/>
                    <a:pt x="f17" y="f12"/>
                  </a:cubicBezTo>
                  <a:cubicBezTo>
                    <a:pt x="f18" y="f13"/>
                    <a:pt x="f6" y="f9"/>
                    <a:pt x="f6" y="f8"/>
                  </a:cubicBezTo>
                  <a:lnTo>
                    <a:pt x="f6" y="f19"/>
                  </a:lnTo>
                  <a:cubicBezTo>
                    <a:pt x="f6" y="f20"/>
                    <a:pt x="f21" y="f22"/>
                    <a:pt x="f17" y="f23"/>
                  </a:cubicBezTo>
                  <a:cubicBezTo>
                    <a:pt x="f24" y="f25"/>
                    <a:pt x="f15" y="f7"/>
                    <a:pt x="f14" y="f7"/>
                  </a:cubicBezTo>
                  <a:lnTo>
                    <a:pt x="f8" y="f7"/>
                  </a:lnTo>
                  <a:cubicBezTo>
                    <a:pt x="f9" y="f7"/>
                    <a:pt x="f11" y="f26"/>
                    <a:pt x="f12" y="f23"/>
                  </a:cubicBezTo>
                  <a:cubicBezTo>
                    <a:pt x="f10" y="f27"/>
                    <a:pt x="f5" y="f20"/>
                    <a:pt x="f5" y="f19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BDBDBD"/>
                </a:gs>
                <a:gs pos="100000">
                  <a:srgbClr val="F7F7F7"/>
                </a:gs>
              </a:gsLst>
              <a:lin ang="16200000"/>
            </a:gradFill>
            <a:ln w="9528">
              <a:solidFill>
                <a:srgbClr val="FF0000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174549" tIns="174549" rIns="174549" bIns="174549" anchor="ctr" anchorCtr="1" compatLnSpc="1"/>
            <a:lstStyle/>
            <a:p>
              <a:pPr marL="0" marR="0" lvl="0" indent="0" algn="ctr" defTabSz="106680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0" u="none" strike="noStrike" kern="1200" cap="none" spc="50" baseline="0" dirty="0" smtClean="0">
                  <a:solidFill>
                    <a:sysClr val="windowText" lastClr="000000"/>
                  </a:solidFill>
                  <a:effectLst>
                    <a:outerShdw blurRad="152400" dist="50804" dir="5400000">
                      <a:srgbClr val="000000"/>
                    </a:outerShdw>
                  </a:effectLst>
                  <a:uFillTx/>
                  <a:latin typeface="Verdana"/>
                </a:rPr>
                <a:t>Permanent</a:t>
              </a:r>
              <a:r>
                <a:rPr lang="en-US" sz="2400" b="1" i="0" u="none" strike="noStrike" kern="1200" cap="none" spc="50" dirty="0" smtClean="0">
                  <a:solidFill>
                    <a:sysClr val="windowText" lastClr="000000"/>
                  </a:solidFill>
                  <a:effectLst>
                    <a:outerShdw blurRad="152400" dist="50804" dir="5400000">
                      <a:srgbClr val="000000"/>
                    </a:outerShdw>
                  </a:effectLst>
                  <a:uFillTx/>
                  <a:latin typeface="Verdana"/>
                </a:rPr>
                <a:t> Secretary group </a:t>
              </a:r>
              <a:endParaRPr lang="en-US" sz="2400" b="1" i="0" u="none" strike="noStrike" kern="1200" cap="none" spc="50" baseline="0" dirty="0">
                <a:solidFill>
                  <a:sysClr val="windowText" lastClr="000000"/>
                </a:solidFill>
                <a:effectLst>
                  <a:outerShdw blurRad="152400" dist="50804" dir="5400000">
                    <a:srgbClr val="000000"/>
                  </a:outerShdw>
                </a:effectLst>
                <a:uFillTx/>
                <a:latin typeface="Verdana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505200" y="2895600"/>
              <a:ext cx="2209534" cy="17024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14336"/>
                <a:gd name="f7" fmla="val 1702434"/>
                <a:gd name="f8" fmla="val 283745"/>
                <a:gd name="f9" fmla="val 208491"/>
                <a:gd name="f10" fmla="val 29895"/>
                <a:gd name="f11" fmla="val 136319"/>
                <a:gd name="f12" fmla="val 83107"/>
                <a:gd name="f13" fmla="val 136320"/>
                <a:gd name="f14" fmla="val 2230591"/>
                <a:gd name="f15" fmla="val 2305845"/>
                <a:gd name="f16" fmla="val 2378017"/>
                <a:gd name="f17" fmla="val 2431229"/>
                <a:gd name="f18" fmla="val 2484441"/>
                <a:gd name="f19" fmla="val 1418689"/>
                <a:gd name="f20" fmla="val 1493943"/>
                <a:gd name="f21" fmla="val 2484442"/>
                <a:gd name="f22" fmla="val 1566115"/>
                <a:gd name="f23" fmla="val 1619327"/>
                <a:gd name="f24" fmla="val 2378016"/>
                <a:gd name="f25" fmla="val 1672540"/>
                <a:gd name="f26" fmla="val 1672539"/>
                <a:gd name="f27" fmla="val 1566114"/>
                <a:gd name="f28" fmla="+- 0 0 -90"/>
                <a:gd name="f29" fmla="*/ f3 1 2514336"/>
                <a:gd name="f30" fmla="*/ f4 1 1702434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2514336"/>
                <a:gd name="f39" fmla="*/ f35 1 1702434"/>
                <a:gd name="f40" fmla="*/ 0 f36 1"/>
                <a:gd name="f41" fmla="*/ 283745 f35 1"/>
                <a:gd name="f42" fmla="*/ 83107 f36 1"/>
                <a:gd name="f43" fmla="*/ 83107 f35 1"/>
                <a:gd name="f44" fmla="*/ 283745 f36 1"/>
                <a:gd name="f45" fmla="*/ 0 f35 1"/>
                <a:gd name="f46" fmla="*/ 2230591 f36 1"/>
                <a:gd name="f47" fmla="*/ 2431229 f36 1"/>
                <a:gd name="f48" fmla="*/ 2514336 f36 1"/>
                <a:gd name="f49" fmla="*/ 1418689 f35 1"/>
                <a:gd name="f50" fmla="*/ 1619327 f35 1"/>
                <a:gd name="f51" fmla="*/ 1702434 f35 1"/>
                <a:gd name="f52" fmla="+- f37 0 f1"/>
                <a:gd name="f53" fmla="*/ f40 1 2514336"/>
                <a:gd name="f54" fmla="*/ f41 1 1702434"/>
                <a:gd name="f55" fmla="*/ f42 1 2514336"/>
                <a:gd name="f56" fmla="*/ f43 1 1702434"/>
                <a:gd name="f57" fmla="*/ f44 1 2514336"/>
                <a:gd name="f58" fmla="*/ f45 1 1702434"/>
                <a:gd name="f59" fmla="*/ f46 1 2514336"/>
                <a:gd name="f60" fmla="*/ f47 1 2514336"/>
                <a:gd name="f61" fmla="*/ f48 1 2514336"/>
                <a:gd name="f62" fmla="*/ f49 1 1702434"/>
                <a:gd name="f63" fmla="*/ f50 1 1702434"/>
                <a:gd name="f64" fmla="*/ f51 1 1702434"/>
                <a:gd name="f65" fmla="*/ f31 1 f38"/>
                <a:gd name="f66" fmla="*/ f32 1 f38"/>
                <a:gd name="f67" fmla="*/ f31 1 f39"/>
                <a:gd name="f68" fmla="*/ f33 1 f39"/>
                <a:gd name="f69" fmla="*/ f53 1 f38"/>
                <a:gd name="f70" fmla="*/ f54 1 f39"/>
                <a:gd name="f71" fmla="*/ f55 1 f38"/>
                <a:gd name="f72" fmla="*/ f56 1 f39"/>
                <a:gd name="f73" fmla="*/ f57 1 f38"/>
                <a:gd name="f74" fmla="*/ f58 1 f39"/>
                <a:gd name="f75" fmla="*/ f59 1 f38"/>
                <a:gd name="f76" fmla="*/ f60 1 f38"/>
                <a:gd name="f77" fmla="*/ f61 1 f38"/>
                <a:gd name="f78" fmla="*/ f62 1 f39"/>
                <a:gd name="f79" fmla="*/ f63 1 f39"/>
                <a:gd name="f80" fmla="*/ f64 1 f39"/>
                <a:gd name="f81" fmla="*/ f65 f29 1"/>
                <a:gd name="f82" fmla="*/ f66 f29 1"/>
                <a:gd name="f83" fmla="*/ f68 f30 1"/>
                <a:gd name="f84" fmla="*/ f67 f30 1"/>
                <a:gd name="f85" fmla="*/ f69 f29 1"/>
                <a:gd name="f86" fmla="*/ f70 f30 1"/>
                <a:gd name="f87" fmla="*/ f71 f29 1"/>
                <a:gd name="f88" fmla="*/ f72 f30 1"/>
                <a:gd name="f89" fmla="*/ f73 f29 1"/>
                <a:gd name="f90" fmla="*/ f74 f30 1"/>
                <a:gd name="f91" fmla="*/ f75 f29 1"/>
                <a:gd name="f92" fmla="*/ f76 f29 1"/>
                <a:gd name="f93" fmla="*/ f77 f29 1"/>
                <a:gd name="f94" fmla="*/ f78 f30 1"/>
                <a:gd name="f95" fmla="*/ f79 f30 1"/>
                <a:gd name="f96" fmla="*/ f8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5" y="f86"/>
                </a:cxn>
                <a:cxn ang="f52">
                  <a:pos x="f87" y="f88"/>
                </a:cxn>
                <a:cxn ang="f52">
                  <a:pos x="f89" y="f90"/>
                </a:cxn>
                <a:cxn ang="f52">
                  <a:pos x="f91" y="f90"/>
                </a:cxn>
                <a:cxn ang="f52">
                  <a:pos x="f92" y="f88"/>
                </a:cxn>
                <a:cxn ang="f52">
                  <a:pos x="f93" y="f86"/>
                </a:cxn>
                <a:cxn ang="f52">
                  <a:pos x="f93" y="f94"/>
                </a:cxn>
                <a:cxn ang="f52">
                  <a:pos x="f92" y="f95"/>
                </a:cxn>
                <a:cxn ang="f52">
                  <a:pos x="f91" y="f96"/>
                </a:cxn>
                <a:cxn ang="f52">
                  <a:pos x="f89" y="f96"/>
                </a:cxn>
                <a:cxn ang="f52">
                  <a:pos x="f87" y="f95"/>
                </a:cxn>
                <a:cxn ang="f52">
                  <a:pos x="f85" y="f94"/>
                </a:cxn>
                <a:cxn ang="f52">
                  <a:pos x="f85" y="f86"/>
                </a:cxn>
              </a:cxnLst>
              <a:rect l="f81" t="f84" r="f82" b="f83"/>
              <a:pathLst>
                <a:path w="2514336" h="1702434">
                  <a:moveTo>
                    <a:pt x="f5" y="f8"/>
                  </a:moveTo>
                  <a:cubicBezTo>
                    <a:pt x="f5" y="f9"/>
                    <a:pt x="f10" y="f11"/>
                    <a:pt x="f12" y="f12"/>
                  </a:cubicBezTo>
                  <a:cubicBezTo>
                    <a:pt x="f13" y="f10"/>
                    <a:pt x="f9" y="f5"/>
                    <a:pt x="f8" y="f5"/>
                  </a:cubicBezTo>
                  <a:lnTo>
                    <a:pt x="f14" y="f5"/>
                  </a:lnTo>
                  <a:cubicBezTo>
                    <a:pt x="f15" y="f5"/>
                    <a:pt x="f16" y="f10"/>
                    <a:pt x="f17" y="f12"/>
                  </a:cubicBezTo>
                  <a:cubicBezTo>
                    <a:pt x="f18" y="f13"/>
                    <a:pt x="f6" y="f9"/>
                    <a:pt x="f6" y="f8"/>
                  </a:cubicBezTo>
                  <a:lnTo>
                    <a:pt x="f6" y="f19"/>
                  </a:lnTo>
                  <a:cubicBezTo>
                    <a:pt x="f6" y="f20"/>
                    <a:pt x="f21" y="f22"/>
                    <a:pt x="f17" y="f23"/>
                  </a:cubicBezTo>
                  <a:cubicBezTo>
                    <a:pt x="f24" y="f25"/>
                    <a:pt x="f15" y="f7"/>
                    <a:pt x="f14" y="f7"/>
                  </a:cubicBezTo>
                  <a:lnTo>
                    <a:pt x="f8" y="f7"/>
                  </a:lnTo>
                  <a:cubicBezTo>
                    <a:pt x="f9" y="f7"/>
                    <a:pt x="f11" y="f26"/>
                    <a:pt x="f12" y="f23"/>
                  </a:cubicBezTo>
                  <a:cubicBezTo>
                    <a:pt x="f10" y="f27"/>
                    <a:pt x="f5" y="f20"/>
                    <a:pt x="f5" y="f19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7A7A7A"/>
                </a:gs>
                <a:gs pos="100000">
                  <a:srgbClr val="A1A1A1"/>
                </a:gs>
              </a:gsLst>
              <a:lin ang="16200000"/>
            </a:gradFill>
            <a:ln>
              <a:noFill/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174549" tIns="174549" rIns="174549" bIns="174549" anchor="ctr" anchorCtr="1" compatLnSpc="1"/>
            <a:lstStyle/>
            <a:p>
              <a:pPr marL="0" marR="0" lvl="0" indent="0" algn="ctr" defTabSz="106680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0" u="none" strike="noStrike" kern="1200" cap="none" spc="0" baseline="0" dirty="0" smtClean="0">
                  <a:solidFill>
                    <a:srgbClr val="000000"/>
                  </a:solidFill>
                  <a:effectLst>
                    <a:outerShdw dist="38996" dir="5459597">
                      <a:srgbClr val="000000"/>
                    </a:outerShdw>
                  </a:effectLst>
                  <a:uFillTx/>
                  <a:latin typeface="Verdana"/>
                </a:rPr>
                <a:t>E-Laws Technical Working Group </a:t>
              </a:r>
              <a:endParaRPr lang="en-US" sz="2400" b="1" i="0" u="none" strike="noStrike" kern="1200" cap="none" spc="0" baseline="0" dirty="0">
                <a:solidFill>
                  <a:srgbClr val="000000"/>
                </a:solidFill>
                <a:effectLst>
                  <a:outerShdw dist="38996" dir="5459597">
                    <a:srgbClr val="000000"/>
                  </a:outerShdw>
                </a:effectLst>
                <a:uFillTx/>
                <a:latin typeface="Verdana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180905" y="1981201"/>
              <a:ext cx="2274533" cy="1752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74532"/>
                <a:gd name="f7" fmla="val 1702434"/>
                <a:gd name="f8" fmla="val 283745"/>
                <a:gd name="f9" fmla="val 208491"/>
                <a:gd name="f10" fmla="val 29895"/>
                <a:gd name="f11" fmla="val 136319"/>
                <a:gd name="f12" fmla="val 83107"/>
                <a:gd name="f13" fmla="val 136320"/>
                <a:gd name="f14" fmla="val 1990787"/>
                <a:gd name="f15" fmla="val 2066041"/>
                <a:gd name="f16" fmla="val 2138213"/>
                <a:gd name="f17" fmla="val 2191425"/>
                <a:gd name="f18" fmla="val 2244637"/>
                <a:gd name="f19" fmla="val 1418689"/>
                <a:gd name="f20" fmla="val 1493943"/>
                <a:gd name="f21" fmla="val 2244638"/>
                <a:gd name="f22" fmla="val 1566115"/>
                <a:gd name="f23" fmla="val 1619327"/>
                <a:gd name="f24" fmla="val 2138212"/>
                <a:gd name="f25" fmla="val 1672540"/>
                <a:gd name="f26" fmla="val 1672539"/>
                <a:gd name="f27" fmla="val 1566114"/>
                <a:gd name="f28" fmla="+- 0 0 -90"/>
                <a:gd name="f29" fmla="*/ f3 1 2274532"/>
                <a:gd name="f30" fmla="*/ f4 1 1702434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2274532"/>
                <a:gd name="f39" fmla="*/ f35 1 1702434"/>
                <a:gd name="f40" fmla="*/ 0 f36 1"/>
                <a:gd name="f41" fmla="*/ 283745 f35 1"/>
                <a:gd name="f42" fmla="*/ 83107 f36 1"/>
                <a:gd name="f43" fmla="*/ 83107 f35 1"/>
                <a:gd name="f44" fmla="*/ 283745 f36 1"/>
                <a:gd name="f45" fmla="*/ 0 f35 1"/>
                <a:gd name="f46" fmla="*/ 1990787 f36 1"/>
                <a:gd name="f47" fmla="*/ 2191425 f36 1"/>
                <a:gd name="f48" fmla="*/ 2274532 f36 1"/>
                <a:gd name="f49" fmla="*/ 1418689 f35 1"/>
                <a:gd name="f50" fmla="*/ 1619327 f35 1"/>
                <a:gd name="f51" fmla="*/ 1702434 f35 1"/>
                <a:gd name="f52" fmla="+- f37 0 f1"/>
                <a:gd name="f53" fmla="*/ f40 1 2274532"/>
                <a:gd name="f54" fmla="*/ f41 1 1702434"/>
                <a:gd name="f55" fmla="*/ f42 1 2274532"/>
                <a:gd name="f56" fmla="*/ f43 1 1702434"/>
                <a:gd name="f57" fmla="*/ f44 1 2274532"/>
                <a:gd name="f58" fmla="*/ f45 1 1702434"/>
                <a:gd name="f59" fmla="*/ f46 1 2274532"/>
                <a:gd name="f60" fmla="*/ f47 1 2274532"/>
                <a:gd name="f61" fmla="*/ f48 1 2274532"/>
                <a:gd name="f62" fmla="*/ f49 1 1702434"/>
                <a:gd name="f63" fmla="*/ f50 1 1702434"/>
                <a:gd name="f64" fmla="*/ f51 1 1702434"/>
                <a:gd name="f65" fmla="*/ f31 1 f38"/>
                <a:gd name="f66" fmla="*/ f32 1 f38"/>
                <a:gd name="f67" fmla="*/ f31 1 f39"/>
                <a:gd name="f68" fmla="*/ f33 1 f39"/>
                <a:gd name="f69" fmla="*/ f53 1 f38"/>
                <a:gd name="f70" fmla="*/ f54 1 f39"/>
                <a:gd name="f71" fmla="*/ f55 1 f38"/>
                <a:gd name="f72" fmla="*/ f56 1 f39"/>
                <a:gd name="f73" fmla="*/ f57 1 f38"/>
                <a:gd name="f74" fmla="*/ f58 1 f39"/>
                <a:gd name="f75" fmla="*/ f59 1 f38"/>
                <a:gd name="f76" fmla="*/ f60 1 f38"/>
                <a:gd name="f77" fmla="*/ f61 1 f38"/>
                <a:gd name="f78" fmla="*/ f62 1 f39"/>
                <a:gd name="f79" fmla="*/ f63 1 f39"/>
                <a:gd name="f80" fmla="*/ f64 1 f39"/>
                <a:gd name="f81" fmla="*/ f65 f29 1"/>
                <a:gd name="f82" fmla="*/ f66 f29 1"/>
                <a:gd name="f83" fmla="*/ f68 f30 1"/>
                <a:gd name="f84" fmla="*/ f67 f30 1"/>
                <a:gd name="f85" fmla="*/ f69 f29 1"/>
                <a:gd name="f86" fmla="*/ f70 f30 1"/>
                <a:gd name="f87" fmla="*/ f71 f29 1"/>
                <a:gd name="f88" fmla="*/ f72 f30 1"/>
                <a:gd name="f89" fmla="*/ f73 f29 1"/>
                <a:gd name="f90" fmla="*/ f74 f30 1"/>
                <a:gd name="f91" fmla="*/ f75 f29 1"/>
                <a:gd name="f92" fmla="*/ f76 f29 1"/>
                <a:gd name="f93" fmla="*/ f77 f29 1"/>
                <a:gd name="f94" fmla="*/ f78 f30 1"/>
                <a:gd name="f95" fmla="*/ f79 f30 1"/>
                <a:gd name="f96" fmla="*/ f8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5" y="f86"/>
                </a:cxn>
                <a:cxn ang="f52">
                  <a:pos x="f87" y="f88"/>
                </a:cxn>
                <a:cxn ang="f52">
                  <a:pos x="f89" y="f90"/>
                </a:cxn>
                <a:cxn ang="f52">
                  <a:pos x="f91" y="f90"/>
                </a:cxn>
                <a:cxn ang="f52">
                  <a:pos x="f92" y="f88"/>
                </a:cxn>
                <a:cxn ang="f52">
                  <a:pos x="f93" y="f86"/>
                </a:cxn>
                <a:cxn ang="f52">
                  <a:pos x="f93" y="f94"/>
                </a:cxn>
                <a:cxn ang="f52">
                  <a:pos x="f92" y="f95"/>
                </a:cxn>
                <a:cxn ang="f52">
                  <a:pos x="f91" y="f96"/>
                </a:cxn>
                <a:cxn ang="f52">
                  <a:pos x="f89" y="f96"/>
                </a:cxn>
                <a:cxn ang="f52">
                  <a:pos x="f87" y="f95"/>
                </a:cxn>
                <a:cxn ang="f52">
                  <a:pos x="f85" y="f94"/>
                </a:cxn>
                <a:cxn ang="f52">
                  <a:pos x="f85" y="f86"/>
                </a:cxn>
              </a:cxnLst>
              <a:rect l="f81" t="f84" r="f82" b="f83"/>
              <a:pathLst>
                <a:path w="2274532" h="1702434">
                  <a:moveTo>
                    <a:pt x="f5" y="f8"/>
                  </a:moveTo>
                  <a:cubicBezTo>
                    <a:pt x="f5" y="f9"/>
                    <a:pt x="f10" y="f11"/>
                    <a:pt x="f12" y="f12"/>
                  </a:cubicBezTo>
                  <a:cubicBezTo>
                    <a:pt x="f13" y="f10"/>
                    <a:pt x="f9" y="f5"/>
                    <a:pt x="f8" y="f5"/>
                  </a:cubicBezTo>
                  <a:lnTo>
                    <a:pt x="f14" y="f5"/>
                  </a:lnTo>
                  <a:cubicBezTo>
                    <a:pt x="f15" y="f5"/>
                    <a:pt x="f16" y="f10"/>
                    <a:pt x="f17" y="f12"/>
                  </a:cubicBezTo>
                  <a:cubicBezTo>
                    <a:pt x="f18" y="f13"/>
                    <a:pt x="f6" y="f9"/>
                    <a:pt x="f6" y="f8"/>
                  </a:cubicBezTo>
                  <a:lnTo>
                    <a:pt x="f6" y="f19"/>
                  </a:lnTo>
                  <a:cubicBezTo>
                    <a:pt x="f6" y="f20"/>
                    <a:pt x="f21" y="f22"/>
                    <a:pt x="f17" y="f23"/>
                  </a:cubicBezTo>
                  <a:cubicBezTo>
                    <a:pt x="f24" y="f25"/>
                    <a:pt x="f15" y="f7"/>
                    <a:pt x="f14" y="f7"/>
                  </a:cubicBezTo>
                  <a:lnTo>
                    <a:pt x="f8" y="f7"/>
                  </a:lnTo>
                  <a:cubicBezTo>
                    <a:pt x="f9" y="f7"/>
                    <a:pt x="f11" y="f26"/>
                    <a:pt x="f12" y="f23"/>
                  </a:cubicBezTo>
                  <a:cubicBezTo>
                    <a:pt x="f10" y="f27"/>
                    <a:pt x="f5" y="f20"/>
                    <a:pt x="f5" y="f19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373737"/>
                </a:gs>
                <a:gs pos="100000">
                  <a:srgbClr val="4A4A4A"/>
                </a:gs>
              </a:gsLst>
              <a:lin ang="16200000"/>
            </a:gradFill>
            <a:ln>
              <a:noFill/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174549" tIns="174549" rIns="174549" bIns="174549" anchor="ctr" anchorCtr="1" compatLnSpc="1"/>
            <a:lstStyle/>
            <a:p>
              <a:pPr marL="0" marR="0" lvl="0" indent="0" algn="ctr" defTabSz="106680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50" baseline="0" dirty="0" smtClean="0">
                  <a:solidFill>
                    <a:srgbClr val="FFFF00"/>
                  </a:solidFill>
                  <a:effectLst>
                    <a:outerShdw blurRad="152400" dist="50804" dir="5400000">
                      <a:srgbClr val="000000"/>
                    </a:outerShdw>
                  </a:effectLst>
                  <a:uFillTx/>
                  <a:latin typeface="Verdana"/>
                </a:rPr>
                <a:t>E-government Coordinating Committee</a:t>
              </a:r>
              <a:endParaRPr lang="en-US" sz="2000" b="1" i="0" u="none" strike="noStrike" kern="1200" cap="none" spc="50" baseline="0" dirty="0">
                <a:solidFill>
                  <a:srgbClr val="FFFF00"/>
                </a:solidFill>
                <a:effectLst>
                  <a:outerShdw blurRad="152400" dist="50804" dir="5400000">
                    <a:srgbClr val="000000"/>
                  </a:outerShdw>
                </a:effectLst>
                <a:uFillTx/>
                <a:latin typeface="Verdana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143000" y="4724400"/>
            <a:ext cx="7010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Appointment of Consultant/ Budgeting / Stakeholder consultations  2006 - 2010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6477000" y="4038600"/>
            <a:ext cx="2057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Ongoing /current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7162800" y="3733800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755704"/>
            <a:ext cx="7772400" cy="954107"/>
          </a:xfrm>
        </p:spPr>
        <p:txBody>
          <a:bodyPr/>
          <a:lstStyle/>
          <a:p>
            <a:pPr lvl="0"/>
            <a:r>
              <a:rPr lang="en-ZA" sz="2800" dirty="0" smtClean="0"/>
              <a:t>Namibia Policy directives /developments (IV)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84208" y="1989141"/>
            <a:ext cx="7772400" cy="3421060"/>
          </a:xfrm>
        </p:spPr>
        <p:txBody>
          <a:bodyPr/>
          <a:lstStyle/>
          <a:p>
            <a:pPr lvl="0">
              <a:spcBef>
                <a:spcPts val="9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Establishment of the MICT </a:t>
            </a:r>
            <a:r>
              <a:rPr lang="en-US" sz="2800" dirty="0" smtClean="0"/>
              <a:t>in 2008 also led to a (revised) policy statement : it will ensure that Namibia will have in place a e-transactions law that will “establish trust and confidence in secure electronic transaction by the public...”  </a:t>
            </a:r>
            <a:endParaRPr lang="en-US" sz="2800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8804272" y="0"/>
            <a:ext cx="339727" cy="2444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5B8959D-5872-4BB4-BD75-398FE6C2F7B0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en-US" sz="1000" b="0" i="0" u="none" strike="noStrike" kern="1200" cap="none" spc="0" baseline="0">
              <a:solidFill>
                <a:srgbClr val="0E438A"/>
              </a:solidFill>
              <a:uFillTx/>
              <a:latin typeface="Zurich BT"/>
              <a:ea typeface="ＭＳ Ｐゴシック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3547"/>
            <a:ext cx="7772400" cy="954107"/>
          </a:xfrm>
        </p:spPr>
        <p:txBody>
          <a:bodyPr/>
          <a:lstStyle/>
          <a:p>
            <a:r>
              <a:rPr lang="en-ZA" sz="2800" dirty="0" smtClean="0"/>
              <a:t>Namibia Policy directives /developments (IV)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419600"/>
          </a:xfrm>
        </p:spPr>
        <p:txBody>
          <a:bodyPr/>
          <a:lstStyle/>
          <a:p>
            <a:r>
              <a:rPr lang="en-US" sz="2800" dirty="0" smtClean="0"/>
              <a:t>NDP III – to promote Namibia as a information / knowledge-based society: </a:t>
            </a:r>
            <a:r>
              <a:rPr lang="en-US" sz="2800" dirty="0" smtClean="0">
                <a:solidFill>
                  <a:srgbClr val="FF0000"/>
                </a:solidFill>
              </a:rPr>
              <a:t>also, there must be laws on e-transactions.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Draft Bill </a:t>
            </a:r>
            <a:r>
              <a:rPr lang="en-US" sz="2800" dirty="0" smtClean="0">
                <a:solidFill>
                  <a:srgbClr val="FF0000"/>
                </a:solidFill>
              </a:rPr>
              <a:t> reviewed </a:t>
            </a:r>
            <a:r>
              <a:rPr lang="en-US" sz="2800" dirty="0" smtClean="0">
                <a:solidFill>
                  <a:schemeClr val="tx1"/>
                </a:solidFill>
              </a:rPr>
              <a:t>by Cabinet </a:t>
            </a:r>
            <a:r>
              <a:rPr lang="en-US" sz="2800" dirty="0" err="1" smtClean="0">
                <a:solidFill>
                  <a:schemeClr val="tx1"/>
                </a:solidFill>
              </a:rPr>
              <a:t>Comm</a:t>
            </a:r>
            <a:r>
              <a:rPr lang="en-US" sz="2800" dirty="0" smtClean="0">
                <a:solidFill>
                  <a:schemeClr val="tx1"/>
                </a:solidFill>
              </a:rPr>
              <a:t> on Legislation (twice – 2006 / 2011).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OMAs proceed with IT projects &amp; OPM leads with e-</a:t>
            </a:r>
            <a:r>
              <a:rPr lang="en-US" sz="2800" dirty="0" err="1">
                <a:solidFill>
                  <a:schemeClr val="tx1"/>
                </a:solidFill>
              </a:rPr>
              <a:t>G</a:t>
            </a:r>
            <a:r>
              <a:rPr lang="en-US" sz="2800" dirty="0" err="1" smtClean="0">
                <a:solidFill>
                  <a:schemeClr val="tx1"/>
                </a:solidFill>
              </a:rPr>
              <a:t>ovt</a:t>
            </a:r>
            <a:r>
              <a:rPr lang="en-US" sz="2800" dirty="0" smtClean="0">
                <a:solidFill>
                  <a:schemeClr val="tx1"/>
                </a:solidFill>
              </a:rPr>
              <a:t> : estimated more than </a:t>
            </a:r>
            <a:r>
              <a:rPr lang="en-US" sz="2800" dirty="0" smtClean="0">
                <a:solidFill>
                  <a:srgbClr val="FF0000"/>
                </a:solidFill>
              </a:rPr>
              <a:t>N$120 mill in 2008/11 in budgets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Cabinet 2010: </a:t>
            </a:r>
            <a:r>
              <a:rPr lang="en-US" sz="2800" dirty="0" smtClean="0">
                <a:solidFill>
                  <a:srgbClr val="FF0000"/>
                </a:solidFill>
              </a:rPr>
              <a:t>proceed to enactment stage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lvl="0" hangingPunct="1"/>
            <a:r>
              <a:rPr lang="en-ZA" sz="2800" dirty="0" smtClean="0"/>
              <a:t>Approaches to Drafting of the Law (I) </a:t>
            </a:r>
            <a:endParaRPr lang="en-ZA" sz="2800" dirty="0"/>
          </a:p>
        </p:txBody>
      </p:sp>
      <p:graphicFrame>
        <p:nvGraphicFramePr>
          <p:cNvPr id="19" name="Table Placeholder 18"/>
          <p:cNvGraphicFramePr>
            <a:graphicFrameLocks noGrp="1"/>
          </p:cNvGraphicFramePr>
          <p:nvPr>
            <p:ph type="tbl" idx="1"/>
          </p:nvPr>
        </p:nvGraphicFramePr>
        <p:xfrm>
          <a:off x="609600" y="1066800"/>
          <a:ext cx="82296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472440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800" dirty="0" smtClean="0"/>
                        <a:t>Functional equivalence</a:t>
                      </a:r>
                      <a:r>
                        <a:rPr lang="en-US" sz="2800" baseline="0" dirty="0" smtClean="0"/>
                        <a:t> 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sz="2800" baseline="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800" baseline="0" dirty="0" smtClean="0"/>
                        <a:t>Technology Neutral 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sz="2800" baseline="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800" baseline="0" dirty="0" smtClean="0"/>
                        <a:t>International Best Practice (UNCITRAL ; Model laws)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sz="2800" baseline="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Others</a:t>
                      </a:r>
                      <a:r>
                        <a:rPr lang="en-US" sz="2800" baseline="0" dirty="0" smtClean="0"/>
                        <a:t> : avoid over-legislation  (approach will be incremental); use  regulations ; limit  additional institutional expansion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800" baseline="0" dirty="0" smtClean="0"/>
                        <a:t>Cabinet decision: adopt the 2010 version  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in principle</a:t>
                      </a:r>
                      <a:r>
                        <a:rPr lang="en-US" sz="2800" baseline="0" dirty="0" smtClean="0"/>
                        <a:t>.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sz="2800" baseline="0" dirty="0" smtClean="0"/>
                        <a:t>  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Slide Number Placeholder 3"/>
          <p:cNvSpPr txBox="1"/>
          <p:nvPr/>
        </p:nvSpPr>
        <p:spPr>
          <a:xfrm>
            <a:off x="8531223" y="5648321"/>
            <a:ext cx="549270" cy="396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033111F-0F9F-45AD-88FA-B157EEF7FCA5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en-US" sz="1000" b="0" i="0" u="none" strike="noStrike" kern="1200" cap="none" spc="0" baseline="0">
              <a:solidFill>
                <a:srgbClr val="0E438A"/>
              </a:solidFill>
              <a:uFillTx/>
              <a:latin typeface="Zurich BT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U 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ITU-e</Template>
  <TotalTime>8803</TotalTime>
  <Words>1435</Words>
  <Application>Microsoft Office PowerPoint</Application>
  <PresentationFormat>On-screen Show (4:3)</PresentationFormat>
  <Paragraphs>172</Paragraphs>
  <Slides>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ITU e</vt:lpstr>
      <vt:lpstr>HIPSSA Project </vt:lpstr>
      <vt:lpstr>An overview of Namibia Policy directives /developments (I)</vt:lpstr>
      <vt:lpstr>An overview of Namibia Policy directives /developments (I)</vt:lpstr>
      <vt:lpstr>Namibia Policy directives /developments II</vt:lpstr>
      <vt:lpstr>Namibia Policy directives /developments (III)</vt:lpstr>
      <vt:lpstr>Approaches to drafting of the e-transactions : structure(I) </vt:lpstr>
      <vt:lpstr>Namibia Policy directives /developments (IV)</vt:lpstr>
      <vt:lpstr>Namibia Policy directives /developments (IV)</vt:lpstr>
      <vt:lpstr>Approaches to Drafting of the Law (I) </vt:lpstr>
      <vt:lpstr>2010 Layman’s Legal draft of Bill (II)</vt:lpstr>
      <vt:lpstr>Layman’s Legal drafting of Bill (II)</vt:lpstr>
      <vt:lpstr>Areas covered by draft U/ETC Bill (I)</vt:lpstr>
      <vt:lpstr>Areas covered by draft U/ETC Bill (II)</vt:lpstr>
      <vt:lpstr>Areas covered by draft U/ETC Bill (III)</vt:lpstr>
      <vt:lpstr>Other Areas of draft U/ETC Bill (IV)</vt:lpstr>
      <vt:lpstr>MICT Review of Bill 2012 (I) </vt:lpstr>
      <vt:lpstr>MICT Review of Bill 2012 (I) </vt:lpstr>
      <vt:lpstr>MICT Review of Bill 2012 (II) </vt:lpstr>
      <vt:lpstr>U/ETC Bill to assist interpretation (I)</vt:lpstr>
      <vt:lpstr>U/ETC Bill to assist interpretation (II)</vt:lpstr>
      <vt:lpstr>Next stage </vt:lpstr>
      <vt:lpstr>THANK YOU…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EC project</dc:title>
  <dc:creator>S. Guyot</dc:creator>
  <cp:lastModifiedBy>Jallow, Ida</cp:lastModifiedBy>
  <cp:revision>503</cp:revision>
  <cp:lastPrinted>2001-11-25T13:41:09Z</cp:lastPrinted>
  <dcterms:created xsi:type="dcterms:W3CDTF">2006-05-30T12:53:59Z</dcterms:created>
  <dcterms:modified xsi:type="dcterms:W3CDTF">2013-04-30T09:29:01Z</dcterms:modified>
</cp:coreProperties>
</file>