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gif" ContentType="image/gif"/>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78" r:id="rId2"/>
    <p:sldId id="479" r:id="rId3"/>
    <p:sldId id="480" r:id="rId4"/>
    <p:sldId id="481" r:id="rId5"/>
    <p:sldId id="482" r:id="rId6"/>
    <p:sldId id="483" r:id="rId7"/>
    <p:sldId id="484" r:id="rId8"/>
    <p:sldId id="485" r:id="rId9"/>
    <p:sldId id="486" r:id="rId10"/>
    <p:sldId id="487" r:id="rId11"/>
    <p:sldId id="488" r:id="rId12"/>
    <p:sldId id="489" r:id="rId13"/>
    <p:sldId id="490" r:id="rId14"/>
    <p:sldId id="491" r:id="rId15"/>
    <p:sldId id="492" r:id="rId16"/>
    <p:sldId id="493" r:id="rId17"/>
    <p:sldId id="494" r:id="rId18"/>
    <p:sldId id="495" r:id="rId19"/>
    <p:sldId id="497" r:id="rId20"/>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5pPr>
    <a:lvl6pPr marL="2286000" algn="l" defTabSz="457200" rtl="0" eaLnBrk="1" latinLnBrk="0" hangingPunct="1">
      <a:defRPr sz="1900" kern="1200">
        <a:solidFill>
          <a:srgbClr val="646464"/>
        </a:solidFill>
        <a:latin typeface="Verdana" charset="0"/>
        <a:ea typeface="ＭＳ Ｐゴシック" charset="0"/>
        <a:cs typeface="ＭＳ Ｐゴシック" charset="0"/>
      </a:defRPr>
    </a:lvl6pPr>
    <a:lvl7pPr marL="2743200" algn="l" defTabSz="457200" rtl="0" eaLnBrk="1" latinLnBrk="0" hangingPunct="1">
      <a:defRPr sz="1900" kern="1200">
        <a:solidFill>
          <a:srgbClr val="646464"/>
        </a:solidFill>
        <a:latin typeface="Verdana" charset="0"/>
        <a:ea typeface="ＭＳ Ｐゴシック" charset="0"/>
        <a:cs typeface="ＭＳ Ｐゴシック" charset="0"/>
      </a:defRPr>
    </a:lvl7pPr>
    <a:lvl8pPr marL="3200400" algn="l" defTabSz="457200" rtl="0" eaLnBrk="1" latinLnBrk="0" hangingPunct="1">
      <a:defRPr sz="1900" kern="1200">
        <a:solidFill>
          <a:srgbClr val="646464"/>
        </a:solidFill>
        <a:latin typeface="Verdana" charset="0"/>
        <a:ea typeface="ＭＳ Ｐゴシック" charset="0"/>
        <a:cs typeface="ＭＳ Ｐゴシック" charset="0"/>
      </a:defRPr>
    </a:lvl8pPr>
    <a:lvl9pPr marL="3657600" algn="l" defTabSz="457200" rtl="0" eaLnBrk="1" latinLnBrk="0" hangingPunct="1">
      <a:defRPr sz="1900" kern="1200">
        <a:solidFill>
          <a:srgbClr val="646464"/>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500"/>
    <a:srgbClr val="FF5316"/>
    <a:srgbClr val="9634C1"/>
    <a:srgbClr val="892FB0"/>
    <a:srgbClr val="8F7D50"/>
    <a:srgbClr val="38651B"/>
    <a:srgbClr val="525152"/>
    <a:srgbClr val="646464"/>
    <a:srgbClr val="87BBE0"/>
    <a:srgbClr val="D944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63" autoAdjust="0"/>
  </p:normalViewPr>
  <p:slideViewPr>
    <p:cSldViewPr>
      <p:cViewPr varScale="1">
        <p:scale>
          <a:sx n="78" d="100"/>
          <a:sy n="78" d="100"/>
        </p:scale>
        <p:origin x="-111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BB91C23E-3FDA-7B42-91D2-005BCACC09C6}" type="slidenum">
              <a:rPr lang="en-US"/>
              <a:pPr>
                <a:defRPr/>
              </a:pPr>
              <a:t>‹#›</a:t>
            </a:fld>
            <a:endParaRPr lang="en-US"/>
          </a:p>
        </p:txBody>
      </p:sp>
    </p:spTree>
    <p:extLst>
      <p:ext uri="{BB962C8B-B14F-4D97-AF65-F5344CB8AC3E}">
        <p14:creationId xmlns:p14="http://schemas.microsoft.com/office/powerpoint/2010/main" val="12835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9772EBC8-868B-C64E-969A-F9ADCEB9799B}" type="slidenum">
              <a:rPr lang="en-US"/>
              <a:pPr>
                <a:defRPr/>
              </a:pPr>
              <a:t>‹#›</a:t>
            </a:fld>
            <a:endParaRPr lang="en-US"/>
          </a:p>
        </p:txBody>
      </p:sp>
    </p:spTree>
    <p:extLst>
      <p:ext uri="{BB962C8B-B14F-4D97-AF65-F5344CB8AC3E}">
        <p14:creationId xmlns:p14="http://schemas.microsoft.com/office/powerpoint/2010/main" val="3788632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a:p>
        </p:txBody>
      </p:sp>
    </p:spTree>
    <p:extLst>
      <p:ext uri="{BB962C8B-B14F-4D97-AF65-F5344CB8AC3E}">
        <p14:creationId xmlns:p14="http://schemas.microsoft.com/office/powerpoint/2010/main" val="686511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15</a:t>
            </a:fld>
            <a:endParaRPr lang="en-US"/>
          </a:p>
        </p:txBody>
      </p:sp>
    </p:spTree>
    <p:extLst>
      <p:ext uri="{BB962C8B-B14F-4D97-AF65-F5344CB8AC3E}">
        <p14:creationId xmlns:p14="http://schemas.microsoft.com/office/powerpoint/2010/main" val="3481910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1DDF3D7E-3B35-4228-B8F6-ADD7A76DFE8D}" type="slidenum">
              <a:rPr lang="en-US" smtClean="0"/>
              <a:t>16</a:t>
            </a:fld>
            <a:endParaRPr lang="en-US"/>
          </a:p>
        </p:txBody>
      </p:sp>
    </p:spTree>
    <p:extLst>
      <p:ext uri="{BB962C8B-B14F-4D97-AF65-F5344CB8AC3E}">
        <p14:creationId xmlns:p14="http://schemas.microsoft.com/office/powerpoint/2010/main" val="348191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17</a:t>
            </a:fld>
            <a:endParaRPr lang="en-US"/>
          </a:p>
        </p:txBody>
      </p:sp>
    </p:spTree>
    <p:extLst>
      <p:ext uri="{BB962C8B-B14F-4D97-AF65-F5344CB8AC3E}">
        <p14:creationId xmlns:p14="http://schemas.microsoft.com/office/powerpoint/2010/main" val="641588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18</a:t>
            </a:fld>
            <a:endParaRPr lang="en-US"/>
          </a:p>
        </p:txBody>
      </p:sp>
    </p:spTree>
    <p:extLst>
      <p:ext uri="{BB962C8B-B14F-4D97-AF65-F5344CB8AC3E}">
        <p14:creationId xmlns:p14="http://schemas.microsoft.com/office/powerpoint/2010/main" val="247831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3</a:t>
            </a:fld>
            <a:endParaRPr lang="en-US"/>
          </a:p>
        </p:txBody>
      </p:sp>
    </p:spTree>
    <p:extLst>
      <p:ext uri="{BB962C8B-B14F-4D97-AF65-F5344CB8AC3E}">
        <p14:creationId xmlns:p14="http://schemas.microsoft.com/office/powerpoint/2010/main" val="1072901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4</a:t>
            </a:fld>
            <a:endParaRPr lang="en-US"/>
          </a:p>
        </p:txBody>
      </p:sp>
    </p:spTree>
    <p:extLst>
      <p:ext uri="{BB962C8B-B14F-4D97-AF65-F5344CB8AC3E}">
        <p14:creationId xmlns:p14="http://schemas.microsoft.com/office/powerpoint/2010/main" val="4159116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5</a:t>
            </a:fld>
            <a:endParaRPr lang="en-US"/>
          </a:p>
        </p:txBody>
      </p:sp>
    </p:spTree>
    <p:extLst>
      <p:ext uri="{BB962C8B-B14F-4D97-AF65-F5344CB8AC3E}">
        <p14:creationId xmlns:p14="http://schemas.microsoft.com/office/powerpoint/2010/main" val="337165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10</a:t>
            </a:fld>
            <a:endParaRPr lang="en-US"/>
          </a:p>
        </p:txBody>
      </p:sp>
    </p:spTree>
    <p:extLst>
      <p:ext uri="{BB962C8B-B14F-4D97-AF65-F5344CB8AC3E}">
        <p14:creationId xmlns:p14="http://schemas.microsoft.com/office/powerpoint/2010/main" val="268267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11</a:t>
            </a:fld>
            <a:endParaRPr lang="en-US"/>
          </a:p>
        </p:txBody>
      </p:sp>
    </p:spTree>
    <p:extLst>
      <p:ext uri="{BB962C8B-B14F-4D97-AF65-F5344CB8AC3E}">
        <p14:creationId xmlns:p14="http://schemas.microsoft.com/office/powerpoint/2010/main" val="328261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12</a:t>
            </a:fld>
            <a:endParaRPr lang="en-US"/>
          </a:p>
        </p:txBody>
      </p:sp>
    </p:spTree>
    <p:extLst>
      <p:ext uri="{BB962C8B-B14F-4D97-AF65-F5344CB8AC3E}">
        <p14:creationId xmlns:p14="http://schemas.microsoft.com/office/powerpoint/2010/main" val="4265106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13</a:t>
            </a:fld>
            <a:endParaRPr lang="en-US"/>
          </a:p>
        </p:txBody>
      </p:sp>
    </p:spTree>
    <p:extLst>
      <p:ext uri="{BB962C8B-B14F-4D97-AF65-F5344CB8AC3E}">
        <p14:creationId xmlns:p14="http://schemas.microsoft.com/office/powerpoint/2010/main" val="4239397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14</a:t>
            </a:fld>
            <a:endParaRPr lang="en-US"/>
          </a:p>
        </p:txBody>
      </p:sp>
    </p:spTree>
    <p:extLst>
      <p:ext uri="{BB962C8B-B14F-4D97-AF65-F5344CB8AC3E}">
        <p14:creationId xmlns:p14="http://schemas.microsoft.com/office/powerpoint/2010/main" val="15532746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emf"/><Relationship Id="rId7" Type="http://schemas.openxmlformats.org/officeDocument/2006/relationships/image" Target="../media/image3.jpeg"/><Relationship Id="rId8"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ea typeface="+mn-ea"/>
                <a:cs typeface="+mn-cs"/>
              </a:rPr>
              <a:t>International</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Telecommunication</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8"/>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white">
          <a:xfrm>
            <a:off x="16726" y="5871859"/>
            <a:ext cx="19446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Description : Description: C:\Users\Administrator\Documents\ACPLOGOC.TIF"/>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37307" y="6236494"/>
            <a:ext cx="9191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3736976" y="6063456"/>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195050" y="6008911"/>
            <a:ext cx="11112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dministrator\Desktop\logo_ce-en.jpg"/>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7677688" y="5840755"/>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untitled"/>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004048" y="6093296"/>
            <a:ext cx="854710" cy="599440"/>
          </a:xfrm>
          <a:prstGeom prst="rect">
            <a:avLst/>
          </a:prstGeom>
          <a:noFill/>
          <a:ln>
            <a:noFill/>
          </a:ln>
        </p:spPr>
      </p:pic>
    </p:spTree>
    <p:extLst>
      <p:ext uri="{BB962C8B-B14F-4D97-AF65-F5344CB8AC3E}">
        <p14:creationId xmlns:p14="http://schemas.microsoft.com/office/powerpoint/2010/main" val="2297932620"/>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844D917-4624-DD48-B259-E8C4ABF4445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3022678"/>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D7C4E1E-61FD-6147-A415-960A78237C67}"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380632077"/>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A4A8936-792C-8443-9FC8-870A7DB3B22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640124961"/>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7E15E3B5-1ECF-6546-8234-EB1034F6B94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954302651"/>
      </p:ext>
    </p:extLst>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bou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077FB3B-20DA-4D0E-BF16-8262B7156612}" type="datetime1">
              <a:rPr lang="en-US" smtClean="0"/>
              <a:pPr/>
              <a:t>02/05/2013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
        <p:nvSpPr>
          <p:cNvPr id="10" name="Text Placeholder 9"/>
          <p:cNvSpPr>
            <a:spLocks noGrp="1"/>
          </p:cNvSpPr>
          <p:nvPr>
            <p:ph type="body" sz="quarter" idx="14"/>
          </p:nvPr>
        </p:nvSpPr>
        <p:spPr>
          <a:xfrm>
            <a:off x="563880" y="304800"/>
            <a:ext cx="4846320" cy="381000"/>
          </a:xfrm>
        </p:spPr>
        <p:txBody>
          <a:bodyPr bIns="0" anchor="b" anchorCtr="0">
            <a:noAutofit/>
          </a:bodyPr>
          <a:lstStyle>
            <a:lvl1pPr marL="0" indent="0">
              <a:buNone/>
              <a:defRPr sz="2400" b="1" cap="all" baseline="0"/>
            </a:lvl1pPr>
            <a:lvl2pPr marL="228600" indent="0">
              <a:buNone/>
              <a:defRPr sz="2400" b="1"/>
            </a:lvl2pPr>
            <a:lvl3pPr marL="457200" indent="0">
              <a:buNone/>
              <a:defRPr sz="2400" b="1"/>
            </a:lvl3pPr>
            <a:lvl4pPr marL="685800" indent="0">
              <a:buNone/>
              <a:defRPr sz="2400" b="1"/>
            </a:lvl4pPr>
            <a:lvl5pPr marL="914400" indent="0">
              <a:buNone/>
              <a:defRPr sz="2400" b="1"/>
            </a:lvl5pPr>
          </a:lstStyle>
          <a:p>
            <a:pPr lvl="0"/>
            <a:r>
              <a:rPr lang="en-GB" smtClean="0"/>
              <a:t>Click to edit Master text styles</a:t>
            </a:r>
          </a:p>
        </p:txBody>
      </p:sp>
      <p:sp>
        <p:nvSpPr>
          <p:cNvPr id="13" name="Text Placeholder 12"/>
          <p:cNvSpPr>
            <a:spLocks noGrp="1"/>
          </p:cNvSpPr>
          <p:nvPr>
            <p:ph type="body" sz="quarter" idx="15"/>
          </p:nvPr>
        </p:nvSpPr>
        <p:spPr>
          <a:xfrm>
            <a:off x="563880" y="701040"/>
            <a:ext cx="4846320" cy="685800"/>
          </a:xfrm>
        </p:spPr>
        <p:txBody>
          <a:bodyPr tIns="0">
            <a:noAutofit/>
          </a:bodyPr>
          <a:lstStyle>
            <a:lvl1pPr marL="0" indent="0">
              <a:spcBef>
                <a:spcPts val="0"/>
              </a:spcBef>
              <a:buNone/>
              <a:defRPr sz="1800"/>
            </a:lvl1pPr>
            <a:lvl2pPr marL="228600" indent="0">
              <a:buNone/>
              <a:defRPr sz="1800"/>
            </a:lvl2pPr>
            <a:lvl3pPr marL="457200" indent="0">
              <a:buNone/>
              <a:defRPr sz="1800"/>
            </a:lvl3pPr>
            <a:lvl4pPr marL="685800" indent="0">
              <a:buNone/>
              <a:defRPr sz="1800"/>
            </a:lvl4pPr>
            <a:lvl5pPr marL="914400" indent="0">
              <a:buNone/>
              <a:defRPr sz="1800"/>
            </a:lvl5pPr>
          </a:lstStyle>
          <a:p>
            <a:pPr lvl="0"/>
            <a:r>
              <a:rPr lang="en-GB" smtClean="0"/>
              <a:t>Click to edit Master text styles</a:t>
            </a:r>
          </a:p>
        </p:txBody>
      </p:sp>
      <p:sp>
        <p:nvSpPr>
          <p:cNvPr id="15" name="Picture Placeholder 14"/>
          <p:cNvSpPr>
            <a:spLocks noGrp="1"/>
          </p:cNvSpPr>
          <p:nvPr>
            <p:ph type="pic" sz="quarter" idx="16" hasCustomPrompt="1"/>
          </p:nvPr>
        </p:nvSpPr>
        <p:spPr>
          <a:xfrm>
            <a:off x="5867400" y="533400"/>
            <a:ext cx="2438400" cy="2031326"/>
          </a:xfrm>
          <a:ln>
            <a:solidFill>
              <a:schemeClr val="bg1"/>
            </a:solidFill>
          </a:ln>
        </p:spPr>
        <p:txBody>
          <a:bodyPr tIns="91440"/>
          <a:lstStyle>
            <a:lvl1pPr marL="0" indent="0" algn="ctr">
              <a:buFontTx/>
              <a:buNone/>
              <a:defRPr baseline="0"/>
            </a:lvl1pPr>
          </a:lstStyle>
          <a:p>
            <a:r>
              <a:rPr lang="en-US" dirty="0" smtClean="0"/>
              <a:t>[Click to insert Logo / Brand Image]</a:t>
            </a:r>
            <a:endParaRPr lang="en-US" dirty="0"/>
          </a:p>
        </p:txBody>
      </p:sp>
      <p:sp>
        <p:nvSpPr>
          <p:cNvPr id="17" name="Text Placeholder 16"/>
          <p:cNvSpPr>
            <a:spLocks noGrp="1"/>
          </p:cNvSpPr>
          <p:nvPr>
            <p:ph type="body" sz="quarter" idx="17" hasCustomPrompt="1"/>
          </p:nvPr>
        </p:nvSpPr>
        <p:spPr>
          <a:xfrm>
            <a:off x="3581400" y="2819401"/>
            <a:ext cx="5257800" cy="3505199"/>
          </a:xfrm>
        </p:spPr>
        <p:txBody>
          <a:bodyPr>
            <a:normAutofit/>
          </a:bodyPr>
          <a:lstStyle>
            <a:lvl1pPr>
              <a:defRPr sz="1800" baseline="0">
                <a:solidFill>
                  <a:schemeClr val="tx2"/>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200">
                <a:solidFill>
                  <a:schemeClr val="tx2"/>
                </a:solidFill>
              </a:defRPr>
            </a:lvl5pPr>
          </a:lstStyle>
          <a:p>
            <a:pPr lvl="0"/>
            <a:r>
              <a:rPr lang="en-US" dirty="0" smtClean="0"/>
              <a:t>[insert your bio or company information]</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6"/>
          <p:cNvSpPr>
            <a:spLocks noGrp="1"/>
          </p:cNvSpPr>
          <p:nvPr>
            <p:ph type="pic" sz="quarter" idx="13" hasCustomPrompt="1"/>
          </p:nvPr>
        </p:nvSpPr>
        <p:spPr>
          <a:xfrm>
            <a:off x="676690" y="1642472"/>
            <a:ext cx="2483254" cy="3234328"/>
          </a:xfrm>
          <a:ln w="228600" cap="sq" cmpd="sng">
            <a:noFill/>
            <a:miter lim="800000"/>
          </a:ln>
        </p:spPr>
        <p:txBody>
          <a:bodyPr tIns="274320"/>
          <a:lstStyle>
            <a:lvl1pPr marL="0" indent="0" algn="ctr">
              <a:buFontTx/>
              <a:buNone/>
              <a:defRPr/>
            </a:lvl1pPr>
          </a:lstStyle>
          <a:p>
            <a:r>
              <a:rPr lang="en-US" dirty="0" smtClean="0"/>
              <a:t>[Click icon to insert photo]</a:t>
            </a:r>
            <a:endParaRPr lang="en-US" dirty="0"/>
          </a:p>
        </p:txBody>
      </p:sp>
    </p:spTree>
    <p:extLst>
      <p:ext uri="{BB962C8B-B14F-4D97-AF65-F5344CB8AC3E}">
        <p14:creationId xmlns:p14="http://schemas.microsoft.com/office/powerpoint/2010/main" val="3080844857"/>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077FB3B-20DA-4D0E-BF16-8262B7156612}" type="datetime1">
              <a:rPr lang="en-US" smtClean="0"/>
              <a:pPr/>
              <a:t>02/05/2013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
        <p:nvSpPr>
          <p:cNvPr id="7" name="Content Placeholder 6"/>
          <p:cNvSpPr>
            <a:spLocks noGrp="1"/>
          </p:cNvSpPr>
          <p:nvPr>
            <p:ph sz="quarter" idx="13"/>
          </p:nvPr>
        </p:nvSpPr>
        <p:spPr>
          <a:xfrm>
            <a:off x="457200" y="533400"/>
            <a:ext cx="8229600" cy="5715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2393758762"/>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ontent with Marker">
    <p:spTree>
      <p:nvGrpSpPr>
        <p:cNvPr id="1" name=""/>
        <p:cNvGrpSpPr/>
        <p:nvPr/>
      </p:nvGrpSpPr>
      <p:grpSpPr>
        <a:xfrm>
          <a:off x="0" y="0"/>
          <a:ext cx="0" cy="0"/>
          <a:chOff x="0" y="0"/>
          <a:chExt cx="0" cy="0"/>
        </a:xfrm>
      </p:grpSpPr>
      <p:sp>
        <p:nvSpPr>
          <p:cNvPr id="2" name="Title 1"/>
          <p:cNvSpPr>
            <a:spLocks noGrp="1"/>
          </p:cNvSpPr>
          <p:nvPr>
            <p:ph type="title"/>
          </p:nvPr>
        </p:nvSpPr>
        <p:spPr>
          <a:xfrm>
            <a:off x="1908174" y="408372"/>
            <a:ext cx="6778625" cy="1039427"/>
          </a:xfrm>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2057399"/>
            <a:ext cx="8229600" cy="4267201"/>
          </a:xfrm>
        </p:spPr>
        <p:txBody>
          <a:bodyPr/>
          <a:lstStyle>
            <a:lvl1pPr marL="228600" indent="-228600">
              <a:buFont typeface="Wingdings" pitchFamily="2" charset="2"/>
              <a:buChar char="Ø"/>
              <a:defRPr sz="2200">
                <a:solidFill>
                  <a:schemeClr val="tx1"/>
                </a:solidFill>
              </a:defRPr>
            </a:lvl1pPr>
            <a:lvl2pPr marL="457200" indent="-228600">
              <a:buFont typeface="Wingdings" pitchFamily="2" charset="2"/>
              <a:buChar char="Ø"/>
              <a:defRPr>
                <a:solidFill>
                  <a:schemeClr val="tx1"/>
                </a:solidFill>
              </a:defRPr>
            </a:lvl2pPr>
            <a:lvl3pPr marL="685800" indent="-228600">
              <a:buFont typeface="Wingdings" pitchFamily="2" charset="2"/>
              <a:buChar char="Ø"/>
              <a:defRPr>
                <a:solidFill>
                  <a:schemeClr val="tx1"/>
                </a:solidFill>
              </a:defRPr>
            </a:lvl3pPr>
            <a:lvl4pPr marL="914400" indent="-228600">
              <a:buFont typeface="Wingdings" pitchFamily="2" charset="2"/>
              <a:buChar char="Ø"/>
              <a:defRPr>
                <a:solidFill>
                  <a:schemeClr val="tx1"/>
                </a:solidFill>
              </a:defRPr>
            </a:lvl4pPr>
            <a:lvl5pPr marL="1143000" indent="-228600">
              <a:buFont typeface="Wingdings" pitchFamily="2" charset="2"/>
              <a:buChar char="Ø"/>
              <a:defRPr>
                <a:solidFill>
                  <a:schemeClr val="tx1"/>
                </a:solidFill>
              </a:defRPr>
            </a:lvl5pPr>
            <a:lvl6pPr marL="1371600" indent="-228600">
              <a:buFont typeface="Wingdings" pitchFamily="2" charset="2"/>
              <a:buChar char="Ø"/>
              <a:defRPr sz="1600">
                <a:solidFill>
                  <a:schemeClr val="tx1">
                    <a:lumMod val="75000"/>
                    <a:lumOff val="25000"/>
                  </a:schemeClr>
                </a:solidFill>
              </a:defRPr>
            </a:lvl6pPr>
            <a:lvl7pPr marL="1600200" indent="-228600">
              <a:buClr>
                <a:schemeClr val="accent1"/>
              </a:buClr>
              <a:buFont typeface="Wingdings" pitchFamily="2" charset="2"/>
              <a:buChar char="Ø"/>
              <a:defRPr sz="1600">
                <a:solidFill>
                  <a:schemeClr val="tx1">
                    <a:lumMod val="75000"/>
                    <a:lumOff val="25000"/>
                  </a:schemeClr>
                </a:solidFill>
              </a:defRPr>
            </a:lvl7pPr>
            <a:lvl8pPr marL="1828800" indent="-228600">
              <a:buClr>
                <a:schemeClr val="accent1"/>
              </a:buClr>
              <a:buFont typeface="Wingdings" pitchFamily="2" charset="2"/>
              <a:buChar char="Ø"/>
              <a:defRPr sz="1600">
                <a:solidFill>
                  <a:schemeClr val="tx1">
                    <a:lumMod val="75000"/>
                    <a:lumOff val="25000"/>
                  </a:schemeClr>
                </a:solidFill>
              </a:defRPr>
            </a:lvl8pPr>
            <a:lvl9pPr marL="2057400" indent="-228600">
              <a:buClr>
                <a:schemeClr val="accent1"/>
              </a:buClr>
              <a:buFont typeface="Wingdings" pitchFamily="2" charset="2"/>
              <a:buChar char="Ø"/>
              <a:defRPr sz="1600" baseline="0">
                <a:solidFill>
                  <a:schemeClr val="tx1">
                    <a:lumMod val="75000"/>
                    <a:lumOff val="25000"/>
                  </a:schemeClr>
                </a:solidFill>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259A7B8-0EC4-44C9-AFEF-25E144F11C06}" type="datetime1">
              <a:rPr lang="en-US"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
        <p:nvSpPr>
          <p:cNvPr id="13" name="Text Placeholder 8"/>
          <p:cNvSpPr>
            <a:spLocks noGrp="1"/>
          </p:cNvSpPr>
          <p:nvPr>
            <p:ph type="body" sz="quarter" idx="13"/>
          </p:nvPr>
        </p:nvSpPr>
        <p:spPr>
          <a:xfrm>
            <a:off x="114700" y="132346"/>
            <a:ext cx="1847088" cy="1783080"/>
          </a:xfrm>
          <a:prstGeom prst="ellipse">
            <a:avLst/>
          </a:prstGeom>
        </p:spPr>
        <p:style>
          <a:lnRef idx="0">
            <a:schemeClr val="accent4"/>
          </a:lnRef>
          <a:fillRef idx="3">
            <a:schemeClr val="accent4"/>
          </a:fillRef>
          <a:effectRef idx="3">
            <a:schemeClr val="accent4"/>
          </a:effectRef>
          <a:fontRef idx="none"/>
        </p:style>
        <p:txBody>
          <a:bodyPr lIns="45720" rIns="45720" anchor="ctr" anchorCtr="0">
            <a:noAutofit/>
          </a:bodyPr>
          <a:lstStyle>
            <a:lvl1pPr marL="0" indent="0" algn="ctr">
              <a:buNone/>
              <a:defRPr sz="1600" b="1">
                <a:solidFill>
                  <a:schemeClr val="bg1"/>
                </a:solidFill>
              </a:defRPr>
            </a:lvl1pPr>
            <a:lvl2pPr marL="228600" indent="0">
              <a:buNone/>
              <a:defRPr sz="1400">
                <a:solidFill>
                  <a:schemeClr val="bg1"/>
                </a:solidFill>
              </a:defRPr>
            </a:lvl2pPr>
            <a:lvl3pPr marL="457200" indent="0">
              <a:buNone/>
              <a:defRPr sz="1400">
                <a:solidFill>
                  <a:schemeClr val="bg1"/>
                </a:solidFill>
              </a:defRPr>
            </a:lvl3pPr>
            <a:lvl4pPr marL="685800" indent="0">
              <a:buNone/>
              <a:defRPr sz="1400">
                <a:solidFill>
                  <a:schemeClr val="bg1"/>
                </a:solidFill>
              </a:defRPr>
            </a:lvl4pPr>
            <a:lvl5pPr marL="914400" indent="0">
              <a:buNone/>
              <a:defRPr sz="1400">
                <a:solidFill>
                  <a:schemeClr val="bg1"/>
                </a:solidFill>
              </a:defRPr>
            </a:lvl5pPr>
          </a:lstStyle>
          <a:p>
            <a:pPr lvl="0"/>
            <a:r>
              <a:rPr lang="en-GB" smtClean="0"/>
              <a:t>Click to edit Master text styles</a:t>
            </a:r>
          </a:p>
        </p:txBody>
      </p:sp>
    </p:spTree>
    <p:extLst>
      <p:ext uri="{BB962C8B-B14F-4D97-AF65-F5344CB8AC3E}">
        <p14:creationId xmlns:p14="http://schemas.microsoft.com/office/powerpoint/2010/main" val="362646517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wo Content with Mark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2971801"/>
          </a:xfrm>
        </p:spPr>
        <p:txBody>
          <a:bodyPr/>
          <a:lstStyle>
            <a:lvl1pPr marL="228600" indent="-228600">
              <a:buFont typeface="Wingdings" pitchFamily="2" charset="2"/>
              <a:buChar char="Ø"/>
              <a:defRPr sz="2200">
                <a:solidFill>
                  <a:schemeClr val="tx1"/>
                </a:solidFill>
              </a:defRPr>
            </a:lvl1pPr>
            <a:lvl2pPr marL="457200" indent="-228600">
              <a:buFont typeface="Wingdings" pitchFamily="2" charset="2"/>
              <a:buChar char="Ø"/>
              <a:defRPr>
                <a:solidFill>
                  <a:schemeClr val="tx1"/>
                </a:solidFill>
              </a:defRPr>
            </a:lvl2pPr>
            <a:lvl3pPr marL="685800" indent="-228600">
              <a:buFont typeface="Wingdings" pitchFamily="2" charset="2"/>
              <a:buChar char="Ø"/>
              <a:defRPr>
                <a:solidFill>
                  <a:schemeClr val="tx1"/>
                </a:solidFill>
              </a:defRPr>
            </a:lvl3pPr>
            <a:lvl4pPr marL="914400" indent="-228600">
              <a:buFont typeface="Wingdings" pitchFamily="2" charset="2"/>
              <a:buChar char="Ø"/>
              <a:defRPr>
                <a:solidFill>
                  <a:schemeClr val="tx1"/>
                </a:solidFill>
              </a:defRPr>
            </a:lvl4pPr>
            <a:lvl5pPr marL="1143000" indent="-228600">
              <a:buFont typeface="Wingdings" pitchFamily="2" charset="2"/>
              <a:buChar char="Ø"/>
              <a:defRPr>
                <a:solidFill>
                  <a:schemeClr val="tx1"/>
                </a:solidFill>
              </a:defRPr>
            </a:lvl5pPr>
            <a:lvl6pPr marL="1371600" indent="-228600">
              <a:buFont typeface="Wingdings" pitchFamily="2" charset="2"/>
              <a:buChar char="Ø"/>
              <a:defRPr sz="1600">
                <a:solidFill>
                  <a:schemeClr val="tx1">
                    <a:lumMod val="75000"/>
                    <a:lumOff val="25000"/>
                  </a:schemeClr>
                </a:solidFill>
              </a:defRPr>
            </a:lvl6pPr>
            <a:lvl7pPr marL="1600200" indent="-228600">
              <a:buClr>
                <a:schemeClr val="accent1"/>
              </a:buClr>
              <a:buFont typeface="Wingdings" pitchFamily="2" charset="2"/>
              <a:buChar char="Ø"/>
              <a:defRPr sz="1600">
                <a:solidFill>
                  <a:schemeClr val="tx1">
                    <a:lumMod val="75000"/>
                    <a:lumOff val="25000"/>
                  </a:schemeClr>
                </a:solidFill>
              </a:defRPr>
            </a:lvl7pPr>
            <a:lvl8pPr marL="1828800" indent="-228600">
              <a:buClr>
                <a:schemeClr val="accent1"/>
              </a:buClr>
              <a:buFont typeface="Wingdings" pitchFamily="2" charset="2"/>
              <a:buChar char="Ø"/>
              <a:defRPr sz="1600">
                <a:solidFill>
                  <a:schemeClr val="tx1">
                    <a:lumMod val="75000"/>
                    <a:lumOff val="25000"/>
                  </a:schemeClr>
                </a:solidFill>
              </a:defRPr>
            </a:lvl8pPr>
            <a:lvl9pPr marL="2057400" indent="-228600">
              <a:buClr>
                <a:schemeClr val="accent1"/>
              </a:buClr>
              <a:buFont typeface="Wingdings" pitchFamily="2" charset="2"/>
              <a:buChar char="Ø"/>
              <a:defRPr sz="1600" baseline="0">
                <a:solidFill>
                  <a:schemeClr val="tx1">
                    <a:lumMod val="75000"/>
                    <a:lumOff val="25000"/>
                  </a:schemeClr>
                </a:solidFill>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2" name="Title 1"/>
          <p:cNvSpPr>
            <a:spLocks noGrp="1"/>
          </p:cNvSpPr>
          <p:nvPr>
            <p:ph type="title"/>
          </p:nvPr>
        </p:nvSpPr>
        <p:spPr>
          <a:xfrm>
            <a:off x="1908175" y="408372"/>
            <a:ext cx="6778625" cy="1039427"/>
          </a:xfrm>
        </p:spPr>
        <p:txBody>
          <a:bodyPr/>
          <a:lstStyle/>
          <a:p>
            <a:r>
              <a:rPr lang="en-GB" smtClean="0"/>
              <a:t>Click to edit Master 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259A7B8-0EC4-44C9-AFEF-25E144F11C06}" type="datetime1">
              <a:rPr lang="en-US"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
        <p:nvSpPr>
          <p:cNvPr id="10" name="Content Placeholder 9"/>
          <p:cNvSpPr>
            <a:spLocks noGrp="1"/>
          </p:cNvSpPr>
          <p:nvPr>
            <p:ph sz="quarter" idx="14"/>
          </p:nvPr>
        </p:nvSpPr>
        <p:spPr>
          <a:xfrm>
            <a:off x="457200" y="4648200"/>
            <a:ext cx="8229600" cy="167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9" name="Text Placeholder 8"/>
          <p:cNvSpPr>
            <a:spLocks noGrp="1"/>
          </p:cNvSpPr>
          <p:nvPr>
            <p:ph type="body" sz="quarter" idx="13"/>
          </p:nvPr>
        </p:nvSpPr>
        <p:spPr>
          <a:xfrm>
            <a:off x="114700" y="132346"/>
            <a:ext cx="1847088" cy="1783080"/>
          </a:xfrm>
          <a:prstGeom prst="ellipse">
            <a:avLst/>
          </a:prstGeom>
        </p:spPr>
        <p:style>
          <a:lnRef idx="0">
            <a:schemeClr val="accent4"/>
          </a:lnRef>
          <a:fillRef idx="3">
            <a:schemeClr val="accent4"/>
          </a:fillRef>
          <a:effectRef idx="3">
            <a:schemeClr val="accent4"/>
          </a:effectRef>
          <a:fontRef idx="none"/>
        </p:style>
        <p:txBody>
          <a:bodyPr lIns="45720" rIns="45720" anchor="ctr" anchorCtr="0">
            <a:noAutofit/>
          </a:bodyPr>
          <a:lstStyle>
            <a:lvl1pPr marL="0" indent="0" algn="ctr">
              <a:buNone/>
              <a:defRPr sz="1600" b="1">
                <a:solidFill>
                  <a:schemeClr val="bg1"/>
                </a:solidFill>
              </a:defRPr>
            </a:lvl1pPr>
            <a:lvl2pPr marL="228600" indent="0">
              <a:buNone/>
              <a:defRPr sz="1400">
                <a:solidFill>
                  <a:schemeClr val="bg1"/>
                </a:solidFill>
              </a:defRPr>
            </a:lvl2pPr>
            <a:lvl3pPr marL="457200" indent="0">
              <a:buNone/>
              <a:defRPr sz="1400">
                <a:solidFill>
                  <a:schemeClr val="bg1"/>
                </a:solidFill>
              </a:defRPr>
            </a:lvl3pPr>
            <a:lvl4pPr marL="685800" indent="0">
              <a:buNone/>
              <a:defRPr sz="1400">
                <a:solidFill>
                  <a:schemeClr val="bg1"/>
                </a:solidFill>
              </a:defRPr>
            </a:lvl4pPr>
            <a:lvl5pPr marL="914400" indent="0">
              <a:buNone/>
              <a:defRPr sz="1400">
                <a:solidFill>
                  <a:schemeClr val="bg1"/>
                </a:solidFill>
              </a:defRPr>
            </a:lvl5pPr>
          </a:lstStyle>
          <a:p>
            <a:pPr lvl="0"/>
            <a:r>
              <a:rPr lang="en-GB" smtClean="0"/>
              <a:t>Click to edit Master text styles</a:t>
            </a:r>
          </a:p>
        </p:txBody>
      </p:sp>
    </p:spTree>
    <p:extLst>
      <p:ext uri="{BB962C8B-B14F-4D97-AF65-F5344CB8AC3E}">
        <p14:creationId xmlns:p14="http://schemas.microsoft.com/office/powerpoint/2010/main" val="401150001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CDBF06C-9EBB-7F47-A734-CA421A73115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7275283"/>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A3FD69F4-46C6-2947-B5C0-B5AC2B28CB0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919805303"/>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5942A6E6-A431-4341-AF9E-61551DEF907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922903751"/>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EEC71E78-86B8-A844-BFD6-39A23CE5FBCB}"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548416529"/>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9F1174F9-B13D-F440-9DB6-78EE23845F44}"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230367379"/>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BB045473-D131-6E4D-A3F4-3E101D101A8B}"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576215979"/>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5859E9EA-C5DD-6545-941D-6CBC066FB6E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4138795159"/>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1699950-77F2-4B4F-9D44-0DF345F9255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796621835"/>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jpeg"/><Relationship Id="rId21" Type="http://schemas.openxmlformats.org/officeDocument/2006/relationships/image" Target="../media/image3.jpeg"/><Relationship Id="rId22" Type="http://schemas.openxmlformats.org/officeDocument/2006/relationships/image" Target="../media/image4.png"/><Relationship Id="rId23" Type="http://schemas.openxmlformats.org/officeDocument/2006/relationships/image" Target="../media/image5.png"/><Relationship Id="rId24" Type="http://schemas.openxmlformats.org/officeDocument/2006/relationships/image" Target="../media/image6.emf"/><Relationship Id="rId25" Type="http://schemas.openxmlformats.org/officeDocument/2006/relationships/image" Target="../media/image7.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9"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charset="0"/>
                <a:cs typeface="Times New Roman" charset="0"/>
              </a:defRPr>
            </a:lvl1pPr>
          </a:lstStyle>
          <a:p>
            <a:pPr>
              <a:defRPr/>
            </a:pPr>
            <a:fld id="{C2707035-D801-5A42-99AE-E6F11A50A518}"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ea typeface="+mn-ea"/>
                <a:cs typeface="Times New Roman" pitchFamily="18" charset="0"/>
              </a:defRPr>
            </a:lvl1pPr>
          </a:lstStyle>
          <a:p>
            <a:pPr>
              <a:defRPr/>
            </a:pPr>
            <a:r>
              <a:rPr lang="en-US"/>
              <a:t>international telecommunication union international telecommunication union</a:t>
            </a:r>
          </a:p>
        </p:txBody>
      </p:sp>
      <p:sp>
        <p:nvSpPr>
          <p:cNvPr id="1031"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67"/>
          <p:cNvPicPr>
            <a:picLocks noChangeAspect="1" noChangeArrowheads="1"/>
          </p:cNvPicPr>
          <p:nvPr userDrawn="1"/>
        </p:nvPicPr>
        <p:blipFill>
          <a:blip r:embed="rId20" cstate="email">
            <a:extLst>
              <a:ext uri="{28A0092B-C50C-407E-A947-70E740481C1C}">
                <a14:useLocalDpi xmlns:a14="http://schemas.microsoft.com/office/drawing/2010/main" val="0"/>
              </a:ext>
            </a:extLst>
          </a:blip>
          <a:srcRect/>
          <a:stretch>
            <a:fillRect/>
          </a:stretch>
        </p:blipFill>
        <p:spPr bwMode="white">
          <a:xfrm>
            <a:off x="251520" y="5885479"/>
            <a:ext cx="1873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1" name="Picture 2" descr="C:\Users\Administrator\Desktop\logo_ce-en.jpg"/>
          <p:cNvPicPr>
            <a:picLocks noChangeAspect="1" noChangeArrowheads="1"/>
          </p:cNvPicPr>
          <p:nvPr userDrawn="1"/>
        </p:nvPicPr>
        <p:blipFill>
          <a:blip r:embed="rId21" cstate="email">
            <a:extLst>
              <a:ext uri="{28A0092B-C50C-407E-A947-70E740481C1C}">
                <a14:useLocalDpi xmlns:a14="http://schemas.microsoft.com/office/drawing/2010/main" val="0"/>
              </a:ext>
            </a:extLst>
          </a:blip>
          <a:srcRect/>
          <a:stretch>
            <a:fillRect/>
          </a:stretch>
        </p:blipFill>
        <p:spPr bwMode="auto">
          <a:xfrm>
            <a:off x="7668344" y="5855909"/>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userDrawn="1"/>
        </p:nvPicPr>
        <p:blipFill>
          <a:blip r:embed="rId22" cstate="email">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3" cstate="email">
            <a:extLst>
              <a:ext uri="{28A0092B-C50C-407E-A947-70E740481C1C}">
                <a14:useLocalDpi xmlns:a14="http://schemas.microsoft.com/office/drawing/2010/main" val="0"/>
              </a:ext>
            </a:extLst>
          </a:blip>
          <a:srcRect/>
          <a:stretch>
            <a:fillRect/>
          </a:stretch>
        </p:blipFill>
        <p:spPr bwMode="auto">
          <a:xfrm>
            <a:off x="4021138"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4" cstate="email">
            <a:extLst>
              <a:ext uri="{28A0092B-C50C-407E-A947-70E740481C1C}">
                <a14:useLocalDpi xmlns:a14="http://schemas.microsoft.com/office/drawing/2010/main" val="0"/>
              </a:ext>
            </a:extLst>
          </a:blip>
          <a:srcRect/>
          <a:stretch>
            <a:fillRect/>
          </a:stretch>
        </p:blipFill>
        <p:spPr bwMode="auto">
          <a:xfrm>
            <a:off x="6419029" y="6016625"/>
            <a:ext cx="961283" cy="6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untitled"/>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5220072" y="6093296"/>
            <a:ext cx="854710" cy="59944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6" r:id="rId14"/>
    <p:sldLayoutId id="2147483747" r:id="rId15"/>
    <p:sldLayoutId id="2147483748" r:id="rId16"/>
    <p:sldLayoutId id="2147483749" r:id="rId17"/>
  </p:sldLayoutIdLst>
  <p:transition xmlns:p14="http://schemas.microsoft.com/office/powerpoint/2010/main">
    <p:fade/>
  </p:transition>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charset="0"/>
        <a:buChar char="§"/>
        <a:defRPr sz="3200">
          <a:solidFill>
            <a:srgbClr val="5C5C5C"/>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99CC"/>
        </a:buClr>
        <a:buFont typeface="Wingdings" charset="0"/>
        <a:buChar char="Ø"/>
        <a:defRPr sz="2800">
          <a:solidFill>
            <a:srgbClr val="5C5C5C"/>
          </a:solidFill>
          <a:latin typeface="+mn-lt"/>
          <a:ea typeface="ＭＳ Ｐゴシック" charset="0"/>
        </a:defRPr>
      </a:lvl2pPr>
      <a:lvl3pPr marL="1143000" indent="-228600" algn="l" rtl="0" eaLnBrk="0" fontAlgn="base" hangingPunct="0">
        <a:spcBef>
          <a:spcPct val="20000"/>
        </a:spcBef>
        <a:spcAft>
          <a:spcPct val="0"/>
        </a:spcAft>
        <a:buClr>
          <a:srgbClr val="0099CC"/>
        </a:buClr>
        <a:buFont typeface="Wingdings" charset="0"/>
        <a:buChar char="§"/>
        <a:defRPr sz="2400">
          <a:solidFill>
            <a:srgbClr val="5C5C5C"/>
          </a:solidFill>
          <a:latin typeface="+mn-lt"/>
          <a:ea typeface="ＭＳ Ｐゴシック" charset="0"/>
        </a:defRPr>
      </a:lvl3pPr>
      <a:lvl4pPr marL="16002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4pPr>
      <a:lvl5pPr marL="20574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g"/><Relationship Id="rId6" Type="http://schemas.openxmlformats.org/officeDocument/2006/relationships/image" Target="../media/image1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4.gif"/><Relationship Id="rId4" Type="http://schemas.openxmlformats.org/officeDocument/2006/relationships/package" Target="../embeddings/Microsoft_Word_Document1.docx"/><Relationship Id="rId5" Type="http://schemas.openxmlformats.org/officeDocument/2006/relationships/image" Target="../media/image13.png"/><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71600" y="548680"/>
            <a:ext cx="7315200" cy="1953467"/>
          </a:xfrm>
        </p:spPr>
        <p:txBody>
          <a:bodyPr/>
          <a:lstStyle/>
          <a:p>
            <a:r>
              <a:rPr lang="en-US" sz="2400" dirty="0" smtClean="0"/>
              <a:t>1</a:t>
            </a:r>
            <a:r>
              <a:rPr lang="en-US" sz="2400" baseline="30000" dirty="0" smtClean="0"/>
              <a:t>st</a:t>
            </a:r>
            <a:r>
              <a:rPr lang="en-US" sz="2400" dirty="0" smtClean="0"/>
              <a:t> Workshop On Transposition Of SADC Cybersecurity Model Laws In National Laws For Namibia </a:t>
            </a:r>
            <a:br>
              <a:rPr lang="en-US" sz="2400" dirty="0" smtClean="0"/>
            </a:br>
            <a:r>
              <a:rPr lang="en-US" sz="2400" dirty="0"/>
              <a:t/>
            </a:r>
            <a:br>
              <a:rPr lang="en-US" sz="2400" dirty="0"/>
            </a:br>
            <a:r>
              <a:rPr lang="en-US" sz="2400" dirty="0" smtClean="0"/>
              <a:t>Windhoek, Namibia - 30 April  2013</a:t>
            </a:r>
            <a:endParaRPr lang="en-US" sz="2400" dirty="0"/>
          </a:p>
        </p:txBody>
      </p:sp>
      <p:sp>
        <p:nvSpPr>
          <p:cNvPr id="2" name="Subtitle 1"/>
          <p:cNvSpPr>
            <a:spLocks noGrp="1"/>
          </p:cNvSpPr>
          <p:nvPr>
            <p:ph type="subTitle" idx="1"/>
          </p:nvPr>
        </p:nvSpPr>
        <p:spPr>
          <a:xfrm>
            <a:off x="1187624" y="2996952"/>
            <a:ext cx="6696744" cy="1752600"/>
          </a:xfrm>
        </p:spPr>
        <p:txBody>
          <a:bodyPr>
            <a:normAutofit fontScale="55000" lnSpcReduction="20000"/>
          </a:bodyPr>
          <a:lstStyle/>
          <a:p>
            <a:endParaRPr lang="en-US" sz="3300" dirty="0" smtClean="0"/>
          </a:p>
          <a:p>
            <a:r>
              <a:rPr lang="en-US" sz="3300" b="1" dirty="0" smtClean="0">
                <a:latin typeface="Calibri" charset="0"/>
              </a:rPr>
              <a:t>Transposition </a:t>
            </a:r>
            <a:r>
              <a:rPr lang="en-US" sz="3300" b="1" dirty="0">
                <a:latin typeface="Calibri" charset="0"/>
              </a:rPr>
              <a:t>of SADC Model </a:t>
            </a:r>
            <a:r>
              <a:rPr lang="en-US" sz="3300" b="1" dirty="0" smtClean="0">
                <a:latin typeface="Calibri" charset="0"/>
              </a:rPr>
              <a:t>Law </a:t>
            </a:r>
            <a:r>
              <a:rPr lang="en-US" sz="3300" b="1" dirty="0">
                <a:latin typeface="Calibri" charset="0"/>
              </a:rPr>
              <a:t>Cybercrime </a:t>
            </a:r>
            <a:r>
              <a:rPr lang="en-US" sz="3300" b="1" dirty="0" smtClean="0">
                <a:latin typeface="Calibri" charset="0"/>
              </a:rPr>
              <a:t>into Namibian  Law</a:t>
            </a:r>
          </a:p>
          <a:p>
            <a:endParaRPr lang="en-US" sz="3300" b="1" dirty="0">
              <a:latin typeface="Calibri" charset="0"/>
            </a:endParaRPr>
          </a:p>
          <a:p>
            <a:r>
              <a:rPr lang="en-US" sz="3300" b="1" dirty="0" smtClean="0">
                <a:latin typeface="Calibri" charset="0"/>
              </a:rPr>
              <a:t>Presented by: </a:t>
            </a:r>
            <a:r>
              <a:rPr lang="en-US" sz="3300" b="1" dirty="0" smtClean="0">
                <a:latin typeface="Calibri" charset="0"/>
              </a:rPr>
              <a:t>Ndapwilapo Selma </a:t>
            </a:r>
            <a:r>
              <a:rPr lang="en-US" sz="3300" b="1" dirty="0" smtClean="0">
                <a:latin typeface="Calibri" charset="0"/>
              </a:rPr>
              <a:t>Shimutwikeni </a:t>
            </a:r>
          </a:p>
          <a:p>
            <a:endParaRPr lang="en-US" b="1" dirty="0">
              <a:latin typeface="Calibri" charset="0"/>
            </a:endParaRPr>
          </a:p>
          <a:p>
            <a:r>
              <a:rPr lang="en-US" b="1" dirty="0" smtClean="0">
                <a:latin typeface="Calibri" charset="0"/>
              </a:rPr>
              <a:t> </a:t>
            </a:r>
            <a:endParaRPr lang="en-US" b="1" dirty="0">
              <a:latin typeface="Calibri" charset="0"/>
            </a:endParaRPr>
          </a:p>
          <a:p>
            <a:endParaRPr lang="en-US" b="1" dirty="0">
              <a:solidFill>
                <a:srgbClr val="0E438A"/>
              </a:solidFill>
              <a:effectLst>
                <a:outerShdw blurRad="38100" dist="38100" dir="2700000" algn="tl">
                  <a:srgbClr val="DDDDDD"/>
                </a:outerShdw>
              </a:effectLst>
            </a:endParaRPr>
          </a:p>
        </p:txBody>
      </p:sp>
      <p:pic>
        <p:nvPicPr>
          <p:cNvPr id="8" name="Picture 8" descr="Description : sad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91200"/>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European-Commission-logo-300x22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5771388"/>
            <a:ext cx="1284239" cy="950337"/>
          </a:xfrm>
          <a:prstGeom prst="rect">
            <a:avLst/>
          </a:prstGeom>
        </p:spPr>
      </p:pic>
      <p:pic>
        <p:nvPicPr>
          <p:cNvPr id="10" name="Picture 9"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5715000"/>
            <a:ext cx="850900" cy="963816"/>
          </a:xfrm>
          <a:prstGeom prst="rect">
            <a:avLst/>
          </a:prstGeom>
        </p:spPr>
      </p:pic>
      <p:pic>
        <p:nvPicPr>
          <p:cNvPr id="11" name="Picture 10" descr="images.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6019800"/>
            <a:ext cx="914400" cy="609600"/>
          </a:xfrm>
          <a:prstGeom prst="rect">
            <a:avLst/>
          </a:prstGeom>
        </p:spPr>
      </p:pic>
    </p:spTree>
    <p:extLst>
      <p:ext uri="{BB962C8B-B14F-4D97-AF65-F5344CB8AC3E}">
        <p14:creationId xmlns:p14="http://schemas.microsoft.com/office/powerpoint/2010/main" val="2361680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1412776"/>
            <a:ext cx="8839200" cy="3240360"/>
          </a:xfrm>
          <a:solidFill>
            <a:srgbClr val="C8DEF6"/>
          </a:solidFill>
        </p:spPr>
        <p:txBody>
          <a:bodyPr>
            <a:normAutofit/>
          </a:bodyPr>
          <a:lstStyle/>
          <a:p>
            <a:pPr algn="ctr">
              <a:buFont typeface="Wingdings" charset="0"/>
              <a:buNone/>
            </a:pPr>
            <a:r>
              <a:rPr lang="en-US" sz="3200" b="1" dirty="0" smtClean="0">
                <a:solidFill>
                  <a:srgbClr val="1B5BA2"/>
                </a:solidFill>
                <a:latin typeface="Verdana" charset="0"/>
              </a:rPr>
              <a:t>TYPES OF OFFENCES</a:t>
            </a:r>
          </a:p>
          <a:p>
            <a:pPr algn="ctr">
              <a:buFont typeface="Wingdings" charset="0"/>
              <a:buNone/>
            </a:pPr>
            <a:endParaRPr lang="en-US" sz="1800" b="1" dirty="0" smtClean="0">
              <a:latin typeface="Verdana" charset="0"/>
            </a:endParaRPr>
          </a:p>
          <a:p>
            <a:pPr algn="ctr">
              <a:buFont typeface="Wingdings" charset="0"/>
              <a:buNone/>
            </a:pPr>
            <a:endParaRPr lang="en-US" sz="1800" b="1" dirty="0">
              <a:latin typeface="Verdana" charset="0"/>
            </a:endParaRPr>
          </a:p>
          <a:p>
            <a:pPr>
              <a:buFont typeface="Wingdings" charset="2"/>
              <a:buChar char="q"/>
            </a:pPr>
            <a:r>
              <a:rPr lang="en-US" sz="1800" dirty="0"/>
              <a:t>Offences against confidentiality, integrity and availability of computer Data and </a:t>
            </a:r>
            <a:r>
              <a:rPr lang="en-US" sz="1800" dirty="0" smtClean="0"/>
              <a:t>Systems</a:t>
            </a:r>
            <a:endParaRPr lang="en-US" sz="1800" dirty="0"/>
          </a:p>
          <a:p>
            <a:pPr>
              <a:buFont typeface="Wingdings" charset="2"/>
              <a:buChar char="q"/>
            </a:pPr>
            <a:r>
              <a:rPr lang="en-US" sz="1800" dirty="0"/>
              <a:t>Content </a:t>
            </a:r>
            <a:r>
              <a:rPr lang="en-US" sz="1800" dirty="0" smtClean="0"/>
              <a:t>related </a:t>
            </a:r>
            <a:r>
              <a:rPr lang="en-US" sz="1800" dirty="0"/>
              <a:t>offences</a:t>
            </a:r>
          </a:p>
          <a:p>
            <a:pPr>
              <a:buFont typeface="Wingdings" charset="2"/>
              <a:buChar char="q"/>
            </a:pPr>
            <a:r>
              <a:rPr lang="en-US" sz="1800" dirty="0"/>
              <a:t>Computer related offences</a:t>
            </a:r>
          </a:p>
          <a:p>
            <a:pPr>
              <a:buFont typeface="Wingdings" charset="2"/>
              <a:buChar char="q"/>
            </a:pPr>
            <a:r>
              <a:rPr lang="en-US" sz="1800" dirty="0"/>
              <a:t>Combination offences</a:t>
            </a:r>
          </a:p>
          <a:p>
            <a:endParaRPr lang="en-US" dirty="0"/>
          </a:p>
        </p:txBody>
      </p:sp>
    </p:spTree>
    <p:extLst>
      <p:ext uri="{BB962C8B-B14F-4D97-AF65-F5344CB8AC3E}">
        <p14:creationId xmlns:p14="http://schemas.microsoft.com/office/powerpoint/2010/main" val="88224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394649" cy="1420427"/>
          </a:xfrm>
        </p:spPr>
        <p:txBody>
          <a:bodyPr>
            <a:normAutofit fontScale="90000"/>
          </a:bodyPr>
          <a:lstStyle/>
          <a:p>
            <a:r>
              <a:rPr lang="en-US" sz="2400" b="1" dirty="0" smtClean="0">
                <a:latin typeface="Verdana" charset="0"/>
              </a:rPr>
              <a:t>1</a:t>
            </a:r>
            <a:r>
              <a:rPr lang="en-US" sz="2400" b="1" dirty="0">
                <a:latin typeface="Verdana" charset="0"/>
              </a:rPr>
              <a:t>. Offences Against the Confidentiality, Integrity and Availability of Computer Data and Systems </a:t>
            </a:r>
            <a:br>
              <a:rPr lang="en-US" sz="2400" b="1" dirty="0">
                <a:latin typeface="Verdana" charset="0"/>
              </a:rPr>
            </a:br>
            <a:endParaRPr lang="en-US" sz="2400" dirty="0">
              <a:latin typeface="Verdana"/>
              <a:cs typeface="Verdana"/>
            </a:endParaRPr>
          </a:p>
        </p:txBody>
      </p:sp>
      <p:sp>
        <p:nvSpPr>
          <p:cNvPr id="3" name="Content Placeholder 2"/>
          <p:cNvSpPr>
            <a:spLocks noGrp="1"/>
          </p:cNvSpPr>
          <p:nvPr>
            <p:ph idx="1"/>
          </p:nvPr>
        </p:nvSpPr>
        <p:spPr>
          <a:xfrm>
            <a:off x="228600" y="1752600"/>
            <a:ext cx="8763000" cy="4876800"/>
          </a:xfrm>
        </p:spPr>
        <p:txBody>
          <a:bodyPr>
            <a:normAutofit/>
          </a:bodyPr>
          <a:lstStyle/>
          <a:p>
            <a:pPr>
              <a:buFont typeface="Wingdings" charset="0"/>
              <a:buNone/>
            </a:pPr>
            <a:endParaRPr lang="en-US" sz="2400" b="1" dirty="0">
              <a:latin typeface="Verdana" charset="0"/>
            </a:endParaRPr>
          </a:p>
          <a:p>
            <a:pPr algn="just"/>
            <a:r>
              <a:rPr lang="en-US" sz="1600" dirty="0" smtClean="0">
                <a:latin typeface="Verdana" charset="0"/>
              </a:rPr>
              <a:t>offences </a:t>
            </a:r>
            <a:r>
              <a:rPr lang="en-US" sz="1600" dirty="0">
                <a:latin typeface="Verdana" charset="0"/>
              </a:rPr>
              <a:t>in this </a:t>
            </a:r>
            <a:r>
              <a:rPr lang="en-US" sz="1600" dirty="0" smtClean="0">
                <a:latin typeface="Verdana" charset="0"/>
              </a:rPr>
              <a:t>category are </a:t>
            </a:r>
            <a:r>
              <a:rPr lang="en-US" sz="1600" dirty="0">
                <a:latin typeface="Verdana" charset="0"/>
              </a:rPr>
              <a:t>directed against at least one of the three legal principles of confidentiality, integrity and availability. </a:t>
            </a:r>
            <a:endParaRPr lang="en-US" sz="1600" dirty="0" smtClean="0">
              <a:latin typeface="Verdana" charset="0"/>
            </a:endParaRPr>
          </a:p>
          <a:p>
            <a:pPr algn="just"/>
            <a:r>
              <a:rPr lang="en-US" sz="1600" dirty="0" smtClean="0">
                <a:latin typeface="Verdana" charset="0"/>
              </a:rPr>
              <a:t> the effective prosecution of these acts requires that existing criminal law provisions not only protect tangible items and physical documents from manipulation but  also extend to include these new legal principles. </a:t>
            </a:r>
          </a:p>
          <a:p>
            <a:pPr algn="just"/>
            <a:r>
              <a:rPr lang="en-US" sz="1600" dirty="0" smtClean="0">
                <a:latin typeface="Verdana" charset="0"/>
              </a:rPr>
              <a:t>Examples: </a:t>
            </a:r>
          </a:p>
          <a:p>
            <a:pPr lvl="1" algn="just"/>
            <a:r>
              <a:rPr lang="en-US" sz="1600" b="1" dirty="0" smtClean="0">
                <a:latin typeface="Verdana" charset="0"/>
              </a:rPr>
              <a:t>Illegal access (hacking)  </a:t>
            </a:r>
            <a:r>
              <a:rPr lang="en-US" sz="1600" dirty="0" smtClean="0">
                <a:latin typeface="Verdana" charset="0"/>
              </a:rPr>
              <a:t>– unlawful access to a computer system. </a:t>
            </a:r>
          </a:p>
          <a:p>
            <a:pPr lvl="1" algn="just"/>
            <a:r>
              <a:rPr lang="en-US" sz="1600" b="1" dirty="0" smtClean="0">
                <a:latin typeface="Verdana" charset="0"/>
              </a:rPr>
              <a:t>Illegal data acquisition (data espionage) </a:t>
            </a:r>
            <a:r>
              <a:rPr lang="en-US" sz="1600" dirty="0" smtClean="0">
                <a:latin typeface="Verdana" charset="0"/>
              </a:rPr>
              <a:t>– internet used to obtain trade secrets/personal information such as bank account or credit card numbers.</a:t>
            </a:r>
          </a:p>
          <a:p>
            <a:pPr lvl="1" algn="just"/>
            <a:r>
              <a:rPr lang="en-US" sz="1600" dirty="0" smtClean="0">
                <a:latin typeface="Verdana" charset="0"/>
              </a:rPr>
              <a:t> </a:t>
            </a:r>
            <a:r>
              <a:rPr lang="en-US" sz="1600" b="1" dirty="0" smtClean="0">
                <a:latin typeface="Verdana" charset="0"/>
              </a:rPr>
              <a:t>Illegal Interception: </a:t>
            </a:r>
            <a:r>
              <a:rPr lang="en-US" sz="1600" dirty="0" smtClean="0">
                <a:latin typeface="Verdana" charset="0"/>
              </a:rPr>
              <a:t>offenders can intercept communications between users to record information exchanged. </a:t>
            </a:r>
          </a:p>
          <a:p>
            <a:pPr lvl="1" algn="just"/>
            <a:r>
              <a:rPr lang="en-US" sz="1600" b="1" dirty="0" smtClean="0">
                <a:latin typeface="Verdana" charset="0"/>
              </a:rPr>
              <a:t>Data interference: </a:t>
            </a:r>
            <a:r>
              <a:rPr lang="en-US" sz="1600" dirty="0" smtClean="0">
                <a:latin typeface="Verdana" charset="0"/>
              </a:rPr>
              <a:t>users depend on the availability of data and interference can result in financial losses. </a:t>
            </a:r>
            <a:endParaRPr lang="en-US" sz="1600" dirty="0">
              <a:latin typeface="Verdana" charset="0"/>
            </a:endParaRPr>
          </a:p>
          <a:p>
            <a:endParaRPr lang="en-US" sz="2400" dirty="0">
              <a:latin typeface="Verdana" charset="0"/>
            </a:endParaRPr>
          </a:p>
          <a:p>
            <a:endParaRPr lang="en-US" dirty="0"/>
          </a:p>
        </p:txBody>
      </p:sp>
    </p:spTree>
    <p:extLst>
      <p:ext uri="{BB962C8B-B14F-4D97-AF65-F5344CB8AC3E}">
        <p14:creationId xmlns:p14="http://schemas.microsoft.com/office/powerpoint/2010/main" val="393321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76672"/>
            <a:ext cx="7543799" cy="1039427"/>
          </a:xfrm>
        </p:spPr>
        <p:txBody>
          <a:bodyPr>
            <a:normAutofit/>
          </a:bodyPr>
          <a:lstStyle/>
          <a:p>
            <a:r>
              <a:rPr lang="en-US" sz="2400" b="1" dirty="0" smtClean="0">
                <a:latin typeface="Verdana" charset="0"/>
              </a:rPr>
              <a:t>2. CONTENT-RELATED OFFENCES</a:t>
            </a:r>
            <a:endParaRPr lang="en-US" sz="2400" b="1" dirty="0">
              <a:latin typeface="Verdana" charset="0"/>
            </a:endParaRPr>
          </a:p>
        </p:txBody>
      </p:sp>
      <p:sp>
        <p:nvSpPr>
          <p:cNvPr id="3" name="Content Placeholder 2"/>
          <p:cNvSpPr>
            <a:spLocks noGrp="1"/>
          </p:cNvSpPr>
          <p:nvPr>
            <p:ph idx="1"/>
          </p:nvPr>
        </p:nvSpPr>
        <p:spPr>
          <a:xfrm>
            <a:off x="179512" y="1556792"/>
            <a:ext cx="8763000" cy="4419601"/>
          </a:xfrm>
        </p:spPr>
        <p:txBody>
          <a:bodyPr>
            <a:normAutofit/>
          </a:bodyPr>
          <a:lstStyle/>
          <a:p>
            <a:pPr>
              <a:buFont typeface="Wingdings" charset="0"/>
              <a:buNone/>
            </a:pPr>
            <a:endParaRPr lang="en-US" sz="2400" b="1" dirty="0">
              <a:latin typeface="Verdana" charset="0"/>
            </a:endParaRPr>
          </a:p>
          <a:p>
            <a:pPr>
              <a:buFont typeface="Wingdings" charset="2"/>
              <a:buChar char="§"/>
            </a:pPr>
            <a:r>
              <a:rPr lang="en-US" sz="1800" dirty="0" smtClean="0">
                <a:latin typeface="Verdana" charset="0"/>
              </a:rPr>
              <a:t>This category covers content that is considered illegal such as child pornography and xenophobic material, libel and false information, spam, copyright and related offences, trademark related offences </a:t>
            </a:r>
            <a:r>
              <a:rPr lang="en-US" sz="1800" dirty="0" err="1" smtClean="0">
                <a:latin typeface="Verdana" charset="0"/>
              </a:rPr>
              <a:t>etc</a:t>
            </a:r>
            <a:endParaRPr lang="en-US" sz="1800" dirty="0" smtClean="0">
              <a:latin typeface="Verdana" charset="0"/>
            </a:endParaRPr>
          </a:p>
          <a:p>
            <a:pPr algn="just">
              <a:buFont typeface="Wingdings" charset="2"/>
              <a:buChar char="§"/>
            </a:pPr>
            <a:r>
              <a:rPr lang="en-US" sz="1800" dirty="0" smtClean="0">
                <a:latin typeface="Verdana" charset="0"/>
              </a:rPr>
              <a:t>Challenge: If offenders create content that is illegal in some countries, but not in the country they are operating from, prosecution of the offenders is challenging. </a:t>
            </a:r>
          </a:p>
          <a:p>
            <a:pPr algn="just">
              <a:buFont typeface="Wingdings" charset="2"/>
              <a:buChar char="§"/>
            </a:pPr>
            <a:r>
              <a:rPr lang="en-US" sz="1800" dirty="0" smtClean="0">
                <a:latin typeface="Verdana" charset="0"/>
              </a:rPr>
              <a:t>development of legal instruments in this category is more influenced by national approaches, which can take into account fundamental cultural and legal principles.</a:t>
            </a:r>
          </a:p>
          <a:p>
            <a:pPr>
              <a:buFontTx/>
              <a:buChar char="-"/>
            </a:pPr>
            <a:endParaRPr lang="en-US" dirty="0"/>
          </a:p>
        </p:txBody>
      </p:sp>
    </p:spTree>
    <p:extLst>
      <p:ext uri="{BB962C8B-B14F-4D97-AF65-F5344CB8AC3E}">
        <p14:creationId xmlns:p14="http://schemas.microsoft.com/office/powerpoint/2010/main" val="234467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305800" cy="1039427"/>
          </a:xfrm>
        </p:spPr>
        <p:txBody>
          <a:bodyPr>
            <a:normAutofit/>
          </a:bodyPr>
          <a:lstStyle/>
          <a:p>
            <a:r>
              <a:rPr lang="en-US" sz="2400" b="1" dirty="0" smtClean="0">
                <a:latin typeface="Verdana" charset="0"/>
              </a:rPr>
              <a:t>3. COMPUTER-RELATED OFFENCES </a:t>
            </a:r>
            <a:endParaRPr lang="en-US" sz="2400" dirty="0"/>
          </a:p>
        </p:txBody>
      </p:sp>
      <p:sp>
        <p:nvSpPr>
          <p:cNvPr id="5" name="Rectangle 4"/>
          <p:cNvSpPr/>
          <p:nvPr/>
        </p:nvSpPr>
        <p:spPr>
          <a:xfrm>
            <a:off x="179512" y="1412776"/>
            <a:ext cx="8610600" cy="5078314"/>
          </a:xfrm>
          <a:prstGeom prst="rect">
            <a:avLst/>
          </a:prstGeom>
        </p:spPr>
        <p:txBody>
          <a:bodyPr wrap="square">
            <a:spAutoFit/>
          </a:bodyPr>
          <a:lstStyle/>
          <a:p>
            <a:pPr>
              <a:buFont typeface="Wingdings" charset="0"/>
              <a:buNone/>
            </a:pPr>
            <a:r>
              <a:rPr lang="en-US" sz="1600" dirty="0" smtClean="0">
                <a:latin typeface="Verdana" charset="0"/>
              </a:rPr>
              <a:t>This category covers various offences that need a computer system to </a:t>
            </a:r>
          </a:p>
          <a:p>
            <a:pPr>
              <a:buFont typeface="Wingdings" charset="0"/>
              <a:buNone/>
            </a:pPr>
            <a:endParaRPr lang="en-US" sz="1600" dirty="0">
              <a:latin typeface="Verdana" charset="0"/>
            </a:endParaRPr>
          </a:p>
          <a:p>
            <a:pPr>
              <a:buFont typeface="Wingdings" charset="0"/>
              <a:buNone/>
            </a:pPr>
            <a:r>
              <a:rPr lang="en-US" sz="1600" dirty="0" smtClean="0">
                <a:latin typeface="Verdana" charset="0"/>
              </a:rPr>
              <a:t>be committed. These include:</a:t>
            </a:r>
          </a:p>
          <a:p>
            <a:pPr>
              <a:buFont typeface="Wingdings" charset="0"/>
              <a:buNone/>
            </a:pPr>
            <a:endParaRPr lang="en-US" sz="1600" dirty="0">
              <a:latin typeface="Verdana" charset="0"/>
            </a:endParaRPr>
          </a:p>
          <a:p>
            <a:pPr marL="285750" indent="-285750">
              <a:buFont typeface="Wingdings" charset="2"/>
              <a:buChar char="§"/>
            </a:pPr>
            <a:r>
              <a:rPr lang="en-US" sz="1600" b="1" dirty="0" smtClean="0">
                <a:latin typeface="Verdana" charset="0"/>
              </a:rPr>
              <a:t>Computer-related Fraud: </a:t>
            </a:r>
            <a:r>
              <a:rPr lang="en-US" sz="1600" dirty="0" smtClean="0">
                <a:latin typeface="Verdana" charset="0"/>
              </a:rPr>
              <a:t>it enables the offender to use automation and software tools to mask criminals identities. </a:t>
            </a:r>
          </a:p>
          <a:p>
            <a:endParaRPr lang="en-US" sz="1600" dirty="0" smtClean="0">
              <a:latin typeface="Verdana" charset="0"/>
            </a:endParaRPr>
          </a:p>
          <a:p>
            <a:pPr marL="285750" indent="-285750">
              <a:buFont typeface="Wingdings" charset="2"/>
              <a:buChar char="§"/>
            </a:pPr>
            <a:r>
              <a:rPr lang="en-US" sz="1600" b="1" dirty="0" smtClean="0">
                <a:latin typeface="Verdana" charset="0"/>
              </a:rPr>
              <a:t>Computer related forgery:</a:t>
            </a:r>
            <a:r>
              <a:rPr lang="en-US" sz="1600" dirty="0" smtClean="0">
                <a:latin typeface="Verdana" charset="0"/>
              </a:rPr>
              <a:t>  refers to the manipulation of digital documents e.g. Altering text documents. </a:t>
            </a:r>
          </a:p>
          <a:p>
            <a:endParaRPr lang="en-US" sz="1600" dirty="0" smtClean="0">
              <a:latin typeface="Verdana" charset="0"/>
            </a:endParaRPr>
          </a:p>
          <a:p>
            <a:pPr marL="285750" indent="-285750">
              <a:buFont typeface="Wingdings" charset="2"/>
              <a:buChar char="§"/>
            </a:pPr>
            <a:r>
              <a:rPr lang="en-US" sz="1600" b="1" dirty="0" smtClean="0">
                <a:latin typeface="Verdana" charset="0"/>
              </a:rPr>
              <a:t>Phishing: </a:t>
            </a:r>
            <a:r>
              <a:rPr lang="en-US" sz="1600" dirty="0" smtClean="0">
                <a:latin typeface="Verdana" charset="0"/>
              </a:rPr>
              <a:t>acts that are carried out to make victims disclose personal information. </a:t>
            </a:r>
          </a:p>
          <a:p>
            <a:endParaRPr lang="en-US" sz="1600" dirty="0" smtClean="0">
              <a:latin typeface="Verdana" charset="0"/>
            </a:endParaRPr>
          </a:p>
          <a:p>
            <a:pPr marL="285750" indent="-285750">
              <a:buFont typeface="Wingdings" charset="2"/>
              <a:buChar char="§"/>
            </a:pPr>
            <a:r>
              <a:rPr lang="en-US" sz="1600" b="1" dirty="0" smtClean="0">
                <a:latin typeface="Verdana" charset="0"/>
              </a:rPr>
              <a:t>identity theft: </a:t>
            </a:r>
            <a:r>
              <a:rPr lang="en-US" sz="1600" dirty="0" smtClean="0">
                <a:latin typeface="Verdana" charset="0"/>
              </a:rPr>
              <a:t>criminal act of fraudulently obtaining and using another persons identity.</a:t>
            </a:r>
          </a:p>
          <a:p>
            <a:endParaRPr lang="en-US" sz="1600" dirty="0" smtClean="0">
              <a:latin typeface="Verdana" charset="0"/>
            </a:endParaRPr>
          </a:p>
          <a:p>
            <a:pPr marL="285750" indent="-285750">
              <a:buFont typeface="Wingdings" charset="2"/>
              <a:buChar char="§"/>
            </a:pPr>
            <a:r>
              <a:rPr lang="en-US" sz="1600" b="1" dirty="0" smtClean="0">
                <a:latin typeface="Verdana" charset="0"/>
              </a:rPr>
              <a:t>misuse </a:t>
            </a:r>
            <a:r>
              <a:rPr lang="en-US" sz="1600" b="1" dirty="0">
                <a:latin typeface="Verdana" charset="0"/>
              </a:rPr>
              <a:t>of </a:t>
            </a:r>
            <a:r>
              <a:rPr lang="en-US" sz="1600" b="1" dirty="0" smtClean="0">
                <a:latin typeface="Verdana" charset="0"/>
              </a:rPr>
              <a:t>devices: </a:t>
            </a:r>
            <a:r>
              <a:rPr lang="en-US" sz="1600" dirty="0" smtClean="0">
                <a:latin typeface="Verdana" charset="0"/>
              </a:rPr>
              <a:t>specially designed software tools used to attack other computers. </a:t>
            </a:r>
          </a:p>
          <a:p>
            <a:pPr>
              <a:buFont typeface="Wingdings" charset="0"/>
              <a:buNone/>
            </a:pPr>
            <a:endParaRPr lang="en-US" dirty="0">
              <a:latin typeface="Verdana" charset="0"/>
            </a:endParaRPr>
          </a:p>
          <a:p>
            <a:pPr>
              <a:buFont typeface="Wingdings" charset="0"/>
              <a:buNone/>
            </a:pPr>
            <a:endParaRPr lang="en-US" dirty="0">
              <a:latin typeface="Verdana" charset="0"/>
            </a:endParaRPr>
          </a:p>
        </p:txBody>
      </p:sp>
    </p:spTree>
    <p:extLst>
      <p:ext uri="{BB962C8B-B14F-4D97-AF65-F5344CB8AC3E}">
        <p14:creationId xmlns:p14="http://schemas.microsoft.com/office/powerpoint/2010/main" val="211154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778625" cy="1039427"/>
          </a:xfrm>
        </p:spPr>
        <p:txBody>
          <a:bodyPr>
            <a:normAutofit/>
          </a:bodyPr>
          <a:lstStyle/>
          <a:p>
            <a:r>
              <a:rPr lang="en-US" sz="2400" b="1" dirty="0" smtClean="0">
                <a:latin typeface="Verdana" charset="0"/>
              </a:rPr>
              <a:t>4. COMBINATION OFFENCES</a:t>
            </a:r>
            <a:endParaRPr lang="en-US" sz="2400" dirty="0"/>
          </a:p>
        </p:txBody>
      </p:sp>
      <p:sp>
        <p:nvSpPr>
          <p:cNvPr id="3" name="Content Placeholder 2"/>
          <p:cNvSpPr>
            <a:spLocks noGrp="1"/>
          </p:cNvSpPr>
          <p:nvPr>
            <p:ph idx="1"/>
          </p:nvPr>
        </p:nvSpPr>
        <p:spPr>
          <a:xfrm>
            <a:off x="179512" y="1628800"/>
            <a:ext cx="8458200" cy="4419601"/>
          </a:xfrm>
        </p:spPr>
        <p:txBody>
          <a:bodyPr/>
          <a:lstStyle/>
          <a:p>
            <a:pPr algn="just">
              <a:buFont typeface="Wingdings" charset="0"/>
              <a:buNone/>
            </a:pPr>
            <a:r>
              <a:rPr lang="en-US" sz="1600" dirty="0">
                <a:latin typeface="Verdana" charset="0"/>
              </a:rPr>
              <a:t>  </a:t>
            </a:r>
            <a:r>
              <a:rPr lang="en-US" sz="1600" dirty="0" smtClean="0">
                <a:latin typeface="Verdana" charset="0"/>
              </a:rPr>
              <a:t>This category covers various terms </a:t>
            </a:r>
            <a:r>
              <a:rPr lang="en-US" sz="1600" dirty="0">
                <a:latin typeface="Verdana" charset="0"/>
              </a:rPr>
              <a:t>used to describe complex scams that combine a number of different offences. </a:t>
            </a:r>
            <a:r>
              <a:rPr lang="en-US" sz="1600" dirty="0" smtClean="0">
                <a:latin typeface="Verdana" charset="0"/>
              </a:rPr>
              <a:t>For example: phishing and cyberlaundering</a:t>
            </a:r>
            <a:r>
              <a:rPr lang="en-US" sz="1600" dirty="0">
                <a:latin typeface="Verdana" charset="0"/>
              </a:rPr>
              <a:t>.</a:t>
            </a:r>
            <a:endParaRPr lang="en-US" sz="1600" b="1" dirty="0">
              <a:latin typeface="Verdana" charset="0"/>
            </a:endParaRPr>
          </a:p>
          <a:p>
            <a:pPr>
              <a:buFont typeface="Wingdings" charset="0"/>
              <a:buNone/>
            </a:pPr>
            <a:r>
              <a:rPr lang="en-US" sz="1800" dirty="0">
                <a:latin typeface="Verdana" charset="0"/>
              </a:rPr>
              <a:t> </a:t>
            </a:r>
          </a:p>
          <a:p>
            <a:endParaRPr lang="en-US" dirty="0"/>
          </a:p>
        </p:txBody>
      </p:sp>
    </p:spTree>
    <p:extLst>
      <p:ext uri="{BB962C8B-B14F-4D97-AF65-F5344CB8AC3E}">
        <p14:creationId xmlns:p14="http://schemas.microsoft.com/office/powerpoint/2010/main" val="131651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6264"/>
            <a:ext cx="7772400" cy="830997"/>
          </a:xfrm>
        </p:spPr>
        <p:txBody>
          <a:bodyPr/>
          <a:lstStyle/>
          <a:p>
            <a:r>
              <a:rPr lang="en-US" sz="2400" dirty="0" smtClean="0">
                <a:latin typeface="Verdana"/>
                <a:cs typeface="Verdana"/>
              </a:rPr>
              <a:t>SADC Model Laws &amp; Namibia ECT </a:t>
            </a:r>
            <a:r>
              <a:rPr lang="en-US" sz="2400" dirty="0" smtClean="0">
                <a:latin typeface="Verdana"/>
                <a:cs typeface="Verdana"/>
              </a:rPr>
              <a:t>Bill</a:t>
            </a:r>
            <a:r>
              <a:rPr lang="en-US" sz="2400" dirty="0" smtClean="0">
                <a:latin typeface="Verdana"/>
                <a:cs typeface="Verdana"/>
              </a:rPr>
              <a:t/>
            </a:r>
            <a:br>
              <a:rPr lang="en-US" sz="2400" dirty="0" smtClean="0">
                <a:latin typeface="Verdana"/>
                <a:cs typeface="Verdana"/>
              </a:rPr>
            </a:br>
            <a:r>
              <a:rPr lang="en-US" sz="2400" dirty="0" smtClean="0">
                <a:latin typeface="Verdana"/>
                <a:cs typeface="Verdana"/>
              </a:rPr>
              <a:t>List of Offences (1)</a:t>
            </a:r>
            <a:endParaRPr lang="en-US" sz="2400" dirty="0">
              <a:latin typeface="Verdana"/>
              <a:cs typeface="Verdana"/>
            </a:endParaRPr>
          </a:p>
        </p:txBody>
      </p:sp>
      <p:graphicFrame>
        <p:nvGraphicFramePr>
          <p:cNvPr id="25" name="Table 24"/>
          <p:cNvGraphicFramePr>
            <a:graphicFrameLocks noGrp="1"/>
          </p:cNvGraphicFramePr>
          <p:nvPr>
            <p:extLst>
              <p:ext uri="{D42A27DB-BD31-4B8C-83A1-F6EECF244321}">
                <p14:modId xmlns:p14="http://schemas.microsoft.com/office/powerpoint/2010/main" val="1832946879"/>
              </p:ext>
            </p:extLst>
          </p:nvPr>
        </p:nvGraphicFramePr>
        <p:xfrm>
          <a:off x="971600" y="2132856"/>
          <a:ext cx="7010400" cy="3774440"/>
        </p:xfrm>
        <a:graphic>
          <a:graphicData uri="http://schemas.openxmlformats.org/drawingml/2006/table">
            <a:tbl>
              <a:tblPr firstRow="1" bandRow="1">
                <a:tableStyleId>{21E4AEA4-8DFA-4A89-87EB-49C32662AFE0}</a:tableStyleId>
              </a:tblPr>
              <a:tblGrid>
                <a:gridCol w="2971800"/>
                <a:gridCol w="1905000"/>
                <a:gridCol w="2133600"/>
              </a:tblGrid>
              <a:tr h="370840">
                <a:tc>
                  <a:txBody>
                    <a:bodyPr/>
                    <a:lstStyle/>
                    <a:p>
                      <a:r>
                        <a:rPr lang="en-US" dirty="0" smtClean="0"/>
                        <a:t>SUBSTANTIVE CRIMINAL</a:t>
                      </a:r>
                      <a:r>
                        <a:rPr lang="en-US" baseline="0" dirty="0" smtClean="0"/>
                        <a:t> LAW </a:t>
                      </a:r>
                      <a:endParaRPr lang="en-US" dirty="0"/>
                    </a:p>
                  </a:txBody>
                  <a:tcPr/>
                </a:tc>
                <a:tc>
                  <a:txBody>
                    <a:bodyPr/>
                    <a:lstStyle/>
                    <a:p>
                      <a:r>
                        <a:rPr lang="en-US" dirty="0" smtClean="0"/>
                        <a:t>SADC MODEL LAW </a:t>
                      </a:r>
                      <a:endParaRPr lang="en-US" dirty="0"/>
                    </a:p>
                  </a:txBody>
                  <a:tcPr/>
                </a:tc>
                <a:tc>
                  <a:txBody>
                    <a:bodyPr/>
                    <a:lstStyle/>
                    <a:p>
                      <a:r>
                        <a:rPr lang="en-US" dirty="0" smtClean="0"/>
                        <a:t>NAMIBIA ECT BILL </a:t>
                      </a:r>
                      <a:endParaRPr lang="en-US" dirty="0"/>
                    </a:p>
                  </a:txBody>
                  <a:tcPr/>
                </a:tc>
              </a:tr>
              <a:tr h="370840">
                <a:tc>
                  <a:txBody>
                    <a:bodyPr/>
                    <a:lstStyle/>
                    <a:p>
                      <a:pPr marL="0" indent="0">
                        <a:buNone/>
                      </a:pPr>
                      <a:r>
                        <a:rPr lang="en-US" baseline="0" dirty="0" smtClean="0"/>
                        <a:t>1. Illegal Access</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2. Illegal Remaining</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t>3. Illegal Interception </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4. Illegal Data</a:t>
                      </a:r>
                      <a:r>
                        <a:rPr lang="en-US" baseline="0" dirty="0" smtClean="0"/>
                        <a:t> Interference</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5.</a:t>
                      </a:r>
                      <a:r>
                        <a:rPr lang="en-US" baseline="0" dirty="0" smtClean="0"/>
                        <a:t> Data Espionage </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t>6. Illegal System</a:t>
                      </a:r>
                      <a:r>
                        <a:rPr lang="en-US" baseline="0" dirty="0" smtClean="0"/>
                        <a:t> Interference</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t>7. Illegal Devices</a:t>
                      </a:r>
                      <a:r>
                        <a:rPr lang="en-US" baseline="0" dirty="0" smtClean="0"/>
                        <a:t> </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bl>
          </a:graphicData>
        </a:graphic>
      </p:graphicFrame>
    </p:spTree>
    <p:extLst>
      <p:ext uri="{BB962C8B-B14F-4D97-AF65-F5344CB8AC3E}">
        <p14:creationId xmlns:p14="http://schemas.microsoft.com/office/powerpoint/2010/main" val="349754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6778625" cy="830997"/>
          </a:xfrm>
        </p:spPr>
        <p:txBody>
          <a:bodyPr/>
          <a:lstStyle/>
          <a:p>
            <a:r>
              <a:rPr lang="en-US" sz="2400" dirty="0">
                <a:latin typeface="Verdana"/>
                <a:cs typeface="Verdana"/>
              </a:rPr>
              <a:t>SADC Model Laws &amp; Namibia ECT </a:t>
            </a:r>
            <a:r>
              <a:rPr lang="en-US" sz="2400" dirty="0" smtClean="0">
                <a:latin typeface="Verdana"/>
                <a:cs typeface="Verdana"/>
              </a:rPr>
              <a:t>Bill</a:t>
            </a:r>
            <a:r>
              <a:rPr lang="en-US" sz="2400" dirty="0">
                <a:latin typeface="Verdana"/>
                <a:cs typeface="Verdana"/>
              </a:rPr>
              <a:t/>
            </a:r>
            <a:br>
              <a:rPr lang="en-US" sz="2400" dirty="0">
                <a:latin typeface="Verdana"/>
                <a:cs typeface="Verdana"/>
              </a:rPr>
            </a:br>
            <a:r>
              <a:rPr lang="en-US" sz="2400" dirty="0">
                <a:latin typeface="Verdana"/>
                <a:cs typeface="Verdana"/>
              </a:rPr>
              <a:t>List of Offences </a:t>
            </a:r>
            <a:r>
              <a:rPr lang="en-US" sz="2400" dirty="0" smtClean="0">
                <a:latin typeface="Verdana"/>
                <a:cs typeface="Verdana"/>
              </a:rPr>
              <a:t>(2)</a:t>
            </a:r>
            <a:endParaRPr lang="en-US" sz="2400" dirty="0"/>
          </a:p>
        </p:txBody>
      </p:sp>
      <p:graphicFrame>
        <p:nvGraphicFramePr>
          <p:cNvPr id="29" name="Table 28"/>
          <p:cNvGraphicFramePr>
            <a:graphicFrameLocks noGrp="1"/>
          </p:cNvGraphicFramePr>
          <p:nvPr>
            <p:extLst>
              <p:ext uri="{D42A27DB-BD31-4B8C-83A1-F6EECF244321}">
                <p14:modId xmlns:p14="http://schemas.microsoft.com/office/powerpoint/2010/main" val="2687882691"/>
              </p:ext>
            </p:extLst>
          </p:nvPr>
        </p:nvGraphicFramePr>
        <p:xfrm>
          <a:off x="899592" y="1628800"/>
          <a:ext cx="7918648" cy="4574017"/>
        </p:xfrm>
        <a:graphic>
          <a:graphicData uri="http://schemas.openxmlformats.org/drawingml/2006/table">
            <a:tbl>
              <a:tblPr firstRow="1" bandRow="1">
                <a:tableStyleId>{21E4AEA4-8DFA-4A89-87EB-49C32662AFE0}</a:tableStyleId>
              </a:tblPr>
              <a:tblGrid>
                <a:gridCol w="3560008"/>
                <a:gridCol w="2071687"/>
                <a:gridCol w="2286953"/>
              </a:tblGrid>
              <a:tr h="639661">
                <a:tc>
                  <a:txBody>
                    <a:bodyPr/>
                    <a:lstStyle/>
                    <a:p>
                      <a:r>
                        <a:rPr lang="en-US" dirty="0" smtClean="0"/>
                        <a:t>SUBSTANTIVE CRIMINAL</a:t>
                      </a:r>
                      <a:r>
                        <a:rPr lang="en-US" baseline="0" dirty="0" smtClean="0"/>
                        <a:t> LAW </a:t>
                      </a:r>
                      <a:endParaRPr lang="en-US" dirty="0"/>
                    </a:p>
                  </a:txBody>
                  <a:tcPr/>
                </a:tc>
                <a:tc>
                  <a:txBody>
                    <a:bodyPr/>
                    <a:lstStyle/>
                    <a:p>
                      <a:r>
                        <a:rPr lang="en-US" dirty="0" smtClean="0"/>
                        <a:t>SADC MODEL LAW </a:t>
                      </a:r>
                      <a:endParaRPr lang="en-US" dirty="0"/>
                    </a:p>
                  </a:txBody>
                  <a:tcPr/>
                </a:tc>
                <a:tc>
                  <a:txBody>
                    <a:bodyPr/>
                    <a:lstStyle/>
                    <a:p>
                      <a:r>
                        <a:rPr lang="en-US" dirty="0" smtClean="0"/>
                        <a:t>NAMIBIA ECT BILL </a:t>
                      </a:r>
                      <a:endParaRPr lang="en-US" dirty="0"/>
                    </a:p>
                  </a:txBody>
                  <a:tcPr/>
                </a:tc>
              </a:tr>
              <a:tr h="516649">
                <a:tc>
                  <a:txBody>
                    <a:bodyPr/>
                    <a:lstStyle/>
                    <a:p>
                      <a:pPr marL="0" indent="0">
                        <a:buNone/>
                      </a:pPr>
                      <a:r>
                        <a:rPr lang="en-US" baseline="0" dirty="0" smtClean="0"/>
                        <a:t>8. Computer-Related Forgery </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516649">
                <a:tc>
                  <a:txBody>
                    <a:bodyPr/>
                    <a:lstStyle/>
                    <a:p>
                      <a:r>
                        <a:rPr lang="en-US" dirty="0" smtClean="0"/>
                        <a:t>9. Computer-Related</a:t>
                      </a:r>
                      <a:r>
                        <a:rPr lang="en-US" baseline="0" dirty="0" smtClean="0"/>
                        <a:t> Fraud </a:t>
                      </a:r>
                      <a:r>
                        <a:rPr lang="en-US" dirty="0" smtClean="0"/>
                        <a:t> </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516649">
                <a:tc>
                  <a:txBody>
                    <a:bodyPr/>
                    <a:lstStyle/>
                    <a:p>
                      <a:r>
                        <a:rPr lang="en-US" dirty="0" smtClean="0"/>
                        <a:t>10. Child Pornography  </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299328">
                <a:tc>
                  <a:txBody>
                    <a:bodyPr/>
                    <a:lstStyle/>
                    <a:p>
                      <a:r>
                        <a:rPr lang="en-US" dirty="0" smtClean="0"/>
                        <a:t>11. Pornography</a:t>
                      </a:r>
                      <a:r>
                        <a:rPr lang="en-US" baseline="0" dirty="0" smtClean="0"/>
                        <a:t> </a:t>
                      </a:r>
                      <a:endParaRPr lang="en-US" dirty="0"/>
                    </a:p>
                  </a:txBody>
                  <a:tcPr/>
                </a:tc>
                <a:tc>
                  <a:txBody>
                    <a:bodyPr/>
                    <a:lstStyle/>
                    <a:p>
                      <a:pPr algn="ctr"/>
                      <a:r>
                        <a:rPr lang="en-US" dirty="0" smtClean="0"/>
                        <a:t>x</a:t>
                      </a:r>
                      <a:endParaRPr lang="en-US" dirty="0"/>
                    </a:p>
                  </a:txBody>
                  <a:tcPr/>
                </a:tc>
                <a:tc>
                  <a:txBody>
                    <a:bodyPr/>
                    <a:lstStyle/>
                    <a:p>
                      <a:endParaRPr lang="en-US"/>
                    </a:p>
                  </a:txBody>
                  <a:tcPr/>
                </a:tc>
              </a:tr>
              <a:tr h="516649">
                <a:tc>
                  <a:txBody>
                    <a:bodyPr/>
                    <a:lstStyle/>
                    <a:p>
                      <a:r>
                        <a:rPr lang="en-US" dirty="0" smtClean="0"/>
                        <a:t>12.</a:t>
                      </a:r>
                      <a:r>
                        <a:rPr lang="en-US" baseline="0" dirty="0" smtClean="0"/>
                        <a:t> Identity-Related Crimes Data</a:t>
                      </a:r>
                      <a:endParaRPr lang="en-US" dirty="0"/>
                    </a:p>
                  </a:txBody>
                  <a:tcPr/>
                </a:tc>
                <a:tc>
                  <a:txBody>
                    <a:bodyPr/>
                    <a:lstStyle/>
                    <a:p>
                      <a:pPr algn="ctr"/>
                      <a:r>
                        <a:rPr lang="en-US" dirty="0" smtClean="0"/>
                        <a:t>x</a:t>
                      </a:r>
                      <a:endParaRPr lang="en-US" dirty="0"/>
                    </a:p>
                  </a:txBody>
                  <a:tcPr/>
                </a:tc>
                <a:tc>
                  <a:txBody>
                    <a:bodyPr/>
                    <a:lstStyle/>
                    <a:p>
                      <a:endParaRPr lang="en-US"/>
                    </a:p>
                  </a:txBody>
                  <a:tcPr/>
                </a:tc>
              </a:tr>
              <a:tr h="516649">
                <a:tc>
                  <a:txBody>
                    <a:bodyPr/>
                    <a:lstStyle/>
                    <a:p>
                      <a:r>
                        <a:rPr lang="en-US" dirty="0" smtClean="0"/>
                        <a:t>13. Racist</a:t>
                      </a:r>
                      <a:r>
                        <a:rPr lang="en-US" baseline="0" dirty="0" smtClean="0"/>
                        <a:t>  and Xenophobic Material </a:t>
                      </a:r>
                      <a:endParaRPr lang="en-US" dirty="0"/>
                    </a:p>
                  </a:txBody>
                  <a:tcPr/>
                </a:tc>
                <a:tc>
                  <a:txBody>
                    <a:bodyPr/>
                    <a:lstStyle/>
                    <a:p>
                      <a:pPr algn="ctr"/>
                      <a:r>
                        <a:rPr lang="en-US" dirty="0" smtClean="0"/>
                        <a:t>x</a:t>
                      </a:r>
                      <a:endParaRPr lang="en-US" dirty="0"/>
                    </a:p>
                  </a:txBody>
                  <a:tcPr/>
                </a:tc>
                <a:tc>
                  <a:txBody>
                    <a:bodyPr/>
                    <a:lstStyle/>
                    <a:p>
                      <a:endParaRPr lang="en-US"/>
                    </a:p>
                  </a:txBody>
                  <a:tcPr/>
                </a:tc>
              </a:tr>
              <a:tr h="738070">
                <a:tc>
                  <a:txBody>
                    <a:bodyPr/>
                    <a:lstStyle/>
                    <a:p>
                      <a:r>
                        <a:rPr lang="en-US" dirty="0" smtClean="0"/>
                        <a:t>14. </a:t>
                      </a:r>
                      <a:r>
                        <a:rPr lang="en-US" baseline="0" dirty="0" smtClean="0"/>
                        <a:t>Racist and Xenophobic Motivated </a:t>
                      </a:r>
                      <a:endParaRPr lang="en-US" dirty="0"/>
                    </a:p>
                  </a:txBody>
                  <a:tcPr/>
                </a:tc>
                <a:tc>
                  <a:txBody>
                    <a:bodyPr/>
                    <a:lstStyle/>
                    <a:p>
                      <a:pPr algn="ctr"/>
                      <a:r>
                        <a:rPr lang="en-US" dirty="0" smtClean="0"/>
                        <a:t>x</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9184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778625" cy="1039427"/>
          </a:xfrm>
        </p:spPr>
        <p:txBody>
          <a:bodyPr>
            <a:noAutofit/>
          </a:bodyPr>
          <a:lstStyle/>
          <a:p>
            <a:r>
              <a:rPr lang="en-US" sz="2400" dirty="0" smtClean="0">
                <a:latin typeface="+mn-lt"/>
              </a:rPr>
              <a:t> </a:t>
            </a:r>
            <a:r>
              <a:rPr lang="en-US" sz="2400" dirty="0">
                <a:latin typeface="+mn-lt"/>
                <a:cs typeface="Verdana"/>
              </a:rPr>
              <a:t>SADC Model Laws &amp; Namibia ECT </a:t>
            </a:r>
            <a:r>
              <a:rPr lang="en-US" sz="2400" dirty="0" smtClean="0">
                <a:latin typeface="+mn-lt"/>
                <a:cs typeface="Verdana"/>
              </a:rPr>
              <a:t>Bill</a:t>
            </a:r>
            <a:r>
              <a:rPr lang="en-US" sz="2400" dirty="0">
                <a:latin typeface="+mn-lt"/>
                <a:cs typeface="Verdana"/>
              </a:rPr>
              <a:t/>
            </a:r>
            <a:br>
              <a:rPr lang="en-US" sz="2400" dirty="0">
                <a:latin typeface="+mn-lt"/>
                <a:cs typeface="Verdana"/>
              </a:rPr>
            </a:br>
            <a:r>
              <a:rPr lang="en-US" sz="2400" dirty="0">
                <a:latin typeface="+mn-lt"/>
                <a:cs typeface="Verdana"/>
              </a:rPr>
              <a:t>List of </a:t>
            </a:r>
            <a:r>
              <a:rPr lang="en-US" sz="2400" dirty="0" smtClean="0">
                <a:latin typeface="+mn-lt"/>
                <a:cs typeface="Verdana"/>
              </a:rPr>
              <a:t>Offences (3)</a:t>
            </a:r>
            <a:endParaRPr lang="en-US" sz="2400" dirty="0">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566835473"/>
              </p:ext>
            </p:extLst>
          </p:nvPr>
        </p:nvGraphicFramePr>
        <p:xfrm>
          <a:off x="1043608" y="1700808"/>
          <a:ext cx="7381056" cy="4267200"/>
        </p:xfrm>
        <a:graphic>
          <a:graphicData uri="http://schemas.openxmlformats.org/drawingml/2006/table">
            <a:tbl>
              <a:tblPr firstRow="1" bandRow="1">
                <a:tableStyleId>{21E4AEA4-8DFA-4A89-87EB-49C32662AFE0}</a:tableStyleId>
              </a:tblPr>
              <a:tblGrid>
                <a:gridCol w="3212930"/>
                <a:gridCol w="2170899"/>
                <a:gridCol w="1997227"/>
              </a:tblGrid>
              <a:tr h="787401">
                <a:tc>
                  <a:txBody>
                    <a:bodyPr/>
                    <a:lstStyle/>
                    <a:p>
                      <a:r>
                        <a:rPr lang="en-US" dirty="0" smtClean="0"/>
                        <a:t>SUBSTANTIVE CRIMINAL</a:t>
                      </a:r>
                      <a:r>
                        <a:rPr lang="en-US" baseline="0" dirty="0" smtClean="0"/>
                        <a:t> LAW </a:t>
                      </a:r>
                      <a:endParaRPr lang="en-US" dirty="0"/>
                    </a:p>
                  </a:txBody>
                  <a:tcPr/>
                </a:tc>
                <a:tc>
                  <a:txBody>
                    <a:bodyPr/>
                    <a:lstStyle/>
                    <a:p>
                      <a:r>
                        <a:rPr lang="en-US" dirty="0" smtClean="0"/>
                        <a:t>SADC MODEL LAW </a:t>
                      </a:r>
                      <a:endParaRPr lang="en-US" dirty="0"/>
                    </a:p>
                  </a:txBody>
                  <a:tcPr/>
                </a:tc>
                <a:tc>
                  <a:txBody>
                    <a:bodyPr/>
                    <a:lstStyle/>
                    <a:p>
                      <a:r>
                        <a:rPr lang="en-US" dirty="0" smtClean="0"/>
                        <a:t>NAMIBIA ECT BILL </a:t>
                      </a:r>
                      <a:endParaRPr lang="en-US" dirty="0"/>
                    </a:p>
                  </a:txBody>
                  <a:tcPr/>
                </a:tc>
              </a:tr>
              <a:tr h="370840">
                <a:tc>
                  <a:txBody>
                    <a:bodyPr/>
                    <a:lstStyle/>
                    <a:p>
                      <a:pPr marL="0" indent="0">
                        <a:buNone/>
                      </a:pPr>
                      <a:r>
                        <a:rPr lang="en-US" baseline="0" dirty="0" smtClean="0"/>
                        <a:t>15. Denial of Genocide and Crimes Against Humanity </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t>16.</a:t>
                      </a:r>
                      <a:r>
                        <a:rPr lang="en-US" baseline="0" dirty="0" smtClean="0"/>
                        <a:t> Spam</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137160">
                <a:tc>
                  <a:txBody>
                    <a:bodyPr/>
                    <a:lstStyle/>
                    <a:p>
                      <a:r>
                        <a:rPr lang="en-US" dirty="0" smtClean="0"/>
                        <a:t>17:</a:t>
                      </a:r>
                      <a:r>
                        <a:rPr lang="en-US" baseline="0" dirty="0" smtClean="0"/>
                        <a:t> Disclosure of Details of an Investigation </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t>18. Failure</a:t>
                      </a:r>
                      <a:r>
                        <a:rPr lang="en-US" baseline="0" dirty="0" smtClean="0"/>
                        <a:t> to permit assistance </a:t>
                      </a: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370840">
                <a:tc>
                  <a:txBody>
                    <a:bodyPr/>
                    <a:lstStyle/>
                    <a:p>
                      <a:r>
                        <a:rPr lang="en-US" baseline="0" dirty="0" smtClean="0"/>
                        <a:t>19: Harassment Utilizing means of Electronic Communication  </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bl>
          </a:graphicData>
        </a:graphic>
      </p:graphicFrame>
    </p:spTree>
    <p:extLst>
      <p:ext uri="{BB962C8B-B14F-4D97-AF65-F5344CB8AC3E}">
        <p14:creationId xmlns:p14="http://schemas.microsoft.com/office/powerpoint/2010/main" val="59067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7772400" cy="641350"/>
          </a:xfrm>
        </p:spPr>
        <p:txBody>
          <a:bodyPr>
            <a:noAutofit/>
          </a:bodyPr>
          <a:lstStyle/>
          <a:p>
            <a:r>
              <a:rPr lang="en-US" sz="2400" dirty="0" smtClean="0"/>
              <a:t>NAMIBIA ECT BILL: MISSING PROVISIONS  </a:t>
            </a:r>
            <a:endParaRPr lang="en-US" sz="2400" dirty="0"/>
          </a:p>
        </p:txBody>
      </p:sp>
      <p:sp>
        <p:nvSpPr>
          <p:cNvPr id="3" name="Content Placeholder 2"/>
          <p:cNvSpPr>
            <a:spLocks noGrp="1"/>
          </p:cNvSpPr>
          <p:nvPr>
            <p:ph sz="half" idx="1"/>
          </p:nvPr>
        </p:nvSpPr>
        <p:spPr>
          <a:xfrm>
            <a:off x="683568" y="1988840"/>
            <a:ext cx="3767328" cy="3252788"/>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pPr fontAlgn="t">
              <a:buFont typeface="Wingdings" charset="2"/>
              <a:buChar char="§"/>
            </a:pPr>
            <a:r>
              <a:rPr lang="en-US" sz="1800" dirty="0" smtClean="0"/>
              <a:t>Data Espionage</a:t>
            </a:r>
          </a:p>
          <a:p>
            <a:pPr fontAlgn="t">
              <a:buFont typeface="Wingdings" charset="2"/>
              <a:buChar char="§"/>
            </a:pPr>
            <a:r>
              <a:rPr lang="en-US" sz="1800" dirty="0" smtClean="0"/>
              <a:t>Pornography </a:t>
            </a:r>
            <a:endParaRPr lang="en-US" sz="1800" dirty="0"/>
          </a:p>
          <a:p>
            <a:pPr fontAlgn="t">
              <a:buFont typeface="Wingdings" charset="2"/>
              <a:buChar char="§"/>
            </a:pPr>
            <a:r>
              <a:rPr lang="en-US" sz="1800" dirty="0" smtClean="0"/>
              <a:t>Identity</a:t>
            </a:r>
            <a:r>
              <a:rPr lang="en-US" sz="1800" dirty="0"/>
              <a:t>-Related Crimes </a:t>
            </a:r>
          </a:p>
          <a:p>
            <a:pPr fontAlgn="t">
              <a:buFont typeface="Wingdings" charset="2"/>
              <a:buChar char="§"/>
            </a:pPr>
            <a:r>
              <a:rPr lang="en-US" sz="1800" dirty="0" smtClean="0"/>
              <a:t>Racist  </a:t>
            </a:r>
            <a:r>
              <a:rPr lang="en-US" sz="1800" dirty="0"/>
              <a:t>and Xenophobic Material </a:t>
            </a:r>
          </a:p>
          <a:p>
            <a:pPr fontAlgn="t">
              <a:buFont typeface="Wingdings" charset="2"/>
              <a:buChar char="§"/>
            </a:pPr>
            <a:r>
              <a:rPr lang="en-US" sz="1800" dirty="0" smtClean="0"/>
              <a:t>Racist </a:t>
            </a:r>
            <a:r>
              <a:rPr lang="en-US" sz="1800" dirty="0"/>
              <a:t>and Xenophobic Motivated </a:t>
            </a:r>
          </a:p>
          <a:p>
            <a:pPr marL="0" indent="0">
              <a:buNone/>
            </a:pPr>
            <a:endParaRPr lang="en-US" dirty="0"/>
          </a:p>
        </p:txBody>
      </p:sp>
      <p:sp>
        <p:nvSpPr>
          <p:cNvPr id="4" name="Content Placeholder 3"/>
          <p:cNvSpPr>
            <a:spLocks noGrp="1"/>
          </p:cNvSpPr>
          <p:nvPr>
            <p:ph sz="half" idx="2"/>
          </p:nvPr>
        </p:nvSpPr>
        <p:spPr>
          <a:xfrm>
            <a:off x="4572000" y="2132856"/>
            <a:ext cx="4248472" cy="2549525"/>
          </a:xfrm>
          <a:solidFill>
            <a:srgbClr val="C8DEF6"/>
          </a:solidFill>
        </p:spPr>
        <p:style>
          <a:lnRef idx="2">
            <a:schemeClr val="accent1"/>
          </a:lnRef>
          <a:fillRef idx="1">
            <a:schemeClr val="lt1"/>
          </a:fillRef>
          <a:effectRef idx="0">
            <a:schemeClr val="accent1"/>
          </a:effectRef>
          <a:fontRef idx="minor">
            <a:schemeClr val="dk1"/>
          </a:fontRef>
        </p:style>
        <p:txBody>
          <a:bodyPr>
            <a:normAutofit/>
          </a:bodyPr>
          <a:lstStyle/>
          <a:p>
            <a:pPr fontAlgn="t">
              <a:buFont typeface="Wingdings" charset="2"/>
              <a:buChar char="§"/>
            </a:pPr>
            <a:r>
              <a:rPr lang="en-US" sz="1800" dirty="0" smtClean="0"/>
              <a:t>Denial </a:t>
            </a:r>
            <a:r>
              <a:rPr lang="en-US" sz="1800" dirty="0"/>
              <a:t>of Genocide and Crimes Against Humanity </a:t>
            </a:r>
          </a:p>
          <a:p>
            <a:pPr fontAlgn="t">
              <a:buFont typeface="Wingdings" charset="2"/>
              <a:buChar char="§"/>
            </a:pPr>
            <a:r>
              <a:rPr lang="en-US" sz="1800" dirty="0" smtClean="0"/>
              <a:t> </a:t>
            </a:r>
            <a:r>
              <a:rPr lang="en-US" sz="1800" dirty="0"/>
              <a:t>Spam</a:t>
            </a:r>
          </a:p>
          <a:p>
            <a:pPr fontAlgn="t">
              <a:buFont typeface="Wingdings" charset="2"/>
              <a:buChar char="§"/>
            </a:pPr>
            <a:r>
              <a:rPr lang="en-US" sz="1800" dirty="0" smtClean="0"/>
              <a:t> </a:t>
            </a:r>
            <a:r>
              <a:rPr lang="en-US" sz="1800" dirty="0"/>
              <a:t>Disclosure of Details of an Investigation </a:t>
            </a:r>
          </a:p>
          <a:p>
            <a:pPr fontAlgn="t">
              <a:buFont typeface="Wingdings" charset="2"/>
              <a:buChar char="§"/>
            </a:pPr>
            <a:r>
              <a:rPr lang="en-US" sz="1800" dirty="0" smtClean="0"/>
              <a:t>Failure </a:t>
            </a:r>
            <a:r>
              <a:rPr lang="en-US" sz="1800" dirty="0"/>
              <a:t>to permit </a:t>
            </a:r>
            <a:r>
              <a:rPr lang="en-US" sz="1800" dirty="0" smtClean="0"/>
              <a:t>assistance</a:t>
            </a:r>
            <a:endParaRPr lang="en-US" sz="1800" dirty="0"/>
          </a:p>
          <a:p>
            <a:endParaRPr lang="en-US" dirty="0"/>
          </a:p>
        </p:txBody>
      </p:sp>
      <p:sp>
        <p:nvSpPr>
          <p:cNvPr id="5" name="TextBox 4"/>
          <p:cNvSpPr txBox="1"/>
          <p:nvPr/>
        </p:nvSpPr>
        <p:spPr>
          <a:xfrm>
            <a:off x="1219200" y="6096000"/>
            <a:ext cx="6858000"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214202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85028"/>
            <a:ext cx="7772400" cy="461665"/>
          </a:xfrm>
        </p:spPr>
        <p:txBody>
          <a:bodyPr/>
          <a:lstStyle/>
          <a:p>
            <a:r>
              <a:rPr lang="en-US" sz="2400" dirty="0" smtClean="0"/>
              <a:t> </a:t>
            </a:r>
            <a:r>
              <a:rPr lang="en-US" sz="2400" dirty="0" smtClean="0"/>
              <a:t>CONCLUSION</a:t>
            </a:r>
            <a:endParaRPr lang="en-US" sz="2400" dirty="0"/>
          </a:p>
        </p:txBody>
      </p:sp>
      <p:sp>
        <p:nvSpPr>
          <p:cNvPr id="3" name="Content Placeholder 2"/>
          <p:cNvSpPr>
            <a:spLocks noGrp="1"/>
          </p:cNvSpPr>
          <p:nvPr>
            <p:ph sz="half" idx="1"/>
          </p:nvPr>
        </p:nvSpPr>
        <p:spPr>
          <a:xfrm>
            <a:off x="611560" y="1556792"/>
            <a:ext cx="7920236" cy="4256087"/>
          </a:xfrm>
          <a:solidFill>
            <a:srgbClr val="C8DEF6"/>
          </a:solidFill>
        </p:spPr>
        <p:txBody>
          <a:bodyPr/>
          <a:lstStyle/>
          <a:p>
            <a:pPr algn="just"/>
            <a:r>
              <a:rPr lang="en-US" sz="1800" dirty="0" smtClean="0">
                <a:solidFill>
                  <a:srgbClr val="000000"/>
                </a:solidFill>
                <a:cs typeface="Verdana"/>
              </a:rPr>
              <a:t>Cybersecurity plays </a:t>
            </a:r>
            <a:r>
              <a:rPr lang="en-US" sz="1800" dirty="0">
                <a:solidFill>
                  <a:srgbClr val="000000"/>
                </a:solidFill>
                <a:cs typeface="Verdana"/>
              </a:rPr>
              <a:t>a pivotal role in the continuing development of information technology and Internet </a:t>
            </a:r>
            <a:r>
              <a:rPr lang="en-US" sz="1800" dirty="0" smtClean="0">
                <a:solidFill>
                  <a:srgbClr val="000000"/>
                </a:solidFill>
                <a:cs typeface="Verdana"/>
              </a:rPr>
              <a:t>services</a:t>
            </a:r>
          </a:p>
          <a:p>
            <a:pPr marL="0" indent="0" algn="just">
              <a:buNone/>
            </a:pPr>
            <a:endParaRPr lang="en-US" sz="1800" dirty="0" smtClean="0">
              <a:solidFill>
                <a:srgbClr val="000000"/>
              </a:solidFill>
              <a:cs typeface="Verdana"/>
            </a:endParaRPr>
          </a:p>
          <a:p>
            <a:pPr algn="just"/>
            <a:r>
              <a:rPr lang="en-US" sz="1800" dirty="0" smtClean="0">
                <a:solidFill>
                  <a:srgbClr val="000000"/>
                </a:solidFill>
                <a:cs typeface="Verdana"/>
              </a:rPr>
              <a:t>In </a:t>
            </a:r>
            <a:r>
              <a:rPr lang="en-US" sz="1800" dirty="0">
                <a:solidFill>
                  <a:srgbClr val="000000"/>
                </a:solidFill>
                <a:cs typeface="Verdana"/>
              </a:rPr>
              <a:t>order to safeguard Namibia’s security and economic wellbeing, it is vital that the Country enhance cyber security and to protect information infrastructure. </a:t>
            </a:r>
            <a:endParaRPr lang="en-US" sz="1800" dirty="0" smtClean="0">
              <a:solidFill>
                <a:srgbClr val="000000"/>
              </a:solidFill>
              <a:cs typeface="Verdana"/>
            </a:endParaRPr>
          </a:p>
          <a:p>
            <a:pPr algn="just"/>
            <a:endParaRPr lang="en-US" sz="1800" dirty="0">
              <a:solidFill>
                <a:srgbClr val="000000"/>
              </a:solidFill>
              <a:cs typeface="Verdana"/>
            </a:endParaRPr>
          </a:p>
          <a:p>
            <a:pPr algn="just"/>
            <a:r>
              <a:rPr lang="en-US" sz="1800" dirty="0" smtClean="0">
                <a:solidFill>
                  <a:srgbClr val="000000"/>
                </a:solidFill>
                <a:cs typeface="Verdana"/>
              </a:rPr>
              <a:t>Equally </a:t>
            </a:r>
            <a:r>
              <a:rPr lang="en-US" sz="1800" dirty="0">
                <a:solidFill>
                  <a:srgbClr val="000000"/>
                </a:solidFill>
                <a:cs typeface="Verdana"/>
              </a:rPr>
              <a:t>important is ensuring that the Internet is safe and that the growing numbers of Internet users are protected</a:t>
            </a:r>
            <a:r>
              <a:rPr lang="en-US" dirty="0">
                <a:solidFill>
                  <a:srgbClr val="000000"/>
                </a:solidFill>
                <a:cs typeface="Verdana"/>
              </a:rPr>
              <a:t>. </a:t>
            </a:r>
            <a:endParaRPr lang="en-GB" dirty="0">
              <a:solidFill>
                <a:srgbClr val="000000"/>
              </a:solidFill>
              <a:cs typeface="Verdana"/>
            </a:endParaRPr>
          </a:p>
          <a:p>
            <a:endParaRPr lang="en-US" dirty="0"/>
          </a:p>
        </p:txBody>
      </p:sp>
      <p:sp>
        <p:nvSpPr>
          <p:cNvPr id="5" name="Slide Number Placeholder 4"/>
          <p:cNvSpPr>
            <a:spLocks noGrp="1"/>
          </p:cNvSpPr>
          <p:nvPr>
            <p:ph type="sldNum" sz="quarter" idx="10"/>
          </p:nvPr>
        </p:nvSpPr>
        <p:spPr/>
        <p:txBody>
          <a:bodyPr/>
          <a:lstStyle/>
          <a:p>
            <a:pPr>
              <a:defRPr/>
            </a:pPr>
            <a:fld id="{5942A6E6-A431-4341-AF9E-61551DEF9074}" type="slidenum">
              <a:rPr lang="en-US" smtClean="0"/>
              <a:pPr>
                <a:defRPr/>
              </a:pPr>
              <a:t>19</a:t>
            </a:fld>
            <a:endParaRPr lang="en-US"/>
          </a:p>
        </p:txBody>
      </p:sp>
    </p:spTree>
    <p:extLst>
      <p:ext uri="{BB962C8B-B14F-4D97-AF65-F5344CB8AC3E}">
        <p14:creationId xmlns:p14="http://schemas.microsoft.com/office/powerpoint/2010/main" val="783871066"/>
      </p:ext>
    </p:extLst>
  </p:cSld>
  <p:clrMapOvr>
    <a:masterClrMapping/>
  </p:clrMapOvr>
  <p:transition xmlns:p14="http://schemas.microsoft.com/office/powerpoint/2010/mai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83568" y="260648"/>
            <a:ext cx="7834064" cy="1476400"/>
          </a:xfrm>
        </p:spPr>
        <p:txBody>
          <a:bodyPr/>
          <a:lstStyle/>
          <a:p>
            <a:pPr algn="ctr"/>
            <a:r>
              <a:rPr lang="en-US" sz="2000" cap="none" dirty="0" smtClean="0">
                <a:solidFill>
                  <a:schemeClr val="tx2"/>
                </a:solidFill>
              </a:rPr>
              <a:t>The Evaluation Of Cybercrime Laws And Regulations   Must Be Understood In The Context Of A Growing Dependence On </a:t>
            </a:r>
            <a:r>
              <a:rPr lang="en-US" sz="2000" cap="none" dirty="0" smtClean="0">
                <a:solidFill>
                  <a:schemeClr val="tx2"/>
                </a:solidFill>
              </a:rPr>
              <a:t>ICTs</a:t>
            </a:r>
            <a:endParaRPr lang="en-US" sz="2000" cap="none" dirty="0">
              <a:solidFill>
                <a:schemeClr val="tx2"/>
              </a:solidFill>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179512" y="2420888"/>
            <a:ext cx="4579620" cy="2075815"/>
          </a:xfrm>
          <a:prstGeom prst="rect">
            <a:avLst/>
          </a:prstGeom>
          <a:noFill/>
          <a:ln>
            <a:noFill/>
          </a:ln>
        </p:spPr>
      </p:pic>
      <p:graphicFrame>
        <p:nvGraphicFramePr>
          <p:cNvPr id="8" name="Object 7"/>
          <p:cNvGraphicFramePr>
            <a:graphicFrameLocks noChangeAspect="1"/>
          </p:cNvGraphicFramePr>
          <p:nvPr>
            <p:extLst>
              <p:ext uri="{D42A27DB-BD31-4B8C-83A1-F6EECF244321}">
                <p14:modId xmlns:p14="http://schemas.microsoft.com/office/powerpoint/2010/main" val="3405028470"/>
              </p:ext>
            </p:extLst>
          </p:nvPr>
        </p:nvGraphicFramePr>
        <p:xfrm>
          <a:off x="4932040" y="2132856"/>
          <a:ext cx="4020961" cy="3124200"/>
        </p:xfrm>
        <a:graphic>
          <a:graphicData uri="http://schemas.openxmlformats.org/presentationml/2006/ole">
            <mc:AlternateContent xmlns:mc="http://schemas.openxmlformats.org/markup-compatibility/2006">
              <mc:Choice xmlns:v="urn:schemas-microsoft-com:vml" Requires="v">
                <p:oleObj spid="_x0000_s1032" name="Document" r:id="rId4" imgW="5295900" imgH="4114800" progId="Word.Document.12">
                  <p:embed/>
                </p:oleObj>
              </mc:Choice>
              <mc:Fallback>
                <p:oleObj name="Document" r:id="rId4" imgW="5295900" imgH="4114800" progId="Word.Document.12">
                  <p:embed/>
                  <p:pic>
                    <p:nvPicPr>
                      <p:cNvPr id="0" name=""/>
                      <p:cNvPicPr/>
                      <p:nvPr/>
                    </p:nvPicPr>
                    <p:blipFill>
                      <a:blip r:embed="rId5"/>
                      <a:stretch>
                        <a:fillRect/>
                      </a:stretch>
                    </p:blipFill>
                    <p:spPr>
                      <a:xfrm>
                        <a:off x="4932040" y="2132856"/>
                        <a:ext cx="4020961" cy="3124200"/>
                      </a:xfrm>
                      <a:prstGeom prst="rect">
                        <a:avLst/>
                      </a:prstGeom>
                    </p:spPr>
                  </p:pic>
                </p:oleObj>
              </mc:Fallback>
            </mc:AlternateContent>
          </a:graphicData>
        </a:graphic>
      </p:graphicFrame>
      <p:sp>
        <p:nvSpPr>
          <p:cNvPr id="11" name="TextBox 10"/>
          <p:cNvSpPr txBox="1"/>
          <p:nvPr/>
        </p:nvSpPr>
        <p:spPr>
          <a:xfrm>
            <a:off x="539552" y="5373216"/>
            <a:ext cx="8305800" cy="969496"/>
          </a:xfrm>
          <a:prstGeom prst="rect">
            <a:avLst/>
          </a:prstGeom>
          <a:noFill/>
        </p:spPr>
        <p:txBody>
          <a:bodyPr wrap="square" rtlCol="0">
            <a:spAutoFit/>
          </a:bodyPr>
          <a:lstStyle/>
          <a:p>
            <a:pPr algn="ctr"/>
            <a:r>
              <a:rPr lang="en-US" b="1" dirty="0" smtClean="0"/>
              <a:t>Most services such as the supply of electricity, transportation and military services depend on the use of ICTs.</a:t>
            </a:r>
            <a:endParaRPr lang="en-US" b="1" dirty="0"/>
          </a:p>
        </p:txBody>
      </p:sp>
    </p:spTree>
    <p:extLst>
      <p:ext uri="{BB962C8B-B14F-4D97-AF65-F5344CB8AC3E}">
        <p14:creationId xmlns:p14="http://schemas.microsoft.com/office/powerpoint/2010/main" val="10577638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39472" cy="1613903"/>
          </a:xfrm>
        </p:spPr>
        <p:txBody>
          <a:bodyPr/>
          <a:lstStyle/>
          <a:p>
            <a:pPr>
              <a:lnSpc>
                <a:spcPct val="150000"/>
              </a:lnSpc>
            </a:pPr>
            <a:r>
              <a:rPr lang="en-US" sz="1400" dirty="0">
                <a:latin typeface="Verdana"/>
                <a:cs typeface="Verdana"/>
              </a:rPr>
              <a:t>Namibia’s policy on </a:t>
            </a:r>
            <a:r>
              <a:rPr lang="en-US" sz="1400" dirty="0" smtClean="0">
                <a:latin typeface="Verdana"/>
                <a:cs typeface="Verdana"/>
              </a:rPr>
              <a:t>ICTs: ‘</a:t>
            </a:r>
            <a:r>
              <a:rPr lang="en-US" sz="1400" i="1" dirty="0" smtClean="0">
                <a:latin typeface="Verdana"/>
                <a:cs typeface="Verdana"/>
              </a:rPr>
              <a:t>universal </a:t>
            </a:r>
            <a:r>
              <a:rPr lang="en-US" sz="1400" i="1" dirty="0">
                <a:latin typeface="Verdana"/>
                <a:cs typeface="Verdana"/>
              </a:rPr>
              <a:t>access and service is a dynamic component of an emerging broadband-enabled economy and society, and a key to </a:t>
            </a:r>
            <a:r>
              <a:rPr lang="en-US" sz="1400" dirty="0">
                <a:latin typeface="Verdana"/>
                <a:cs typeface="Verdana"/>
              </a:rPr>
              <a:t>promoting Namibia’s social development and economic growth, </a:t>
            </a:r>
            <a:r>
              <a:rPr lang="en-US" sz="1400" i="1" dirty="0">
                <a:latin typeface="Verdana"/>
                <a:cs typeface="Verdana"/>
              </a:rPr>
              <a:t>enabling infrastructure, content and services to reach all Namibians.</a:t>
            </a:r>
            <a:r>
              <a:rPr lang="en-GB" sz="1400" dirty="0">
                <a:latin typeface="Verdana"/>
                <a:cs typeface="Verdana"/>
              </a:rPr>
              <a:t> </a:t>
            </a:r>
            <a:br>
              <a:rPr lang="en-GB" sz="1400" dirty="0">
                <a:latin typeface="Verdana"/>
                <a:cs typeface="Verdana"/>
              </a:rPr>
            </a:br>
            <a:endParaRPr lang="en-US" sz="1050" dirty="0"/>
          </a:p>
        </p:txBody>
      </p:sp>
      <p:sp>
        <p:nvSpPr>
          <p:cNvPr id="3" name="Content Placeholder 2"/>
          <p:cNvSpPr>
            <a:spLocks noGrp="1"/>
          </p:cNvSpPr>
          <p:nvPr>
            <p:ph sz="half" idx="1"/>
          </p:nvPr>
        </p:nvSpPr>
        <p:spPr>
          <a:xfrm>
            <a:off x="179512" y="1844824"/>
            <a:ext cx="5488132" cy="4032448"/>
          </a:xfrm>
          <a:solidFill>
            <a:srgbClr val="C8DEF6"/>
          </a:solidFill>
        </p:spPr>
        <p:txBody>
          <a:bodyPr>
            <a:normAutofit fontScale="55000" lnSpcReduction="20000"/>
          </a:bodyPr>
          <a:lstStyle/>
          <a:p>
            <a:pPr>
              <a:buFont typeface="Wingdings" charset="0"/>
              <a:buNone/>
            </a:pPr>
            <a:endParaRPr lang="en-US" sz="4400" b="1" dirty="0">
              <a:latin typeface="Verdana" charset="0"/>
            </a:endParaRPr>
          </a:p>
          <a:p>
            <a:pPr algn="just">
              <a:lnSpc>
                <a:spcPct val="140000"/>
              </a:lnSpc>
              <a:buFont typeface="Wingdings" charset="2"/>
              <a:buChar char="§"/>
            </a:pPr>
            <a:r>
              <a:rPr lang="en-US" sz="3200" b="1" dirty="0">
                <a:solidFill>
                  <a:srgbClr val="000000"/>
                </a:solidFill>
                <a:latin typeface="Verdana"/>
                <a:cs typeface="Verdana"/>
              </a:rPr>
              <a:t>M</a:t>
            </a:r>
            <a:r>
              <a:rPr lang="en-US" sz="3200" b="1" dirty="0" smtClean="0">
                <a:solidFill>
                  <a:srgbClr val="000000"/>
                </a:solidFill>
                <a:latin typeface="Verdana"/>
                <a:cs typeface="Verdana"/>
              </a:rPr>
              <a:t>ore </a:t>
            </a:r>
            <a:r>
              <a:rPr lang="en-US" sz="3200" b="1" dirty="0">
                <a:solidFill>
                  <a:srgbClr val="000000"/>
                </a:solidFill>
                <a:latin typeface="Verdana"/>
                <a:cs typeface="Verdana"/>
              </a:rPr>
              <a:t>and more offenders are exploiting the speed, convenience and anonymity that modern technologies offer in order to commit a diverse range of criminal activity</a:t>
            </a:r>
            <a:r>
              <a:rPr lang="en-US" sz="3200" b="1" dirty="0" smtClean="0">
                <a:solidFill>
                  <a:srgbClr val="000000"/>
                </a:solidFill>
                <a:latin typeface="Verdana"/>
                <a:cs typeface="Verdana"/>
              </a:rPr>
              <a:t>.</a:t>
            </a:r>
          </a:p>
          <a:p>
            <a:pPr algn="just">
              <a:lnSpc>
                <a:spcPct val="140000"/>
              </a:lnSpc>
              <a:buFont typeface="Wingdings" charset="2"/>
              <a:buChar char="§"/>
            </a:pPr>
            <a:r>
              <a:rPr lang="en-US" sz="3200" dirty="0" smtClean="0">
                <a:solidFill>
                  <a:srgbClr val="000000"/>
                </a:solidFill>
                <a:latin typeface="Verdana"/>
                <a:cs typeface="Verdana"/>
              </a:rPr>
              <a:t>Cyber </a:t>
            </a:r>
            <a:r>
              <a:rPr lang="en-US" sz="3200" dirty="0">
                <a:solidFill>
                  <a:srgbClr val="000000"/>
                </a:solidFill>
                <a:latin typeface="Verdana"/>
                <a:cs typeface="Verdana"/>
              </a:rPr>
              <a:t>attacks against Internet services and information infrastructure such as water and electricity supply, traffic control </a:t>
            </a:r>
            <a:r>
              <a:rPr lang="en-US" sz="3200" dirty="0" smtClean="0">
                <a:solidFill>
                  <a:srgbClr val="000000"/>
                </a:solidFill>
                <a:latin typeface="Verdana"/>
                <a:cs typeface="Verdana"/>
              </a:rPr>
              <a:t>now </a:t>
            </a:r>
            <a:r>
              <a:rPr lang="en-US" sz="3200" dirty="0">
                <a:solidFill>
                  <a:srgbClr val="000000"/>
                </a:solidFill>
                <a:latin typeface="Verdana"/>
                <a:cs typeface="Verdana"/>
              </a:rPr>
              <a:t>have a potential to harm society in new and serious ways. </a:t>
            </a:r>
            <a:endParaRPr lang="en-US" sz="3200" dirty="0" smtClean="0">
              <a:solidFill>
                <a:srgbClr val="000000"/>
              </a:solidFill>
              <a:latin typeface="Verdana"/>
              <a:cs typeface="Verdana"/>
            </a:endParaRPr>
          </a:p>
          <a:p>
            <a:pPr algn="just">
              <a:lnSpc>
                <a:spcPct val="140000"/>
              </a:lnSpc>
              <a:buFont typeface="Wingdings" charset="2"/>
              <a:buChar char="§"/>
            </a:pPr>
            <a:endParaRPr lang="en-US" sz="4800" b="1" dirty="0" smtClean="0">
              <a:solidFill>
                <a:srgbClr val="000000"/>
              </a:solidFill>
              <a:latin typeface="Verdana" charset="0"/>
            </a:endParaRPr>
          </a:p>
          <a:p>
            <a:pPr>
              <a:buFont typeface="Wingdings" charset="2"/>
              <a:buChar char="u"/>
            </a:pPr>
            <a:endParaRPr lang="en-US" sz="4400" b="1" dirty="0">
              <a:latin typeface="Verdana" charset="0"/>
            </a:endParaRPr>
          </a:p>
        </p:txBody>
      </p:sp>
      <p:pic>
        <p:nvPicPr>
          <p:cNvPr id="6" name="Picture 5"/>
          <p:cNvPicPr>
            <a:picLocks noChangeAspect="1"/>
          </p:cNvPicPr>
          <p:nvPr/>
        </p:nvPicPr>
        <p:blipFill>
          <a:blip r:embed="rId3"/>
          <a:stretch>
            <a:fillRect/>
          </a:stretch>
        </p:blipFill>
        <p:spPr>
          <a:xfrm>
            <a:off x="5724128" y="2636912"/>
            <a:ext cx="3289300" cy="2476500"/>
          </a:xfrm>
          <a:prstGeom prst="rect">
            <a:avLst/>
          </a:prstGeom>
        </p:spPr>
      </p:pic>
    </p:spTree>
    <p:extLst>
      <p:ext uri="{BB962C8B-B14F-4D97-AF65-F5344CB8AC3E}">
        <p14:creationId xmlns:p14="http://schemas.microsoft.com/office/powerpoint/2010/main" val="300105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Verdana"/>
                <a:cs typeface="Verdana"/>
              </a:rPr>
              <a:t>ANTI-CYBERCRIME-RELATED PROVISIONS IN NAMIBIAN STATUTES </a:t>
            </a:r>
            <a:endParaRPr lang="en-US" sz="2400" dirty="0">
              <a:latin typeface="Verdana"/>
              <a:cs typeface="Verdana"/>
            </a:endParaRPr>
          </a:p>
        </p:txBody>
      </p:sp>
      <p:sp>
        <p:nvSpPr>
          <p:cNvPr id="3" name="Content Placeholder 2"/>
          <p:cNvSpPr>
            <a:spLocks noGrp="1"/>
          </p:cNvSpPr>
          <p:nvPr>
            <p:ph sz="half" idx="1"/>
          </p:nvPr>
        </p:nvSpPr>
        <p:spPr>
          <a:xfrm>
            <a:off x="179512" y="2492897"/>
            <a:ext cx="4104456" cy="3096344"/>
          </a:xfrm>
          <a:solidFill>
            <a:srgbClr val="C8DEF6"/>
          </a:solidFill>
        </p:spPr>
        <p:txBody>
          <a:bodyPr>
            <a:normAutofit/>
          </a:bodyPr>
          <a:lstStyle/>
          <a:p>
            <a:pPr lvl="1">
              <a:buFont typeface="Wingdings" charset="2"/>
              <a:buChar char="§"/>
            </a:pPr>
            <a:endParaRPr lang="en-US" sz="1800" cap="small" dirty="0" smtClean="0">
              <a:solidFill>
                <a:srgbClr val="000000"/>
              </a:solidFill>
              <a:latin typeface="Verdana"/>
              <a:cs typeface="Verdana"/>
            </a:endParaRPr>
          </a:p>
          <a:p>
            <a:pPr lvl="1">
              <a:buFont typeface="Wingdings" charset="2"/>
              <a:buChar char="§"/>
            </a:pPr>
            <a:r>
              <a:rPr lang="en-US" sz="1800" cap="small" dirty="0" smtClean="0">
                <a:solidFill>
                  <a:srgbClr val="000000"/>
                </a:solidFill>
                <a:latin typeface="Verdana"/>
                <a:cs typeface="Verdana"/>
              </a:rPr>
              <a:t>value</a:t>
            </a:r>
            <a:r>
              <a:rPr lang="en-US" sz="1800" cap="small" dirty="0">
                <a:solidFill>
                  <a:srgbClr val="000000"/>
                </a:solidFill>
                <a:latin typeface="Verdana"/>
                <a:cs typeface="Verdana"/>
              </a:rPr>
              <a:t>-added tax act no.10 of 2000</a:t>
            </a:r>
            <a:endParaRPr lang="en-GB" sz="1800" b="1" dirty="0">
              <a:solidFill>
                <a:srgbClr val="000000"/>
              </a:solidFill>
              <a:latin typeface="Verdana"/>
              <a:cs typeface="Verdana"/>
            </a:endParaRPr>
          </a:p>
          <a:p>
            <a:pPr lvl="1">
              <a:buFont typeface="Wingdings" charset="2"/>
              <a:buChar char="§"/>
            </a:pPr>
            <a:r>
              <a:rPr lang="en-US" sz="1800" cap="small" dirty="0">
                <a:solidFill>
                  <a:srgbClr val="000000"/>
                </a:solidFill>
                <a:latin typeface="Verdana"/>
                <a:cs typeface="Verdana"/>
              </a:rPr>
              <a:t>anti-corruption act no.8 of 2003</a:t>
            </a:r>
            <a:endParaRPr lang="en-GB" sz="1800" b="1" dirty="0">
              <a:solidFill>
                <a:srgbClr val="000000"/>
              </a:solidFill>
              <a:latin typeface="Verdana"/>
              <a:cs typeface="Verdana"/>
            </a:endParaRPr>
          </a:p>
          <a:p>
            <a:pPr lvl="1">
              <a:buFont typeface="Wingdings" charset="2"/>
              <a:buChar char="§"/>
            </a:pPr>
            <a:r>
              <a:rPr lang="en-US" sz="1800" cap="small" dirty="0">
                <a:solidFill>
                  <a:srgbClr val="000000"/>
                </a:solidFill>
                <a:latin typeface="Verdana"/>
                <a:cs typeface="Verdana"/>
              </a:rPr>
              <a:t>The companies act no.28 of 2004</a:t>
            </a:r>
            <a:endParaRPr lang="en-GB" sz="1800" b="1" dirty="0">
              <a:solidFill>
                <a:srgbClr val="000000"/>
              </a:solidFill>
              <a:latin typeface="Verdana"/>
              <a:cs typeface="Verdana"/>
            </a:endParaRPr>
          </a:p>
          <a:p>
            <a:endParaRPr lang="en-US" dirty="0"/>
          </a:p>
        </p:txBody>
      </p:sp>
      <p:sp>
        <p:nvSpPr>
          <p:cNvPr id="4" name="Content Placeholder 3"/>
          <p:cNvSpPr>
            <a:spLocks noGrp="1"/>
          </p:cNvSpPr>
          <p:nvPr>
            <p:ph sz="half" idx="2"/>
          </p:nvPr>
        </p:nvSpPr>
        <p:spPr>
          <a:xfrm>
            <a:off x="4572000" y="2492897"/>
            <a:ext cx="4356847" cy="3096344"/>
          </a:xfrm>
          <a:solidFill>
            <a:srgbClr val="C8DEF6"/>
          </a:solidFill>
        </p:spPr>
        <p:txBody>
          <a:bodyPr>
            <a:normAutofit/>
          </a:bodyPr>
          <a:lstStyle/>
          <a:p>
            <a:pPr lvl="1">
              <a:buFont typeface="Wingdings" charset="2"/>
              <a:buChar char="§"/>
            </a:pPr>
            <a:endParaRPr lang="en-US" sz="1800" cap="small" dirty="0" smtClean="0">
              <a:solidFill>
                <a:schemeClr val="tx1"/>
              </a:solidFill>
              <a:latin typeface="Verdana"/>
              <a:cs typeface="Verdana"/>
            </a:endParaRPr>
          </a:p>
          <a:p>
            <a:pPr lvl="1">
              <a:buFont typeface="Wingdings" charset="2"/>
              <a:buChar char="§"/>
            </a:pPr>
            <a:r>
              <a:rPr lang="en-US" sz="1800" cap="small" dirty="0" smtClean="0">
                <a:solidFill>
                  <a:schemeClr val="tx1"/>
                </a:solidFill>
                <a:latin typeface="Verdana"/>
                <a:cs typeface="Verdana"/>
              </a:rPr>
              <a:t>Motor </a:t>
            </a:r>
            <a:r>
              <a:rPr lang="en-US" sz="1800" cap="small" dirty="0">
                <a:solidFill>
                  <a:schemeClr val="tx1"/>
                </a:solidFill>
                <a:latin typeface="Verdana"/>
                <a:cs typeface="Verdana"/>
              </a:rPr>
              <a:t>vehicle accident fund act no. 10 of 2007</a:t>
            </a:r>
            <a:endParaRPr lang="en-GB" sz="1800" b="1" dirty="0">
              <a:solidFill>
                <a:schemeClr val="tx1"/>
              </a:solidFill>
              <a:latin typeface="Verdana"/>
              <a:cs typeface="Verdana"/>
            </a:endParaRPr>
          </a:p>
          <a:p>
            <a:pPr lvl="1">
              <a:buFont typeface="Wingdings" charset="2"/>
              <a:buChar char="§"/>
            </a:pPr>
            <a:r>
              <a:rPr lang="en-US" sz="1800" cap="small" dirty="0">
                <a:solidFill>
                  <a:schemeClr val="tx1"/>
                </a:solidFill>
                <a:latin typeface="Verdana"/>
                <a:cs typeface="Verdana"/>
              </a:rPr>
              <a:t>The financial intelligence act no. 2 of 2007</a:t>
            </a:r>
            <a:endParaRPr lang="en-GB" sz="1800" b="1" dirty="0">
              <a:solidFill>
                <a:schemeClr val="tx1"/>
              </a:solidFill>
              <a:latin typeface="Verdana"/>
              <a:cs typeface="Verdana"/>
            </a:endParaRPr>
          </a:p>
          <a:p>
            <a:pPr lvl="1">
              <a:buFont typeface="Wingdings" charset="2"/>
              <a:buChar char="§"/>
            </a:pPr>
            <a:r>
              <a:rPr lang="en-US" sz="1800" cap="small" dirty="0">
                <a:solidFill>
                  <a:schemeClr val="tx1"/>
                </a:solidFill>
                <a:latin typeface="Verdana"/>
                <a:cs typeface="Verdana"/>
              </a:rPr>
              <a:t>the communications Act no.8 of 2009</a:t>
            </a:r>
            <a:endParaRPr lang="en-GB" sz="1800" b="1" dirty="0">
              <a:solidFill>
                <a:schemeClr val="tx1"/>
              </a:solidFill>
              <a:latin typeface="Verdana"/>
              <a:cs typeface="Verdana"/>
            </a:endParaRPr>
          </a:p>
          <a:p>
            <a:pPr lvl="1">
              <a:buFont typeface="Wingdings" charset="2"/>
              <a:buChar char="§"/>
            </a:pPr>
            <a:r>
              <a:rPr lang="en-US" sz="1800" cap="small" dirty="0">
                <a:solidFill>
                  <a:schemeClr val="tx1"/>
                </a:solidFill>
                <a:latin typeface="Verdana"/>
                <a:cs typeface="Verdana"/>
              </a:rPr>
              <a:t>The statistics act no.9 of 2011</a:t>
            </a:r>
            <a:endParaRPr lang="en-GB" sz="1800" b="1" dirty="0">
              <a:solidFill>
                <a:schemeClr val="tx1"/>
              </a:solidFill>
              <a:latin typeface="Verdana"/>
              <a:cs typeface="Verdana"/>
            </a:endParaRPr>
          </a:p>
          <a:p>
            <a:endParaRPr lang="en-US" dirty="0"/>
          </a:p>
        </p:txBody>
      </p:sp>
    </p:spTree>
    <p:extLst>
      <p:ext uri="{BB962C8B-B14F-4D97-AF65-F5344CB8AC3E}">
        <p14:creationId xmlns:p14="http://schemas.microsoft.com/office/powerpoint/2010/main" val="212402964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685800" y="228600"/>
            <a:ext cx="7620000" cy="1219200"/>
          </a:xfrm>
        </p:spPr>
        <p:txBody>
          <a:bodyPr/>
          <a:lstStyle/>
          <a:p>
            <a:pPr algn="ctr"/>
            <a:r>
              <a:rPr lang="en-US" sz="2000" dirty="0" smtClean="0">
                <a:solidFill>
                  <a:srgbClr val="1B5BA2"/>
                </a:solidFill>
                <a:latin typeface="Verdana"/>
                <a:cs typeface="Verdana"/>
              </a:rPr>
              <a:t>OBJECTIVE OF THE SADC MODEL LAW ON CYBERCRIME &amp; The NAMIBIAN ECT BILL  </a:t>
            </a:r>
            <a:endParaRPr lang="en-US" sz="2000" dirty="0">
              <a:solidFill>
                <a:srgbClr val="1B5BA2"/>
              </a:solidFill>
              <a:latin typeface="Verdana"/>
              <a:cs typeface="Verdana"/>
            </a:endParaRPr>
          </a:p>
        </p:txBody>
      </p:sp>
      <p:sp>
        <p:nvSpPr>
          <p:cNvPr id="6" name="Text Placeholder 5"/>
          <p:cNvSpPr>
            <a:spLocks noGrp="1"/>
          </p:cNvSpPr>
          <p:nvPr>
            <p:ph type="body" sz="quarter" idx="15"/>
          </p:nvPr>
        </p:nvSpPr>
        <p:spPr>
          <a:xfrm>
            <a:off x="467544" y="1772816"/>
            <a:ext cx="8382000" cy="3810000"/>
          </a:xfrm>
          <a:solidFill>
            <a:srgbClr val="C8DEF6"/>
          </a:solidFill>
        </p:spPr>
        <p:txBody>
          <a:bodyPr/>
          <a:lstStyle/>
          <a:p>
            <a:endParaRPr lang="en-US" sz="1600" b="1" dirty="0" smtClean="0">
              <a:latin typeface="Verdana" charset="0"/>
            </a:endParaRPr>
          </a:p>
          <a:p>
            <a:endParaRPr lang="en-US" sz="1600" b="1" dirty="0">
              <a:latin typeface="Verdana" charset="0"/>
            </a:endParaRPr>
          </a:p>
          <a:p>
            <a:pPr marL="285750" indent="-285750" algn="just">
              <a:lnSpc>
                <a:spcPct val="120000"/>
              </a:lnSpc>
              <a:buFont typeface="Arial"/>
              <a:buChar char="•"/>
            </a:pPr>
            <a:r>
              <a:rPr lang="en-US" sz="1600" b="1" dirty="0" smtClean="0">
                <a:latin typeface="Verdana" charset="0"/>
              </a:rPr>
              <a:t>The objective of the Act is to provide a </a:t>
            </a:r>
            <a:r>
              <a:rPr lang="en-US" sz="1600" b="1" dirty="0">
                <a:latin typeface="Verdana" charset="0"/>
              </a:rPr>
              <a:t>legal framework for the criminalisation </a:t>
            </a:r>
            <a:r>
              <a:rPr lang="en-US" sz="1600" b="1" dirty="0" smtClean="0">
                <a:latin typeface="Verdana" charset="0"/>
              </a:rPr>
              <a:t> and investigation of </a:t>
            </a:r>
            <a:r>
              <a:rPr lang="en-US" sz="1600" b="1" dirty="0">
                <a:latin typeface="Verdana" charset="0"/>
              </a:rPr>
              <a:t>computer and network related </a:t>
            </a:r>
            <a:r>
              <a:rPr lang="en-US" sz="1600" b="1" dirty="0" smtClean="0">
                <a:latin typeface="Verdana" charset="0"/>
              </a:rPr>
              <a:t>offences</a:t>
            </a:r>
            <a:r>
              <a:rPr lang="en-US" sz="1600" b="1" dirty="0">
                <a:latin typeface="Verdana" charset="0"/>
              </a:rPr>
              <a:t> </a:t>
            </a:r>
            <a:r>
              <a:rPr lang="en-US" sz="1600" b="1" dirty="0" smtClean="0">
                <a:latin typeface="Verdana" charset="0"/>
              </a:rPr>
              <a:t>i.e. cybercrime </a:t>
            </a:r>
          </a:p>
          <a:p>
            <a:pPr algn="just">
              <a:lnSpc>
                <a:spcPct val="120000"/>
              </a:lnSpc>
            </a:pPr>
            <a:endParaRPr lang="en-US" sz="1600" dirty="0">
              <a:latin typeface="Verdana" charset="0"/>
            </a:endParaRPr>
          </a:p>
          <a:p>
            <a:pPr marL="285750" indent="-285750" algn="just">
              <a:lnSpc>
                <a:spcPct val="120000"/>
              </a:lnSpc>
              <a:buFont typeface="Arial"/>
              <a:buChar char="•"/>
            </a:pPr>
            <a:r>
              <a:rPr lang="en-US" sz="1600" dirty="0" smtClean="0">
                <a:latin typeface="Verdana" charset="0"/>
              </a:rPr>
              <a:t>It aims to criminalize </a:t>
            </a:r>
            <a:r>
              <a:rPr lang="en-US" sz="1600" dirty="0">
                <a:latin typeface="Verdana" charset="0"/>
              </a:rPr>
              <a:t>certain illegal </a:t>
            </a:r>
            <a:r>
              <a:rPr lang="en-US" sz="1600" dirty="0" smtClean="0">
                <a:latin typeface="Verdana" charset="0"/>
              </a:rPr>
              <a:t>activity or content </a:t>
            </a:r>
            <a:r>
              <a:rPr lang="en-US" sz="1600" b="1" dirty="0">
                <a:latin typeface="Verdana" charset="0"/>
              </a:rPr>
              <a:t>in line with regional and international best </a:t>
            </a:r>
            <a:r>
              <a:rPr lang="en-US" sz="1600" b="1" dirty="0" smtClean="0">
                <a:latin typeface="Verdana" charset="0"/>
              </a:rPr>
              <a:t>practices</a:t>
            </a:r>
            <a:r>
              <a:rPr lang="en-US" sz="1600" dirty="0">
                <a:latin typeface="Verdana" charset="0"/>
              </a:rPr>
              <a:t> </a:t>
            </a:r>
            <a:r>
              <a:rPr lang="en-US" sz="1600" dirty="0" smtClean="0">
                <a:latin typeface="Verdana" charset="0"/>
              </a:rPr>
              <a:t>and provide </a:t>
            </a:r>
            <a:r>
              <a:rPr lang="en-US" sz="1600" dirty="0">
                <a:latin typeface="Verdana" charset="0"/>
              </a:rPr>
              <a:t>the necessary specific procedural </a:t>
            </a:r>
            <a:r>
              <a:rPr lang="en-US" sz="1600" dirty="0" smtClean="0">
                <a:latin typeface="Verdana" charset="0"/>
              </a:rPr>
              <a:t>mechanisms for </a:t>
            </a:r>
            <a:r>
              <a:rPr lang="en-US" sz="1600" dirty="0">
                <a:latin typeface="Verdana" charset="0"/>
              </a:rPr>
              <a:t>the investigation of such offences </a:t>
            </a:r>
            <a:r>
              <a:rPr lang="en-US" sz="1600" dirty="0" smtClean="0">
                <a:latin typeface="Verdana" charset="0"/>
              </a:rPr>
              <a:t>and it also defines </a:t>
            </a:r>
            <a:r>
              <a:rPr lang="en-US" sz="1600" dirty="0">
                <a:latin typeface="Verdana" charset="0"/>
              </a:rPr>
              <a:t>the liability of service providers.</a:t>
            </a:r>
          </a:p>
          <a:p>
            <a:endParaRPr lang="en-US" b="1" dirty="0" smtClean="0">
              <a:latin typeface="Verdana" charset="0"/>
            </a:endParaRPr>
          </a:p>
          <a:p>
            <a:endParaRPr lang="en-US" dirty="0"/>
          </a:p>
        </p:txBody>
      </p:sp>
    </p:spTree>
    <p:extLst>
      <p:ext uri="{BB962C8B-B14F-4D97-AF65-F5344CB8AC3E}">
        <p14:creationId xmlns:p14="http://schemas.microsoft.com/office/powerpoint/2010/main" val="385155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54546"/>
            <a:ext cx="7772400" cy="461665"/>
          </a:xfrm>
        </p:spPr>
        <p:txBody>
          <a:bodyPr/>
          <a:lstStyle/>
          <a:p>
            <a:r>
              <a:rPr lang="en-US" sz="2400" dirty="0" smtClean="0">
                <a:latin typeface="Verdana"/>
                <a:cs typeface="Verdana"/>
              </a:rPr>
              <a:t>SADC MODEL LAW ON CYBERCRIME </a:t>
            </a:r>
            <a:endParaRPr lang="en-US" sz="2400" dirty="0">
              <a:latin typeface="Verdana"/>
              <a:cs typeface="Verdana"/>
            </a:endParaRPr>
          </a:p>
        </p:txBody>
      </p:sp>
      <p:sp>
        <p:nvSpPr>
          <p:cNvPr id="5" name="Rectangle 4"/>
          <p:cNvSpPr/>
          <p:nvPr/>
        </p:nvSpPr>
        <p:spPr>
          <a:xfrm>
            <a:off x="539552" y="1700808"/>
            <a:ext cx="8382000" cy="4062651"/>
          </a:xfrm>
          <a:prstGeom prst="rect">
            <a:avLst/>
          </a:prstGeom>
        </p:spPr>
        <p:txBody>
          <a:bodyPr wrap="square">
            <a:spAutoFit/>
          </a:bodyPr>
          <a:lstStyle/>
          <a:p>
            <a:pPr>
              <a:buFont typeface="Wingdings" charset="0"/>
              <a:buNone/>
            </a:pPr>
            <a:r>
              <a:rPr lang="en-US" sz="1600" b="1" dirty="0" smtClean="0">
                <a:latin typeface="Verdana" charset="0"/>
              </a:rPr>
              <a:t>PART I: </a:t>
            </a:r>
            <a:r>
              <a:rPr lang="en-US" sz="1600" dirty="0" smtClean="0">
                <a:latin typeface="Verdana" charset="0"/>
              </a:rPr>
              <a:t>stipulates the objective of the Act and provides definitions using sufficiently broad wording which facilitates </a:t>
            </a:r>
            <a:r>
              <a:rPr lang="en-US" sz="1600" dirty="0">
                <a:latin typeface="Verdana" charset="0"/>
              </a:rPr>
              <a:t>both technological advancements and new and innovative developments in cybercrime</a:t>
            </a:r>
            <a:endParaRPr lang="en-US" sz="1600" dirty="0" smtClean="0">
              <a:latin typeface="Verdana" charset="0"/>
            </a:endParaRPr>
          </a:p>
          <a:p>
            <a:pPr>
              <a:buFont typeface="Wingdings" charset="0"/>
              <a:buNone/>
            </a:pPr>
            <a:endParaRPr lang="en-US" sz="1600" dirty="0">
              <a:latin typeface="Verdana" charset="0"/>
            </a:endParaRPr>
          </a:p>
          <a:p>
            <a:r>
              <a:rPr lang="en-US" sz="1600" dirty="0" smtClean="0">
                <a:latin typeface="Verdana" charset="0"/>
              </a:rPr>
              <a:t>Examples: </a:t>
            </a:r>
            <a:r>
              <a:rPr lang="en-GB" sz="1600" b="1" dirty="0" smtClean="0">
                <a:latin typeface="Verdana" charset="0"/>
              </a:rPr>
              <a:t>“</a:t>
            </a:r>
            <a:r>
              <a:rPr lang="en-GB" sz="1600" b="1" dirty="0">
                <a:latin typeface="Verdana" charset="0"/>
              </a:rPr>
              <a:t>Computer system” </a:t>
            </a:r>
            <a:r>
              <a:rPr lang="en-GB" sz="1600" dirty="0">
                <a:latin typeface="Verdana" charset="0"/>
              </a:rPr>
              <a:t>or </a:t>
            </a:r>
            <a:r>
              <a:rPr lang="en-GB" sz="1600" b="1" dirty="0">
                <a:latin typeface="Verdana" charset="0"/>
              </a:rPr>
              <a:t>“information system” </a:t>
            </a:r>
            <a:r>
              <a:rPr lang="en-GB" sz="1600" dirty="0" smtClean="0">
                <a:latin typeface="Verdana" charset="0"/>
              </a:rPr>
              <a:t>– a device or a group of inter-connected or related devices, one or more of which, pursuant to </a:t>
            </a:r>
            <a:r>
              <a:rPr lang="en-GB" sz="1600" dirty="0">
                <a:latin typeface="Verdana" charset="0"/>
              </a:rPr>
              <a:t>a program, performs automatic processing of data or any other function;</a:t>
            </a:r>
            <a:endParaRPr lang="en-US" sz="1600" dirty="0">
              <a:latin typeface="Verdana" charset="0"/>
            </a:endParaRPr>
          </a:p>
          <a:p>
            <a:endParaRPr lang="en-US" sz="1600" dirty="0" smtClean="0">
              <a:latin typeface="Verdana" charset="0"/>
            </a:endParaRPr>
          </a:p>
          <a:p>
            <a:r>
              <a:rPr lang="en-GB" sz="1600" b="1" dirty="0">
                <a:latin typeface="Verdana" charset="0"/>
              </a:rPr>
              <a:t>“Critical infrastructure”  </a:t>
            </a:r>
            <a:r>
              <a:rPr lang="en-GB" sz="1600" dirty="0">
                <a:latin typeface="Verdana" charset="0"/>
              </a:rPr>
              <a:t>- computer systems, devices, networks, computer programs, computer data, so vital to the country that the incapacity or destruction of or interference with such systems and assets would have a debilitating impact on security, national or economic security, national public health and safety, or any combination of those </a:t>
            </a:r>
            <a:r>
              <a:rPr lang="en-GB" sz="1600" dirty="0" smtClean="0">
                <a:latin typeface="Verdana" charset="0"/>
              </a:rPr>
              <a:t>matters</a:t>
            </a:r>
          </a:p>
          <a:p>
            <a:endParaRPr lang="en-GB" sz="1600" dirty="0">
              <a:latin typeface="Verdana" charset="0"/>
            </a:endParaRPr>
          </a:p>
          <a:p>
            <a:r>
              <a:rPr lang="en-US" sz="1600" b="1" dirty="0">
                <a:latin typeface="Verdana" charset="0"/>
              </a:rPr>
              <a:t>PART II -  </a:t>
            </a:r>
            <a:r>
              <a:rPr lang="en-US" sz="1600" dirty="0">
                <a:latin typeface="Verdana" charset="0"/>
              </a:rPr>
              <a:t>provides Substantive criminal law provisions (offences) </a:t>
            </a:r>
          </a:p>
          <a:p>
            <a:endParaRPr lang="en-US" sz="1600" dirty="0">
              <a:latin typeface="Verdana" charset="0"/>
            </a:endParaRPr>
          </a:p>
        </p:txBody>
      </p:sp>
    </p:spTree>
    <p:extLst>
      <p:ext uri="{BB962C8B-B14F-4D97-AF65-F5344CB8AC3E}">
        <p14:creationId xmlns:p14="http://schemas.microsoft.com/office/powerpoint/2010/main" val="128011673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1556792"/>
            <a:ext cx="8763000" cy="4343400"/>
          </a:xfrm>
        </p:spPr>
        <p:txBody>
          <a:bodyPr>
            <a:normAutofit/>
          </a:bodyPr>
          <a:lstStyle/>
          <a:p>
            <a:pPr>
              <a:buFont typeface="Wingdings" charset="0"/>
              <a:buNone/>
            </a:pPr>
            <a:r>
              <a:rPr lang="en-US" sz="1800" dirty="0" smtClean="0">
                <a:solidFill>
                  <a:schemeClr val="tx1"/>
                </a:solidFill>
                <a:cs typeface="Verdana"/>
              </a:rPr>
              <a:t>PART II </a:t>
            </a:r>
            <a:r>
              <a:rPr lang="en-US" sz="1800" dirty="0">
                <a:solidFill>
                  <a:schemeClr val="tx1"/>
                </a:solidFill>
                <a:cs typeface="Verdana"/>
              </a:rPr>
              <a:t>-  </a:t>
            </a:r>
            <a:r>
              <a:rPr lang="en-US" sz="1800" dirty="0" smtClean="0">
                <a:solidFill>
                  <a:schemeClr val="tx1"/>
                </a:solidFill>
                <a:cs typeface="Verdana"/>
              </a:rPr>
              <a:t>provides </a:t>
            </a:r>
            <a:r>
              <a:rPr lang="en-US" sz="1800" dirty="0">
                <a:solidFill>
                  <a:schemeClr val="tx1"/>
                </a:solidFill>
                <a:cs typeface="Verdana"/>
              </a:rPr>
              <a:t>Substantive criminal law </a:t>
            </a:r>
            <a:r>
              <a:rPr lang="en-US" sz="1800" dirty="0" smtClean="0">
                <a:solidFill>
                  <a:schemeClr val="tx1"/>
                </a:solidFill>
                <a:cs typeface="Verdana"/>
              </a:rPr>
              <a:t>provisions </a:t>
            </a:r>
            <a:endParaRPr lang="en-US" sz="1800" dirty="0">
              <a:solidFill>
                <a:schemeClr val="tx1"/>
              </a:solidFill>
              <a:cs typeface="Verdana"/>
            </a:endParaRPr>
          </a:p>
          <a:p>
            <a:pPr>
              <a:buFont typeface="Wingdings" charset="2"/>
              <a:buChar char="§"/>
            </a:pPr>
            <a:r>
              <a:rPr lang="en-US" sz="1800" dirty="0" smtClean="0">
                <a:solidFill>
                  <a:schemeClr val="tx1"/>
                </a:solidFill>
                <a:cs typeface="Verdana"/>
              </a:rPr>
              <a:t>all </a:t>
            </a:r>
            <a:r>
              <a:rPr lang="en-US" sz="1800" dirty="0">
                <a:solidFill>
                  <a:schemeClr val="tx1"/>
                </a:solidFill>
                <a:cs typeface="Verdana"/>
              </a:rPr>
              <a:t>offences established in </a:t>
            </a:r>
            <a:r>
              <a:rPr lang="en-US" sz="1800" dirty="0" smtClean="0">
                <a:solidFill>
                  <a:schemeClr val="tx1"/>
                </a:solidFill>
                <a:cs typeface="Verdana"/>
              </a:rPr>
              <a:t>the SADC Model Law on Cybercrime , </a:t>
            </a:r>
            <a:r>
              <a:rPr lang="en-US" sz="1800" dirty="0">
                <a:solidFill>
                  <a:schemeClr val="tx1"/>
                </a:solidFill>
                <a:cs typeface="Verdana"/>
              </a:rPr>
              <a:t>require that </a:t>
            </a:r>
            <a:r>
              <a:rPr lang="en-US" sz="1800" dirty="0" smtClean="0">
                <a:solidFill>
                  <a:schemeClr val="tx1"/>
                </a:solidFill>
                <a:cs typeface="Verdana"/>
              </a:rPr>
              <a:t>an </a:t>
            </a:r>
            <a:r>
              <a:rPr lang="en-US" sz="1800" dirty="0">
                <a:solidFill>
                  <a:schemeClr val="tx1"/>
                </a:solidFill>
                <a:cs typeface="Verdana"/>
              </a:rPr>
              <a:t>offender is carrying out the offences </a:t>
            </a:r>
            <a:r>
              <a:rPr lang="en-US" sz="1800" b="1" dirty="0">
                <a:solidFill>
                  <a:srgbClr val="FF0000"/>
                </a:solidFill>
                <a:cs typeface="Verdana"/>
              </a:rPr>
              <a:t>intentionally</a:t>
            </a:r>
            <a:r>
              <a:rPr lang="en-US" sz="1800" dirty="0">
                <a:solidFill>
                  <a:schemeClr val="tx1"/>
                </a:solidFill>
                <a:cs typeface="Verdana"/>
              </a:rPr>
              <a:t>. Reckless acts </a:t>
            </a:r>
            <a:r>
              <a:rPr lang="en-US" sz="1800" dirty="0" smtClean="0">
                <a:solidFill>
                  <a:schemeClr val="tx1"/>
                </a:solidFill>
                <a:cs typeface="Verdana"/>
              </a:rPr>
              <a:t>are </a:t>
            </a:r>
            <a:r>
              <a:rPr lang="en-US" sz="1800" dirty="0">
                <a:solidFill>
                  <a:schemeClr val="tx1"/>
                </a:solidFill>
                <a:cs typeface="Verdana"/>
              </a:rPr>
              <a:t>not covered. </a:t>
            </a:r>
          </a:p>
          <a:p>
            <a:pPr marL="0" indent="0">
              <a:buNone/>
            </a:pPr>
            <a:endParaRPr lang="en-US" sz="1800" dirty="0" smtClean="0">
              <a:solidFill>
                <a:schemeClr val="tx1"/>
              </a:solidFill>
              <a:cs typeface="Verdana"/>
            </a:endParaRPr>
          </a:p>
          <a:p>
            <a:pPr marL="0" indent="0" algn="just">
              <a:buNone/>
            </a:pPr>
            <a:r>
              <a:rPr lang="en-US" sz="1600" b="1" dirty="0">
                <a:solidFill>
                  <a:srgbClr val="000000"/>
                </a:solidFill>
                <a:cs typeface="Verdana"/>
              </a:rPr>
              <a:t>Illegal Access </a:t>
            </a:r>
            <a:endParaRPr lang="en-GB" sz="1600" b="1" dirty="0">
              <a:solidFill>
                <a:srgbClr val="000000"/>
              </a:solidFill>
              <a:cs typeface="Verdana"/>
            </a:endParaRPr>
          </a:p>
          <a:p>
            <a:pPr marL="0" indent="0" algn="just">
              <a:buNone/>
            </a:pPr>
            <a:r>
              <a:rPr lang="en-US" sz="1600" dirty="0">
                <a:cs typeface="Verdana"/>
              </a:rPr>
              <a:t>4. </a:t>
            </a:r>
            <a:r>
              <a:rPr lang="en-US" sz="1600" dirty="0">
                <a:solidFill>
                  <a:srgbClr val="000000"/>
                </a:solidFill>
                <a:cs typeface="Verdana"/>
              </a:rPr>
              <a:t>A person who </a:t>
            </a:r>
            <a:r>
              <a:rPr lang="en-US" sz="1600" dirty="0">
                <a:solidFill>
                  <a:srgbClr val="FF0000"/>
                </a:solidFill>
                <a:cs typeface="Verdana"/>
              </a:rPr>
              <a:t>intentionally</a:t>
            </a:r>
            <a:r>
              <a:rPr lang="en-US" sz="1600" dirty="0">
                <a:solidFill>
                  <a:srgbClr val="000000"/>
                </a:solidFill>
                <a:cs typeface="Verdana"/>
              </a:rPr>
              <a:t>, without lawful excuse or justification or in excess of a lawful excuse or justification, accesses the whole or any part of a computer system commits an offence punishable, on conviction, by imprisonment for a period not </a:t>
            </a:r>
            <a:endParaRPr lang="en-US" sz="1600" dirty="0" smtClean="0">
              <a:solidFill>
                <a:srgbClr val="000000"/>
              </a:solidFill>
              <a:cs typeface="Verdana"/>
            </a:endParaRPr>
          </a:p>
          <a:p>
            <a:pPr marL="0" indent="0" algn="just">
              <a:buNone/>
            </a:pPr>
            <a:endParaRPr lang="en-US" sz="1600" dirty="0" smtClean="0">
              <a:solidFill>
                <a:srgbClr val="000000"/>
              </a:solidFill>
              <a:cs typeface="Verdana"/>
            </a:endParaRPr>
          </a:p>
          <a:p>
            <a:pPr marL="0" indent="0" algn="just">
              <a:buNone/>
            </a:pPr>
            <a:r>
              <a:rPr lang="en-US" sz="1600" b="1" dirty="0" smtClean="0">
                <a:solidFill>
                  <a:srgbClr val="000000"/>
                </a:solidFill>
                <a:cs typeface="Verdana"/>
              </a:rPr>
              <a:t>Section </a:t>
            </a:r>
            <a:r>
              <a:rPr lang="en-US" sz="1600" b="1" dirty="0">
                <a:solidFill>
                  <a:srgbClr val="000000"/>
                </a:solidFill>
                <a:cs typeface="Verdana"/>
              </a:rPr>
              <a:t>68: Unauthorised Access </a:t>
            </a:r>
          </a:p>
          <a:p>
            <a:pPr algn="just">
              <a:buAutoNum type="arabicParenBoth"/>
            </a:pPr>
            <a:r>
              <a:rPr lang="en-ZA" sz="1600" dirty="0">
                <a:solidFill>
                  <a:srgbClr val="000000"/>
                </a:solidFill>
                <a:cs typeface="Verdana"/>
              </a:rPr>
              <a:t>Any person or party who causes an information system to perform a function,</a:t>
            </a:r>
            <a:r>
              <a:rPr lang="en-ZA" sz="1600" dirty="0">
                <a:solidFill>
                  <a:srgbClr val="FF0000"/>
                </a:solidFill>
                <a:cs typeface="Verdana"/>
              </a:rPr>
              <a:t> knowing  </a:t>
            </a:r>
            <a:r>
              <a:rPr lang="en-ZA" sz="1600" dirty="0">
                <a:solidFill>
                  <a:srgbClr val="000000"/>
                </a:solidFill>
                <a:cs typeface="Verdana"/>
              </a:rPr>
              <a:t>that the access he intends to secure is unauthorized, shall commit an offence. </a:t>
            </a:r>
          </a:p>
          <a:p>
            <a:pPr>
              <a:buFont typeface="Wingdings" charset="0"/>
              <a:buNone/>
            </a:pPr>
            <a:endParaRPr lang="en-US" dirty="0">
              <a:latin typeface="Verdana" charset="0"/>
            </a:endParaRPr>
          </a:p>
          <a:p>
            <a:pPr>
              <a:buFont typeface="Wingdings" charset="0"/>
              <a:buNone/>
            </a:pPr>
            <a:endParaRPr lang="en-US" dirty="0"/>
          </a:p>
        </p:txBody>
      </p:sp>
      <p:sp>
        <p:nvSpPr>
          <p:cNvPr id="4" name="Title 1"/>
          <p:cNvSpPr>
            <a:spLocks noGrp="1"/>
          </p:cNvSpPr>
          <p:nvPr>
            <p:ph type="title"/>
          </p:nvPr>
        </p:nvSpPr>
        <p:spPr>
          <a:xfrm>
            <a:off x="683568" y="854546"/>
            <a:ext cx="7772400" cy="461665"/>
          </a:xfrm>
        </p:spPr>
        <p:txBody>
          <a:bodyPr/>
          <a:lstStyle/>
          <a:p>
            <a:r>
              <a:rPr lang="en-US" sz="2400" dirty="0" smtClean="0">
                <a:latin typeface="Verdana"/>
                <a:cs typeface="Verdana"/>
              </a:rPr>
              <a:t>SADC MODEL LAW ON CYBERCRIME </a:t>
            </a:r>
            <a:endParaRPr lang="en-US" sz="2400" dirty="0">
              <a:latin typeface="Verdana"/>
              <a:cs typeface="Verdana"/>
            </a:endParaRPr>
          </a:p>
        </p:txBody>
      </p:sp>
    </p:spTree>
    <p:extLst>
      <p:ext uri="{BB962C8B-B14F-4D97-AF65-F5344CB8AC3E}">
        <p14:creationId xmlns:p14="http://schemas.microsoft.com/office/powerpoint/2010/main" val="318357522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700808"/>
            <a:ext cx="8458200" cy="4559424"/>
          </a:xfrm>
        </p:spPr>
        <p:txBody>
          <a:bodyPr>
            <a:normAutofit/>
          </a:bodyPr>
          <a:lstStyle/>
          <a:p>
            <a:pPr marL="0" indent="0">
              <a:lnSpc>
                <a:spcPct val="90000"/>
              </a:lnSpc>
              <a:buNone/>
            </a:pPr>
            <a:r>
              <a:rPr lang="en-US" sz="1600" b="1" dirty="0">
                <a:solidFill>
                  <a:schemeClr val="tx1"/>
                </a:solidFill>
                <a:latin typeface="Verdana"/>
                <a:cs typeface="Verdana"/>
              </a:rPr>
              <a:t>Part III </a:t>
            </a:r>
            <a:r>
              <a:rPr lang="en-US" sz="1600" dirty="0">
                <a:solidFill>
                  <a:schemeClr val="tx1"/>
                </a:solidFill>
                <a:latin typeface="Verdana"/>
                <a:cs typeface="Verdana"/>
              </a:rPr>
              <a:t>provides procedures to determine </a:t>
            </a:r>
            <a:r>
              <a:rPr lang="en-US" sz="1600" dirty="0" smtClean="0">
                <a:solidFill>
                  <a:schemeClr val="tx1"/>
                </a:solidFill>
                <a:latin typeface="Verdana"/>
                <a:cs typeface="Verdana"/>
              </a:rPr>
              <a:t>the jurisdiction of courts.</a:t>
            </a:r>
          </a:p>
          <a:p>
            <a:pPr marL="0" indent="0">
              <a:lnSpc>
                <a:spcPct val="90000"/>
              </a:lnSpc>
              <a:buNone/>
            </a:pPr>
            <a:endParaRPr lang="en-US" sz="1800" dirty="0" smtClean="0">
              <a:solidFill>
                <a:schemeClr val="tx1"/>
              </a:solidFill>
              <a:latin typeface="Verdana"/>
              <a:cs typeface="Verdana"/>
            </a:endParaRPr>
          </a:p>
          <a:p>
            <a:pPr marL="0" indent="0">
              <a:lnSpc>
                <a:spcPct val="90000"/>
              </a:lnSpc>
              <a:buNone/>
            </a:pPr>
            <a:r>
              <a:rPr lang="en-ZA" sz="1800" dirty="0">
                <a:solidFill>
                  <a:schemeClr val="tx1"/>
                </a:solidFill>
                <a:latin typeface="Verdana"/>
                <a:cs typeface="Verdana"/>
              </a:rPr>
              <a:t>A court in Namibia trying an offence in terms of this Act has jurisdiction where-</a:t>
            </a:r>
            <a:endParaRPr lang="en-GB" sz="1800" b="1" dirty="0">
              <a:solidFill>
                <a:schemeClr val="tx1"/>
              </a:solidFill>
              <a:latin typeface="Verdana"/>
              <a:cs typeface="Verdana"/>
            </a:endParaRPr>
          </a:p>
          <a:p>
            <a:pPr lvl="0">
              <a:lnSpc>
                <a:spcPct val="90000"/>
              </a:lnSpc>
              <a:buFont typeface="Wingdings" charset="2"/>
              <a:buChar char="§"/>
            </a:pPr>
            <a:r>
              <a:rPr lang="en-ZA" sz="1800" dirty="0">
                <a:solidFill>
                  <a:schemeClr val="tx1"/>
                </a:solidFill>
                <a:latin typeface="Verdana"/>
                <a:cs typeface="Verdana"/>
              </a:rPr>
              <a:t>the offence was committed in Namibia</a:t>
            </a:r>
            <a:r>
              <a:rPr lang="en-ZA" sz="1800" dirty="0" smtClean="0">
                <a:solidFill>
                  <a:schemeClr val="tx1"/>
                </a:solidFill>
                <a:latin typeface="Verdana"/>
                <a:cs typeface="Verdana"/>
              </a:rPr>
              <a:t>;</a:t>
            </a:r>
            <a:endParaRPr lang="en-GB" sz="1800" b="1" dirty="0">
              <a:solidFill>
                <a:schemeClr val="tx1"/>
              </a:solidFill>
              <a:latin typeface="Verdana"/>
              <a:cs typeface="Verdana"/>
            </a:endParaRPr>
          </a:p>
          <a:p>
            <a:pPr lvl="0">
              <a:lnSpc>
                <a:spcPct val="90000"/>
              </a:lnSpc>
              <a:buFont typeface="Wingdings" charset="2"/>
              <a:buChar char="§"/>
            </a:pPr>
            <a:r>
              <a:rPr lang="en-ZA" sz="1800" dirty="0">
                <a:solidFill>
                  <a:schemeClr val="tx1"/>
                </a:solidFill>
                <a:latin typeface="Verdana"/>
                <a:cs typeface="Verdana"/>
              </a:rPr>
              <a:t>any act of preparation towards the offence or any part of the offence was committed in Namibia, or where any result of the offence has had an effect in Namibia</a:t>
            </a:r>
            <a:r>
              <a:rPr lang="en-ZA" sz="1800" dirty="0" smtClean="0">
                <a:solidFill>
                  <a:schemeClr val="tx1"/>
                </a:solidFill>
                <a:latin typeface="Verdana"/>
                <a:cs typeface="Verdana"/>
              </a:rPr>
              <a:t>;</a:t>
            </a:r>
            <a:endParaRPr lang="en-GB" sz="1800" b="1" dirty="0">
              <a:solidFill>
                <a:schemeClr val="tx1"/>
              </a:solidFill>
              <a:latin typeface="Verdana"/>
              <a:cs typeface="Verdana"/>
            </a:endParaRPr>
          </a:p>
          <a:p>
            <a:pPr lvl="0">
              <a:lnSpc>
                <a:spcPct val="90000"/>
              </a:lnSpc>
              <a:buFont typeface="Wingdings" charset="2"/>
              <a:buChar char="§"/>
            </a:pPr>
            <a:r>
              <a:rPr lang="en-ZA" sz="1800" dirty="0">
                <a:solidFill>
                  <a:schemeClr val="tx1"/>
                </a:solidFill>
                <a:latin typeface="Verdana"/>
                <a:cs typeface="Verdana"/>
              </a:rPr>
              <a:t>the offence was committed by a Namibian citizen or a person with permanent residence in Namibia or by a person carrying on business in the Namibia; or</a:t>
            </a:r>
            <a:endParaRPr lang="en-GB" sz="1800" b="1" dirty="0">
              <a:solidFill>
                <a:schemeClr val="tx1"/>
              </a:solidFill>
              <a:latin typeface="Verdana"/>
              <a:cs typeface="Verdana"/>
            </a:endParaRPr>
          </a:p>
          <a:p>
            <a:pPr>
              <a:lnSpc>
                <a:spcPct val="90000"/>
              </a:lnSpc>
              <a:buFont typeface="Wingdings" charset="2"/>
              <a:buChar char="§"/>
            </a:pPr>
            <a:r>
              <a:rPr lang="en-ZA" sz="1800" dirty="0" smtClean="0">
                <a:solidFill>
                  <a:schemeClr val="tx1"/>
                </a:solidFill>
                <a:latin typeface="Verdana"/>
                <a:cs typeface="Verdana"/>
              </a:rPr>
              <a:t>the </a:t>
            </a:r>
            <a:r>
              <a:rPr lang="en-ZA" sz="1800" dirty="0">
                <a:solidFill>
                  <a:schemeClr val="tx1"/>
                </a:solidFill>
                <a:latin typeface="Verdana"/>
                <a:cs typeface="Verdana"/>
              </a:rPr>
              <a:t>offence was committed on board any ship or aircraft registered in Namibia or on a voyage or flight to or from Namibia at the time that the offence was committed</a:t>
            </a:r>
            <a:r>
              <a:rPr lang="en-ZA" sz="1800" dirty="0" smtClean="0">
                <a:solidFill>
                  <a:schemeClr val="tx1"/>
                </a:solidFill>
                <a:latin typeface="Verdana"/>
                <a:cs typeface="Verdana"/>
              </a:rPr>
              <a:t>.</a:t>
            </a:r>
            <a:endParaRPr lang="en-GB" sz="1800" b="1" dirty="0">
              <a:solidFill>
                <a:schemeClr val="tx1"/>
              </a:solidFill>
              <a:latin typeface="Verdana"/>
              <a:cs typeface="Verdana"/>
            </a:endParaRPr>
          </a:p>
        </p:txBody>
      </p:sp>
      <p:sp>
        <p:nvSpPr>
          <p:cNvPr id="4" name="Title 1"/>
          <p:cNvSpPr>
            <a:spLocks noGrp="1"/>
          </p:cNvSpPr>
          <p:nvPr>
            <p:ph type="title"/>
          </p:nvPr>
        </p:nvSpPr>
        <p:spPr>
          <a:xfrm>
            <a:off x="683568" y="854546"/>
            <a:ext cx="7772400" cy="461665"/>
          </a:xfrm>
        </p:spPr>
        <p:txBody>
          <a:bodyPr/>
          <a:lstStyle/>
          <a:p>
            <a:r>
              <a:rPr lang="en-US" sz="2400" dirty="0" smtClean="0">
                <a:latin typeface="Verdana"/>
                <a:cs typeface="Verdana"/>
              </a:rPr>
              <a:t>SADC MODEL LAW ON CYBERCRIME </a:t>
            </a:r>
            <a:endParaRPr lang="en-US" sz="2400" dirty="0">
              <a:latin typeface="Verdana"/>
              <a:cs typeface="Verdana"/>
            </a:endParaRPr>
          </a:p>
        </p:txBody>
      </p:sp>
    </p:spTree>
    <p:extLst>
      <p:ext uri="{BB962C8B-B14F-4D97-AF65-F5344CB8AC3E}">
        <p14:creationId xmlns:p14="http://schemas.microsoft.com/office/powerpoint/2010/main" val="330842481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628800"/>
            <a:ext cx="8763000" cy="4031873"/>
          </a:xfrm>
          <a:prstGeom prst="rect">
            <a:avLst/>
          </a:prstGeom>
        </p:spPr>
        <p:txBody>
          <a:bodyPr wrap="square">
            <a:spAutoFit/>
          </a:bodyPr>
          <a:lstStyle/>
          <a:p>
            <a:pPr>
              <a:buFont typeface="Wingdings" charset="0"/>
              <a:buNone/>
            </a:pPr>
            <a:r>
              <a:rPr lang="en-US" sz="1600" b="1" dirty="0" smtClean="0">
                <a:latin typeface="Verdana" charset="0"/>
              </a:rPr>
              <a:t>PART IV. </a:t>
            </a:r>
            <a:r>
              <a:rPr lang="en-US" sz="1600" b="1" dirty="0">
                <a:latin typeface="Verdana" charset="0"/>
              </a:rPr>
              <a:t>Electronic evidence </a:t>
            </a:r>
            <a:r>
              <a:rPr lang="en-US" sz="1600" dirty="0">
                <a:latin typeface="Verdana" charset="0"/>
              </a:rPr>
              <a:t>– deals with admissibility of electronic </a:t>
            </a:r>
            <a:r>
              <a:rPr lang="en-US" sz="1600" dirty="0" smtClean="0">
                <a:latin typeface="Verdana" charset="0"/>
              </a:rPr>
              <a:t>evidence. </a:t>
            </a:r>
          </a:p>
          <a:p>
            <a:pPr>
              <a:buFont typeface="Wingdings" charset="0"/>
              <a:buNone/>
            </a:pPr>
            <a:endParaRPr lang="en-US" sz="1600" dirty="0">
              <a:latin typeface="Verdana" charset="0"/>
            </a:endParaRPr>
          </a:p>
          <a:p>
            <a:pPr>
              <a:buFont typeface="Wingdings" charset="0"/>
              <a:buNone/>
            </a:pPr>
            <a:r>
              <a:rPr lang="en-US" sz="1600" dirty="0" smtClean="0">
                <a:latin typeface="Verdana" charset="0"/>
              </a:rPr>
              <a:t>The SADC Model Law states that the fact that evidence has been generated from a computer system does not itself prevent that evidence from being admissible. </a:t>
            </a:r>
          </a:p>
          <a:p>
            <a:pPr>
              <a:buFont typeface="Wingdings" charset="0"/>
              <a:buNone/>
            </a:pPr>
            <a:endParaRPr lang="en-US" sz="1600" dirty="0">
              <a:latin typeface="Verdana" charset="0"/>
            </a:endParaRPr>
          </a:p>
          <a:p>
            <a:pPr>
              <a:buFont typeface="Wingdings" charset="0"/>
              <a:buNone/>
            </a:pPr>
            <a:r>
              <a:rPr lang="en-US" sz="1600" dirty="0" smtClean="0">
                <a:solidFill>
                  <a:srgbClr val="FF6600"/>
                </a:solidFill>
                <a:latin typeface="Verdana" charset="0"/>
              </a:rPr>
              <a:t>Section 24 of ECT Bill  </a:t>
            </a:r>
            <a:r>
              <a:rPr lang="en-US" sz="1600" dirty="0" smtClean="0">
                <a:latin typeface="Verdana" charset="0"/>
              </a:rPr>
              <a:t>- electronic evidence is admissible in any civil, criminal, administrative and disciplinary hearing </a:t>
            </a:r>
          </a:p>
          <a:p>
            <a:pPr>
              <a:buFont typeface="Wingdings" charset="0"/>
              <a:buNone/>
            </a:pPr>
            <a:endParaRPr lang="en-US" sz="1600" dirty="0">
              <a:latin typeface="Verdana" charset="0"/>
            </a:endParaRPr>
          </a:p>
          <a:p>
            <a:pPr>
              <a:buFont typeface="Wingdings" charset="0"/>
              <a:buNone/>
            </a:pPr>
            <a:r>
              <a:rPr lang="en-US" sz="1600" b="1" dirty="0" smtClean="0">
                <a:latin typeface="Verdana" charset="0"/>
              </a:rPr>
              <a:t>PART V. Procedural </a:t>
            </a:r>
            <a:r>
              <a:rPr lang="en-US" sz="1600" b="1" dirty="0">
                <a:latin typeface="Verdana" charset="0"/>
              </a:rPr>
              <a:t>law </a:t>
            </a:r>
            <a:r>
              <a:rPr lang="en-US" sz="1600" dirty="0">
                <a:latin typeface="Verdana" charset="0"/>
              </a:rPr>
              <a:t>–  Provides a set of procedural instruments necessary to investigate </a:t>
            </a:r>
            <a:r>
              <a:rPr lang="en-US" sz="1600" dirty="0" smtClean="0">
                <a:latin typeface="Verdana" charset="0"/>
              </a:rPr>
              <a:t>Cybercrime. </a:t>
            </a:r>
          </a:p>
          <a:p>
            <a:pPr>
              <a:buFont typeface="Wingdings" charset="0"/>
              <a:buNone/>
            </a:pPr>
            <a:endParaRPr lang="en-US" sz="1600" dirty="0">
              <a:latin typeface="Verdana" charset="0"/>
            </a:endParaRPr>
          </a:p>
          <a:p>
            <a:pPr algn="just">
              <a:buFont typeface="Wingdings" charset="0"/>
              <a:buNone/>
            </a:pPr>
            <a:r>
              <a:rPr lang="en-US" sz="1600" dirty="0" smtClean="0">
                <a:latin typeface="Verdana" charset="0"/>
              </a:rPr>
              <a:t>Key for the </a:t>
            </a:r>
            <a:r>
              <a:rPr lang="en-US" sz="1600" dirty="0">
                <a:latin typeface="Verdana" charset="0"/>
              </a:rPr>
              <a:t>identification of offenders, protection of the integrity of computer data during an investigation contains several inherently unique challenges for law enforcement authorities. </a:t>
            </a:r>
            <a:endParaRPr lang="en-US" sz="1600" dirty="0" smtClean="0">
              <a:latin typeface="Verdana" charset="0"/>
            </a:endParaRPr>
          </a:p>
          <a:p>
            <a:pPr algn="just">
              <a:buFont typeface="Wingdings" charset="0"/>
              <a:buNone/>
            </a:pPr>
            <a:endParaRPr lang="en-US" sz="1600" dirty="0">
              <a:latin typeface="Verdana" charset="0"/>
            </a:endParaRPr>
          </a:p>
          <a:p>
            <a:pPr algn="just">
              <a:buFont typeface="Wingdings" charset="0"/>
              <a:buNone/>
            </a:pPr>
            <a:r>
              <a:rPr lang="en-US" sz="1600" b="1" dirty="0" smtClean="0">
                <a:latin typeface="Verdana" charset="0"/>
              </a:rPr>
              <a:t>PART VI: </a:t>
            </a:r>
            <a:r>
              <a:rPr lang="en-US" sz="1600" dirty="0" smtClean="0">
                <a:latin typeface="Verdana" charset="0"/>
              </a:rPr>
              <a:t>deals with the liability of service providers. </a:t>
            </a:r>
            <a:endParaRPr lang="en-US" sz="1600" dirty="0">
              <a:latin typeface="Verdana" charset="0"/>
            </a:endParaRPr>
          </a:p>
        </p:txBody>
      </p:sp>
      <p:sp>
        <p:nvSpPr>
          <p:cNvPr id="4" name="Title 1"/>
          <p:cNvSpPr>
            <a:spLocks noGrp="1"/>
          </p:cNvSpPr>
          <p:nvPr>
            <p:ph type="title"/>
          </p:nvPr>
        </p:nvSpPr>
        <p:spPr>
          <a:xfrm>
            <a:off x="683568" y="854546"/>
            <a:ext cx="7772400" cy="461665"/>
          </a:xfrm>
        </p:spPr>
        <p:txBody>
          <a:bodyPr/>
          <a:lstStyle/>
          <a:p>
            <a:r>
              <a:rPr lang="en-US" sz="2400" dirty="0" smtClean="0">
                <a:latin typeface="Verdana"/>
                <a:cs typeface="Verdana"/>
              </a:rPr>
              <a:t>SADC MODEL LAW ON CYBERCRIME </a:t>
            </a:r>
            <a:endParaRPr lang="en-US" sz="2400" dirty="0">
              <a:latin typeface="Verdana"/>
              <a:cs typeface="Verdana"/>
            </a:endParaRPr>
          </a:p>
        </p:txBody>
      </p:sp>
    </p:spTree>
    <p:extLst>
      <p:ext uri="{BB962C8B-B14F-4D97-AF65-F5344CB8AC3E}">
        <p14:creationId xmlns:p14="http://schemas.microsoft.com/office/powerpoint/2010/main" val="8390258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9022</TotalTime>
  <Words>1538</Words>
  <Application>Microsoft Macintosh PowerPoint</Application>
  <PresentationFormat>On-screen Show (4:3)</PresentationFormat>
  <Paragraphs>197</Paragraphs>
  <Slides>19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ITU-e</vt:lpstr>
      <vt:lpstr>Document</vt:lpstr>
      <vt:lpstr>1st Workshop On Transposition Of SADC Cybersecurity Model Laws In National Laws For Namibia   Windhoek, Namibia - 30 April  2013</vt:lpstr>
      <vt:lpstr>PowerPoint Presentation</vt:lpstr>
      <vt:lpstr>Namibia’s policy on ICTs: ‘universal access and service is a dynamic component of an emerging broadband-enabled economy and society, and a key to promoting Namibia’s social development and economic growth, enabling infrastructure, content and services to reach all Namibians.  </vt:lpstr>
      <vt:lpstr>ANTI-CYBERCRIME-RELATED PROVISIONS IN NAMIBIAN STATUTES </vt:lpstr>
      <vt:lpstr>PowerPoint Presentation</vt:lpstr>
      <vt:lpstr>SADC MODEL LAW ON CYBERCRIME </vt:lpstr>
      <vt:lpstr>SADC MODEL LAW ON CYBERCRIME </vt:lpstr>
      <vt:lpstr>SADC MODEL LAW ON CYBERCRIME </vt:lpstr>
      <vt:lpstr>SADC MODEL LAW ON CYBERCRIME </vt:lpstr>
      <vt:lpstr>PowerPoint Presentation</vt:lpstr>
      <vt:lpstr>1. Offences Against the Confidentiality, Integrity and Availability of Computer Data and Systems  </vt:lpstr>
      <vt:lpstr>2. CONTENT-RELATED OFFENCES</vt:lpstr>
      <vt:lpstr>3. COMPUTER-RELATED OFFENCES </vt:lpstr>
      <vt:lpstr>4. COMBINATION OFFENCES</vt:lpstr>
      <vt:lpstr>SADC Model Laws &amp; Namibia ECT Bill List of Offences (1)</vt:lpstr>
      <vt:lpstr>SADC Model Laws &amp; Namibia ECT Bill List of Offences (2)</vt:lpstr>
      <vt:lpstr> SADC Model Laws &amp; Namibia ECT Bill List of Offences (3)</vt:lpstr>
      <vt:lpstr>NAMIBIA ECT BILL: MISSING PROVISIONS  </vt:lpstr>
      <vt:lpstr> CONCLUSION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selma shimutwikeni</cp:lastModifiedBy>
  <cp:revision>508</cp:revision>
  <cp:lastPrinted>2001-11-25T13:41:09Z</cp:lastPrinted>
  <dcterms:created xsi:type="dcterms:W3CDTF">2006-05-30T12:53:59Z</dcterms:created>
  <dcterms:modified xsi:type="dcterms:W3CDTF">2013-05-02T08:41:44Z</dcterms:modified>
</cp:coreProperties>
</file>