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676" r:id="rId2"/>
    <p:sldId id="742" r:id="rId3"/>
    <p:sldId id="743" r:id="rId4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CCECFF"/>
    <a:srgbClr val="3366FF"/>
    <a:srgbClr val="000066"/>
    <a:srgbClr val="FF9933"/>
    <a:srgbClr val="F98F99"/>
    <a:srgbClr val="27974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5" autoAdjust="0"/>
    <p:restoredTop sz="91580" autoAdjust="0"/>
  </p:normalViewPr>
  <p:slideViewPr>
    <p:cSldViewPr>
      <p:cViewPr>
        <p:scale>
          <a:sx n="66" d="100"/>
          <a:sy n="66" d="100"/>
        </p:scale>
        <p:origin x="-151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i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i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i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 i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6C42AE-19C5-4B0A-AA31-F2581893F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1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i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i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i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 i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CB80885-A4F5-42A4-8F4B-A06E36B4A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51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6814B-9B4F-4C58-89DE-A8B3C0E876DD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1225"/>
            <a:ext cx="4994275" cy="4471988"/>
          </a:xfrm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000" b="0" i="0">
                <a:solidFill>
                  <a:schemeClr val="bg1"/>
                </a:solidFill>
                <a:latin typeface="Univers" pitchFamily="34" charset="0"/>
                <a:cs typeface="Arial" pitchFamily="34" charset="0"/>
              </a:rPr>
              <a:t>International</a:t>
            </a:r>
            <a:br>
              <a:rPr lang="en-US" sz="1000" b="0" i="0">
                <a:solidFill>
                  <a:schemeClr val="bg1"/>
                </a:solidFill>
                <a:latin typeface="Univers" pitchFamily="34" charset="0"/>
                <a:cs typeface="Arial" pitchFamily="34" charset="0"/>
              </a:rPr>
            </a:br>
            <a:r>
              <a:rPr lang="en-US" sz="1000" b="0" i="0">
                <a:solidFill>
                  <a:schemeClr val="bg1"/>
                </a:solidFill>
                <a:latin typeface="Univers" pitchFamily="34" charset="0"/>
                <a:cs typeface="Arial" pitchFamily="34" charset="0"/>
              </a:rPr>
              <a:t>Telecommunication</a:t>
            </a:r>
            <a:br>
              <a:rPr lang="en-US" sz="1000" b="0" i="0">
                <a:solidFill>
                  <a:schemeClr val="bg1"/>
                </a:solidFill>
                <a:latin typeface="Univers" pitchFamily="34" charset="0"/>
                <a:cs typeface="Arial" pitchFamily="34" charset="0"/>
              </a:rPr>
            </a:br>
            <a:r>
              <a:rPr lang="en-US" sz="1000" b="0" i="0">
                <a:solidFill>
                  <a:schemeClr val="bg1"/>
                </a:solidFill>
                <a:latin typeface="Univers" pitchFamily="34" charset="0"/>
                <a:cs typeface="Arial" pitchFamily="34" charset="0"/>
              </a:rPr>
              <a:t>Union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i="0">
                <a:solidFill>
                  <a:srgbClr val="0C4B84"/>
                </a:solidFill>
                <a:cs typeface="Arial" pitchFamily="34" charset="0"/>
              </a:rPr>
              <a:t> </a:t>
            </a:r>
            <a:endParaRPr lang="en-US" sz="2400" b="0" i="0"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i="0">
                <a:solidFill>
                  <a:srgbClr val="0C4B84"/>
                </a:solidFill>
                <a:cs typeface="Arial" pitchFamily="34" charset="0"/>
              </a:rPr>
              <a:t> </a:t>
            </a:r>
            <a:endParaRPr lang="en-US" sz="2400" b="0" i="0"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000" b="0" i="0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US" sz="2400" b="0" i="0">
              <a:cs typeface="Arial" pitchFamily="34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914400" y="6477000"/>
            <a:ext cx="757238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b="0" i="0">
                <a:solidFill>
                  <a:srgbClr val="0E438A"/>
                </a:solidFill>
                <a:latin typeface="Zurich BT" charset="0"/>
                <a:cs typeface="Times New Roman" pitchFamily="18" charset="0"/>
              </a:rPr>
              <a:t>Sep, 2008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white">
          <a:xfrm>
            <a:off x="7086600" y="0"/>
            <a:ext cx="2057400" cy="8636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47088" y="6403975"/>
            <a:ext cx="339725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81742-8155-4F6F-8808-FA03D1DFB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  <p:bldP spid="57349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17DDA-E780-48A8-9BAE-A9DC2B8B1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81088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81088"/>
            <a:ext cx="5678487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02691-5B52-42FE-A29C-7B19A9513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81088"/>
            <a:ext cx="7773987" cy="516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130E9-C401-494E-84A2-47C8CA05E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04D17-17D1-4109-9581-7F030FBFB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D3055-BCAB-4CA2-B0C7-3C3A8CE4C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DC40-5755-400C-9AEC-E000E271E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DCFA3-00C4-4F22-B621-D64B3EDCB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9B724-22FF-46F0-8BDB-39DBA5AA1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9C66C-BE1C-4FCF-BB07-9E14A6F9D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47894-63A7-4E64-BA36-3A3D92B9D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F4D46-248D-4593-982D-7ABE8C537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Line 3"/>
          <p:cNvSpPr>
            <a:spLocks noChangeShapeType="1"/>
          </p:cNvSpPr>
          <p:nvPr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384925"/>
            <a:ext cx="3397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 i="0">
                <a:solidFill>
                  <a:srgbClr val="0E438A"/>
                </a:solidFill>
                <a:latin typeface="Zurich BT" charset="0"/>
                <a:cs typeface="Times New Roman" pitchFamily="18" charset="0"/>
              </a:defRPr>
            </a:lvl1pPr>
          </a:lstStyle>
          <a:p>
            <a:pPr>
              <a:defRPr/>
            </a:pPr>
            <a:fld id="{481FE0E6-48FA-432C-B21A-B068E97E5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flipH="1" flipV="1">
            <a:off x="152400" y="762000"/>
            <a:ext cx="69342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pic>
        <p:nvPicPr>
          <p:cNvPr id="1032" name="Picture 1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white">
          <a:xfrm>
            <a:off x="7086600" y="0"/>
            <a:ext cx="2057400" cy="8636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86" r:id="rId12"/>
  </p:sldLayoutIdLst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6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6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6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6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63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63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63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63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63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  <a:cs typeface="+mn-cs"/>
        </a:defRPr>
      </a:lvl5pPr>
      <a:lvl6pPr marL="2514600" indent="-228600" algn="l" rtl="0" fontAlgn="base">
        <a:lnSpc>
          <a:spcPct val="105000"/>
        </a:lnSpc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  <a:cs typeface="+mn-cs"/>
        </a:defRPr>
      </a:lvl6pPr>
      <a:lvl7pPr marL="2971800" indent="-228600" algn="l" rtl="0" fontAlgn="base">
        <a:lnSpc>
          <a:spcPct val="105000"/>
        </a:lnSpc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  <a:cs typeface="+mn-cs"/>
        </a:defRPr>
      </a:lvl7pPr>
      <a:lvl8pPr marL="3429000" indent="-228600" algn="l" rtl="0" fontAlgn="base">
        <a:lnSpc>
          <a:spcPct val="105000"/>
        </a:lnSpc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  <a:cs typeface="+mn-cs"/>
        </a:defRPr>
      </a:lvl8pPr>
      <a:lvl9pPr marL="3886200" indent="-228600" algn="l" rtl="0" fontAlgn="base">
        <a:lnSpc>
          <a:spcPct val="105000"/>
        </a:lnSpc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35BEE-A51F-47F4-BC2C-54B69A70B5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04800" y="55626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ja-JP" i="0">
              <a:ea typeface="MS PGothic" pitchFamily="34" charset="-128"/>
            </a:endParaRPr>
          </a:p>
        </p:txBody>
      </p:sp>
      <p:sp>
        <p:nvSpPr>
          <p:cNvPr id="789511" name="Text Box 7"/>
          <p:cNvSpPr txBox="1">
            <a:spLocks noChangeArrowheads="1"/>
          </p:cNvSpPr>
          <p:nvPr/>
        </p:nvSpPr>
        <p:spPr bwMode="auto">
          <a:xfrm>
            <a:off x="228600" y="44196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i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22 June 2012</a:t>
            </a:r>
          </a:p>
          <a:p>
            <a:pPr algn="ctr">
              <a:defRPr/>
            </a:pPr>
            <a:r>
              <a:rPr lang="en-US" altLang="ja-JP" sz="2400" i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Libreville, </a:t>
            </a:r>
            <a:r>
              <a:rPr lang="en-US" altLang="ja-JP" sz="2400" i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  <a:cs typeface="Arial" pitchFamily="34" charset="0"/>
              </a:rPr>
              <a:t>Gabon</a:t>
            </a:r>
            <a:endParaRPr lang="en-US" altLang="ja-JP" sz="2400" i="0" dirty="0" smtClean="0">
              <a:effectLst>
                <a:outerShdw blurRad="38100" dist="38100" dir="2700000" algn="tl">
                  <a:srgbClr val="C0C0C0"/>
                </a:outerShdw>
              </a:effectLst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789512" name="Text Box 8"/>
          <p:cNvSpPr txBox="1">
            <a:spLocks noChangeArrowheads="1"/>
          </p:cNvSpPr>
          <p:nvPr/>
        </p:nvSpPr>
        <p:spPr bwMode="auto">
          <a:xfrm>
            <a:off x="304800" y="2209800"/>
            <a:ext cx="8382000" cy="523220"/>
          </a:xfrm>
          <a:prstGeom prst="rect">
            <a:avLst/>
          </a:prstGeom>
          <a:gradFill rotWithShape="1">
            <a:gsLst>
              <a:gs pos="0">
                <a:srgbClr val="3366FF">
                  <a:alpha val="80000"/>
                </a:srgbClr>
              </a:gs>
              <a:gs pos="100000">
                <a:srgbClr val="3366FF">
                  <a:gamma/>
                  <a:shade val="46275"/>
                  <a:invGamma/>
                  <a:alpha val="83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MS PGothic" pitchFamily="34" charset="-128"/>
              </a:rPr>
              <a:t>Recommendations from HIPSSA Forum on UAS</a:t>
            </a:r>
            <a:endParaRPr lang="en-US" sz="280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629400" cy="685800"/>
          </a:xfrm>
        </p:spPr>
        <p:txBody>
          <a:bodyPr/>
          <a:lstStyle/>
          <a:p>
            <a:pPr algn="l"/>
            <a:r>
              <a:rPr lang="en-Z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 for an Effective UAS Policy and implementation</a:t>
            </a:r>
            <a:endParaRPr lang="en-ZA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r>
              <a:rPr lang="en-ZA" sz="1800" dirty="0" smtClean="0"/>
              <a:t>Develop US/UA policy which includes Broadband</a:t>
            </a:r>
          </a:p>
          <a:p>
            <a:r>
              <a:rPr lang="en-ZA" sz="1800" dirty="0" smtClean="0"/>
              <a:t>Address affordability both in policy and implementation</a:t>
            </a:r>
          </a:p>
          <a:p>
            <a:r>
              <a:rPr lang="en-ZA" sz="1800" dirty="0" smtClean="0"/>
              <a:t>Conduct a market gap </a:t>
            </a:r>
            <a:r>
              <a:rPr lang="en-ZA" sz="1800" dirty="0" smtClean="0"/>
              <a:t>analysis to set context and indicate cost requirements</a:t>
            </a:r>
            <a:endParaRPr lang="en-ZA" sz="1800" dirty="0" smtClean="0"/>
          </a:p>
          <a:p>
            <a:r>
              <a:rPr lang="en-ZA" sz="1800" dirty="0" smtClean="0"/>
              <a:t>Make necessary </a:t>
            </a:r>
            <a:r>
              <a:rPr lang="en-ZA" sz="1800" dirty="0" smtClean="0"/>
              <a:t>regulations to be able to effectively implement policy and disburse funds</a:t>
            </a:r>
            <a:endParaRPr lang="en-ZA" sz="1800" dirty="0" smtClean="0"/>
          </a:p>
          <a:p>
            <a:pPr lvl="1"/>
            <a:r>
              <a:rPr lang="en-ZA" sz="1600" dirty="0" smtClean="0"/>
              <a:t>Draft Operational </a:t>
            </a:r>
            <a:r>
              <a:rPr lang="en-ZA" sz="1600" dirty="0" smtClean="0"/>
              <a:t>and Procedure </a:t>
            </a:r>
            <a:r>
              <a:rPr lang="en-ZA" sz="1600" dirty="0" smtClean="0"/>
              <a:t>Manual</a:t>
            </a:r>
          </a:p>
          <a:p>
            <a:pPr lvl="1"/>
            <a:r>
              <a:rPr lang="en-ZA" sz="1600" dirty="0" smtClean="0"/>
              <a:t>Define </a:t>
            </a:r>
            <a:r>
              <a:rPr lang="en-ZA" sz="1600" dirty="0"/>
              <a:t>Monitoring ad Evaluation </a:t>
            </a:r>
            <a:r>
              <a:rPr lang="en-ZA" sz="1600" dirty="0" smtClean="0"/>
              <a:t>Mechanisms</a:t>
            </a:r>
            <a:endParaRPr lang="en-ZA" sz="1600" dirty="0" smtClean="0"/>
          </a:p>
          <a:p>
            <a:r>
              <a:rPr lang="en-ZA" sz="1800" dirty="0" smtClean="0"/>
              <a:t>Collect </a:t>
            </a:r>
            <a:r>
              <a:rPr lang="en-ZA" sz="1800" dirty="0" smtClean="0"/>
              <a:t>Funds</a:t>
            </a:r>
          </a:p>
          <a:p>
            <a:r>
              <a:rPr lang="en-ZA" sz="1800" dirty="0"/>
              <a:t>Have variety of sectors of economy contribute to </a:t>
            </a:r>
            <a:r>
              <a:rPr lang="en-ZA" sz="1800" dirty="0" smtClean="0"/>
              <a:t>US/UA – possibly through contributions from the government budget</a:t>
            </a: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04D17-17D1-4109-9581-7F030FBFB3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19675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2912"/>
            <a:ext cx="6629400" cy="584775"/>
          </a:xfrm>
        </p:spPr>
        <p:txBody>
          <a:bodyPr/>
          <a:lstStyle/>
          <a:p>
            <a:pPr algn="l"/>
            <a:r>
              <a:rPr lang="en-ZA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 for an Effective UAS Policy and implementation (2)</a:t>
            </a:r>
            <a:endParaRPr lang="en-ZA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r>
              <a:rPr lang="en-US" sz="1800" dirty="0"/>
              <a:t>Operationalize Fund</a:t>
            </a:r>
          </a:p>
          <a:p>
            <a:r>
              <a:rPr lang="en-US" sz="1800" dirty="0"/>
              <a:t>Create necessary institutional framework</a:t>
            </a:r>
          </a:p>
          <a:p>
            <a:r>
              <a:rPr lang="en-US" sz="1800" dirty="0"/>
              <a:t>Recruit necessary expertise</a:t>
            </a:r>
          </a:p>
          <a:p>
            <a:r>
              <a:rPr lang="en-US" sz="1800" dirty="0"/>
              <a:t>Build capacity in managing fund as well as in project selection, management and monitoring</a:t>
            </a:r>
          </a:p>
          <a:p>
            <a:r>
              <a:rPr lang="en-US" sz="1800" dirty="0"/>
              <a:t>Ensure that there is also R&amp;D and other support to local manufacturing and service initiatives to build industrial and service-oriented ICT capacity and industry</a:t>
            </a:r>
          </a:p>
          <a:p>
            <a:r>
              <a:rPr lang="en-US" sz="1800" dirty="0"/>
              <a:t>Conduct impact assessment on the effect of UAS projects</a:t>
            </a:r>
          </a:p>
          <a:p>
            <a:r>
              <a:rPr lang="en-US" sz="1800" dirty="0"/>
              <a:t>Conduct enquiries/studies on the use of ICTs</a:t>
            </a:r>
          </a:p>
          <a:p>
            <a:r>
              <a:rPr lang="en-US" sz="1800" dirty="0"/>
              <a:t>Coordination of government actors on ICT where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04D17-17D1-4109-9581-7F030FBFB3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1712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9033</TotalTime>
  <Words>174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ITU-e</vt:lpstr>
      <vt:lpstr>PowerPoint Presentation</vt:lpstr>
      <vt:lpstr>Recommendations for an Effective UAS Policy and implementation</vt:lpstr>
      <vt:lpstr>Recommendations for an Effective UAS Policy and implementation (2)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2.2</dc:title>
  <dc:creator>Sofie Maddens</dc:creator>
  <cp:lastModifiedBy>sofie</cp:lastModifiedBy>
  <cp:revision>757</cp:revision>
  <dcterms:created xsi:type="dcterms:W3CDTF">2008-02-12T10:28:54Z</dcterms:created>
  <dcterms:modified xsi:type="dcterms:W3CDTF">2012-06-23T20:48:22Z</dcterms:modified>
</cp:coreProperties>
</file>