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6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3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216" y="20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A74334-1626-4240-8FDB-FEBF03915A5A}" type="datetimeFigureOut">
              <a:rPr lang="en-GB" smtClean="0"/>
              <a:pPr/>
              <a:t>07/05/2012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AE76D8-AC7C-4988-AF02-B41467EE26D7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119084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E76D8-AC7C-4988-AF02-B41467EE26D7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47823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E76D8-AC7C-4988-AF02-B41467EE26D7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034862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E76D8-AC7C-4988-AF02-B41467EE26D7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031669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E76D8-AC7C-4988-AF02-B41467EE26D7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04834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E76D8-AC7C-4988-AF02-B41467EE26D7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61966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E76D8-AC7C-4988-AF02-B41467EE26D7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090252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E76D8-AC7C-4988-AF02-B41467EE26D7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214168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E76D8-AC7C-4988-AF02-B41467EE26D7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459808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E76D8-AC7C-4988-AF02-B41467EE26D7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24935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E76D8-AC7C-4988-AF02-B41467EE26D7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231412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50734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0734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11" Type="http://schemas.openxmlformats.org/officeDocument/2006/relationships/image" Target="../media/image7.jpe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theme" Target="../theme/theme1.xml"/><Relationship Id="rId9" Type="http://schemas.openxmlformats.org/officeDocument/2006/relationships/image" Target="../media/image5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0" descr="Watermark"/>
          <p:cNvPicPr>
            <a:picLocks noChangeAspect="1" noChangeArrowheads="1"/>
          </p:cNvPicPr>
          <p:nvPr userDrawn="1"/>
        </p:nvPicPr>
        <p:blipFill>
          <a:blip r:embed="rId5" cstate="print"/>
          <a:srcRect l="6723" b="12773"/>
          <a:stretch>
            <a:fillRect/>
          </a:stretch>
        </p:blipFill>
        <p:spPr bwMode="auto">
          <a:xfrm>
            <a:off x="35496" y="1196752"/>
            <a:ext cx="6467475" cy="561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 smtClean="0"/>
              <a:t>Cliquez pour modifier le style du titre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091877"/>
            <a:ext cx="8229600" cy="5073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  <p:pic>
        <p:nvPicPr>
          <p:cNvPr id="8" name="Picture 28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white">
          <a:xfrm>
            <a:off x="4212109" y="6165304"/>
            <a:ext cx="1440011" cy="604217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</p:pic>
      <p:pic>
        <p:nvPicPr>
          <p:cNvPr id="9" name="Picture 13" descr="logo_ue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31640" y="6285933"/>
            <a:ext cx="575593" cy="383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1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0312" y="6237312"/>
            <a:ext cx="607312" cy="449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2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95736" y="6237412"/>
            <a:ext cx="544934" cy="431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3" descr="Drawing1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43808" y="6237412"/>
            <a:ext cx="543935" cy="431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4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63888" y="6237312"/>
            <a:ext cx="503857" cy="39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ZoneTexte 16"/>
          <p:cNvSpPr txBox="1"/>
          <p:nvPr userDrawn="1"/>
        </p:nvSpPr>
        <p:spPr>
          <a:xfrm>
            <a:off x="7812360" y="6372036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6407A40-2431-43EE-BD49-BD69ED877DAC}" type="slidenum">
              <a:rPr lang="en-GB" sz="1600" smtClean="0"/>
              <a:pPr algn="ctr"/>
              <a:t>‹N°›</a:t>
            </a:fld>
            <a:endParaRPr lang="en-GB" sz="16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lang="en-GB" sz="2800" b="1" kern="1200" dirty="0" smtClean="0">
          <a:solidFill>
            <a:srgbClr val="1B5BA2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2800" kern="1200">
          <a:solidFill>
            <a:srgbClr val="003399"/>
          </a:solidFill>
          <a:latin typeface="Verdan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–"/>
        <a:defRPr sz="2400" kern="1200">
          <a:solidFill>
            <a:srgbClr val="003399"/>
          </a:solidFill>
          <a:latin typeface="Verdan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2000" kern="1200">
          <a:solidFill>
            <a:srgbClr val="003399"/>
          </a:solidFill>
          <a:latin typeface="Verdan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–"/>
        <a:defRPr sz="1800" kern="1200">
          <a:solidFill>
            <a:srgbClr val="003399"/>
          </a:solidFill>
          <a:latin typeface="Verdan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»"/>
        <a:defRPr sz="1800" kern="1200">
          <a:solidFill>
            <a:srgbClr val="003399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atelco@orange.sn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ssong/7087121729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Support for Harmonization of the ICT Policies </a:t>
            </a:r>
            <a:br>
              <a:rPr lang="en-US" smtClean="0"/>
            </a:br>
            <a:r>
              <a:rPr lang="en-US" smtClean="0"/>
              <a:t>in Sub-Sahara Africa</a:t>
            </a: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ETAT DE LA CONNECTIVITE SOUS MARINE DANS LES ETATS DE LA CEDEAO ET EN AFRIQUE CENTRALE</a:t>
            </a:r>
          </a:p>
          <a:p>
            <a:endParaRPr lang="en-GB" dirty="0"/>
          </a:p>
        </p:txBody>
      </p:sp>
      <p:sp>
        <p:nvSpPr>
          <p:cNvPr id="4" name="Rectangle 1045"/>
          <p:cNvSpPr txBox="1">
            <a:spLocks noChangeArrowheads="1"/>
          </p:cNvSpPr>
          <p:nvPr/>
        </p:nvSpPr>
        <p:spPr>
          <a:xfrm>
            <a:off x="323850" y="744538"/>
            <a:ext cx="84963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1B5B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  <a:t>HIPSSA Project</a:t>
            </a:r>
            <a:b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1B5B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</a:b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1B5BA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  <p:pic>
        <p:nvPicPr>
          <p:cNvPr id="5" name="Picture 4" descr="Description: Description: C:\Users\Administrator\Documents\ACPLOGOC.TIF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381328"/>
            <a:ext cx="720080" cy="4107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938992"/>
          </a:xfrm>
        </p:spPr>
        <p:txBody>
          <a:bodyPr/>
          <a:lstStyle/>
          <a:p>
            <a:r>
              <a:rPr lang="fr-FR" sz="2000" dirty="0" smtClean="0"/>
              <a:t>JE VOUS REMERCIE DE VOTRE AIMABLE  ATTENTION            </a:t>
            </a:r>
            <a:br>
              <a:rPr lang="fr-FR" sz="20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                              MERCI</a:t>
            </a:r>
            <a:br>
              <a:rPr lang="fr-FR" sz="20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endParaRPr lang="fr-FR" sz="2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endParaRPr lang="fr-FR" sz="3600" dirty="0" smtClean="0"/>
          </a:p>
          <a:p>
            <a:pPr algn="r">
              <a:buNone/>
            </a:pPr>
            <a:r>
              <a:rPr lang="fr-FR" sz="3600" dirty="0" smtClean="0"/>
              <a:t>Mme Aissatou </a:t>
            </a:r>
            <a:r>
              <a:rPr lang="fr-FR" sz="3600" dirty="0" err="1" smtClean="0"/>
              <a:t>Dieng</a:t>
            </a:r>
            <a:r>
              <a:rPr lang="fr-FR" sz="3600" dirty="0" smtClean="0"/>
              <a:t> DIOP</a:t>
            </a:r>
          </a:p>
          <a:p>
            <a:pPr>
              <a:buNone/>
            </a:pPr>
            <a:r>
              <a:rPr lang="fr-FR" dirty="0" smtClean="0"/>
              <a:t>                        </a:t>
            </a:r>
            <a:r>
              <a:rPr lang="fr-FR" sz="3600" dirty="0" smtClean="0"/>
              <a:t>Consultante </a:t>
            </a:r>
          </a:p>
          <a:p>
            <a:pPr>
              <a:buNone/>
            </a:pPr>
            <a:r>
              <a:rPr lang="fr-FR" sz="3600" dirty="0" smtClean="0"/>
              <a:t>      </a:t>
            </a:r>
            <a:r>
              <a:rPr lang="fr-FR" sz="3600" dirty="0" err="1" smtClean="0"/>
              <a:t>Africa</a:t>
            </a:r>
            <a:r>
              <a:rPr lang="fr-FR" sz="3600" dirty="0" smtClean="0"/>
              <a:t> Telecom Consulting </a:t>
            </a:r>
          </a:p>
          <a:p>
            <a:pPr>
              <a:buNone/>
            </a:pPr>
            <a:r>
              <a:rPr lang="fr-FR" dirty="0" smtClean="0"/>
              <a:t>          Tel  +</a:t>
            </a:r>
            <a:r>
              <a:rPr lang="fr-FR" sz="3600" dirty="0" smtClean="0"/>
              <a:t>221338422020</a:t>
            </a:r>
          </a:p>
          <a:p>
            <a:pPr>
              <a:buNone/>
            </a:pPr>
            <a:r>
              <a:rPr lang="fr-FR" sz="3600" dirty="0" smtClean="0"/>
              <a:t>      Email : </a:t>
            </a:r>
            <a:r>
              <a:rPr lang="fr-FR" sz="3600" dirty="0" smtClean="0">
                <a:hlinkClick r:id="rId3"/>
              </a:rPr>
              <a:t>atelco@orange.sn</a:t>
            </a:r>
            <a:r>
              <a:rPr lang="fr-FR" sz="3600" dirty="0" smtClean="0"/>
              <a:t> </a:t>
            </a:r>
          </a:p>
          <a:p>
            <a:pPr>
              <a:buNone/>
            </a:pPr>
            <a:r>
              <a:rPr lang="fr-CH" sz="2000" b="1" dirty="0" smtClean="0"/>
              <a:t>      Union Internationale des Télécommunications              </a:t>
            </a:r>
            <a:r>
              <a:rPr lang="en-GB" sz="2000" b="1" dirty="0" smtClean="0"/>
              <a:t>International Telecommunication Union</a:t>
            </a:r>
            <a:endParaRPr lang="en-GB" sz="2000" dirty="0" smtClean="0"/>
          </a:p>
          <a:p>
            <a:pPr>
              <a:buNone/>
            </a:pPr>
            <a:endParaRPr lang="fr-FR" sz="3600" dirty="0"/>
          </a:p>
        </p:txBody>
      </p:sp>
      <p:pic>
        <p:nvPicPr>
          <p:cNvPr id="4" name="Picture 3" descr="Description: Description: C:\Users\Administrator\Documents\ACPLOGOC.TIF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381328"/>
            <a:ext cx="720080" cy="4107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HISTORIQUE (1)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L’avènement des câbles sous-marins téléphoniques en Afrique de l’Ouest a démarré à partir de 1976 avec le système Europe-Afrique de l’Ouest composé des câbles suivants:</a:t>
            </a:r>
          </a:p>
          <a:p>
            <a:pPr lvl="1"/>
            <a:r>
              <a:rPr lang="fr-FR" sz="2000" dirty="0" smtClean="0"/>
              <a:t>Penmarch-Casablanca: </a:t>
            </a:r>
            <a:r>
              <a:rPr lang="fr-FR" sz="2000" dirty="0" err="1" smtClean="0"/>
              <a:t>France–Maroc</a:t>
            </a:r>
            <a:endParaRPr lang="fr-FR" sz="2000" dirty="0" smtClean="0"/>
          </a:p>
          <a:p>
            <a:pPr lvl="1"/>
            <a:r>
              <a:rPr lang="fr-FR" sz="2000" dirty="0" err="1" smtClean="0"/>
              <a:t>Antinea</a:t>
            </a:r>
            <a:r>
              <a:rPr lang="fr-FR" sz="2000" dirty="0" smtClean="0"/>
              <a:t>: Casablanca-Dakar </a:t>
            </a:r>
          </a:p>
          <a:p>
            <a:pPr lvl="1"/>
            <a:r>
              <a:rPr lang="fr-FR" sz="2000" dirty="0" smtClean="0"/>
              <a:t>Fraternité: Dakar- Abidjan</a:t>
            </a:r>
          </a:p>
          <a:p>
            <a:pPr lvl="1"/>
            <a:r>
              <a:rPr lang="fr-FR" sz="2000" dirty="0" smtClean="0"/>
              <a:t>Union: Abidjan- Lagos</a:t>
            </a:r>
          </a:p>
          <a:p>
            <a:r>
              <a:rPr lang="fr-FR" sz="2400" dirty="0" smtClean="0"/>
              <a:t>La mise en place de ce système a ouvert le champ à d’autres consortiums:</a:t>
            </a:r>
          </a:p>
          <a:p>
            <a:pPr lvl="1"/>
            <a:r>
              <a:rPr lang="fr-FR" sz="2000" dirty="0" smtClean="0"/>
              <a:t>ATLANTIS 1 en 1982: Portugal (Lagos)-Sénégal (Dakar)- Brésil (Recife) </a:t>
            </a:r>
          </a:p>
        </p:txBody>
      </p:sp>
      <p:pic>
        <p:nvPicPr>
          <p:cNvPr id="4" name="Picture 3" descr="Description: Description: C:\Users\Administrator\Documents\ACPLOGOC.TIF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381328"/>
            <a:ext cx="720080" cy="4107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HISTORIQUE (2)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tabLst>
                <a:tab pos="363538" algn="l"/>
                <a:tab pos="2600325" algn="l"/>
              </a:tabLst>
            </a:pPr>
            <a:r>
              <a:rPr lang="fr-FR" sz="1800" dirty="0" smtClean="0"/>
              <a:t>Aussi, l’arrivée de la fibre optique combinée avec les technologies de multiplexage en longueurs d’ondes (WDM) ont permis de remplacer ces artères à faibles capacités entre 480  et 1380 circuits téléphoniques </a:t>
            </a:r>
          </a:p>
          <a:p>
            <a:pPr>
              <a:tabLst>
                <a:tab pos="363538" algn="l"/>
                <a:tab pos="2600325" algn="l"/>
              </a:tabLst>
            </a:pPr>
            <a:r>
              <a:rPr lang="fr-FR" sz="1800" dirty="0" smtClean="0"/>
              <a:t>C’est ainsi que plusieurs consortiums de câbles sous marins se sont développés pour connecter l’Afrique au réseau mondial des câbles sous marins à fibres optiques</a:t>
            </a:r>
          </a:p>
          <a:p>
            <a:pPr>
              <a:tabLst>
                <a:tab pos="363538" algn="l"/>
                <a:tab pos="2600325" algn="l"/>
              </a:tabLst>
            </a:pPr>
            <a:r>
              <a:rPr lang="fr-FR" sz="1800" dirty="0" smtClean="0"/>
              <a:t>Parmi les premiers câbles sous marins permettant cette connexion nous pouvons citer:</a:t>
            </a:r>
          </a:p>
          <a:p>
            <a:pPr lvl="1">
              <a:tabLst>
                <a:tab pos="363538" algn="l"/>
                <a:tab pos="2600325" algn="l"/>
              </a:tabLst>
            </a:pPr>
            <a:r>
              <a:rPr lang="fr-FR" sz="1400" b="1" dirty="0" smtClean="0"/>
              <a:t>ATLANTIS</a:t>
            </a:r>
            <a:r>
              <a:rPr lang="fr-FR" sz="1400" dirty="0" smtClean="0"/>
              <a:t> </a:t>
            </a:r>
            <a:r>
              <a:rPr lang="fr-FR" sz="1400" b="1" dirty="0" smtClean="0"/>
              <a:t>2</a:t>
            </a:r>
            <a:r>
              <a:rPr lang="fr-FR" sz="1400" dirty="0" smtClean="0"/>
              <a:t> mis en service en 2000 entre Portugal - Espagne – Sénégal - Cap Vert – Brésil - Argentine </a:t>
            </a:r>
          </a:p>
          <a:p>
            <a:pPr lvl="1">
              <a:tabLst>
                <a:tab pos="363538" algn="l"/>
                <a:tab pos="2600325" algn="l"/>
              </a:tabLst>
            </a:pPr>
            <a:r>
              <a:rPr lang="fr-FR" sz="1400" b="1" dirty="0" smtClean="0"/>
              <a:t>SAT3/WASC/SAFE</a:t>
            </a:r>
            <a:r>
              <a:rPr lang="fr-FR" sz="1400" dirty="0" smtClean="0"/>
              <a:t> mis en service en 2002: entre Europe – Afrique - Asie via l’Inde et la Malaisie.</a:t>
            </a:r>
          </a:p>
          <a:p>
            <a:pPr lvl="1">
              <a:tabLst>
                <a:tab pos="363538" algn="l"/>
                <a:tab pos="2600325" algn="l"/>
              </a:tabLst>
            </a:pPr>
            <a:r>
              <a:rPr lang="fr-FR" sz="1400" b="1" dirty="0" err="1" smtClean="0"/>
              <a:t>MainOne</a:t>
            </a:r>
            <a:r>
              <a:rPr lang="fr-FR" sz="1400" dirty="0" smtClean="0"/>
              <a:t>  Câble sous marin construit par un consortium privé :-Portugal-Ghana –Nigeria avec des unités de branchement   devant la Maroc, les îles Canaries ,le Sénégal et la Côte d’Ivoire </a:t>
            </a:r>
          </a:p>
          <a:p>
            <a:pPr lvl="1">
              <a:tabLst>
                <a:tab pos="363538" algn="l"/>
                <a:tab pos="2600325" algn="l"/>
              </a:tabLst>
            </a:pPr>
            <a:r>
              <a:rPr lang="fr-FR" sz="1400" b="1" dirty="0" err="1" smtClean="0"/>
              <a:t>Glo</a:t>
            </a:r>
            <a:r>
              <a:rPr lang="fr-FR" sz="1400" b="1" dirty="0" smtClean="0"/>
              <a:t>-1</a:t>
            </a:r>
            <a:r>
              <a:rPr lang="fr-FR" sz="1400" dirty="0" smtClean="0"/>
              <a:t> câble sous marin construit par l’opérateur mobile </a:t>
            </a:r>
            <a:r>
              <a:rPr lang="fr-FR" sz="1400" dirty="0" err="1" smtClean="0"/>
              <a:t>Globacom</a:t>
            </a:r>
            <a:r>
              <a:rPr lang="fr-FR" sz="1400" dirty="0" smtClean="0"/>
              <a:t> et Alcatel Lucent: Angleterre–Espagne-Portugal-Ghana-Nigéria avec unités de branchement devant Maroc ,Sénégal et Mauritanie</a:t>
            </a:r>
          </a:p>
        </p:txBody>
      </p:sp>
      <p:pic>
        <p:nvPicPr>
          <p:cNvPr id="4" name="Picture 3" descr="Description: Description: C:\Users\Administrator\Documents\ACPLOGOC.TIF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381328"/>
            <a:ext cx="720080" cy="4107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PROJETS EN COURS DE REALISATION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>
                <a:solidFill>
                  <a:srgbClr val="5C5C5C"/>
                </a:solidFill>
              </a:rPr>
              <a:t>Devant la demande accrue en capacité portée par les besoins en données des opérateurs mobiles d’autres consortium se sont mis en place </a:t>
            </a:r>
            <a:r>
              <a:rPr lang="fr-FR" dirty="0" smtClean="0">
                <a:solidFill>
                  <a:srgbClr val="5C5C5C"/>
                </a:solidFill>
              </a:rPr>
              <a:t>avec </a:t>
            </a:r>
            <a:r>
              <a:rPr lang="fr-FR" dirty="0">
                <a:solidFill>
                  <a:srgbClr val="5C5C5C"/>
                </a:solidFill>
              </a:rPr>
              <a:t>ces mêmes opérateurs mobiles </a:t>
            </a:r>
            <a:r>
              <a:rPr lang="fr-FR" dirty="0" smtClean="0">
                <a:solidFill>
                  <a:srgbClr val="5C5C5C"/>
                </a:solidFill>
              </a:rPr>
              <a:t>qui s’associent </a:t>
            </a:r>
            <a:r>
              <a:rPr lang="fr-FR" dirty="0">
                <a:solidFill>
                  <a:srgbClr val="5C5C5C"/>
                </a:solidFill>
              </a:rPr>
              <a:t>aux opérateurs globaux. C’est le cas des projets comme WASC et ACE:</a:t>
            </a:r>
            <a:br>
              <a:rPr lang="fr-FR" dirty="0">
                <a:solidFill>
                  <a:srgbClr val="5C5C5C"/>
                </a:solidFill>
              </a:rPr>
            </a:br>
            <a:endParaRPr lang="fr-FR" dirty="0" smtClean="0">
              <a:solidFill>
                <a:srgbClr val="5C5C5C"/>
              </a:solidFill>
            </a:endParaRPr>
          </a:p>
          <a:p>
            <a:pPr lvl="1"/>
            <a:r>
              <a:rPr lang="fr-FR" dirty="0" smtClean="0">
                <a:solidFill>
                  <a:srgbClr val="5C5C5C"/>
                </a:solidFill>
              </a:rPr>
              <a:t>WACS</a:t>
            </a:r>
            <a:r>
              <a:rPr lang="fr-FR" dirty="0">
                <a:solidFill>
                  <a:srgbClr val="5C5C5C"/>
                </a:solidFill>
              </a:rPr>
              <a:t>: </a:t>
            </a:r>
            <a:r>
              <a:rPr lang="fr-FR" b="0" dirty="0" smtClean="0">
                <a:solidFill>
                  <a:srgbClr val="5C5C5C"/>
                </a:solidFill>
              </a:rPr>
              <a:t>en cours de réalisation entre le Royaume Uni et l’Afrique du Sud en passant pas plusieurs pays africains (Cap Vert, Côte d’Ivoire ,Ghana Togo, Nigéria, Congo, </a:t>
            </a:r>
            <a:r>
              <a:rPr lang="fr-FR" b="0" dirty="0" err="1" smtClean="0">
                <a:solidFill>
                  <a:srgbClr val="5C5C5C"/>
                </a:solidFill>
              </a:rPr>
              <a:t>RDC,Angola</a:t>
            </a:r>
            <a:r>
              <a:rPr lang="fr-FR" b="0" dirty="0" smtClean="0">
                <a:solidFill>
                  <a:srgbClr val="5C5C5C"/>
                </a:solidFill>
              </a:rPr>
              <a:t> et Namibie  </a:t>
            </a:r>
          </a:p>
          <a:p>
            <a:pPr lvl="1"/>
            <a:r>
              <a:rPr lang="fr-FR" dirty="0" smtClean="0">
                <a:solidFill>
                  <a:srgbClr val="5C5C5C"/>
                </a:solidFill>
              </a:rPr>
              <a:t>ACE</a:t>
            </a:r>
            <a:r>
              <a:rPr lang="fr-FR" dirty="0">
                <a:solidFill>
                  <a:srgbClr val="5C5C5C"/>
                </a:solidFill>
              </a:rPr>
              <a:t>: en cours de réalisation entre la France et l’Afrique du Sud (en passant par plusieurs pays africains de la côte ouest-africaine).</a:t>
            </a:r>
            <a:br>
              <a:rPr lang="fr-FR" dirty="0">
                <a:solidFill>
                  <a:srgbClr val="5C5C5C"/>
                </a:solidFill>
              </a:rPr>
            </a:br>
            <a:endParaRPr lang="en-GB" dirty="0"/>
          </a:p>
        </p:txBody>
      </p:sp>
      <p:pic>
        <p:nvPicPr>
          <p:cNvPr id="4" name="Picture 3" descr="Description: Description: C:\Users\Administrator\Documents\ACPLOGOC.TIF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381328"/>
            <a:ext cx="720080" cy="4107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23220"/>
          </a:xfrm>
        </p:spPr>
        <p:txBody>
          <a:bodyPr/>
          <a:lstStyle/>
          <a:p>
            <a:r>
              <a:rPr smtClean="0"/>
              <a:t>QUELQUES DONNEES SUR LES</a:t>
            </a:r>
            <a:r>
              <a:rPr lang="en-GB" dirty="0" smtClean="0"/>
              <a:t> CABLES</a:t>
            </a:r>
            <a:endParaRPr lang="en-GB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1092200"/>
          <a:ext cx="8685673" cy="4136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4773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600" b="1" u="none" dirty="0" smtClean="0">
                          <a:solidFill>
                            <a:schemeClr val="bg1"/>
                          </a:solidFill>
                        </a:rPr>
                        <a:t>Systèmes de</a:t>
                      </a:r>
                      <a:r>
                        <a:rPr lang="fr-FR" sz="1600" b="1" u="none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FR" sz="1600" b="1" u="none" dirty="0" smtClean="0">
                          <a:solidFill>
                            <a:schemeClr val="bg1"/>
                          </a:solidFill>
                        </a:rPr>
                        <a:t>Câbles</a:t>
                      </a:r>
                      <a:endParaRPr lang="fr-FR" sz="1600" b="1" u="none" dirty="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u="none" dirty="0" smtClean="0">
                          <a:solidFill>
                            <a:schemeClr val="bg1"/>
                          </a:solidFill>
                        </a:rPr>
                        <a:t>ATLANTIS 2</a:t>
                      </a:r>
                      <a:endParaRPr lang="fr-FR" sz="1600" b="1" u="none" dirty="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u="none" dirty="0" smtClean="0">
                          <a:solidFill>
                            <a:schemeClr val="bg1"/>
                          </a:solidFill>
                        </a:rPr>
                        <a:t>SAT3/WASC/SAFE</a:t>
                      </a:r>
                      <a:endParaRPr lang="fr-FR" sz="1600" b="1" u="none" dirty="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u="none" dirty="0" err="1" smtClean="0">
                          <a:solidFill>
                            <a:schemeClr val="bg1"/>
                          </a:solidFill>
                        </a:rPr>
                        <a:t>MainOne</a:t>
                      </a:r>
                      <a:endParaRPr lang="fr-FR" sz="1600" b="1" u="none" dirty="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u="none" dirty="0">
                          <a:solidFill>
                            <a:schemeClr val="bg1"/>
                          </a:solidFill>
                        </a:rPr>
                        <a:t>GLO1</a:t>
                      </a: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u="none" dirty="0">
                          <a:solidFill>
                            <a:schemeClr val="bg1"/>
                          </a:solidFill>
                        </a:rPr>
                        <a:t>WACS</a:t>
                      </a: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u="none" dirty="0">
                          <a:solidFill>
                            <a:schemeClr val="bg1"/>
                          </a:solidFill>
                        </a:rPr>
                        <a:t>ACE</a:t>
                      </a: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600" b="1" u="none" dirty="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600" u="none" dirty="0" smtClean="0"/>
                        <a:t>Coût  (in MUSD</a:t>
                      </a:r>
                      <a:r>
                        <a:rPr lang="fr-FR" sz="1600" u="none" dirty="0"/>
                        <a:t>) </a:t>
                      </a: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u="none" dirty="0" smtClean="0"/>
                        <a:t>330</a:t>
                      </a:r>
                      <a:endParaRPr lang="fr-FR" sz="1600" u="none" dirty="0"/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u="none" dirty="0" smtClean="0"/>
                        <a:t>650</a:t>
                      </a:r>
                      <a:endParaRPr lang="fr-FR" sz="1600" u="none" dirty="0"/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u="none" dirty="0"/>
                        <a:t>240</a:t>
                      </a: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u="none" dirty="0"/>
                        <a:t>800</a:t>
                      </a: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u="none" dirty="0"/>
                        <a:t>600</a:t>
                      </a: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u="none" dirty="0"/>
                        <a:t>700</a:t>
                      </a: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600" u="none" dirty="0"/>
                    </a:p>
                  </a:txBody>
                  <a:tcPr marL="32774" marR="32774" marT="16387" marB="16387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600" u="none" dirty="0" smtClean="0"/>
                        <a:t>Longueur </a:t>
                      </a:r>
                      <a:r>
                        <a:rPr lang="fr-FR" sz="1600" u="none" dirty="0"/>
                        <a:t>(km) </a:t>
                      </a: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u="none" dirty="0" smtClean="0"/>
                        <a:t>12,300</a:t>
                      </a:r>
                      <a:endParaRPr lang="fr-FR" sz="1600" u="none" dirty="0"/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u="none" dirty="0" smtClean="0"/>
                        <a:t>28,800</a:t>
                      </a:r>
                      <a:endParaRPr lang="fr-FR" sz="1600" u="none" dirty="0"/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u="none" dirty="0"/>
                        <a:t>7,000</a:t>
                      </a: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u="none" dirty="0"/>
                        <a:t>9,500</a:t>
                      </a: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u="none" dirty="0"/>
                        <a:t>14,000</a:t>
                      </a: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u="none" dirty="0"/>
                        <a:t>14,000</a:t>
                      </a: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600" u="none" dirty="0"/>
                    </a:p>
                  </a:txBody>
                  <a:tcPr marL="32774" marR="32774" marT="16387" marB="16387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600" u="none" dirty="0" smtClean="0"/>
                        <a:t>Capacité</a:t>
                      </a:r>
                      <a:r>
                        <a:rPr lang="fr-FR" sz="1600" u="none" dirty="0"/>
                        <a:t> </a:t>
                      </a: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u="none" dirty="0" smtClean="0"/>
                        <a:t>40 Gb/s</a:t>
                      </a:r>
                      <a:endParaRPr lang="fr-FR" sz="1600" u="none" dirty="0"/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u="none" dirty="0" smtClean="0"/>
                        <a:t>480 Gb/s</a:t>
                      </a:r>
                      <a:endParaRPr lang="fr-FR" sz="1600" u="none" dirty="0"/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u="none"/>
                        <a:t>1.92 Tb/s</a:t>
                      </a: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u="none"/>
                        <a:t>2.5 Tb/s</a:t>
                      </a: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u="none" dirty="0"/>
                        <a:t>5.12 Tb/s</a:t>
                      </a: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u="none" dirty="0"/>
                        <a:t>5.12 Tb/s</a:t>
                      </a: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600" u="none" dirty="0"/>
                    </a:p>
                  </a:txBody>
                  <a:tcPr marL="32774" marR="32774" marT="16387" marB="16387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600" u="none" dirty="0" smtClean="0"/>
                        <a:t>Date</a:t>
                      </a:r>
                      <a:r>
                        <a:rPr lang="fr-FR" sz="1600" u="none" baseline="0" dirty="0" smtClean="0"/>
                        <a:t> de mise en service</a:t>
                      </a:r>
                      <a:endParaRPr lang="fr-FR" sz="1600" u="none" dirty="0"/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u="none" dirty="0" smtClean="0"/>
                        <a:t>Q1 2000</a:t>
                      </a:r>
                      <a:endParaRPr lang="fr-FR" sz="1600" u="none" dirty="0"/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u="none" dirty="0" smtClean="0"/>
                        <a:t>Q2 2002</a:t>
                      </a:r>
                      <a:endParaRPr lang="fr-FR" sz="1600" u="none" dirty="0"/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u="none"/>
                        <a:t>Q2 2010</a:t>
                      </a: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u="none"/>
                        <a:t>Q3 2010</a:t>
                      </a: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u="none" dirty="0" smtClean="0"/>
                        <a:t>Q2 2012</a:t>
                      </a:r>
                      <a:endParaRPr lang="fr-FR" sz="1600" u="none" dirty="0"/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u="none" dirty="0" smtClean="0"/>
                        <a:t>Q3 </a:t>
                      </a:r>
                      <a:r>
                        <a:rPr lang="fr-FR" sz="1600" u="none" dirty="0"/>
                        <a:t>2012</a:t>
                      </a: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600" u="none" dirty="0"/>
                    </a:p>
                  </a:txBody>
                  <a:tcPr marL="32774" marR="32774" marT="16387" marB="16387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600" u="none" dirty="0" err="1" smtClean="0"/>
                        <a:t>proprietaires</a:t>
                      </a:r>
                      <a:endParaRPr lang="fr-FR" sz="1600" u="none" dirty="0"/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u="none" dirty="0" smtClean="0"/>
                        <a:t>Consortium (</a:t>
                      </a:r>
                      <a:r>
                        <a:rPr lang="fr-FR" sz="1600" u="none" dirty="0" err="1" smtClean="0"/>
                        <a:t>America</a:t>
                      </a:r>
                      <a:r>
                        <a:rPr lang="fr-FR" sz="1600" u="none" dirty="0" smtClean="0"/>
                        <a:t>, West Europe, West </a:t>
                      </a:r>
                      <a:r>
                        <a:rPr lang="fr-FR" sz="1600" u="none" dirty="0" err="1" smtClean="0"/>
                        <a:t>Africa</a:t>
                      </a:r>
                      <a:r>
                        <a:rPr lang="fr-FR" sz="1600" u="none" dirty="0" smtClean="0"/>
                        <a:t>, </a:t>
                      </a:r>
                      <a:r>
                        <a:rPr lang="fr-FR" sz="1600" u="none" dirty="0" err="1" smtClean="0"/>
                        <a:t>Asia</a:t>
                      </a:r>
                      <a:r>
                        <a:rPr lang="fr-FR" sz="1600" u="none" dirty="0" smtClean="0"/>
                        <a:t>)</a:t>
                      </a:r>
                      <a:endParaRPr lang="fr-FR" sz="1600" u="none" dirty="0"/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u="none" dirty="0" smtClean="0"/>
                        <a:t>Consortium (</a:t>
                      </a:r>
                      <a:r>
                        <a:rPr lang="fr-FR" sz="1600" u="none" dirty="0" err="1" smtClean="0"/>
                        <a:t>Africa</a:t>
                      </a:r>
                      <a:r>
                        <a:rPr lang="fr-FR" sz="1600" u="none" dirty="0" smtClean="0"/>
                        <a:t>, </a:t>
                      </a:r>
                      <a:r>
                        <a:rPr lang="fr-FR" sz="1600" u="none" dirty="0" err="1" smtClean="0"/>
                        <a:t>North</a:t>
                      </a:r>
                      <a:r>
                        <a:rPr lang="fr-FR" sz="1600" u="none" baseline="0" dirty="0" smtClean="0"/>
                        <a:t> </a:t>
                      </a:r>
                      <a:r>
                        <a:rPr lang="fr-FR" sz="1600" u="none" baseline="0" dirty="0" err="1" smtClean="0"/>
                        <a:t>America</a:t>
                      </a:r>
                      <a:r>
                        <a:rPr lang="fr-FR" sz="1600" u="none" baseline="0" dirty="0" smtClean="0"/>
                        <a:t>, West Europe, </a:t>
                      </a:r>
                      <a:r>
                        <a:rPr lang="fr-FR" sz="1600" u="none" baseline="0" dirty="0" err="1" smtClean="0"/>
                        <a:t>Asia</a:t>
                      </a:r>
                      <a:r>
                        <a:rPr lang="fr-FR" sz="1600" u="none" baseline="0" dirty="0" smtClean="0"/>
                        <a:t>)</a:t>
                      </a:r>
                      <a:r>
                        <a:rPr lang="fr-FR" sz="1600" u="none" dirty="0" smtClean="0"/>
                        <a:t> </a:t>
                      </a:r>
                      <a:endParaRPr lang="fr-FR" sz="1600" u="none" dirty="0"/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u="none" dirty="0" smtClean="0"/>
                        <a:t>US, </a:t>
                      </a:r>
                      <a:r>
                        <a:rPr lang="fr-FR" sz="1600" u="none" dirty="0"/>
                        <a:t>Nigeria, AFDB</a:t>
                      </a: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u="none" dirty="0" err="1" smtClean="0"/>
                        <a:t>Globacom</a:t>
                      </a:r>
                      <a:r>
                        <a:rPr lang="fr-FR" sz="1600" u="none" dirty="0" smtClean="0"/>
                        <a:t> and diverse</a:t>
                      </a:r>
                      <a:r>
                        <a:rPr lang="fr-FR" sz="1600" u="none" baseline="0" dirty="0" smtClean="0"/>
                        <a:t> </a:t>
                      </a:r>
                      <a:r>
                        <a:rPr lang="fr-FR" sz="1600" u="none" baseline="0" dirty="0" err="1" smtClean="0"/>
                        <a:t>investors</a:t>
                      </a:r>
                      <a:endParaRPr lang="fr-FR" sz="1600" u="none" dirty="0"/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u="none" dirty="0" err="1"/>
                        <a:t>Telkom</a:t>
                      </a:r>
                      <a:r>
                        <a:rPr lang="fr-FR" sz="1600" u="none" dirty="0"/>
                        <a:t> </a:t>
                      </a:r>
                    </a:p>
                    <a:p>
                      <a:pPr algn="ctr"/>
                      <a:r>
                        <a:rPr lang="fr-FR" sz="1600" u="none" dirty="0" err="1"/>
                        <a:t>Vodacom</a:t>
                      </a:r>
                      <a:endParaRPr lang="fr-FR" sz="1600" u="none" dirty="0"/>
                    </a:p>
                    <a:p>
                      <a:pPr algn="ctr"/>
                      <a:r>
                        <a:rPr lang="fr-FR" sz="1600" u="none" dirty="0"/>
                        <a:t>MTN</a:t>
                      </a:r>
                    </a:p>
                    <a:p>
                      <a:pPr algn="ctr"/>
                      <a:r>
                        <a:rPr lang="fr-FR" sz="1600" u="none" dirty="0"/>
                        <a:t>Tata (</a:t>
                      </a:r>
                      <a:r>
                        <a:rPr lang="fr-FR" sz="1600" u="none" dirty="0" err="1"/>
                        <a:t>Neotel</a:t>
                      </a:r>
                      <a:r>
                        <a:rPr lang="fr-FR" sz="1600" u="none" dirty="0"/>
                        <a:t>)</a:t>
                      </a:r>
                    </a:p>
                    <a:p>
                      <a:pPr algn="ctr"/>
                      <a:r>
                        <a:rPr lang="fr-FR" sz="1600" u="none" dirty="0" err="1"/>
                        <a:t>Infraco</a:t>
                      </a:r>
                      <a:r>
                        <a:rPr lang="fr-FR" sz="1600" u="none" dirty="0"/>
                        <a:t> et </a:t>
                      </a:r>
                      <a:r>
                        <a:rPr lang="fr-FR" sz="1600" u="none" dirty="0" smtClean="0"/>
                        <a:t>autres</a:t>
                      </a:r>
                      <a:endParaRPr lang="fr-FR" sz="1600" u="none" dirty="0"/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u="none" dirty="0" smtClean="0"/>
                        <a:t>Consortium</a:t>
                      </a:r>
                      <a:r>
                        <a:rPr lang="fr-FR" sz="1600" u="none" baseline="0" dirty="0" smtClean="0"/>
                        <a:t> </a:t>
                      </a:r>
                      <a:r>
                        <a:rPr lang="fr-FR" sz="1600" u="none" dirty="0" smtClean="0"/>
                        <a:t>(</a:t>
                      </a:r>
                      <a:r>
                        <a:rPr lang="fr-FR" sz="1600" u="none" dirty="0" smtClean="0"/>
                        <a:t>West</a:t>
                      </a:r>
                      <a:r>
                        <a:rPr lang="fr-FR" sz="1600" u="none" baseline="0" dirty="0" smtClean="0"/>
                        <a:t> </a:t>
                      </a:r>
                      <a:r>
                        <a:rPr lang="fr-FR" sz="1600" u="none" dirty="0" err="1" smtClean="0"/>
                        <a:t>Africa</a:t>
                      </a:r>
                      <a:r>
                        <a:rPr lang="fr-FR" sz="1600" u="none" baseline="0" dirty="0" smtClean="0"/>
                        <a:t>, West Europe)</a:t>
                      </a:r>
                      <a:endParaRPr lang="en-US" sz="1600" u="none" dirty="0"/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600" u="none" dirty="0"/>
                    </a:p>
                  </a:txBody>
                  <a:tcPr marL="32774" marR="32774" marT="16387" marB="16387" anchor="ctr"/>
                </a:tc>
              </a:tr>
            </a:tbl>
          </a:graphicData>
        </a:graphic>
      </p:graphicFrame>
      <p:pic>
        <p:nvPicPr>
          <p:cNvPr id="5" name="Picture 4" descr="Description: Description: C:\Users\Administrator\Documents\ACPLOGOC.TIF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381328"/>
            <a:ext cx="720080" cy="4107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CONNECTIVITE DE ACE</a:t>
            </a:r>
            <a:endParaRPr lang="en-GB" dirty="0"/>
          </a:p>
        </p:txBody>
      </p:sp>
      <p:sp>
        <p:nvSpPr>
          <p:cNvPr id="3" name="AutoShape 18"/>
          <p:cNvSpPr>
            <a:spLocks noChangeArrowheads="1"/>
          </p:cNvSpPr>
          <p:nvPr/>
        </p:nvSpPr>
        <p:spPr bwMode="auto">
          <a:xfrm flipH="1">
            <a:off x="193328" y="2615307"/>
            <a:ext cx="1930400" cy="86518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D7D7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>
                <a:latin typeface="Helvetica 45 Light" pitchFamily="34" charset="0"/>
              </a:rPr>
              <a:t>South America</a:t>
            </a:r>
            <a:br>
              <a:rPr lang="en-US" sz="1400" dirty="0">
                <a:latin typeface="Helvetica 45 Light" pitchFamily="34" charset="0"/>
              </a:rPr>
            </a:br>
            <a:r>
              <a:rPr lang="en-US" sz="1400" dirty="0">
                <a:latin typeface="Helvetica 45 Light" pitchFamily="34" charset="0"/>
              </a:rPr>
              <a:t>Atlantis2</a:t>
            </a:r>
          </a:p>
        </p:txBody>
      </p:sp>
      <p:sp>
        <p:nvSpPr>
          <p:cNvPr id="4" name="AutoShape 20"/>
          <p:cNvSpPr>
            <a:spLocks noChangeArrowheads="1"/>
          </p:cNvSpPr>
          <p:nvPr/>
        </p:nvSpPr>
        <p:spPr bwMode="auto">
          <a:xfrm>
            <a:off x="4006850" y="1167507"/>
            <a:ext cx="1614488" cy="8763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D7D7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Helvetica 45 Light" pitchFamily="34" charset="0"/>
              </a:rPr>
              <a:t>Europe</a:t>
            </a:r>
            <a:br>
              <a:rPr lang="en-US" sz="1400">
                <a:latin typeface="Helvetica 45 Light" pitchFamily="34" charset="0"/>
              </a:rPr>
            </a:br>
            <a:r>
              <a:rPr lang="en-US" sz="1400">
                <a:latin typeface="Helvetica 45 Light" pitchFamily="34" charset="0"/>
              </a:rPr>
              <a:t>TAT14 - TGN</a:t>
            </a:r>
          </a:p>
        </p:txBody>
      </p:sp>
      <p:pic>
        <p:nvPicPr>
          <p:cNvPr id="5" name="Picture 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836712"/>
            <a:ext cx="4242186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16"/>
          <p:cNvSpPr>
            <a:spLocks noChangeArrowheads="1"/>
          </p:cNvSpPr>
          <p:nvPr/>
        </p:nvSpPr>
        <p:spPr bwMode="auto">
          <a:xfrm rot="21715" flipH="1">
            <a:off x="1550651" y="1201992"/>
            <a:ext cx="1662113" cy="95091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D7D7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>
                <a:latin typeface="Helvetica 45 Light" pitchFamily="34" charset="0"/>
              </a:rPr>
              <a:t>USA</a:t>
            </a:r>
            <a:br>
              <a:rPr lang="en-US" sz="1400" dirty="0">
                <a:latin typeface="Helvetica 45 Light" pitchFamily="34" charset="0"/>
              </a:rPr>
            </a:br>
            <a:r>
              <a:rPr lang="en-US" sz="1400" dirty="0">
                <a:latin typeface="Helvetica 45 Light" pitchFamily="34" charset="0"/>
              </a:rPr>
              <a:t>TAT14 - TGN</a:t>
            </a: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946150" y="4747320"/>
            <a:ext cx="2898775" cy="527050"/>
          </a:xfrm>
          <a:prstGeom prst="rect">
            <a:avLst/>
          </a:prstGeom>
          <a:solidFill>
            <a:srgbClr val="D7D7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latin typeface="Helvetica 45 Light" pitchFamily="34" charset="0"/>
              </a:rPr>
              <a:t>And complete connectivity with SAT3/WASC/SAFE</a:t>
            </a: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6184900" y="4813995"/>
            <a:ext cx="2670175" cy="437043"/>
          </a:xfrm>
          <a:prstGeom prst="rect">
            <a:avLst/>
          </a:prstGeom>
          <a:solidFill>
            <a:srgbClr val="D7D7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sz="1400">
                <a:latin typeface="Helvetica 45 Light" pitchFamily="34" charset="0"/>
              </a:rPr>
              <a:t>East Africa, India, Asia</a:t>
            </a:r>
            <a:br>
              <a:rPr lang="en-US" sz="1400">
                <a:latin typeface="Helvetica 45 Light" pitchFamily="34" charset="0"/>
              </a:rPr>
            </a:br>
            <a:r>
              <a:rPr lang="en-US" sz="1400">
                <a:latin typeface="Helvetica 45 Light" pitchFamily="34" charset="0"/>
              </a:rPr>
              <a:t>SAT3/WASC/SAFE/EASSY</a:t>
            </a:r>
          </a:p>
        </p:txBody>
      </p:sp>
      <p:sp>
        <p:nvSpPr>
          <p:cNvPr id="9" name="AutoShape 17"/>
          <p:cNvSpPr>
            <a:spLocks noChangeArrowheads="1"/>
          </p:cNvSpPr>
          <p:nvPr/>
        </p:nvSpPr>
        <p:spPr bwMode="auto">
          <a:xfrm>
            <a:off x="5408612" y="2204864"/>
            <a:ext cx="3411860" cy="94138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D7D7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sz="1400" dirty="0">
                <a:latin typeface="Helvetica 45 Light" pitchFamily="34" charset="0"/>
              </a:rPr>
              <a:t>Europe, Asia</a:t>
            </a:r>
            <a:br>
              <a:rPr lang="en-US" sz="1400" dirty="0">
                <a:latin typeface="Helvetica 45 Light" pitchFamily="34" charset="0"/>
              </a:rPr>
            </a:br>
            <a:r>
              <a:rPr lang="en-US" sz="1400" dirty="0" smtClean="0">
                <a:latin typeface="Helvetica 45 Light" pitchFamily="34" charset="0"/>
              </a:rPr>
              <a:t>SMW3/4 </a:t>
            </a:r>
            <a:r>
              <a:rPr lang="en-US" sz="1400" dirty="0">
                <a:latin typeface="Helvetica 45 Light" pitchFamily="34" charset="0"/>
              </a:rPr>
              <a:t>- </a:t>
            </a:r>
            <a:r>
              <a:rPr lang="en-US" sz="1400" dirty="0" err="1" smtClean="0">
                <a:latin typeface="Helvetica 45 Light" pitchFamily="34" charset="0"/>
              </a:rPr>
              <a:t>IMeWe</a:t>
            </a:r>
            <a:endParaRPr lang="en-US" sz="1400" dirty="0">
              <a:latin typeface="Helvetica 45 Light" pitchFamily="34" charset="0"/>
            </a:endParaRPr>
          </a:p>
        </p:txBody>
      </p:sp>
      <p:sp>
        <p:nvSpPr>
          <p:cNvPr id="10" name="AutoShape 21"/>
          <p:cNvSpPr>
            <a:spLocks noChangeArrowheads="1"/>
          </p:cNvSpPr>
          <p:nvPr/>
        </p:nvSpPr>
        <p:spPr bwMode="auto">
          <a:xfrm>
            <a:off x="4007321" y="5424512"/>
            <a:ext cx="2796927" cy="812800"/>
          </a:xfrm>
          <a:prstGeom prst="curvedUpArrow">
            <a:avLst>
              <a:gd name="adj1" fmla="val 10833"/>
              <a:gd name="adj2" fmla="val 76778"/>
              <a:gd name="adj3" fmla="val 24509"/>
            </a:avLst>
          </a:prstGeom>
          <a:solidFill>
            <a:srgbClr val="D7D7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>
              <a:latin typeface="Tw Cen MT" pitchFamily="34" charset="0"/>
            </a:endParaRPr>
          </a:p>
        </p:txBody>
      </p:sp>
      <p:pic>
        <p:nvPicPr>
          <p:cNvPr id="11" name="Picture 10" descr="Description: Description: C:\Users\Administrator\Documents\ACPLOGOC.TIF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381328"/>
            <a:ext cx="720080" cy="4107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ub-saharan Undersea Cables in 2014 - maybe (version 33)">
            <a:hlinkClick r:id="rId3" tooltip="Sub-saharan Undersea Cables in 2014 - maybe (version 33)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5" y="620688"/>
            <a:ext cx="7776863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5205"/>
            <a:ext cx="8229600" cy="954107"/>
          </a:xfrm>
        </p:spPr>
        <p:txBody>
          <a:bodyPr/>
          <a:lstStyle/>
          <a:p>
            <a:r>
              <a:rPr lang="en-GB" dirty="0" smtClean="0"/>
              <a:t> LA CONNECTIVITE DE L’AFRIQUE EN FIN 2012</a:t>
            </a:r>
            <a:endParaRPr lang="en-GB" dirty="0"/>
          </a:p>
        </p:txBody>
      </p:sp>
      <p:pic>
        <p:nvPicPr>
          <p:cNvPr id="5" name="Picture 4" descr="Description: Description: C:\Users\Administrator\Documents\ACPLOGOC.TIF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381328"/>
            <a:ext cx="720080" cy="4107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5205"/>
            <a:ext cx="8229600" cy="954107"/>
          </a:xfrm>
        </p:spPr>
        <p:txBody>
          <a:bodyPr/>
          <a:lstStyle/>
          <a:p>
            <a:r>
              <a:rPr lang="en-GB" dirty="0" smtClean="0"/>
              <a:t>APPERCU DU REASEAU MONDIAL EN 2010</a:t>
            </a:r>
            <a:endParaRPr lang="en-GB" dirty="0"/>
          </a:p>
        </p:txBody>
      </p:sp>
      <p:pic>
        <p:nvPicPr>
          <p:cNvPr id="3" name="Picture 2" descr="cable_ch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882" y="1050032"/>
            <a:ext cx="7440526" cy="5115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Description: Description: C:\Users\Administrator\Documents\ACPLOGOC.TIF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381328"/>
            <a:ext cx="720080" cy="4107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fr-FR" dirty="0" smtClean="0"/>
              <a:t>   Ces systèmes de câbles sous marins ont fortement contribué à l’amélioration de la connectivité de l’Afrique et ont permis l’explosion du trafic voix et données et les usages supportés par l’Internet.</a:t>
            </a:r>
            <a:br>
              <a:rPr lang="fr-FR" dirty="0" smtClean="0"/>
            </a:br>
            <a:r>
              <a:rPr lang="fr-FR" dirty="0" smtClean="0"/>
              <a:t>Cependant la réalisation de tous ces projet en fin 2012 devra permettre de</a:t>
            </a:r>
            <a:endParaRPr lang="fr-FR" dirty="0"/>
          </a:p>
          <a:p>
            <a:pPr lvl="1"/>
            <a:r>
              <a:rPr lang="fr-FR" b="1" dirty="0" smtClean="0"/>
              <a:t>diversifier les routes et sécuriser le trafic</a:t>
            </a:r>
          </a:p>
          <a:p>
            <a:pPr lvl="1"/>
            <a:r>
              <a:rPr lang="fr-FR" b="1" dirty="0" smtClean="0"/>
              <a:t>réduire les coûts de la bande passante et du trafic international,</a:t>
            </a:r>
            <a:endParaRPr lang="fr-FR" b="1" dirty="0"/>
          </a:p>
          <a:p>
            <a:pPr lvl="1"/>
            <a:r>
              <a:rPr lang="fr-FR" b="1" dirty="0" smtClean="0"/>
              <a:t>booster le développement des TIC et des services larges bandes</a:t>
            </a:r>
            <a:endParaRPr lang="en-GB" b="1" dirty="0"/>
          </a:p>
        </p:txBody>
      </p:sp>
      <p:pic>
        <p:nvPicPr>
          <p:cNvPr id="4" name="Picture 3" descr="Description: Description: C:\Users\Administrator\Documents\ACPLOGOC.TIF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381328"/>
            <a:ext cx="720080" cy="4107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541</Words>
  <Application>Microsoft Office PowerPoint</Application>
  <PresentationFormat>Affichage à l'écran (4:3)</PresentationFormat>
  <Paragraphs>102</Paragraphs>
  <Slides>10</Slides>
  <Notes>10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Support for Harmonization of the ICT Policies  in Sub-Sahara Africa</vt:lpstr>
      <vt:lpstr>HISTORIQUE (1)</vt:lpstr>
      <vt:lpstr>HISTORIQUE (2)</vt:lpstr>
      <vt:lpstr>PROJETS EN COURS DE REALISATION</vt:lpstr>
      <vt:lpstr>QUELQUES DONNEES SUR LES CABLES</vt:lpstr>
      <vt:lpstr>CONNECTIVITE DE ACE</vt:lpstr>
      <vt:lpstr> LA CONNECTIVITE DE L’AFRIQUE EN FIN 2012</vt:lpstr>
      <vt:lpstr>APPERCU DU REASEAU MONDIAL EN 2010</vt:lpstr>
      <vt:lpstr>CONCLUSION</vt:lpstr>
      <vt:lpstr>JE VOUS REMERCIE DE VOTRE AIMABLE  ATTENTION                                            MERCI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diaw4075</dc:creator>
  <cp:lastModifiedBy>Aissatou</cp:lastModifiedBy>
  <cp:revision>54</cp:revision>
  <dcterms:created xsi:type="dcterms:W3CDTF">2012-05-03T17:00:11Z</dcterms:created>
  <dcterms:modified xsi:type="dcterms:W3CDTF">2012-05-07T06:46:24Z</dcterms:modified>
</cp:coreProperties>
</file>