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4820435803_tp_box_2" providerId="OAuth2" clId="{E06EF215-6F94-4996-A020-3024DA4D5CE0}"/>
    <pc:docChg chg="modSld">
      <pc:chgData name="" userId="24820435803_tp_box_2" providerId="OAuth2" clId="{E06EF215-6F94-4996-A020-3024DA4D5CE0}" dt="2026-10-22T11:31:58.399" v="30" actId="20577"/>
      <pc:docMkLst>
        <pc:docMk/>
      </pc:docMkLst>
      <pc:sldChg chg="modSp mod">
        <pc:chgData name="" userId="24820435803_tp_box_2" providerId="OAuth2" clId="{E06EF215-6F94-4996-A020-3024DA4D5CE0}" dt="2026-10-22T11:31:58.399" v="30" actId="20577"/>
        <pc:sldMkLst>
          <pc:docMk/>
          <pc:sldMk cId="0" sldId="256"/>
        </pc:sldMkLst>
        <pc:spChg chg="mod">
          <ac:chgData name="" userId="24820435803_tp_box_2" providerId="OAuth2" clId="{E06EF215-6F94-4996-A020-3024DA4D5CE0}" dt="2026-10-22T11:31:58.399" v="30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" userId="24820435803_tp_box_2" providerId="OAuth2" clId="{E06EF215-6F94-4996-A020-3024DA4D5CE0}" dt="2026-10-22T11:29:59.900" v="13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2026-10-22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VCEG-CB001-v1.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VCEG-CB001-v1; FDIS and limit-date discussion point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Project-stage table transcribed from the image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VCEG-CB001-v1, Communication with DICOM.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Email Re: Update on T.261 performance, 15 October 2026; VCEG-CB001-v1.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VCEG-CB001-v1; Email Re: Update on T.261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VCEG-CB001-v1; Email Re: Update on T.261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VCEG-CB001-v1.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VCEG-CB001-v1.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VCEG-CB001-v1; FDIS and limit-date discussion points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3A14B-D41E-D455-7F76-5A97F580C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827DC7-0D96-BC1E-21EB-10BBB9E4B3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6DA25F-CBD1-12CA-B14C-E0B0FB19E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VCEG-CB001-v1; FDIS and limit-date discussion points supplied by the user.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43ABF-1753-4712-27FF-885FB9E3B0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91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1005840" y="1371600"/>
            <a:ext cx="10149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dirty="0">
                <a:solidFill>
                  <a:srgbClr val="0E28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VCEG-CB07 (v1)</a:t>
            </a:r>
          </a:p>
          <a:p>
            <a:pPr marL="0" indent="0" algn="ctr">
              <a:buNone/>
            </a:pPr>
            <a:endParaRPr lang="en-US" sz="2700" dirty="0">
              <a:solidFill>
                <a:srgbClr val="0E284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rgbClr val="0E28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Update on T.261</a:t>
            </a:r>
          </a:p>
          <a:p>
            <a:pPr algn="ctr"/>
            <a:r>
              <a:rPr lang="en-US" sz="2700" dirty="0">
                <a:solidFill>
                  <a:srgbClr val="0E2841"/>
                </a:solidFill>
                <a:latin typeface="Arial" pitchFamily="34" charset="0"/>
                <a:cs typeface="Arial" pitchFamily="34" charset="-120"/>
              </a:rPr>
              <a:t>and coordination for </a:t>
            </a:r>
            <a:r>
              <a:rPr lang="en-US" sz="28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ISO/IEC 23003-8, -9, -10</a:t>
            </a:r>
            <a:endParaRPr lang="en-US" sz="2700" dirty="0"/>
          </a:p>
          <a:p>
            <a:pPr marL="0" indent="0" algn="ctr">
              <a:buNone/>
            </a:pPr>
            <a:r>
              <a:rPr lang="en-US" sz="2700" dirty="0">
                <a:solidFill>
                  <a:srgbClr val="0E28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(formerly. H.BWC aka. BGWC)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1920240" y="3429000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95959"/>
                </a:solidFill>
              </a:rPr>
              <a:t>for Joint WG6 &amp; VCEG (Q6/21) meeting session — October 2026, Hangzhou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Update on ITU-T T.261 — Key Points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705211" y="1016107"/>
            <a:ext cx="10744200" cy="5349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T.261 was consented by ITU-T SG 21 on 17 July 2026.</a:t>
            </a:r>
            <a:endParaRPr lang="en-US" sz="2400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After post-meeting editing, which included removing a constraint determined to be counter to design intent (and had not been tested in software), Last Call ran from 1 September through 28 September.</a:t>
            </a:r>
            <a:endParaRPr lang="en-US" sz="2400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Last Call comments: LC C 01 and LC C 02 from Fraunhofer HHI &amp; IIS; LC C 03 from Dolby Laboratories: </a:t>
            </a:r>
            <a:r>
              <a:rPr lang="en-US" sz="2400" dirty="0">
                <a:solidFill>
                  <a:srgbClr val="000000"/>
                </a:solidFill>
                <a:cs typeface="Arial" pitchFamily="34" charset="-120"/>
              </a:rPr>
              <a:t>Basically editorial cleanup</a:t>
            </a:r>
            <a:endParaRPr lang="en-US" sz="2400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Refined text was provided on 8 October.</a:t>
            </a:r>
            <a:endParaRPr lang="en-US" sz="2400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A three-week AAP Additional Review step was advised.</a:t>
            </a:r>
            <a:endParaRPr lang="en-US" sz="2400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ISO/IEC 23003-8 FDIS text delivery was delayed.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We suggest no project limit-date extension is needed (per new Directives).</a:t>
            </a:r>
            <a:endParaRPr lang="en-US" sz="2400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DICOM WG 32 expressed interest in clinical evaluation and targets the T.261 transfer syntax for Q1 next year.</a:t>
            </a:r>
            <a:endParaRPr lang="en-US" sz="2400" dirty="0"/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A preliminary lower-complexity encoding configuration was evaluated against the audio anchors.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-120"/>
              </a:rPr>
              <a:t>Text and plans proposed for Conformance and Reference software specs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ISO/IEC 23003-8 Project Stage — Discussion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594360" y="6272784"/>
            <a:ext cx="1097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E2841"/>
                </a:solidFill>
              </a:rPr>
              <a:t>Discussion: Status of FDIS text and limit-date is required.</a:t>
            </a:r>
            <a:endParaRPr lang="en-US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DBEDC0-F324-F85B-9A86-A5A852218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520" y="866143"/>
            <a:ext cx="9308960" cy="5125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with DICOM WG 32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713232" y="1024128"/>
            <a:ext cx="10744200" cy="5349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Outgoing liaison from the July 2026 SG 21 meeting reported Consent of T.261 and related status.</a:t>
            </a:r>
            <a:endParaRPr lang="en-US" sz="2400" dirty="0"/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Q6/21 experts participated in DICOM WG 32 meetings and reported on H.BWC/T.261.</a:t>
            </a:r>
            <a:endParaRPr lang="en-US" sz="2400" dirty="0"/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DICOM WG 32 expressed interest in studying suitability for clinical applications.</a:t>
            </a:r>
            <a:endParaRPr lang="en-US" sz="2400" dirty="0"/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DICOM WG 32 expressed interest in assessing near-lossless compression for clinically significant artefacts.</a:t>
            </a:r>
            <a:endParaRPr lang="en-US" sz="2400" dirty="0"/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DICOM WG 32 stated that the T.261 transfer syntax should be finalized in Q1 next year.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Preliminary Gain–Complexity Study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713232" y="1024128"/>
            <a:ext cx="10744200" cy="5349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Preliminary study of low-complexity encoding reported (VCEG-CB01)</a:t>
            </a:r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Objective: Create a BGWC software encoder operating point with encoder runtime approximately on par with the audio anchors, using configuration changes only.</a:t>
            </a:r>
            <a:endParaRPr lang="en-US" sz="2400" dirty="0"/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Lossy audio anchor: Extended HE-AAC using the Exhale encoder with non-audio MSE-optimized quantization.</a:t>
            </a:r>
            <a:endParaRPr lang="en-US" sz="2400" dirty="0"/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Lossless audio anchor: MPEG-4 SLS encoder and decoder executables provided in m73909, compiled from the SLS reference software.</a:t>
            </a:r>
            <a:endParaRPr lang="en-US" sz="2400" dirty="0"/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Version 7 software was tested under the CTC with selected coding tools disabled and RDOQ enabled.</a:t>
            </a:r>
            <a:endParaRPr lang="en-US" sz="2400" dirty="0"/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No reliable lossy decoder runtime was available for the xHE-AAC anchor.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Lossy Compression — BGWC over Extended HE-AAC / Exhale Anchor</a:t>
            </a:r>
            <a:endParaRPr lang="en-US" sz="21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694456"/>
              </p:ext>
            </p:extLst>
          </p:nvPr>
        </p:nvGraphicFramePr>
        <p:xfrm>
          <a:off x="594360" y="1024128"/>
          <a:ext cx="10972800" cy="4206240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Dataset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BD-PSNR1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BD-PSNR2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EncT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 (ECG)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-27.30%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-26.92%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INCART (ECG)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-58.78%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-57.85%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142%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CHBMIT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-28.80%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-28.26%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NMR55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-46.57%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-49.41%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NMR57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-56.84%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-48.97%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Ozdemir (EMG)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-49.51%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-49.41%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PTT (PPG)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-29.92%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-31.33%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WristPPG (PPG)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-35.16%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-34.63%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Overall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-41.61%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-40.85%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N/A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Lossless Compression — BWC over MPEG-4 SLS Anchor</a:t>
            </a:r>
            <a:endParaRPr lang="en-US" sz="21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13668"/>
              </p:ext>
            </p:extLst>
          </p:nvPr>
        </p:nvGraphicFramePr>
        <p:xfrm>
          <a:off x="594360" y="1024128"/>
          <a:ext cx="10972800" cy="4626864"/>
        </p:xfrm>
        <a:graphic>
          <a:graphicData uri="http://schemas.openxmlformats.org/drawingml/2006/table">
            <a:tbl>
              <a:tblPr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Dataset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BR-R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EncT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 (ECG)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-9.01%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INCART (ECG)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-27.40%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CHBMIT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-11.78%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NMR55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-7.49%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NMR57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-27.30%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TILT ILLUSION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-8.68%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Ozdemir (EMG)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-1.91%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PTT (PPG)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-8.52%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WristPPG (PPG)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-3.16%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Average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7A1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-11.69%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Lossy Compression — Lower-Complexity Configuration over BWC 7.0</a:t>
            </a:r>
            <a:endParaRPr lang="en-US" sz="21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371057"/>
              </p:ext>
            </p:extLst>
          </p:nvPr>
        </p:nvGraphicFramePr>
        <p:xfrm>
          <a:off x="594360" y="1024128"/>
          <a:ext cx="10972800" cy="4626864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Dataset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BD-PSNR1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BD-PSNR2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EncT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 (ECG)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37.89%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37.86%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112%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INCART (ECG)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69.56%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69.70%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CHBMIT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12.94%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12.89%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NMR55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101%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NMR57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12.75%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12.69%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TILT ILLUSION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12.08%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11.25%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Ozdemir (EMG)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4.38%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4.36%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104%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PTT (PPG)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11.98%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11.49%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WristPPG (PPG)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5.21%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5.56%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Overall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19.33%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19.22%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104%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Lossless Compression — Lower-Complexity Configuration over BWC 7.0</a:t>
            </a:r>
            <a:endParaRPr lang="en-US" sz="21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023966"/>
              </p:ext>
            </p:extLst>
          </p:nvPr>
        </p:nvGraphicFramePr>
        <p:xfrm>
          <a:off x="594360" y="1024128"/>
          <a:ext cx="10972800" cy="4626864"/>
        </p:xfrm>
        <a:graphic>
          <a:graphicData uri="http://schemas.openxmlformats.org/drawingml/2006/table">
            <a:tbl>
              <a:tblPr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Dataset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BR-R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EncT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 (ECG)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14.62%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INCART (ECG)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40.80%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CHBMIT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7.12%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NMR55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36.24%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NMR57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188%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TILT ILLUSION (EEG)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3.09%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257%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Ozdemir (EMG)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4.89%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PTT (PPG)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38.04%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196%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WristPPG (PPG)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13.45%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182%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Average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17.85%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199%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7432" marR="27432" marT="27432" marB="27432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on ISO 60601 conformance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713232" y="1024128"/>
            <a:ext cx="10744200" cy="5349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-120"/>
              </a:rPr>
              <a:t>Testing was carried out against relevant parts of the ISO 60601 and ISO 80601 families of standards. </a:t>
            </a:r>
            <a:endParaRPr lang="en-US" sz="2400" dirty="0"/>
          </a:p>
          <a:p>
            <a:pPr>
              <a:buSzPct val="100000"/>
            </a:pPr>
            <a:endParaRPr lang="en-US" sz="2400" dirty="0">
              <a:solidFill>
                <a:srgbClr val="000000"/>
              </a:solidFill>
              <a:ea typeface="Arial" pitchFamily="34" charset="-122"/>
              <a:cs typeface="Arial" pitchFamily="34" charset="-120"/>
            </a:endParaRPr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-120"/>
              </a:rPr>
              <a:t>These are tests of features important for diagnostic accuracy, e.g. frequency response, triangular pulse tests.</a:t>
            </a:r>
          </a:p>
          <a:p>
            <a:pPr marL="228600" indent="-228600">
              <a:buSzPct val="100000"/>
              <a:buChar char="•"/>
            </a:pPr>
            <a:endParaRPr lang="en-US" sz="2400" dirty="0">
              <a:solidFill>
                <a:srgbClr val="000000"/>
              </a:solidFill>
              <a:cs typeface="Arial" pitchFamily="34" charset="-120"/>
            </a:endParaRPr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-120"/>
              </a:rPr>
              <a:t>All tests can be passed at near lossless, some tests fail in the lossy case, depending on signal gain and compression ratio.</a:t>
            </a:r>
          </a:p>
          <a:p>
            <a:pPr marL="228600" indent="-228600">
              <a:buSzPct val="100000"/>
              <a:buChar char="•"/>
            </a:pPr>
            <a:endParaRPr lang="en-US" sz="2400" dirty="0">
              <a:solidFill>
                <a:srgbClr val="000000"/>
              </a:solidFill>
              <a:cs typeface="Arial" pitchFamily="34" charset="-120"/>
            </a:endParaRPr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-120"/>
              </a:rPr>
              <a:t>Likely that all tests can be passed at meaningful operating points with different encoder settings, only tested with default values.</a:t>
            </a:r>
          </a:p>
          <a:p>
            <a:pPr marL="228600" indent="-228600">
              <a:buSzPct val="100000"/>
              <a:buChar char="•"/>
            </a:pPr>
            <a:endParaRPr lang="en-US" sz="2400" dirty="0">
              <a:solidFill>
                <a:srgbClr val="000000"/>
              </a:solidFill>
              <a:cs typeface="Arial" pitchFamily="34" charset="-120"/>
            </a:endParaRPr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cs typeface="Arial" pitchFamily="34" charset="-120"/>
              </a:rPr>
              <a:t>Available </a:t>
            </a:r>
            <a:r>
              <a:rPr lang="en-US" sz="2400">
                <a:solidFill>
                  <a:srgbClr val="000000"/>
                </a:solidFill>
                <a:cs typeface="Arial" pitchFamily="34" charset="-120"/>
              </a:rPr>
              <a:t>as document CB05.</a:t>
            </a:r>
            <a:endParaRPr lang="en-US" sz="2400" dirty="0">
              <a:solidFill>
                <a:srgbClr val="000000"/>
              </a:solidFill>
              <a:cs typeface="Arial" pitchFamily="34" charset="-120"/>
            </a:endParaRPr>
          </a:p>
          <a:p>
            <a:pPr marL="228600" indent="-228600">
              <a:buSzPct val="100000"/>
              <a:buChar char="•"/>
            </a:pP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32CC69-860A-902F-51B5-EB7537638C20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191AFB2-21D1-C99B-850E-4DB0FB4ADF74}"/>
              </a:ext>
            </a:extLst>
          </p:cNvPr>
          <p:cNvSpPr/>
          <p:nvPr/>
        </p:nvSpPr>
        <p:spPr>
          <a:xfrm>
            <a:off x="502920" y="29260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56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Suggested Joint WG6 / VCEG Topics</a:t>
            </a:r>
            <a:endParaRPr lang="en-US" sz="2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37F204A-BAD8-1CD6-B5D9-F1B4648F69A7}"/>
              </a:ext>
            </a:extLst>
          </p:cNvPr>
          <p:cNvSpPr/>
          <p:nvPr/>
        </p:nvSpPr>
        <p:spPr>
          <a:xfrm>
            <a:off x="713232" y="1024128"/>
            <a:ext cx="10744200" cy="5349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T.261 AAP status and the advised Additional Review step.</a:t>
            </a:r>
            <a:endParaRPr lang="en-US" sz="2400" dirty="0"/>
          </a:p>
          <a:p>
            <a:pPr>
              <a:buSzPct val="100000"/>
            </a:pPr>
            <a:endParaRPr lang="en-US" sz="2400" dirty="0">
              <a:solidFill>
                <a:srgbClr val="000000"/>
              </a:solidFill>
              <a:ea typeface="Arial" pitchFamily="34" charset="-122"/>
              <a:cs typeface="Arial" pitchFamily="34" charset="-120"/>
            </a:endParaRPr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Check in on FDIS preparation and </a:t>
            </a:r>
            <a:r>
              <a:rPr lang="en-US" sz="2400" dirty="0" err="1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DoCR</a:t>
            </a:r>
            <a:endParaRPr lang="en-US" sz="2400" dirty="0"/>
          </a:p>
          <a:p>
            <a:pPr>
              <a:buSzPct val="100000"/>
            </a:pPr>
            <a:endParaRPr lang="en-US" sz="2400" dirty="0">
              <a:solidFill>
                <a:srgbClr val="000000"/>
              </a:solidFill>
              <a:ea typeface="Arial" pitchFamily="34" charset="-122"/>
              <a:cs typeface="Arial" pitchFamily="34" charset="-120"/>
            </a:endParaRPr>
          </a:p>
          <a:p>
            <a:pPr marL="228600" indent="-228600">
              <a:buSzPct val="100000"/>
              <a:buChar char="•"/>
            </a:pPr>
            <a:r>
              <a:rPr lang="en-US" sz="2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Continued aligned work on reference software and conformance specifications.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667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2194560" y="265176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dirty="0">
                <a:solidFill>
                  <a:srgbClr val="0E28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you!</a:t>
            </a:r>
            <a:endParaRPr lang="en-US" sz="2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1225</Words>
  <Application>Microsoft Office PowerPoint</Application>
  <PresentationFormat>Widescreen</PresentationFormat>
  <Paragraphs>269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Fersch, Christof</dc:creator>
  <cp:lastModifiedBy>Gary Sullivan</cp:lastModifiedBy>
  <cp:revision>3</cp:revision>
  <dcterms:created xsi:type="dcterms:W3CDTF">2026-10-19T09:10:31Z</dcterms:created>
  <dcterms:modified xsi:type="dcterms:W3CDTF">2026-10-22T11:32:10Z</dcterms:modified>
</cp:coreProperties>
</file>