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sldIdLst>
    <p:sldId id="261" r:id="rId2"/>
    <p:sldId id="257" r:id="rId3"/>
    <p:sldId id="256" r:id="rId4"/>
    <p:sldId id="258" r:id="rId5"/>
    <p:sldId id="260" r:id="rId6"/>
    <p:sldId id="262" r:id="rId7"/>
  </p:sldIdLst>
  <p:sldSz cx="12192000" cy="6858000"/>
  <p:notesSz cx="6858000" cy="9144000"/>
  <p:embeddedFontLst>
    <p:embeddedFont>
      <p:font typeface="나눔바른고딕" panose="020B0603020101020101" pitchFamily="50" charset="-127"/>
      <p:regular r:id="rId8"/>
      <p:bold r:id="rId9"/>
    </p:embeddedFont>
    <p:embeddedFont>
      <p:font typeface="맑은 고딕" panose="020B0503020000020004" pitchFamily="50" charset="-127"/>
      <p:regular r:id="rId10"/>
      <p:bold r:id="rId11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496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20" y="3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70196C4-5242-45DA-BE6D-8C51234A1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2909-5E10-4559-B9AA-3DC0B1B0C7C2}" type="datetimeFigureOut">
              <a:rPr lang="ko-KR" altLang="en-US" smtClean="0"/>
              <a:t>2026-01-22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DB41FB0-21D6-48F9-804E-9D538218B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839B113D-69FD-41C5-B685-5BB16AE14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35A2-433F-4560-A23F-693D8E56D90B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B1E69204-A28E-4692-8226-DF1CFDB869A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텍스트 개체 틀 9">
            <a:extLst>
              <a:ext uri="{FF2B5EF4-FFF2-40B4-BE49-F238E27FC236}">
                <a16:creationId xmlns:a16="http://schemas.microsoft.com/office/drawing/2014/main" id="{83ECEBB0-3462-45FD-B0A0-A9229A4AD1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68450" y="2909093"/>
            <a:ext cx="9055100" cy="609600"/>
          </a:xfrm>
        </p:spPr>
        <p:txBody>
          <a:bodyPr>
            <a:noAutofit/>
          </a:bodyPr>
          <a:lstStyle>
            <a:lvl1pPr marL="0" indent="0" algn="ctr">
              <a:buNone/>
              <a:defRPr sz="4400">
                <a:solidFill>
                  <a:schemeClr val="bg1"/>
                </a:solidFill>
              </a:defRPr>
            </a:lvl1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11" name="텍스트 개체 틀 9">
            <a:extLst>
              <a:ext uri="{FF2B5EF4-FFF2-40B4-BE49-F238E27FC236}">
                <a16:creationId xmlns:a16="http://schemas.microsoft.com/office/drawing/2014/main" id="{357D7DB7-2167-4F8A-B885-8887E4C55D0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568450" y="3548326"/>
            <a:ext cx="9055100" cy="609600"/>
          </a:xfrm>
        </p:spPr>
        <p:txBody>
          <a:bodyPr>
            <a:noAutofit/>
          </a:bodyPr>
          <a:lstStyle>
            <a:lvl1pPr marL="0" indent="0" algn="ctr">
              <a:buNone/>
              <a:defRPr sz="1800">
                <a:solidFill>
                  <a:schemeClr val="accent3"/>
                </a:solidFill>
              </a:defRPr>
            </a:lvl1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pic>
        <p:nvPicPr>
          <p:cNvPr id="8" name="Picture 81" descr="etri-로고">
            <a:extLst>
              <a:ext uri="{FF2B5EF4-FFF2-40B4-BE49-F238E27FC236}">
                <a16:creationId xmlns:a16="http://schemas.microsoft.com/office/drawing/2014/main" id="{07ECB241-B930-4244-ADDB-37D09FFF59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523" y="6483777"/>
            <a:ext cx="1127688" cy="2376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6375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220054E-E3E2-4AA2-B037-DF1D50137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103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22F70EA-9C32-4165-8CF5-70C48E16B1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467" y="1022877"/>
            <a:ext cx="11159066" cy="519165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 b="1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ko-KR" altLang="en-US" dirty="0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2C62E5-62B0-4BB5-9FB9-FF6889D7C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2909-5E10-4559-B9AA-3DC0B1B0C7C2}" type="datetimeFigureOut">
              <a:rPr lang="ko-KR" altLang="en-US" smtClean="0"/>
              <a:t>2026-01-22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1D3E674-DFE8-4020-A298-BAA27087A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2BB223C-E0FD-4B90-AAAE-48139B924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64133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</a:lstStyle>
          <a:p>
            <a:fld id="{1FD335A2-433F-4560-A23F-693D8E56D9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3603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220054E-E3E2-4AA2-B037-DF1D50137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103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22F70EA-9C32-4165-8CF5-70C48E16B1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6029" y="1022877"/>
            <a:ext cx="5159504" cy="519165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 b="1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ko-KR" altLang="en-US" dirty="0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2C62E5-62B0-4BB5-9FB9-FF6889D7C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2909-5E10-4559-B9AA-3DC0B1B0C7C2}" type="datetimeFigureOut">
              <a:rPr lang="ko-KR" altLang="en-US" smtClean="0"/>
              <a:t>2026-01-22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1D3E674-DFE8-4020-A298-BAA27087A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2BB223C-E0FD-4B90-AAAE-48139B924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64133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</a:lstStyle>
          <a:p>
            <a:fld id="{1FD335A2-433F-4560-A23F-693D8E56D90B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내용 개체 틀 2">
            <a:extLst>
              <a:ext uri="{FF2B5EF4-FFF2-40B4-BE49-F238E27FC236}">
                <a16:creationId xmlns:a16="http://schemas.microsoft.com/office/drawing/2014/main" id="{026E6DC9-028F-44E1-9163-363306A6753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16467" y="1022876"/>
            <a:ext cx="5159504" cy="519165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 b="1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59397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B35D33B-BD48-43C4-B29D-B2466280B3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EAF8C4BA-53C3-4A32-8BC0-4D93AE0F69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2E4E6DB-06E5-49EF-B65E-9153A6BBD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2909-5E10-4559-B9AA-3DC0B1B0C7C2}" type="datetimeFigureOut">
              <a:rPr lang="ko-KR" altLang="en-US" smtClean="0"/>
              <a:t>2026-01-22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180A48E-B901-4CA2-9656-A5DBFD412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064A324-6C33-4FBF-9EBC-7E80E09EE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35A2-433F-4560-A23F-693D8E56D9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8996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C1F1443-B98C-466C-9530-608D5D6E5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10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8E6213-BD83-474C-8DFA-0080DA1F4F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6467" y="1022878"/>
            <a:ext cx="11159066" cy="51540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/>
              <a:t>마스터 텍스트 스타일 편집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3296C3E-441E-431F-9A72-0BA8A9703A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102909-5E10-4559-B9AA-3DC0B1B0C7C2}" type="datetimeFigureOut">
              <a:rPr lang="ko-KR" altLang="en-US" smtClean="0"/>
              <a:t>2026-01-22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BF5CF97-C7AB-406A-80ED-D6CF41A0DA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68AD2FB-9A33-4115-8D13-6AD0948A7C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335A2-433F-4560-A23F-693D8E56D90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0148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3" r:id="rId4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lang="ko-KR" altLang="en-US"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ko-KR" altLang="en-US" sz="2400" b="1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ko-KR" altLang="en-US" sz="20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ko-KR" altLang="en-US" sz="18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ko-KR" altLang="en-US" sz="1600" kern="1200" dirty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ko-KR" altLang="en-US" sz="16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vcgit.hhi.fraunhofer.de/vceg-sw/bwc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F093ADB-1CA9-4FAB-96EA-1A07E0A8C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973"/>
            <a:ext cx="12192000" cy="681037"/>
          </a:xfrm>
        </p:spPr>
        <p:txBody>
          <a:bodyPr/>
          <a:lstStyle/>
          <a:p>
            <a:r>
              <a:rPr lang="en-US" altLang="ko-KR"/>
              <a:t>Introduction for VCEG experts</a:t>
            </a:r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CF8EFCE-B185-43FE-A83F-25F48CC58C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468" y="970051"/>
            <a:ext cx="6091020" cy="5515849"/>
          </a:xfrm>
        </p:spPr>
        <p:txBody>
          <a:bodyPr>
            <a:normAutofit/>
          </a:bodyPr>
          <a:lstStyle/>
          <a:p>
            <a:r>
              <a:rPr lang="en-US" altLang="ko-KR" sz="1800" dirty="0"/>
              <a:t>Lossless audio coding related requirements on ACoM CfP evaluation </a:t>
            </a:r>
          </a:p>
          <a:p>
            <a:pPr lvl="1"/>
            <a:r>
              <a:rPr lang="en-US" altLang="ko-KR" sz="1600" dirty="0"/>
              <a:t>Bit-exact reconstruction</a:t>
            </a:r>
          </a:p>
          <a:p>
            <a:pPr lvl="1"/>
            <a:r>
              <a:rPr lang="en-US" altLang="ko-KR" sz="1600" dirty="0"/>
              <a:t>Better compression ratio than the anchor system</a:t>
            </a:r>
          </a:p>
          <a:p>
            <a:pPr lvl="1"/>
            <a:r>
              <a:rPr lang="en-US" altLang="ko-KR" sz="1600" dirty="0"/>
              <a:t>Runtime is non-normative (informative)</a:t>
            </a:r>
          </a:p>
          <a:p>
            <a:r>
              <a:rPr lang="en-US" altLang="ko-KR" sz="1800" dirty="0"/>
              <a:t>ETRI’s proposal</a:t>
            </a:r>
          </a:p>
          <a:p>
            <a:pPr lvl="1"/>
            <a:r>
              <a:rPr lang="en-US" altLang="ko-KR" sz="1600" dirty="0"/>
              <a:t>Implementation based on H.BWC TM3.0</a:t>
            </a:r>
          </a:p>
          <a:p>
            <a:pPr lvl="1"/>
            <a:r>
              <a:rPr lang="en-US" altLang="ko-KR" sz="1600" dirty="0"/>
              <a:t>Additional functionalities in TM4.0</a:t>
            </a:r>
          </a:p>
          <a:p>
            <a:pPr lvl="1"/>
            <a:r>
              <a:rPr lang="en-US" altLang="ko-KR" sz="1600" dirty="0"/>
              <a:t>Minor changes on configuration</a:t>
            </a:r>
          </a:p>
          <a:p>
            <a:pPr lvl="1"/>
            <a:r>
              <a:rPr lang="en-US" altLang="ko-KR" sz="1600" dirty="0"/>
              <a:t>Original tool named </a:t>
            </a:r>
            <a:r>
              <a:rPr lang="en-US" altLang="ko-KR" sz="1600" dirty="0">
                <a:solidFill>
                  <a:srgbClr val="FF0000"/>
                </a:solidFill>
              </a:rPr>
              <a:t>preLPC</a:t>
            </a:r>
            <a:r>
              <a:rPr lang="en-US" altLang="ko-KR" sz="1600" dirty="0"/>
              <a:t> of which performance gain was shown </a:t>
            </a:r>
          </a:p>
          <a:p>
            <a:r>
              <a:rPr lang="en-US" altLang="ko-KR" sz="1800" dirty="0"/>
              <a:t>Discussion history within this MPEG meeting</a:t>
            </a:r>
          </a:p>
          <a:p>
            <a:pPr lvl="1"/>
            <a:r>
              <a:rPr lang="en-US" altLang="ko-KR" sz="1600" dirty="0"/>
              <a:t>ETRI’s proposal satisfies the ACoM CfP requirements.</a:t>
            </a:r>
          </a:p>
          <a:p>
            <a:pPr lvl="1"/>
            <a:r>
              <a:rPr lang="en-US" altLang="ko-KR" sz="1600" dirty="0"/>
              <a:t>WG6 experts said that</a:t>
            </a:r>
          </a:p>
          <a:p>
            <a:pPr lvl="2"/>
            <a:r>
              <a:rPr lang="en-US" altLang="ko-KR" sz="1400"/>
              <a:t>Leverage prior standardization experience</a:t>
            </a:r>
            <a:r>
              <a:rPr lang="ko-KR" altLang="en-US" sz="1400"/>
              <a:t> </a:t>
            </a:r>
            <a:r>
              <a:rPr lang="en-US" altLang="ko-KR" sz="1400"/>
              <a:t>(H.BWC and MPEG-D part-8) to </a:t>
            </a:r>
            <a:r>
              <a:rPr lang="en-US" altLang="ko-KR" sz="1400" b="1" u="sng"/>
              <a:t>avoid redundant</a:t>
            </a:r>
            <a:r>
              <a:rPr lang="en-US" altLang="ko-KR" sz="1400"/>
              <a:t> development and maintain alignment across related texts.</a:t>
            </a:r>
            <a:endParaRPr lang="en-US" altLang="ko-KR" sz="1400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47CBFE17-AC36-4A70-BB5D-60F8553D6A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0434" y="3990702"/>
            <a:ext cx="5719572" cy="2683764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6F589416-0EDD-4E8E-98F4-4C5DFF4C20D3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0220" y="104467"/>
            <a:ext cx="2341106" cy="3597221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340A3EA-61B5-46C0-B635-6D3CD760D287}"/>
              </a:ext>
            </a:extLst>
          </p:cNvPr>
          <p:cNvSpPr txBox="1"/>
          <p:nvPr/>
        </p:nvSpPr>
        <p:spPr>
          <a:xfrm>
            <a:off x="8641080" y="944880"/>
            <a:ext cx="164981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/>
              <a:t>ETRI </a:t>
            </a:r>
            <a:r>
              <a:rPr lang="en-US" altLang="ko-KR" sz="1100" b="1"/>
              <a:t>lossless</a:t>
            </a:r>
            <a:r>
              <a:rPr lang="en-US" altLang="ko-KR" sz="1100"/>
              <a:t> decoder</a:t>
            </a:r>
            <a:endParaRPr lang="ko-KR" altLang="en-US" sz="110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C4EF0F7-E809-43BE-8982-E1AA5D6E0606}"/>
              </a:ext>
            </a:extLst>
          </p:cNvPr>
          <p:cNvSpPr txBox="1"/>
          <p:nvPr/>
        </p:nvSpPr>
        <p:spPr>
          <a:xfrm>
            <a:off x="8196072" y="6485900"/>
            <a:ext cx="279275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b="1"/>
              <a:t>lossless</a:t>
            </a:r>
            <a:r>
              <a:rPr lang="en-US" altLang="ko-KR" sz="1100"/>
              <a:t> audio compression performance</a:t>
            </a:r>
            <a:endParaRPr lang="ko-KR" altLang="en-US" sz="1100"/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2F831D9D-D1F7-492A-B6AB-149215D4458B}"/>
              </a:ext>
            </a:extLst>
          </p:cNvPr>
          <p:cNvSpPr/>
          <p:nvPr/>
        </p:nvSpPr>
        <p:spPr>
          <a:xfrm>
            <a:off x="10694670" y="2526030"/>
            <a:ext cx="918210" cy="27813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Grafik 1">
            <a:extLst>
              <a:ext uri="{FF2B5EF4-FFF2-40B4-BE49-F238E27FC236}">
                <a16:creationId xmlns:a16="http://schemas.microsoft.com/office/drawing/2014/main" id="{E20E8F79-5255-6FD8-8560-C40CCD1668D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7487" y="1648427"/>
            <a:ext cx="2772733" cy="20795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A017271-0A46-9354-875B-B4F493501C9F}"/>
              </a:ext>
            </a:extLst>
          </p:cNvPr>
          <p:cNvSpPr txBox="1"/>
          <p:nvPr/>
        </p:nvSpPr>
        <p:spPr>
          <a:xfrm>
            <a:off x="6984429" y="1444578"/>
            <a:ext cx="198804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b="1" dirty="0">
                <a:highlight>
                  <a:srgbClr val="FFFF00"/>
                </a:highlight>
              </a:rPr>
              <a:t>ACoM</a:t>
            </a:r>
            <a:r>
              <a:rPr lang="en-US" altLang="ko-KR" sz="1100" dirty="0">
                <a:highlight>
                  <a:srgbClr val="FFFF00"/>
                </a:highlight>
              </a:rPr>
              <a:t> CfP evaluation results</a:t>
            </a:r>
            <a:endParaRPr lang="ko-KR" altLang="en-US" sz="11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091958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849DD7A-C046-4AD6-883D-7CAC8A14B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Proposed CTC for ACoM</a:t>
            </a:r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6D49EB9-2705-4AC3-AC33-0298D187B3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ko-KR" dirty="0"/>
              <a:t>Reference system</a:t>
            </a:r>
          </a:p>
          <a:p>
            <a:pPr lvl="1"/>
            <a:r>
              <a:rPr lang="en-US" altLang="ko-KR" dirty="0"/>
              <a:t>H.BWC TM4.0 + cherry pick “Bugfix: Wav header correction” commit</a:t>
            </a:r>
          </a:p>
          <a:p>
            <a:pPr lvl="2"/>
            <a:r>
              <a:rPr lang="en-US" altLang="ko-KR" dirty="0"/>
              <a:t>for dealing with 24 bit wav file perfect reconstruction</a:t>
            </a:r>
          </a:p>
          <a:p>
            <a:pPr lvl="1"/>
            <a:r>
              <a:rPr lang="en-CA" altLang="ko-KR" u="sng" dirty="0">
                <a:hlinkClick r:id="rId2"/>
              </a:rPr>
              <a:t>https://vcgit.hhi.fraunhofer.de/vceg-sw/bwc</a:t>
            </a:r>
            <a:endParaRPr lang="ko-KR" altLang="ko-KR" dirty="0"/>
          </a:p>
          <a:p>
            <a:endParaRPr lang="en-US" altLang="ko-KR" dirty="0"/>
          </a:p>
          <a:p>
            <a:r>
              <a:rPr lang="en-US" altLang="ko-KR" dirty="0"/>
              <a:t>Datasets</a:t>
            </a:r>
          </a:p>
          <a:p>
            <a:pPr lvl="1"/>
            <a:r>
              <a:rPr lang="en-US" altLang="ko-KR" dirty="0"/>
              <a:t>Use cases defined in MPEG </a:t>
            </a:r>
            <a:r>
              <a:rPr lang="en-US" altLang="ko-KR" dirty="0" err="1"/>
              <a:t>ACoM</a:t>
            </a:r>
            <a:r>
              <a:rPr lang="en-US" altLang="ko-KR" dirty="0"/>
              <a:t> updated </a:t>
            </a:r>
            <a:r>
              <a:rPr lang="en-US" altLang="ko-KR" dirty="0" err="1"/>
              <a:t>CfP</a:t>
            </a:r>
            <a:r>
              <a:rPr lang="en-US" altLang="ko-KR" dirty="0"/>
              <a:t> response</a:t>
            </a:r>
          </a:p>
          <a:p>
            <a:pPr lvl="2"/>
            <a:r>
              <a:rPr lang="en-GB" altLang="ko-KR" dirty="0"/>
              <a:t>ISO/IEC JTC 1/SC 29/WG 6, N364, “Updated call for proposals on audio coding for machines”</a:t>
            </a:r>
          </a:p>
          <a:p>
            <a:pPr lvl="1"/>
            <a:r>
              <a:rPr lang="en-US" altLang="ko-KR" dirty="0"/>
              <a:t>Specifically, UC1, UC3, UC5, UC9, UC10, UC11, UC12</a:t>
            </a:r>
          </a:p>
          <a:p>
            <a:pPr lvl="1"/>
            <a:endParaRPr lang="en-US" altLang="ko-KR" dirty="0"/>
          </a:p>
          <a:p>
            <a:r>
              <a:rPr lang="en-US" altLang="ko-KR" dirty="0"/>
              <a:t>Encoding Configuration</a:t>
            </a:r>
          </a:p>
          <a:p>
            <a:pPr lvl="1"/>
            <a:r>
              <a:rPr lang="en-US" altLang="ko-KR" dirty="0" err="1"/>
              <a:t>combinedPresetACoM_lossless.cfg</a:t>
            </a:r>
            <a:endParaRPr lang="en-US" altLang="ko-KR" dirty="0"/>
          </a:p>
          <a:p>
            <a:pPr lvl="1"/>
            <a:endParaRPr lang="en-US" altLang="ko-KR" dirty="0"/>
          </a:p>
          <a:p>
            <a:r>
              <a:rPr lang="en-US" altLang="ko-KR" dirty="0"/>
              <a:t>Error measures</a:t>
            </a:r>
          </a:p>
          <a:p>
            <a:pPr lvl="1"/>
            <a:r>
              <a:rPr lang="en-US" altLang="ko-KR" dirty="0"/>
              <a:t>Check MSE = 0</a:t>
            </a:r>
          </a:p>
          <a:p>
            <a:pPr lvl="1"/>
            <a:r>
              <a:rPr lang="en-US" altLang="ko-KR" dirty="0"/>
              <a:t>BR-R: Bit rate Ratio = (anchor-target)/anchor * 100 (%)</a:t>
            </a:r>
          </a:p>
          <a:p>
            <a:pPr lvl="1"/>
            <a:endParaRPr lang="en-US" altLang="ko-KR" dirty="0"/>
          </a:p>
          <a:p>
            <a:r>
              <a:rPr lang="en-US" altLang="ko-KR" dirty="0"/>
              <a:t>Evaluation</a:t>
            </a:r>
          </a:p>
          <a:p>
            <a:pPr lvl="1"/>
            <a:r>
              <a:rPr lang="en-CA" altLang="ko-KR" dirty="0"/>
              <a:t>BR-R (%)</a:t>
            </a:r>
          </a:p>
          <a:p>
            <a:pPr lvl="1"/>
            <a:r>
              <a:rPr lang="en-CA" altLang="ko-KR" dirty="0"/>
              <a:t>For each test sequence, the percentage changes of the </a:t>
            </a:r>
            <a:r>
              <a:rPr lang="en-CA" altLang="ko-KR" b="1" u="sng" dirty="0"/>
              <a:t>geometric means</a:t>
            </a:r>
            <a:r>
              <a:rPr lang="en-CA" altLang="ko-KR" dirty="0"/>
              <a:t> of the runtimes relative to the anchor</a:t>
            </a:r>
          </a:p>
        </p:txBody>
      </p:sp>
    </p:spTree>
    <p:extLst>
      <p:ext uri="{BB962C8B-B14F-4D97-AF65-F5344CB8AC3E}">
        <p14:creationId xmlns:p14="http://schemas.microsoft.com/office/powerpoint/2010/main" val="857017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2582AB8C-5377-43E8-AF78-A0225BA71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combinedPresetACoM_lossless.cfg</a:t>
            </a:r>
            <a:endParaRPr lang="ko-KR" altLang="en-US"/>
          </a:p>
        </p:txBody>
      </p:sp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27C5D9CB-85A4-48D8-8C77-2E720C83FC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sz="2000"/>
              <a:t>Based on combinedPresetEMG_lossless.cfg in TM4.0</a:t>
            </a:r>
          </a:p>
          <a:p>
            <a:r>
              <a:rPr lang="en-US" altLang="ko-KR" sz="2000"/>
              <a:t>Changes</a:t>
            </a:r>
          </a:p>
          <a:p>
            <a:pPr lvl="1"/>
            <a:r>
              <a:rPr lang="en-US" altLang="ko-KR" sz="1800"/>
              <a:t>LOG2_MAX_BLOCK_SIZE: 9</a:t>
            </a:r>
            <a:r>
              <a:rPr lang="en-US" altLang="ko-KR" sz="1800">
                <a:sym typeface="Wingdings" panose="05000000000000000000" pitchFamily="2" charset="2"/>
              </a:rPr>
              <a:t>11</a:t>
            </a:r>
          </a:p>
          <a:p>
            <a:pPr lvl="1"/>
            <a:r>
              <a:rPr lang="en-US" altLang="ko-KR" sz="1800">
                <a:sym typeface="Wingdings" panose="05000000000000000000" pitchFamily="2" charset="2"/>
              </a:rPr>
              <a:t>MAX_SPLIT_DEPTH: 13</a:t>
            </a:r>
          </a:p>
          <a:p>
            <a:pPr lvl="1"/>
            <a:r>
              <a:rPr lang="en-US" altLang="ko-KR" sz="1800">
                <a:sym typeface="Wingdings" panose="05000000000000000000" pitchFamily="2" charset="2"/>
              </a:rPr>
              <a:t>UseLMSigFiltering: 10</a:t>
            </a:r>
            <a:endParaRPr lang="ko-KR" altLang="en-US" sz="1800"/>
          </a:p>
        </p:txBody>
      </p:sp>
      <p:grpSp>
        <p:nvGrpSpPr>
          <p:cNvPr id="8" name="그룹 7">
            <a:extLst>
              <a:ext uri="{FF2B5EF4-FFF2-40B4-BE49-F238E27FC236}">
                <a16:creationId xmlns:a16="http://schemas.microsoft.com/office/drawing/2014/main" id="{A3F11F97-904B-4E5E-B5BD-4C4BFA33A7E5}"/>
              </a:ext>
            </a:extLst>
          </p:cNvPr>
          <p:cNvGrpSpPr/>
          <p:nvPr/>
        </p:nvGrpSpPr>
        <p:grpSpPr>
          <a:xfrm>
            <a:off x="4302394" y="2953957"/>
            <a:ext cx="3587212" cy="3862439"/>
            <a:chOff x="3244666" y="2953957"/>
            <a:chExt cx="3587212" cy="3862439"/>
          </a:xfrm>
        </p:grpSpPr>
        <p:pic>
          <p:nvPicPr>
            <p:cNvPr id="6" name="그림 5">
              <a:extLst>
                <a:ext uri="{FF2B5EF4-FFF2-40B4-BE49-F238E27FC236}">
                  <a16:creationId xmlns:a16="http://schemas.microsoft.com/office/drawing/2014/main" id="{D0AF0F5B-2D0E-4F4E-97CA-F519C771268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b="38048"/>
            <a:stretch/>
          </p:blipFill>
          <p:spPr>
            <a:xfrm>
              <a:off x="3244666" y="2953957"/>
              <a:ext cx="1793606" cy="3862439"/>
            </a:xfrm>
            <a:prstGeom prst="rect">
              <a:avLst/>
            </a:prstGeom>
          </p:spPr>
        </p:pic>
        <p:pic>
          <p:nvPicPr>
            <p:cNvPr id="7" name="그림 6">
              <a:extLst>
                <a:ext uri="{FF2B5EF4-FFF2-40B4-BE49-F238E27FC236}">
                  <a16:creationId xmlns:a16="http://schemas.microsoft.com/office/drawing/2014/main" id="{E8D083F5-9E0E-4BCC-8F54-F2091CD365E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64843"/>
            <a:stretch/>
          </p:blipFill>
          <p:spPr>
            <a:xfrm>
              <a:off x="5038272" y="2953957"/>
              <a:ext cx="1793606" cy="219189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83514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0002FE6-9502-48C0-BD6C-24B770052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Evaluation results under ACoM CTC</a:t>
            </a:r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84D0384-FBDA-4291-ABEE-21A4012FD8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467" y="1022877"/>
            <a:ext cx="5480473" cy="5191655"/>
          </a:xfrm>
        </p:spPr>
        <p:txBody>
          <a:bodyPr>
            <a:normAutofit/>
          </a:bodyPr>
          <a:lstStyle/>
          <a:p>
            <a:r>
              <a:rPr lang="en-US" altLang="ko-KR" sz="1600" dirty="0"/>
              <a:t>[Note] ETRI’s </a:t>
            </a:r>
            <a:r>
              <a:rPr lang="en-US" altLang="ko-KR" sz="1600" dirty="0" err="1"/>
              <a:t>CfP</a:t>
            </a:r>
            <a:r>
              <a:rPr lang="en-US" altLang="ko-KR" sz="1600" dirty="0"/>
              <a:t> proposal has been developed under </a:t>
            </a:r>
            <a:r>
              <a:rPr lang="en-US" altLang="ko-KR" sz="1600" dirty="0" err="1"/>
              <a:t>ACoM</a:t>
            </a:r>
            <a:r>
              <a:rPr lang="en-US" altLang="ko-KR" sz="1600" dirty="0"/>
              <a:t> </a:t>
            </a:r>
            <a:r>
              <a:rPr lang="en-US" altLang="ko-KR" sz="1600" dirty="0" err="1"/>
              <a:t>CfP</a:t>
            </a:r>
            <a:r>
              <a:rPr lang="en-US" altLang="ko-KR" sz="1600" dirty="0"/>
              <a:t> requirements not H.BWC requirements</a:t>
            </a:r>
          </a:p>
          <a:p>
            <a:pPr lvl="1"/>
            <a:r>
              <a:rPr lang="en-US" altLang="ko-KR" sz="1400" dirty="0"/>
              <a:t>Specifically, the main </a:t>
            </a:r>
            <a:r>
              <a:rPr lang="en-US" altLang="ko-KR" sz="1400" dirty="0" err="1"/>
              <a:t>FoM</a:t>
            </a:r>
            <a:r>
              <a:rPr lang="en-US" altLang="ko-KR" sz="1400" dirty="0"/>
              <a:t> (Figure of Merit) is set to compression ratio, and the encoder and decoder runtime are </a:t>
            </a:r>
            <a:r>
              <a:rPr lang="en-US" altLang="ko-KR" sz="1400" b="1" u="sng" dirty="0"/>
              <a:t>not part of FOM</a:t>
            </a:r>
            <a:r>
              <a:rPr lang="en-US" altLang="ko-KR" sz="1400" dirty="0"/>
              <a:t> in ACoM </a:t>
            </a:r>
            <a:r>
              <a:rPr lang="en-US" altLang="ko-KR" sz="1400" dirty="0" err="1"/>
              <a:t>CfP</a:t>
            </a:r>
            <a:r>
              <a:rPr lang="en-US" altLang="ko-KR" sz="1400" dirty="0"/>
              <a:t> evaluation.</a:t>
            </a:r>
          </a:p>
          <a:p>
            <a:pPr lvl="1"/>
            <a:r>
              <a:rPr lang="en-US" altLang="ko-KR" sz="1400" dirty="0"/>
              <a:t>In ACoM </a:t>
            </a:r>
            <a:r>
              <a:rPr lang="en-US" altLang="ko-KR" sz="1400" dirty="0" err="1"/>
              <a:t>FoM</a:t>
            </a:r>
            <a:r>
              <a:rPr lang="en-US" altLang="ko-KR" sz="1400" dirty="0"/>
              <a:t> CR is evaluated relative to anchor</a:t>
            </a:r>
          </a:p>
          <a:p>
            <a:pPr lvl="1"/>
            <a:r>
              <a:rPr lang="en-US" altLang="ko-KR" sz="1400" dirty="0"/>
              <a:t>In ACoM </a:t>
            </a:r>
            <a:r>
              <a:rPr lang="en-US" altLang="ko-KR" sz="1400" dirty="0" err="1"/>
              <a:t>CfP</a:t>
            </a:r>
            <a:r>
              <a:rPr lang="en-US" altLang="ko-KR" sz="1400" dirty="0"/>
              <a:t> ETRI’s proposal based on TM 3.0 with some optimization outperformed Dolby’s  proposal based on TM4.0 (with corrections)</a:t>
            </a:r>
            <a:endParaRPr lang="en-US" altLang="ko-KR" sz="1800" dirty="0"/>
          </a:p>
          <a:p>
            <a:pPr marL="457200" lvl="1" indent="0">
              <a:buNone/>
            </a:pPr>
            <a:endParaRPr lang="en-US" altLang="ko-KR" sz="1400" dirty="0"/>
          </a:p>
          <a:p>
            <a:r>
              <a:rPr lang="en-US" altLang="ko-KR" sz="1600" dirty="0"/>
              <a:t>New Evaluation Results</a:t>
            </a:r>
          </a:p>
          <a:p>
            <a:pPr lvl="1"/>
            <a:r>
              <a:rPr lang="en-US" altLang="ko-KR" sz="1400" dirty="0"/>
              <a:t>The performance of TM4.0 under </a:t>
            </a:r>
            <a:r>
              <a:rPr lang="en-US" altLang="ko-KR" sz="1400" dirty="0" err="1"/>
              <a:t>ACoM_lossless.cfg</a:t>
            </a:r>
            <a:r>
              <a:rPr lang="en-US" altLang="ko-KR" sz="1400" dirty="0"/>
              <a:t> is better than the previously shown TM 4.0 results due to the change of configuration.</a:t>
            </a:r>
          </a:p>
          <a:p>
            <a:pPr lvl="1"/>
            <a:r>
              <a:rPr lang="en-US" altLang="ko-KR" sz="1400" dirty="0"/>
              <a:t>For UC1,3,5,9-Circor, CR differences are positive but the overall CR difference is </a:t>
            </a:r>
            <a:r>
              <a:rPr lang="en-US" altLang="ko-KR" sz="1400" b="1" u="sng" dirty="0"/>
              <a:t>negative</a:t>
            </a:r>
            <a:r>
              <a:rPr lang="en-US" altLang="ko-KR" sz="1400" dirty="0"/>
              <a:t>, which implies that the </a:t>
            </a:r>
            <a:r>
              <a:rPr lang="en-US" altLang="ko-KR" sz="1400" dirty="0" err="1"/>
              <a:t>preLPC</a:t>
            </a:r>
            <a:r>
              <a:rPr lang="en-US" altLang="ko-KR" sz="1400" dirty="0"/>
              <a:t> in “proposed without dual” still </a:t>
            </a:r>
            <a:r>
              <a:rPr lang="en-US" altLang="ko-KR" sz="1400" b="1" u="sng" dirty="0"/>
              <a:t>mainly contributes</a:t>
            </a:r>
            <a:r>
              <a:rPr lang="en-US" altLang="ko-KR" sz="1400" dirty="0"/>
              <a:t> to the CR gain.</a:t>
            </a:r>
          </a:p>
          <a:p>
            <a:pPr lvl="1"/>
            <a:r>
              <a:rPr lang="en-US" altLang="ko-KR" sz="1400" dirty="0"/>
              <a:t>Similarly, BR-R has the same tendency, and the overall BR-R is </a:t>
            </a:r>
            <a:r>
              <a:rPr lang="en-US" altLang="ko-KR" sz="1400" b="1" u="sng" dirty="0"/>
              <a:t>-1.223 %</a:t>
            </a:r>
            <a:r>
              <a:rPr lang="en-US" altLang="ko-KR" sz="1400" dirty="0"/>
              <a:t>.</a:t>
            </a:r>
          </a:p>
          <a:p>
            <a:pPr lvl="1"/>
            <a:endParaRPr lang="en-US" altLang="ko-KR" sz="1400" dirty="0"/>
          </a:p>
          <a:p>
            <a:pPr lvl="1"/>
            <a:endParaRPr lang="en-US" altLang="ko-KR" sz="1400" dirty="0"/>
          </a:p>
          <a:p>
            <a:pPr lvl="1"/>
            <a:endParaRPr lang="ko-KR" altLang="en-US" sz="1000" dirty="0"/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06990463-3916-45CC-83C4-CE924C3FE3F6}"/>
              </a:ext>
            </a:extLst>
          </p:cNvPr>
          <p:cNvSpPr/>
          <p:nvPr/>
        </p:nvSpPr>
        <p:spPr>
          <a:xfrm>
            <a:off x="0" y="6350169"/>
            <a:ext cx="6096000" cy="5078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o-KR" altLang="en-US" sz="900"/>
              <a:t>*CR: Compression Ratio = bitstream size / original size *100 (%)</a:t>
            </a:r>
          </a:p>
          <a:p>
            <a:r>
              <a:rPr lang="ko-KR" altLang="en-US" sz="900"/>
              <a:t>*BR-R: Bit rate Ratio = (anchor-target)/anchor * 100 (%)</a:t>
            </a:r>
          </a:p>
          <a:p>
            <a:r>
              <a:rPr lang="ko-KR" altLang="en-US" sz="900"/>
              <a:t>*Enc Time = the percentage changes of the geometric means of the runtimes relative to the anchor.</a:t>
            </a: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7DA78DC8-770B-D3E7-A2EA-E3504E5B99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5062" y="1113327"/>
            <a:ext cx="5719572" cy="180746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18A90E7-1BCE-9C13-75EA-065B43D5FB0C}"/>
              </a:ext>
            </a:extLst>
          </p:cNvPr>
          <p:cNvSpPr txBox="1"/>
          <p:nvPr/>
        </p:nvSpPr>
        <p:spPr>
          <a:xfrm>
            <a:off x="8113778" y="2711759"/>
            <a:ext cx="196079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/>
              <a:t>deltas vs. H.BWC TM3.0/4.0</a:t>
            </a:r>
            <a:endParaRPr lang="ko-KR" altLang="en-US" sz="1100"/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C99570A6-5E7C-41A4-BAF9-6F02722A1A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618704"/>
            <a:ext cx="5927541" cy="2385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89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B53097F-3F21-41FB-8150-CA02255A0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Channel RTF as a Practical Encoder Complexity Guideline (ACoM)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A455ED7-7287-4C83-AC5B-BCF84E42FD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467" y="1022877"/>
            <a:ext cx="7267041" cy="5835123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US" altLang="ko-KR" dirty="0"/>
              <a:t>Motivation</a:t>
            </a:r>
          </a:p>
          <a:p>
            <a:pPr lvl="1">
              <a:lnSpc>
                <a:spcPct val="120000"/>
              </a:lnSpc>
            </a:pPr>
            <a:r>
              <a:rPr lang="en-US" altLang="ko-KR" dirty="0"/>
              <a:t>The evaluation of encoder and decoder run-time in H.BWC is based on H.BWC-specific requirements and constraints.</a:t>
            </a:r>
          </a:p>
          <a:p>
            <a:pPr lvl="1">
              <a:lnSpc>
                <a:spcPct val="120000"/>
              </a:lnSpc>
            </a:pPr>
            <a:r>
              <a:rPr lang="en-US" altLang="ko-KR" dirty="0"/>
              <a:t>These criteria are not directly aligned with the characteristics and complexity considerations of ACoM, indicating the need for a dedicated </a:t>
            </a:r>
            <a:r>
              <a:rPr lang="en-US" altLang="ko-KR" b="1" u="sng" dirty="0"/>
              <a:t>complexity study</a:t>
            </a:r>
            <a:r>
              <a:rPr lang="en-US" altLang="ko-KR" dirty="0"/>
              <a:t> for ACoM.</a:t>
            </a:r>
          </a:p>
          <a:p>
            <a:pPr lvl="1">
              <a:lnSpc>
                <a:spcPct val="120000"/>
              </a:lnSpc>
            </a:pPr>
            <a:r>
              <a:rPr lang="en-US" altLang="ko-KR" dirty="0"/>
              <a:t>As a </a:t>
            </a:r>
            <a:r>
              <a:rPr lang="en-US" altLang="ko-KR" b="1" u="sng" dirty="0"/>
              <a:t>preliminary step</a:t>
            </a:r>
            <a:r>
              <a:rPr lang="en-US" altLang="ko-KR" dirty="0"/>
              <a:t> toward such a study, the channel real-time factor (</a:t>
            </a:r>
            <a:r>
              <a:rPr lang="en-US" altLang="ko-KR" dirty="0" err="1"/>
              <a:t>RTFch</a:t>
            </a:r>
            <a:r>
              <a:rPr lang="en-US" altLang="ko-KR" dirty="0"/>
              <a:t>) was evaluated as a computational complexity metric.</a:t>
            </a:r>
          </a:p>
          <a:p>
            <a:pPr>
              <a:lnSpc>
                <a:spcPct val="120000"/>
              </a:lnSpc>
            </a:pPr>
            <a:r>
              <a:rPr lang="en-US" altLang="ko-KR" dirty="0"/>
              <a:t>Definition</a:t>
            </a:r>
          </a:p>
          <a:p>
            <a:pPr lvl="1">
              <a:lnSpc>
                <a:spcPct val="120000"/>
              </a:lnSpc>
            </a:pPr>
            <a:r>
              <a:rPr lang="en-US" altLang="ko-KR" dirty="0"/>
              <a:t>Channel RTF = encoding elapsed time / (input signal duration × number of channels)</a:t>
            </a:r>
          </a:p>
          <a:p>
            <a:pPr lvl="1">
              <a:lnSpc>
                <a:spcPct val="120000"/>
              </a:lnSpc>
            </a:pPr>
            <a:r>
              <a:rPr lang="en-US" altLang="ko-KR" dirty="0"/>
              <a:t>Channel RTF &lt; 1 indicates </a:t>
            </a:r>
            <a:r>
              <a:rPr lang="en-US" altLang="ko-KR" b="1" u="sng" dirty="0"/>
              <a:t>real-time encoding capability</a:t>
            </a:r>
            <a:r>
              <a:rPr lang="en-US" altLang="ko-KR" dirty="0"/>
              <a:t> per channel</a:t>
            </a:r>
          </a:p>
          <a:p>
            <a:pPr>
              <a:lnSpc>
                <a:spcPct val="120000"/>
              </a:lnSpc>
            </a:pPr>
            <a:r>
              <a:rPr lang="en-US" altLang="ko-KR" dirty="0"/>
              <a:t>Evidence</a:t>
            </a:r>
          </a:p>
          <a:p>
            <a:pPr lvl="1">
              <a:lnSpc>
                <a:spcPct val="120000"/>
              </a:lnSpc>
            </a:pPr>
            <a:r>
              <a:rPr lang="en-US" altLang="ko-KR" dirty="0"/>
              <a:t>The proposed ACoM lossless</a:t>
            </a:r>
            <a:r>
              <a:rPr lang="ko-KR" altLang="en-US" dirty="0"/>
              <a:t> </a:t>
            </a:r>
            <a:r>
              <a:rPr lang="en-US" altLang="ko-KR" dirty="0"/>
              <a:t>encoder achieves per-channel </a:t>
            </a:r>
            <a:r>
              <a:rPr lang="en-US" altLang="ko-KR" dirty="0" err="1"/>
              <a:t>RTFch</a:t>
            </a:r>
            <a:r>
              <a:rPr lang="en-US" altLang="ko-KR" dirty="0"/>
              <a:t> &lt; 1 </a:t>
            </a:r>
            <a:r>
              <a:rPr lang="en-US" altLang="ko-KR" b="1" u="sng" dirty="0"/>
              <a:t>across all evaluated use cases</a:t>
            </a:r>
            <a:r>
              <a:rPr lang="en-US" altLang="ko-KR" dirty="0"/>
              <a:t>, even with preLPC.</a:t>
            </a:r>
          </a:p>
          <a:p>
            <a:pPr>
              <a:lnSpc>
                <a:spcPct val="120000"/>
              </a:lnSpc>
            </a:pPr>
            <a:r>
              <a:rPr lang="en-US" altLang="ko-KR" dirty="0"/>
              <a:t>Takeaway</a:t>
            </a:r>
          </a:p>
          <a:p>
            <a:pPr lvl="1">
              <a:lnSpc>
                <a:spcPct val="120000"/>
              </a:lnSpc>
            </a:pPr>
            <a:r>
              <a:rPr lang="en-US" altLang="ko-KR" dirty="0"/>
              <a:t>When considering expected improvements in future device performance, the proposed technology has </a:t>
            </a:r>
            <a:r>
              <a:rPr lang="en-US" altLang="ko-KR" b="1" u="sng" dirty="0"/>
              <a:t>sufficient potential</a:t>
            </a:r>
            <a:r>
              <a:rPr lang="en-US" altLang="ko-KR" dirty="0"/>
              <a:t>.</a:t>
            </a:r>
          </a:p>
          <a:p>
            <a:pPr lvl="1">
              <a:lnSpc>
                <a:spcPct val="120000"/>
              </a:lnSpc>
            </a:pPr>
            <a:r>
              <a:rPr lang="en-US" altLang="ko-KR" b="1" u="sng" dirty="0"/>
              <a:t>Further complexity reduction</a:t>
            </a:r>
            <a:r>
              <a:rPr lang="en-US" altLang="ko-KR" dirty="0"/>
              <a:t> should be studied through the ACoM CE process.</a:t>
            </a: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8E259938-1DC0-47CB-A87B-B800891953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480" y="1372224"/>
            <a:ext cx="2271399" cy="63883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41C289C-34F1-4EA7-8E7B-1AE7C2297359}"/>
              </a:ext>
            </a:extLst>
          </p:cNvPr>
          <p:cNvSpPr txBox="1"/>
          <p:nvPr/>
        </p:nvSpPr>
        <p:spPr>
          <a:xfrm>
            <a:off x="9646920" y="910558"/>
            <a:ext cx="12186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/>
              <a:t>encoder time</a:t>
            </a:r>
            <a:endParaRPr lang="ko-KR" altLang="en-US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00CF553-8A6A-4717-8615-F24AA912FA24}"/>
              </a:ext>
            </a:extLst>
          </p:cNvPr>
          <p:cNvSpPr txBox="1"/>
          <p:nvPr/>
        </p:nvSpPr>
        <p:spPr>
          <a:xfrm>
            <a:off x="8429950" y="2158660"/>
            <a:ext cx="16866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/>
              <a:t>wav recording time</a:t>
            </a:r>
            <a:endParaRPr lang="ko-KR" altLang="en-US" sz="1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AB73DE-4DD9-44C7-A2A1-65A2913135F9}"/>
              </a:ext>
            </a:extLst>
          </p:cNvPr>
          <p:cNvSpPr txBox="1"/>
          <p:nvPr/>
        </p:nvSpPr>
        <p:spPr>
          <a:xfrm>
            <a:off x="10336604" y="2158659"/>
            <a:ext cx="17556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/>
              <a:t>number of channels</a:t>
            </a:r>
            <a:endParaRPr lang="ko-KR" altLang="en-US" sz="1400" dirty="0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DB2617A5-46B8-4696-A523-5E20EB372E92}"/>
              </a:ext>
            </a:extLst>
          </p:cNvPr>
          <p:cNvSpPr/>
          <p:nvPr/>
        </p:nvSpPr>
        <p:spPr>
          <a:xfrm>
            <a:off x="8440530" y="5895699"/>
            <a:ext cx="3352200" cy="448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15000"/>
              </a:lnSpc>
              <a:spcBef>
                <a:spcPts val="600"/>
              </a:spcBef>
              <a:spcAft>
                <a:spcPts val="1000"/>
              </a:spcAft>
            </a:pPr>
            <a:r>
              <a:rPr lang="en-US" altLang="ko-KR" sz="1050" dirty="0">
                <a:latin typeface="+mj-lt"/>
                <a:ea typeface="맑은 고딕" panose="020B0503020000020004" pitchFamily="50" charset="-127"/>
              </a:rPr>
              <a:t>CPU: Intel® Core™ i9-14900KS 3.2GHz</a:t>
            </a:r>
            <a:br>
              <a:rPr lang="en-US" altLang="ko-KR" sz="1050" dirty="0">
                <a:latin typeface="+mj-lt"/>
                <a:ea typeface="맑은 고딕" panose="020B0503020000020004" pitchFamily="50" charset="-127"/>
              </a:rPr>
            </a:br>
            <a:r>
              <a:rPr lang="en-US" altLang="ko-KR" sz="1050" dirty="0">
                <a:latin typeface="+mj-lt"/>
                <a:ea typeface="맑은 고딕" panose="020B0503020000020004" pitchFamily="50" charset="-127"/>
              </a:rPr>
              <a:t>*Single file for single core in each UC was evaluated.</a:t>
            </a:r>
            <a:endParaRPr lang="ko-KR" altLang="ko-KR" sz="1050" dirty="0">
              <a:latin typeface="+mj-lt"/>
              <a:ea typeface="맑은 고딕" panose="020B0503020000020004" pitchFamily="50" charset="-127"/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2EE021CE-91A7-420B-A524-2A1F55D0CA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39119" y="3728560"/>
            <a:ext cx="3878285" cy="2167138"/>
          </a:xfrm>
          <a:prstGeom prst="rect">
            <a:avLst/>
          </a:prstGeom>
        </p:spPr>
      </p:pic>
      <p:cxnSp>
        <p:nvCxnSpPr>
          <p:cNvPr id="11" name="직선 화살표 연결선 10">
            <a:extLst>
              <a:ext uri="{FF2B5EF4-FFF2-40B4-BE49-F238E27FC236}">
                <a16:creationId xmlns:a16="http://schemas.microsoft.com/office/drawing/2014/main" id="{D4EEEF56-7807-4910-A9F2-AF9361857EE1}"/>
              </a:ext>
            </a:extLst>
          </p:cNvPr>
          <p:cNvCxnSpPr>
            <a:stCxn id="5" idx="2"/>
          </p:cNvCxnSpPr>
          <p:nvPr/>
        </p:nvCxnSpPr>
        <p:spPr>
          <a:xfrm flipH="1">
            <a:off x="10256221" y="1218335"/>
            <a:ext cx="1" cy="1538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화살표 연결선 11">
            <a:extLst>
              <a:ext uri="{FF2B5EF4-FFF2-40B4-BE49-F238E27FC236}">
                <a16:creationId xmlns:a16="http://schemas.microsoft.com/office/drawing/2014/main" id="{625AD732-5250-4948-A844-6A1BA661B303}"/>
              </a:ext>
            </a:extLst>
          </p:cNvPr>
          <p:cNvCxnSpPr>
            <a:cxnSpLocks/>
          </p:cNvCxnSpPr>
          <p:nvPr/>
        </p:nvCxnSpPr>
        <p:spPr>
          <a:xfrm flipH="1" flipV="1">
            <a:off x="9816698" y="2050909"/>
            <a:ext cx="1" cy="1538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화살표 연결선 12">
            <a:extLst>
              <a:ext uri="{FF2B5EF4-FFF2-40B4-BE49-F238E27FC236}">
                <a16:creationId xmlns:a16="http://schemas.microsoft.com/office/drawing/2014/main" id="{CC8C74ED-45EE-40BD-8E6B-A14B63ECAA2F}"/>
              </a:ext>
            </a:extLst>
          </p:cNvPr>
          <p:cNvCxnSpPr>
            <a:cxnSpLocks/>
          </p:cNvCxnSpPr>
          <p:nvPr/>
        </p:nvCxnSpPr>
        <p:spPr>
          <a:xfrm flipH="1" flipV="1">
            <a:off x="10719668" y="2050909"/>
            <a:ext cx="1" cy="1538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811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BEB323-AFBD-D231-720B-C01956051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Proposed roadmap and discussion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A847D24-F875-9516-6D9A-E0D0FB2823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sz="2000" dirty="0"/>
              <a:t>Target</a:t>
            </a:r>
          </a:p>
          <a:p>
            <a:pPr lvl="1"/>
            <a:r>
              <a:rPr lang="en-US" altLang="ko-KR" sz="1600" dirty="0"/>
              <a:t>Codec from twin text of ITU-T H.BWC and MPEG-D part-8 be used audio core for ACoM </a:t>
            </a:r>
          </a:p>
          <a:p>
            <a:endParaRPr lang="en-US" altLang="ko-KR" sz="2000" dirty="0"/>
          </a:p>
          <a:p>
            <a:r>
              <a:rPr lang="en-US" altLang="ko-KR" sz="2000" dirty="0"/>
              <a:t>What needs to be done</a:t>
            </a:r>
          </a:p>
          <a:p>
            <a:pPr lvl="1"/>
            <a:r>
              <a:rPr lang="en-US" altLang="ko-KR" sz="1600" dirty="0"/>
              <a:t>Add </a:t>
            </a:r>
            <a:r>
              <a:rPr lang="en-US" altLang="ko-KR" sz="1600" dirty="0" err="1"/>
              <a:t>preLPC</a:t>
            </a:r>
            <a:r>
              <a:rPr lang="en-US" altLang="ko-KR" sz="1600" dirty="0"/>
              <a:t> block to H.BWC TM 5.0 if this improves compression for ACoM data sets</a:t>
            </a:r>
          </a:p>
          <a:p>
            <a:pPr lvl="1"/>
            <a:r>
              <a:rPr lang="en-US" altLang="ko-KR" sz="1600" dirty="0"/>
              <a:t>Check that the proposed addition </a:t>
            </a:r>
            <a:r>
              <a:rPr lang="en-US" altLang="ko-KR" sz="1600" b="1" u="sng" dirty="0"/>
              <a:t>does not increase</a:t>
            </a:r>
            <a:r>
              <a:rPr lang="en-US" altLang="ko-KR" sz="1600" dirty="0"/>
              <a:t> complexity under the BWC CTC, </a:t>
            </a:r>
            <a:br>
              <a:rPr lang="en-US" altLang="ko-KR" sz="1600" dirty="0"/>
            </a:br>
            <a:r>
              <a:rPr lang="en-US" altLang="ko-KR" sz="1600" dirty="0"/>
              <a:t>while any increase in computational complexity is only observed under the </a:t>
            </a:r>
            <a:r>
              <a:rPr lang="en-US" altLang="ko-KR" sz="1600" dirty="0" err="1"/>
              <a:t>ACoM</a:t>
            </a:r>
            <a:r>
              <a:rPr lang="en-US" altLang="ko-KR" sz="1600" dirty="0"/>
              <a:t> CTC</a:t>
            </a:r>
          </a:p>
          <a:p>
            <a:pPr marL="457200" lvl="1" indent="0">
              <a:buNone/>
            </a:pPr>
            <a:r>
              <a:rPr lang="en-US" altLang="ko-KR" sz="1600" dirty="0">
                <a:sym typeface="Wingdings" panose="05000000000000000000" pitchFamily="2" charset="2"/>
              </a:rPr>
              <a:t> Core experiment need to be </a:t>
            </a:r>
            <a:r>
              <a:rPr lang="en-US" altLang="ko-KR" sz="1600" u="sng" dirty="0">
                <a:sym typeface="Wingdings" panose="05000000000000000000" pitchFamily="2" charset="2"/>
              </a:rPr>
              <a:t>finalized</a:t>
            </a:r>
            <a:r>
              <a:rPr lang="en-US" altLang="ko-KR" sz="1600" dirty="0">
                <a:sym typeface="Wingdings" panose="05000000000000000000" pitchFamily="2" charset="2"/>
              </a:rPr>
              <a:t> in April</a:t>
            </a:r>
            <a:endParaRPr lang="en-US" altLang="ko-KR" dirty="0"/>
          </a:p>
          <a:p>
            <a:endParaRPr lang="en-US" altLang="ko-KR" sz="2000" dirty="0"/>
          </a:p>
          <a:p>
            <a:r>
              <a:rPr lang="en-US" altLang="ko-KR" sz="2000" dirty="0"/>
              <a:t>Discussion agenda</a:t>
            </a:r>
          </a:p>
          <a:p>
            <a:pPr lvl="1"/>
            <a:r>
              <a:rPr lang="en-US" altLang="ko-KR" sz="1600" dirty="0"/>
              <a:t>Possibilities on the distinctive CE proposal for ACoM in next VCEG or MPEG WG6 meetings </a:t>
            </a:r>
            <a:br>
              <a:rPr lang="en-US" altLang="ko-KR" sz="1600" dirty="0"/>
            </a:br>
            <a:r>
              <a:rPr lang="en-US" altLang="ko-KR" sz="1600" dirty="0"/>
              <a:t>under </a:t>
            </a:r>
            <a:r>
              <a:rPr lang="en-US" altLang="ko-KR" sz="1600" b="1" u="sng" dirty="0"/>
              <a:t>proposed CTC</a:t>
            </a:r>
            <a:r>
              <a:rPr lang="en-US" altLang="ko-KR" sz="1600" dirty="0"/>
              <a:t> for ACoM.</a:t>
            </a:r>
          </a:p>
          <a:p>
            <a:pPr lvl="1"/>
            <a:endParaRPr lang="en-US" altLang="ko-KR" sz="1600" dirty="0"/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546850317"/>
      </p:ext>
    </p:extLst>
  </p:cSld>
  <p:clrMapOvr>
    <a:masterClrMapping/>
  </p:clrMapOvr>
</p:sld>
</file>

<file path=ppt/theme/theme1.xml><?xml version="1.0" encoding="utf-8"?>
<a:theme xmlns:a="http://schemas.openxmlformats.org/drawingml/2006/main" name="테마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사용자 지정 9">
      <a:majorFont>
        <a:latin typeface="Arial"/>
        <a:ea typeface="나눔바른고딕"/>
        <a:cs typeface=""/>
      </a:majorFont>
      <a:minorFont>
        <a:latin typeface="Arial"/>
        <a:ea typeface="나눔바른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프레젠테이션1" id="{95FED3BF-0031-4A05-863E-E9FA607E52AA}" vid="{B773EB6B-492A-4178-B2D8-12FF250EA5A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250</TotalTime>
  <Words>802</Words>
  <Application>Microsoft Office PowerPoint</Application>
  <PresentationFormat>와이드스크린</PresentationFormat>
  <Paragraphs>87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1" baseType="lpstr">
      <vt:lpstr>맑은 고딕</vt:lpstr>
      <vt:lpstr>나눔바른고딕</vt:lpstr>
      <vt:lpstr>Wingdings</vt:lpstr>
      <vt:lpstr>Arial</vt:lpstr>
      <vt:lpstr>테마1</vt:lpstr>
      <vt:lpstr>Introduction for VCEG experts</vt:lpstr>
      <vt:lpstr>Proposed CTC for ACoM</vt:lpstr>
      <vt:lpstr>combinedPresetACoM_lossless.cfg</vt:lpstr>
      <vt:lpstr>Evaluation results under ACoM CTC</vt:lpstr>
      <vt:lpstr>Channel RTF as a Practical Encoder Complexity Guideline (ACoM)</vt:lpstr>
      <vt:lpstr>Proposed roadmap and discussion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Proposed CTC for ACoM</dc:title>
  <dc:creator>USER</dc:creator>
  <cp:lastModifiedBy>USER</cp:lastModifiedBy>
  <cp:revision>55</cp:revision>
  <dcterms:created xsi:type="dcterms:W3CDTF">2026-01-21T00:59:10Z</dcterms:created>
  <dcterms:modified xsi:type="dcterms:W3CDTF">2026-01-22T06:06:11Z</dcterms:modified>
</cp:coreProperties>
</file>