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8"/>
  </p:normalViewPr>
  <p:slideViewPr>
    <p:cSldViewPr snapToGrid="0">
      <p:cViewPr varScale="1">
        <p:scale>
          <a:sx n="106" d="100"/>
          <a:sy n="106" d="100"/>
        </p:scale>
        <p:origin x="133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9E56-F550-7747-B301-C37517161B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780D68-D806-3611-B405-513F01E1B8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B7E98C-87D8-CED0-6EDE-9B5A44052B1D}"/>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5" name="Footer Placeholder 4">
            <a:extLst>
              <a:ext uri="{FF2B5EF4-FFF2-40B4-BE49-F238E27FC236}">
                <a16:creationId xmlns:a16="http://schemas.microsoft.com/office/drawing/2014/main" id="{5B1A92F2-307E-333D-CF5F-476CE42BB2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155FED-D586-D1D0-6955-6085B8D8CC91}"/>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3160392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ABE76-30E9-0274-757D-260A2C0B49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FA17D6-C898-D0F4-54CA-113B63D0E2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05CE0A-90AA-08A8-7471-A2470FE31238}"/>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5" name="Footer Placeholder 4">
            <a:extLst>
              <a:ext uri="{FF2B5EF4-FFF2-40B4-BE49-F238E27FC236}">
                <a16:creationId xmlns:a16="http://schemas.microsoft.com/office/drawing/2014/main" id="{EA4AD939-0BE5-4AC9-C1D3-5BB36A0B9E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F3741A-1598-CE67-9114-39F08C6CEBDB}"/>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166330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FEB88F-0E43-75A2-533B-E0C5601F39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F5E3F6-224F-2BDA-B8BC-0CFCA60F54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9ECA61-88A1-72A6-7F73-96BA8E576EA6}"/>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5" name="Footer Placeholder 4">
            <a:extLst>
              <a:ext uri="{FF2B5EF4-FFF2-40B4-BE49-F238E27FC236}">
                <a16:creationId xmlns:a16="http://schemas.microsoft.com/office/drawing/2014/main" id="{238E2BFE-160C-9481-1009-03B05F0054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A0A14A-6BBD-5E79-54B8-44D7F7914121}"/>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3058295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AD1D-7351-270F-565C-378693C580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1E551C-9F45-2A8A-EB1A-CE5D741551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A0961-3649-B504-C34B-C2C380D0C571}"/>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5" name="Footer Placeholder 4">
            <a:extLst>
              <a:ext uri="{FF2B5EF4-FFF2-40B4-BE49-F238E27FC236}">
                <a16:creationId xmlns:a16="http://schemas.microsoft.com/office/drawing/2014/main" id="{420B3EEB-3716-EB5E-8776-4522995178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1E102A-A2E5-545F-B27F-5193DDAF0C8F}"/>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69572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09877-1AA3-D4A2-A2EB-94BAA0DEED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6449B-4DB4-0F5E-30D8-811E1338D24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213A4F-ACE2-0D49-A3B1-AE03F227BC58}"/>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5" name="Footer Placeholder 4">
            <a:extLst>
              <a:ext uri="{FF2B5EF4-FFF2-40B4-BE49-F238E27FC236}">
                <a16:creationId xmlns:a16="http://schemas.microsoft.com/office/drawing/2014/main" id="{3DDDDB0D-A01C-D09A-5019-C7B038B72D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C8A489-349C-1BC9-20F5-BEEDD78EAF93}"/>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905172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1A43-A196-FB8B-E90E-BC1D323241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4A30E5-F67A-0C19-1B44-1299927F3C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560AEF-A170-5815-2179-2ACB99DC6E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CE531B-13EF-55CF-4326-01CFE3801500}"/>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6" name="Footer Placeholder 5">
            <a:extLst>
              <a:ext uri="{FF2B5EF4-FFF2-40B4-BE49-F238E27FC236}">
                <a16:creationId xmlns:a16="http://schemas.microsoft.com/office/drawing/2014/main" id="{07AB3E02-F1BD-6E59-F1F8-2C63E046B4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C7CDFC-EA3B-7D0D-CF0D-4291B2D60491}"/>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1997038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854F-D7CC-36E2-17A2-A700521B36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7CB40B-2BD7-7C54-7F2A-022DF16CBB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2C165E-F27D-63E5-A575-C59AFFB900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0D74FD-4EAA-09B1-AAC1-9D9D3B0039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693776-DE52-6864-0514-F393FB88A8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1D887F-987F-91FA-4C8A-E12A1764EBE2}"/>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8" name="Footer Placeholder 7">
            <a:extLst>
              <a:ext uri="{FF2B5EF4-FFF2-40B4-BE49-F238E27FC236}">
                <a16:creationId xmlns:a16="http://schemas.microsoft.com/office/drawing/2014/main" id="{981E82FF-82E3-BA58-6221-0CCBA736F9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352FA3-D9B0-99AA-D147-CE21967561D3}"/>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3355058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7DF1F-3396-49AE-47F0-A44080F252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5DF65B-8573-C5EE-C4F4-7723FD050988}"/>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4" name="Footer Placeholder 3">
            <a:extLst>
              <a:ext uri="{FF2B5EF4-FFF2-40B4-BE49-F238E27FC236}">
                <a16:creationId xmlns:a16="http://schemas.microsoft.com/office/drawing/2014/main" id="{504B2B6B-A570-2868-D793-B2CF3E900A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2603A5-A9BB-BD6D-4CCD-C9A4D77BA320}"/>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3744730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56CA25-1CC5-0A09-2702-3C9B83C62720}"/>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3" name="Footer Placeholder 2">
            <a:extLst>
              <a:ext uri="{FF2B5EF4-FFF2-40B4-BE49-F238E27FC236}">
                <a16:creationId xmlns:a16="http://schemas.microsoft.com/office/drawing/2014/main" id="{E2AE11FD-5B66-9B8D-8B05-DEDB872B57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2B3EC6-C671-DD37-7B33-B9387088BC09}"/>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226594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9C3EC-DA15-E007-D827-5035402D17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51E011-193A-6B1A-E441-360C762D8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4716E9-AF09-142E-E57E-582457A85E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12BBC5-5142-DDA3-C2B4-0955D6828B22}"/>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6" name="Footer Placeholder 5">
            <a:extLst>
              <a:ext uri="{FF2B5EF4-FFF2-40B4-BE49-F238E27FC236}">
                <a16:creationId xmlns:a16="http://schemas.microsoft.com/office/drawing/2014/main" id="{A0372230-C616-B4E5-FEF6-90BB57EB91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00DEFF-2A39-AA40-016C-58A6CA3E26AE}"/>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149182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B9D49-E3FA-B708-D982-A230CC9D62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11B824-7A17-62A6-549E-4A9280D4C8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DE5AB2-B63E-01AB-B1CA-292234C739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8C53BF-E671-733F-B79E-BB4273D905E3}"/>
              </a:ext>
            </a:extLst>
          </p:cNvPr>
          <p:cNvSpPr>
            <a:spLocks noGrp="1"/>
          </p:cNvSpPr>
          <p:nvPr>
            <p:ph type="dt" sz="half" idx="10"/>
          </p:nvPr>
        </p:nvSpPr>
        <p:spPr/>
        <p:txBody>
          <a:bodyPr/>
          <a:lstStyle/>
          <a:p>
            <a:fld id="{DBB47C64-5FA9-6C45-BBF4-59E3F3F00D9B}" type="datetimeFigureOut">
              <a:rPr lang="en-US" smtClean="0"/>
              <a:t>7/2/25</a:t>
            </a:fld>
            <a:endParaRPr lang="en-US"/>
          </a:p>
        </p:txBody>
      </p:sp>
      <p:sp>
        <p:nvSpPr>
          <p:cNvPr id="6" name="Footer Placeholder 5">
            <a:extLst>
              <a:ext uri="{FF2B5EF4-FFF2-40B4-BE49-F238E27FC236}">
                <a16:creationId xmlns:a16="http://schemas.microsoft.com/office/drawing/2014/main" id="{6A0F57CB-B03B-05DC-CB24-A203D53900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9B9C2-AF12-6A53-473C-5A5AA61DBAA3}"/>
              </a:ext>
            </a:extLst>
          </p:cNvPr>
          <p:cNvSpPr>
            <a:spLocks noGrp="1"/>
          </p:cNvSpPr>
          <p:nvPr>
            <p:ph type="sldNum" sz="quarter" idx="12"/>
          </p:nvPr>
        </p:nvSpPr>
        <p:spPr/>
        <p:txBody>
          <a:bodyPr/>
          <a:lstStyle/>
          <a:p>
            <a:fld id="{5124E75F-F001-0242-A84D-E8940DAE8FDF}" type="slidenum">
              <a:rPr lang="en-US" smtClean="0"/>
              <a:t>‹#›</a:t>
            </a:fld>
            <a:endParaRPr lang="en-US"/>
          </a:p>
        </p:txBody>
      </p:sp>
    </p:spTree>
    <p:extLst>
      <p:ext uri="{BB962C8B-B14F-4D97-AF65-F5344CB8AC3E}">
        <p14:creationId xmlns:p14="http://schemas.microsoft.com/office/powerpoint/2010/main" val="415794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61D2C5-286D-0A2D-6702-6B67BDA35F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1E3508-7973-5F85-470C-F19AF81698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F54B60-0E6B-1605-22EB-47ADE4C2B7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B47C64-5FA9-6C45-BBF4-59E3F3F00D9B}" type="datetimeFigureOut">
              <a:rPr lang="en-US" smtClean="0"/>
              <a:t>7/2/25</a:t>
            </a:fld>
            <a:endParaRPr lang="en-US"/>
          </a:p>
        </p:txBody>
      </p:sp>
      <p:sp>
        <p:nvSpPr>
          <p:cNvPr id="5" name="Footer Placeholder 4">
            <a:extLst>
              <a:ext uri="{FF2B5EF4-FFF2-40B4-BE49-F238E27FC236}">
                <a16:creationId xmlns:a16="http://schemas.microsoft.com/office/drawing/2014/main" id="{D72BA699-5EE8-8CF8-00AA-F30E385C76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494E583-DEEC-5CCF-67B7-591F4F064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124E75F-F001-0242-A84D-E8940DAE8FDF}" type="slidenum">
              <a:rPr lang="en-US" smtClean="0"/>
              <a:t>‹#›</a:t>
            </a:fld>
            <a:endParaRPr lang="en-US"/>
          </a:p>
        </p:txBody>
      </p:sp>
    </p:spTree>
    <p:extLst>
      <p:ext uri="{BB962C8B-B14F-4D97-AF65-F5344CB8AC3E}">
        <p14:creationId xmlns:p14="http://schemas.microsoft.com/office/powerpoint/2010/main" val="3509987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vcgit.hhi.fraunhofer.de/vceg-sw/bw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54AC0-686E-4D9D-B822-BA9619DCFB3D}"/>
              </a:ext>
            </a:extLst>
          </p:cNvPr>
          <p:cNvSpPr>
            <a:spLocks noGrp="1"/>
          </p:cNvSpPr>
          <p:nvPr>
            <p:ph type="ctrTitle"/>
          </p:nvPr>
        </p:nvSpPr>
        <p:spPr/>
        <p:txBody>
          <a:bodyPr/>
          <a:lstStyle/>
          <a:p>
            <a:r>
              <a:rPr lang="en-US" dirty="0"/>
              <a:t>Status Update on VCEG H.BWC</a:t>
            </a:r>
          </a:p>
        </p:txBody>
      </p:sp>
      <p:sp>
        <p:nvSpPr>
          <p:cNvPr id="3" name="Subtitle 2">
            <a:extLst>
              <a:ext uri="{FF2B5EF4-FFF2-40B4-BE49-F238E27FC236}">
                <a16:creationId xmlns:a16="http://schemas.microsoft.com/office/drawing/2014/main" id="{527A6C1C-76BE-5024-F33E-B4B517C8D20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5397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F5269-FF5A-282A-8342-22A05E612991}"/>
              </a:ext>
            </a:extLst>
          </p:cNvPr>
          <p:cNvSpPr>
            <a:spLocks noGrp="1"/>
          </p:cNvSpPr>
          <p:nvPr>
            <p:ph type="title"/>
          </p:nvPr>
        </p:nvSpPr>
        <p:spPr/>
        <p:txBody>
          <a:bodyPr/>
          <a:lstStyle/>
          <a:p>
            <a:r>
              <a:rPr lang="en-US" dirty="0"/>
              <a:t>Status Update on VCEG H.BWC</a:t>
            </a:r>
          </a:p>
        </p:txBody>
      </p:sp>
      <p:sp>
        <p:nvSpPr>
          <p:cNvPr id="3" name="Content Placeholder 2">
            <a:extLst>
              <a:ext uri="{FF2B5EF4-FFF2-40B4-BE49-F238E27FC236}">
                <a16:creationId xmlns:a16="http://schemas.microsoft.com/office/drawing/2014/main" id="{1F98DAE5-428A-3B54-0568-D2D41E3E1264}"/>
              </a:ext>
            </a:extLst>
          </p:cNvPr>
          <p:cNvSpPr>
            <a:spLocks noGrp="1"/>
          </p:cNvSpPr>
          <p:nvPr>
            <p:ph idx="1"/>
          </p:nvPr>
        </p:nvSpPr>
        <p:spPr/>
        <p:txBody>
          <a:bodyPr>
            <a:normAutofit/>
          </a:bodyPr>
          <a:lstStyle/>
          <a:p>
            <a:r>
              <a:rPr lang="en-GB" dirty="0"/>
              <a:t>Since the CfP, we have made significant progress in unifying both the standard and the accompanying software, following the selection of two proposals. </a:t>
            </a:r>
          </a:p>
          <a:p>
            <a:r>
              <a:rPr lang="en-GB" dirty="0"/>
              <a:t>These efforts have resulted in substantial improvements in encoder runtime, while maintaining and even partially improving the coding efficiency. </a:t>
            </a:r>
          </a:p>
          <a:p>
            <a:r>
              <a:rPr lang="en-GB" dirty="0"/>
              <a:t>The current H.BWC reference software, version 2.1 (BWC-2.1), is now available at </a:t>
            </a:r>
            <a:r>
              <a:rPr lang="en-GB" u="sng" dirty="0">
                <a:hlinkClick r:id="rId2"/>
              </a:rPr>
              <a:t>https://vcgit.hhi.fraunhofer.de/vceg-sw/bwc</a:t>
            </a:r>
            <a:r>
              <a:rPr lang="en-GB" dirty="0"/>
              <a:t>.</a:t>
            </a:r>
            <a:endParaRPr lang="en-US" dirty="0"/>
          </a:p>
          <a:p>
            <a:endParaRPr lang="en-US" dirty="0"/>
          </a:p>
        </p:txBody>
      </p:sp>
    </p:spTree>
    <p:extLst>
      <p:ext uri="{BB962C8B-B14F-4D97-AF65-F5344CB8AC3E}">
        <p14:creationId xmlns:p14="http://schemas.microsoft.com/office/powerpoint/2010/main" val="415971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B1311-5F48-8DCD-0B1F-5E195E77471F}"/>
              </a:ext>
            </a:extLst>
          </p:cNvPr>
          <p:cNvSpPr>
            <a:spLocks noGrp="1"/>
          </p:cNvSpPr>
          <p:nvPr>
            <p:ph type="title"/>
          </p:nvPr>
        </p:nvSpPr>
        <p:spPr/>
        <p:txBody>
          <a:bodyPr/>
          <a:lstStyle/>
          <a:p>
            <a:r>
              <a:rPr lang="en-US" dirty="0"/>
              <a:t>Status Update on VCEG H.BWC</a:t>
            </a:r>
          </a:p>
        </p:txBody>
      </p:sp>
      <p:sp>
        <p:nvSpPr>
          <p:cNvPr id="3" name="Content Placeholder 2">
            <a:extLst>
              <a:ext uri="{FF2B5EF4-FFF2-40B4-BE49-F238E27FC236}">
                <a16:creationId xmlns:a16="http://schemas.microsoft.com/office/drawing/2014/main" id="{9B745535-390F-6AD4-F838-D289A4D11CCE}"/>
              </a:ext>
            </a:extLst>
          </p:cNvPr>
          <p:cNvSpPr>
            <a:spLocks noGrp="1"/>
          </p:cNvSpPr>
          <p:nvPr>
            <p:ph idx="1"/>
          </p:nvPr>
        </p:nvSpPr>
        <p:spPr/>
        <p:txBody>
          <a:bodyPr/>
          <a:lstStyle/>
          <a:p>
            <a:r>
              <a:rPr lang="en-US" dirty="0"/>
              <a:t>We have updated our Common Test Conditions (CTC) and included relevant datasets for a more comprehensive assessment, now incorporating PPG data, specifically Pulse Transit Time and Wrist PPG. </a:t>
            </a:r>
          </a:p>
          <a:p>
            <a:r>
              <a:rPr lang="en-GB" dirty="0"/>
              <a:t>We also assessed </a:t>
            </a:r>
            <a:r>
              <a:rPr lang="en-US" dirty="0"/>
              <a:t>compression performance of the H.BWC reference encoder version 2.1 over a state-of-the-art Extended HE-AAC audio encoder</a:t>
            </a:r>
            <a:r>
              <a:rPr lang="en-GB" dirty="0"/>
              <a:t>, in accordance with the evaluation framework. The assessment showed significant gains of H.BWC over the anchor. More detailed results can be found in VCEG-BY18.</a:t>
            </a:r>
            <a:endParaRPr lang="en-US" dirty="0"/>
          </a:p>
          <a:p>
            <a:endParaRPr lang="en-US" dirty="0"/>
          </a:p>
        </p:txBody>
      </p:sp>
    </p:spTree>
    <p:extLst>
      <p:ext uri="{BB962C8B-B14F-4D97-AF65-F5344CB8AC3E}">
        <p14:creationId xmlns:p14="http://schemas.microsoft.com/office/powerpoint/2010/main" val="200016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A981-5D63-266F-D648-EBD1060B5A71}"/>
              </a:ext>
            </a:extLst>
          </p:cNvPr>
          <p:cNvSpPr>
            <a:spLocks noGrp="1"/>
          </p:cNvSpPr>
          <p:nvPr>
            <p:ph type="title"/>
          </p:nvPr>
        </p:nvSpPr>
        <p:spPr/>
        <p:txBody>
          <a:bodyPr/>
          <a:lstStyle/>
          <a:p>
            <a:r>
              <a:rPr lang="en-US" dirty="0"/>
              <a:t>Status Update on VCEG H.BWC</a:t>
            </a:r>
          </a:p>
        </p:txBody>
      </p:sp>
      <p:sp>
        <p:nvSpPr>
          <p:cNvPr id="3" name="Content Placeholder 2">
            <a:extLst>
              <a:ext uri="{FF2B5EF4-FFF2-40B4-BE49-F238E27FC236}">
                <a16:creationId xmlns:a16="http://schemas.microsoft.com/office/drawing/2014/main" id="{CF7D5DED-AFA4-2922-54BD-965FBC32F186}"/>
              </a:ext>
            </a:extLst>
          </p:cNvPr>
          <p:cNvSpPr>
            <a:spLocks noGrp="1"/>
          </p:cNvSpPr>
          <p:nvPr>
            <p:ph idx="1"/>
          </p:nvPr>
        </p:nvSpPr>
        <p:spPr/>
        <p:txBody>
          <a:bodyPr>
            <a:normAutofit fontScale="92500"/>
          </a:bodyPr>
          <a:lstStyle/>
          <a:p>
            <a:r>
              <a:rPr lang="en-GB" dirty="0"/>
              <a:t>VCEG considers standardizing aspects of the encoder normatively, since we expect this to </a:t>
            </a:r>
            <a:r>
              <a:rPr lang="en-US" dirty="0"/>
              <a:t>help with mee</a:t>
            </a:r>
            <a:r>
              <a:rPr lang="en-GB" dirty="0"/>
              <a:t>ting regulatory requirements (e.g., from FDA or EU MDR) later, ensuring patient safety and data integrity. </a:t>
            </a:r>
          </a:p>
          <a:p>
            <a:r>
              <a:rPr lang="en-GB" dirty="0"/>
              <a:t>Our understanding is that many regulations require traceable, verifiable conformity in data production. </a:t>
            </a:r>
            <a:r>
              <a:rPr lang="en-US" dirty="0"/>
              <a:t>We therefore consider limiting the variability of encoder output. </a:t>
            </a:r>
          </a:p>
          <a:p>
            <a:r>
              <a:rPr lang="en-US" dirty="0"/>
              <a:t>However, we do not know all the use-cases and relevant configuration points at this stage. Hence, we consider specifying the H.BWC coding tools normatively but leave if for application standards to specify the exact normative configurations for the tools for a specific use-case. </a:t>
            </a:r>
          </a:p>
        </p:txBody>
      </p:sp>
    </p:spTree>
    <p:extLst>
      <p:ext uri="{BB962C8B-B14F-4D97-AF65-F5344CB8AC3E}">
        <p14:creationId xmlns:p14="http://schemas.microsoft.com/office/powerpoint/2010/main" val="1094086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40B1F-764F-DE70-71C2-A43F5D938B3B}"/>
              </a:ext>
            </a:extLst>
          </p:cNvPr>
          <p:cNvSpPr>
            <a:spLocks noGrp="1"/>
          </p:cNvSpPr>
          <p:nvPr>
            <p:ph type="title"/>
          </p:nvPr>
        </p:nvSpPr>
        <p:spPr/>
        <p:txBody>
          <a:bodyPr/>
          <a:lstStyle/>
          <a:p>
            <a:r>
              <a:rPr lang="en-US" dirty="0"/>
              <a:t>Status Update on VCEG H.BWC</a:t>
            </a:r>
          </a:p>
        </p:txBody>
      </p:sp>
      <p:sp>
        <p:nvSpPr>
          <p:cNvPr id="3" name="Content Placeholder 2">
            <a:extLst>
              <a:ext uri="{FF2B5EF4-FFF2-40B4-BE49-F238E27FC236}">
                <a16:creationId xmlns:a16="http://schemas.microsoft.com/office/drawing/2014/main" id="{8E342BB0-972F-ECCE-BB02-669ABC1BE22E}"/>
              </a:ext>
            </a:extLst>
          </p:cNvPr>
          <p:cNvSpPr>
            <a:spLocks noGrp="1"/>
          </p:cNvSpPr>
          <p:nvPr>
            <p:ph idx="1"/>
          </p:nvPr>
        </p:nvSpPr>
        <p:spPr/>
        <p:txBody>
          <a:bodyPr/>
          <a:lstStyle/>
          <a:p>
            <a:r>
              <a:rPr lang="en-US" dirty="0"/>
              <a:t>We have identified 3 new CEs this meeting</a:t>
            </a:r>
          </a:p>
        </p:txBody>
      </p:sp>
    </p:spTree>
    <p:extLst>
      <p:ext uri="{BB962C8B-B14F-4D97-AF65-F5344CB8AC3E}">
        <p14:creationId xmlns:p14="http://schemas.microsoft.com/office/powerpoint/2010/main" val="2858693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319</Words>
  <Application>Microsoft Macintosh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Status Update on VCEG H.BWC</vt:lpstr>
      <vt:lpstr>Status Update on VCEG H.BWC</vt:lpstr>
      <vt:lpstr>Status Update on VCEG H.BWC</vt:lpstr>
      <vt:lpstr>Status Update on VCEG H.BWC</vt:lpstr>
      <vt:lpstr>Status Update on VCEG H.BWC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Fersch, Christof</dc:creator>
  <cp:lastModifiedBy>Fersch, Christof</cp:lastModifiedBy>
  <cp:revision>1</cp:revision>
  <dcterms:created xsi:type="dcterms:W3CDTF">2025-07-02T06:16:40Z</dcterms:created>
  <dcterms:modified xsi:type="dcterms:W3CDTF">2025-07-02T06:22:01Z</dcterms:modified>
</cp:coreProperties>
</file>