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27"/>
    <p:restoredTop sz="94660"/>
  </p:normalViewPr>
  <p:slideViewPr>
    <p:cSldViewPr snapToGrid="0">
      <p:cViewPr varScale="1">
        <p:scale>
          <a:sx n="123" d="100"/>
          <a:sy n="123" d="100"/>
        </p:scale>
        <p:origin x="192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256CB-3384-F549-92EC-DF5A461E99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07C201-73A3-9727-B799-3A3A0DA52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91156-46B4-8FF4-6BDB-7F1C3C3ED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A0FD-318C-D541-B14E-28887ABC7828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850111-9619-90F5-31D8-FC6173C8B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10EF5-A21E-3DEB-4232-CAF7387FD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90C5B-D02C-4A4E-BC76-3979C9406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594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86B98-CACE-87B8-5D07-D91AEA7BF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4D18E1-B53C-188E-1B60-1303268227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5E32ED-537A-F68B-3918-4C6F7EF20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A0FD-318C-D541-B14E-28887ABC7828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29BF5-E300-CC0B-6D93-E26E53AFC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0FFBE-EE46-A0E0-5226-1CD20AF71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90C5B-D02C-4A4E-BC76-3979C9406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753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C81E86-7334-C1D7-197A-674C0ACEE1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B6651-9A33-0A0F-BC82-72D4F54C3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72A948-5443-F430-F811-7FBC850E2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A0FD-318C-D541-B14E-28887ABC7828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F337AA-9850-AFCC-8622-4B4E602CE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68CED-B7E2-AC6C-F6A3-EF041C274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90C5B-D02C-4A4E-BC76-3979C9406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151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5A5C2-2052-8DFE-8AF0-1758BCCA6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81832-636F-1D97-32FC-AFD9DAD82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8BC13-A62B-4246-790E-28FFB3C08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A0FD-318C-D541-B14E-28887ABC7828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ACC69-4AD5-A732-57F1-B9B88CE54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9A0922-5AD7-241E-3422-9FEBF0EB4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90C5B-D02C-4A4E-BC76-3979C9406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331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A804F-4729-7C8D-9196-45AE30038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429724-E278-2A8F-A0F4-41A97FA3D5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CE341-48EE-123E-3B51-8A5D34697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A0FD-318C-D541-B14E-28887ABC7828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70E222-AFBB-8471-7709-61A1B266B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D0460-1EBE-8A0A-326B-FF2D8056F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90C5B-D02C-4A4E-BC76-3979C9406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58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A5D43-D130-F506-2FB2-D55A35808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42B95-20AC-7525-0C08-A709C277E9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4D4A69-D5EE-03CE-F12C-3B1BB4E4A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F8119B-7E6A-6C44-1285-CA390AAB1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A0FD-318C-D541-B14E-28887ABC7828}" type="datetimeFigureOut">
              <a:rPr lang="en-US" smtClean="0"/>
              <a:t>4/3/25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EBEB42-B085-3DFB-1712-0EB4D7A98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1F36ED-9A9E-8DAF-9C1D-92B889F05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90C5B-D02C-4A4E-BC76-3979C9406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57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48494-BC0B-3094-009A-7DCCAAEC4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6551F5-DA15-91E3-7AC2-8DD1E047D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0A225E-AEC1-5772-8C57-FDD5F7411D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C4089C-F65B-461F-1345-9B9135F26B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B75F2A-020D-4C19-ECCB-30EF5EF4BD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283E2D-B3B1-4CB2-5CB7-88F27CDB1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A0FD-318C-D541-B14E-28887ABC7828}" type="datetimeFigureOut">
              <a:rPr lang="en-US" smtClean="0"/>
              <a:t>4/3/25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E1E655-584D-9FCA-57CF-58288EA78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0AF416-18A7-CF46-B187-4D53C4194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90C5B-D02C-4A4E-BC76-3979C9406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568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064D5-6049-6BE1-0E94-3C6EA3649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94F0D7-492E-283B-C3C5-496A3BE79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A0FD-318C-D541-B14E-28887ABC7828}" type="datetimeFigureOut">
              <a:rPr lang="en-US" smtClean="0"/>
              <a:t>4/3/25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B7ACEB-0D53-0858-B147-66B9B56A5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EA8333-8C74-C064-7C86-4FFA19BE4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90C5B-D02C-4A4E-BC76-3979C9406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824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929F99-CC7B-3357-D35A-F6395B70C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A0FD-318C-D541-B14E-28887ABC7828}" type="datetimeFigureOut">
              <a:rPr lang="en-US" smtClean="0"/>
              <a:t>4/3/25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D00F94-64E5-CAEE-B3D4-6543C0ACA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5E79EF-A48B-B635-1DFC-3B7AA9031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90C5B-D02C-4A4E-BC76-3979C9406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720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053A1-6DDB-BCB8-6C5A-74F42CA2D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95595-A8A9-9AB4-2D03-503FC24F7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BF39B6-5991-0579-1C31-2531A0BC0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4AA1F-E176-86BB-FEF8-D776982E3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A0FD-318C-D541-B14E-28887ABC7828}" type="datetimeFigureOut">
              <a:rPr lang="en-US" smtClean="0"/>
              <a:t>4/3/25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78077F-63EC-FC98-BC94-8FB29BE9E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CC973-13FE-9419-9FD8-0C5349D02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90C5B-D02C-4A4E-BC76-3979C9406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994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51139-DE53-3AB1-679A-AAB6F3E1C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951F0E-83DA-5178-AFDA-8171888B77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36469F-9D4B-2A9B-77B2-A772C20BEA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A706D0-777F-1F28-8877-6C6130784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A0FD-318C-D541-B14E-28887ABC7828}" type="datetimeFigureOut">
              <a:rPr lang="en-US" smtClean="0"/>
              <a:t>4/3/25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0738FE-E428-2C7E-C4F2-65E99AEA5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A9FD62-26FC-A500-7987-4BC21C6B1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90C5B-D02C-4A4E-BC76-3979C9406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494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757149-355E-EDE2-3712-A90BFFA3A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3AC42A-2F78-F098-066E-F2B25651B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F49EA-B548-175D-4F59-4C2594AD93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EDA0FD-318C-D541-B14E-28887ABC7828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1001DE-FC11-EA96-CC2C-863EF59B2F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822FA1-10FC-6436-63AB-EE7DABE0C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C90C5B-D02C-4A4E-BC76-3979C9406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62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vcgit.hhi.fraunhofer.de/vceg-sw/bw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md/meetingdoc.asp?lang=en&amp;parent=T25-SG21-C-0020" TargetMode="External"/><Relationship Id="rId2" Type="http://schemas.openxmlformats.org/officeDocument/2006/relationships/hyperlink" Target="https://www.itu.int/md/meetingdoc.asp?lang=en&amp;parent=T25-SG21-C-001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tu.int/md/T25-SG21-250113-TD-WP3-0071/en" TargetMode="External"/><Relationship Id="rId4" Type="http://schemas.openxmlformats.org/officeDocument/2006/relationships/hyperlink" Target="https://www.itu.int/md/T25-SG21-250113-TD-WP3-0068/en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tu.int/wftp3/av-arch/video-site/2503_Tel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AC6BC-FC48-D021-F57C-F2DAC53600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H.BWC Status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345E20-6CF4-1F38-B59D-1932AF34FC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95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F78FD-8D15-9CE3-321A-BED356011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395D8-83BE-0FAB-2610-FD7F57DFA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Call for Proposals issued in April 2024 for compressing ECG, EMG, and EEG waveforms</a:t>
            </a:r>
          </a:p>
          <a:p>
            <a:r>
              <a:rPr lang="en-US" dirty="0"/>
              <a:t>Call for Proposals leading to a first test model (TM.BWC v1) and draft text specification</a:t>
            </a:r>
          </a:p>
          <a:p>
            <a:r>
              <a:rPr lang="en-US" dirty="0"/>
              <a:t>TM.BWC v1 created based on two submissions</a:t>
            </a:r>
          </a:p>
          <a:p>
            <a:pPr lvl="1"/>
            <a:r>
              <a:rPr lang="en-US" dirty="0"/>
              <a:t>Available here: </a:t>
            </a:r>
            <a:r>
              <a:rPr lang="en-US" dirty="0">
                <a:hlinkClick r:id="rId2"/>
              </a:rPr>
              <a:t>https://vcgit.hhi.fraunhofer.de/vceg-sw/bwc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360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282541-991B-2AA5-B520-B21B654A23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8CEBE97-479E-6B34-CA35-28203F4BA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BC767-22EC-9ABF-E635-9050C7DD4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GB" dirty="0">
                <a:hlinkClick r:id="rId2"/>
              </a:rPr>
              <a:t>C19</a:t>
            </a:r>
            <a:r>
              <a:rPr lang="en-GB" dirty="0"/>
              <a:t>: H.BWC Draft Specification Text</a:t>
            </a:r>
            <a:endParaRPr lang="en-US" dirty="0"/>
          </a:p>
          <a:p>
            <a:r>
              <a:rPr lang="en-GB" dirty="0">
                <a:hlinkClick r:id="rId3"/>
              </a:rPr>
              <a:t>C20</a:t>
            </a:r>
            <a:r>
              <a:rPr lang="en-GB" dirty="0"/>
              <a:t>: </a:t>
            </a:r>
            <a:r>
              <a:rPr lang="de-DE" dirty="0"/>
              <a:t>H.BWC draft </a:t>
            </a:r>
            <a:r>
              <a:rPr lang="de-DE" dirty="0" err="1"/>
              <a:t>algorithm</a:t>
            </a:r>
            <a:r>
              <a:rPr lang="de-DE" dirty="0"/>
              <a:t> </a:t>
            </a:r>
            <a:r>
              <a:rPr lang="de-DE" dirty="0" err="1"/>
              <a:t>description</a:t>
            </a:r>
            <a:endParaRPr lang="en-US" dirty="0"/>
          </a:p>
          <a:p>
            <a:r>
              <a:rPr lang="en-GB" dirty="0">
                <a:hlinkClick r:id="rId4"/>
              </a:rPr>
              <a:t>SG21-TD68/WP3</a:t>
            </a:r>
            <a:r>
              <a:rPr lang="en-GB" dirty="0"/>
              <a:t>: Common test conditions and evaluation procedures for H.BWC technical experiments</a:t>
            </a:r>
            <a:endParaRPr lang="en-US" dirty="0"/>
          </a:p>
          <a:p>
            <a:r>
              <a:rPr lang="en-GB" dirty="0">
                <a:hlinkClick r:id="rId5"/>
              </a:rPr>
              <a:t>SG21-TD71R1/WP3</a:t>
            </a:r>
            <a:r>
              <a:rPr lang="en-GB" dirty="0"/>
              <a:t>: Core experiments for H.BWC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793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10F6A0-98A2-8524-B47B-65DB1791AA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34DFAA-B1A6-EAFD-0042-843CBA26A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Inputs 76th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3B2A1-9D30-A1D9-C03D-93CDCF656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All input documents can be found under: </a:t>
            </a:r>
            <a:r>
              <a:rPr lang="en-US" dirty="0">
                <a:hlinkClick r:id="rId2"/>
              </a:rPr>
              <a:t>https://www.itu.int/wftp3/av-arch/video-site/2503_Tel/</a:t>
            </a:r>
            <a:endParaRPr lang="en-US" dirty="0"/>
          </a:p>
          <a:p>
            <a:endParaRPr lang="en-US" dirty="0"/>
          </a:p>
          <a:p>
            <a:r>
              <a:rPr lang="en-US" dirty="0"/>
              <a:t>Reference Software Updates</a:t>
            </a:r>
          </a:p>
          <a:p>
            <a:pPr lvl="1"/>
            <a:r>
              <a:rPr lang="en-US" dirty="0"/>
              <a:t>VCEG-BX09 [P. Haase (HHI), P. Setiawan (Dolby)] Report on reference software development and anchor results for H.BWC</a:t>
            </a:r>
          </a:p>
          <a:p>
            <a:r>
              <a:rPr lang="en-US" dirty="0"/>
              <a:t>Updates on ongoing Core experiments</a:t>
            </a:r>
          </a:p>
          <a:p>
            <a:pPr lvl="1"/>
            <a:r>
              <a:rPr lang="en-US" dirty="0"/>
              <a:t>VCEG-BX02 [B. Jo, S. Park, J. Sung, S. </a:t>
            </a:r>
            <a:r>
              <a:rPr lang="en-US" dirty="0" err="1"/>
              <a:t>Beack</a:t>
            </a:r>
            <a:r>
              <a:rPr lang="en-US" dirty="0"/>
              <a:t> (ETRI)] Core experiment on selective shaping for H.BWC</a:t>
            </a:r>
          </a:p>
          <a:p>
            <a:pPr lvl="1"/>
            <a:r>
              <a:rPr lang="en-US" dirty="0"/>
              <a:t>VCEG-BX03 [S. Park, B. Jo, J. Sung, S. </a:t>
            </a:r>
            <a:r>
              <a:rPr lang="en-US" dirty="0" err="1"/>
              <a:t>Beack</a:t>
            </a:r>
            <a:r>
              <a:rPr lang="en-US" dirty="0"/>
              <a:t> (ETRI)] Core experiment on LP-based block-matching prediction for H.BWC</a:t>
            </a:r>
          </a:p>
          <a:p>
            <a:pPr lvl="1"/>
            <a:r>
              <a:rPr lang="en-US" dirty="0"/>
              <a:t>VCEG-BX04 [R. Krasinski, S. Jelfs (Philips)] Status on core experiment on wavelet transform for H.BWC</a:t>
            </a:r>
          </a:p>
          <a:p>
            <a:pPr lvl="1"/>
            <a:r>
              <a:rPr lang="en-US" dirty="0"/>
              <a:t>VCEG-BX13 [C. Helmrich, S. Pientka, H. </a:t>
            </a:r>
            <a:r>
              <a:rPr lang="en-US" dirty="0" err="1"/>
              <a:t>Kirchhoffer</a:t>
            </a:r>
            <a:r>
              <a:rPr lang="en-US" dirty="0"/>
              <a:t>, J. Pfaff, H. Schwarz, D. Marpe, T. Wiegand (Fraunhofer HHI)] Core experiment CE 1-2 on improved deblocking in biomedical waveform coding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689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BA572-1EDF-F320-0040-EC6C8F71F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Inputs 76th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D2D12-6F3E-F740-DD56-3122EC18E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General updates and new proposals</a:t>
            </a:r>
          </a:p>
          <a:p>
            <a:pPr lvl="1"/>
            <a:r>
              <a:rPr lang="en-US" dirty="0"/>
              <a:t>VCEG-BX07 [C. Fersch, P. Setiawan (Dolby)] Updates and Corrections to H.BWC High Level Syntax</a:t>
            </a:r>
          </a:p>
          <a:p>
            <a:pPr lvl="1"/>
            <a:r>
              <a:rPr lang="en-US" dirty="0"/>
              <a:t>VCEG-BX10 [C. Helmrich, S. Pientka, T. Nguyen, G. Hege, J. Pfaff, H. Schwarz (HHI)] Proposal for replacement of DST-II by DST-IV in biomedical waveform coding</a:t>
            </a:r>
          </a:p>
          <a:p>
            <a:pPr lvl="1"/>
            <a:r>
              <a:rPr lang="en-US" dirty="0"/>
              <a:t>VCEG-BX11 [C. Helmrich, S. Pientka, H. Schwarz, J. Pfaff (Fraunhofer HHI)] Description and correction of errors in H.BWC test model since January meeting</a:t>
            </a:r>
          </a:p>
          <a:p>
            <a:pPr lvl="1"/>
            <a:r>
              <a:rPr lang="en-US" dirty="0"/>
              <a:t>VCEG-BX12 [C. Helmrich, S. Pientka, G. Hege, H. </a:t>
            </a:r>
            <a:r>
              <a:rPr lang="en-US" dirty="0" err="1"/>
              <a:t>Kirchhoffer</a:t>
            </a:r>
            <a:r>
              <a:rPr lang="en-US" dirty="0"/>
              <a:t>, P. Haase, H. Schwarz, J. Pfaff (HHI)] Speedup of H.BWC reference software via pre-search and predictor optimization</a:t>
            </a:r>
          </a:p>
          <a:p>
            <a:pPr lvl="1"/>
            <a:r>
              <a:rPr lang="en-US" dirty="0"/>
              <a:t>VCEG-BX15 [T. Nguyen, J. Pfaff, H. Schwarz, D. Marpe, T. Wiegand (HHI)] Entropy coding modifications for H.BWC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258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2EF4F-4163-778C-4C3C-04F94B18F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Inputs 76th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94423-FCCE-5D62-8F1B-4B767BBBF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General updates and new proposals</a:t>
            </a:r>
          </a:p>
          <a:p>
            <a:pPr lvl="1"/>
            <a:r>
              <a:rPr lang="en-US" dirty="0"/>
              <a:t>VCEG-BX16 [L. Holtmeier, S. Pientka, H. </a:t>
            </a:r>
            <a:r>
              <a:rPr lang="en-US" dirty="0" err="1"/>
              <a:t>Kirchhoffer</a:t>
            </a:r>
            <a:r>
              <a:rPr lang="en-US" dirty="0"/>
              <a:t>, P. Haase, J. Pfaff, H. Schwarz, D. Marpe, T. Wiegand (HHI)] Description of the application of high-level syntax for reordering and grouping of channels for EEG signals</a:t>
            </a:r>
          </a:p>
          <a:p>
            <a:pPr lvl="1"/>
            <a:r>
              <a:rPr lang="en-US" dirty="0"/>
              <a:t>VCEG-BX17 [C. Fersch, K. </a:t>
            </a:r>
            <a:r>
              <a:rPr lang="en-US" dirty="0" err="1"/>
              <a:t>Kjörling</a:t>
            </a:r>
            <a:r>
              <a:rPr lang="en-US" dirty="0"/>
              <a:t>, J. </a:t>
            </a:r>
            <a:r>
              <a:rPr lang="en-US" dirty="0" err="1"/>
              <a:t>Klejsa</a:t>
            </a:r>
            <a:r>
              <a:rPr lang="en-US" dirty="0"/>
              <a:t>, H.-M. Lehtonen, H. Mundt (Dolby)] Automated expert tuning for H.BWC</a:t>
            </a:r>
          </a:p>
          <a:p>
            <a:pPr lvl="1"/>
            <a:r>
              <a:rPr lang="en-US" dirty="0"/>
              <a:t>VCEG-BX18 [C. Fersch, K. </a:t>
            </a:r>
            <a:r>
              <a:rPr lang="en-US" dirty="0" err="1"/>
              <a:t>Kjörling</a:t>
            </a:r>
            <a:r>
              <a:rPr lang="en-US" dirty="0"/>
              <a:t>, J. </a:t>
            </a:r>
            <a:r>
              <a:rPr lang="en-US" dirty="0" err="1"/>
              <a:t>Klejsa</a:t>
            </a:r>
            <a:r>
              <a:rPr lang="en-US" dirty="0"/>
              <a:t>, H.-M. Lehtonen, H. Mundt (Dolby)] H.BWC Predictor Coding Tool Assessment</a:t>
            </a:r>
          </a:p>
          <a:p>
            <a:pPr lvl="1"/>
            <a:r>
              <a:rPr lang="en-US" dirty="0"/>
              <a:t>VCEG-BX14 [J. Pfaff, T. Nguyen, S. Pientka, C. Helmrich, G. Hege, H. </a:t>
            </a:r>
            <a:r>
              <a:rPr lang="en-US" dirty="0" err="1"/>
              <a:t>Kirchhoffer</a:t>
            </a:r>
            <a:r>
              <a:rPr lang="en-US" dirty="0"/>
              <a:t>, P. Haase, H. Schwarz, D. Marpe, T. Wiegand (Fraunhofer HHI)] Harmonization of entropy coding methods in H.BWC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9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8AEAB9-DA0D-ACD7-AB97-DD291CC16C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59373-79A9-F965-CC1E-C6DD7CEA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Core Experiments 76th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5955A-AE89-CA4C-2652-9557D70B1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We will have 3 active CEs until next meeting: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“wavelet CE” (BX04) (continued)</a:t>
            </a:r>
          </a:p>
          <a:p>
            <a:pPr lvl="1"/>
            <a:r>
              <a:rPr lang="en-US" dirty="0"/>
              <a:t>“deblocking CE” (BX13) (continued)</a:t>
            </a:r>
          </a:p>
          <a:p>
            <a:pPr lvl="1"/>
            <a:r>
              <a:rPr lang="en-US" dirty="0"/>
              <a:t>CE tests related to BX12, BX14 and BX15 (new)</a:t>
            </a:r>
          </a:p>
          <a:p>
            <a:pPr lvl="2"/>
            <a:r>
              <a:rPr lang="en-US" dirty="0"/>
              <a:t>Aiming for unification of codec and complexity/quality tradeoffs.</a:t>
            </a:r>
          </a:p>
        </p:txBody>
      </p:sp>
    </p:spTree>
    <p:extLst>
      <p:ext uri="{BB962C8B-B14F-4D97-AF65-F5344CB8AC3E}">
        <p14:creationId xmlns:p14="http://schemas.microsoft.com/office/powerpoint/2010/main" val="3261512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7A706D-FAD2-76BF-F6F6-D024096CB6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BDB4C-92B1-6D0F-4601-9D92A70F2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Updates 76th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6BD9D-CDC9-F887-001E-0A6CC860B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Will update the following according to consensus this meeting: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Test Model</a:t>
            </a:r>
          </a:p>
          <a:p>
            <a:pPr lvl="1"/>
            <a:r>
              <a:rPr lang="en-US" dirty="0"/>
              <a:t>Specification </a:t>
            </a:r>
          </a:p>
          <a:p>
            <a:pPr lvl="1"/>
            <a:r>
              <a:rPr lang="en-US" dirty="0"/>
              <a:t>Algorithmic description</a:t>
            </a:r>
          </a:p>
        </p:txBody>
      </p:sp>
    </p:spTree>
    <p:extLst>
      <p:ext uri="{BB962C8B-B14F-4D97-AF65-F5344CB8AC3E}">
        <p14:creationId xmlns:p14="http://schemas.microsoft.com/office/powerpoint/2010/main" val="2321449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731</Words>
  <Application>Microsoft Macintosh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H.BWC Status</vt:lpstr>
      <vt:lpstr>Summary</vt:lpstr>
      <vt:lpstr>Summary</vt:lpstr>
      <vt:lpstr>Inputs 76th Meeting</vt:lpstr>
      <vt:lpstr>Inputs 76th Meeting</vt:lpstr>
      <vt:lpstr>Inputs 76th Meeting</vt:lpstr>
      <vt:lpstr>Core Experiments 76th Meeting</vt:lpstr>
      <vt:lpstr>Updates 76th Meeting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Fersch, Christof</dc:creator>
  <cp:lastModifiedBy>Fersch, Christof</cp:lastModifiedBy>
  <cp:revision>4</cp:revision>
  <dcterms:created xsi:type="dcterms:W3CDTF">2025-04-03T12:31:30Z</dcterms:created>
  <dcterms:modified xsi:type="dcterms:W3CDTF">2025-04-03T13:01:18Z</dcterms:modified>
</cp:coreProperties>
</file>