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4660"/>
  </p:normalViewPr>
  <p:slideViewPr>
    <p:cSldViewPr snapToGrid="0">
      <p:cViewPr varScale="1">
        <p:scale>
          <a:sx n="92" d="100"/>
          <a:sy n="92" d="100"/>
        </p:scale>
        <p:origin x="65" y="1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55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0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74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86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88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15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2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88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13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06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8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18E84-E859-481A-A648-545EACB70A88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6141B-95BA-4D05-9EAB-0E5EEADBC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3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Harmonization of entropy coding methods in H.BWC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Document  </a:t>
            </a:r>
            <a:r>
              <a:rPr lang="en-US" dirty="0" smtClean="0"/>
              <a:t>VCEG-BX14</a:t>
            </a:r>
          </a:p>
          <a:p>
            <a:r>
              <a:rPr lang="en-US" dirty="0" smtClean="0"/>
              <a:t>Fraunhofer HHI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392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322118" y="1793966"/>
            <a:ext cx="96506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4000" b="1" dirty="0" err="1" smtClean="0"/>
              <a:t>Current</a:t>
            </a:r>
            <a:r>
              <a:rPr lang="de-DE" sz="4000" b="1" dirty="0" smtClean="0"/>
              <a:t> H.BWC: </a:t>
            </a:r>
            <a:r>
              <a:rPr lang="de-DE" sz="4000" b="1" dirty="0" err="1" smtClean="0"/>
              <a:t>Two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entropy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paths</a:t>
            </a:r>
            <a:r>
              <a:rPr lang="de-DE" sz="4000" b="1" dirty="0" smtClean="0"/>
              <a:t>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de-DE" sz="4000" dirty="0" err="1" smtClean="0"/>
              <a:t>Huffman</a:t>
            </a:r>
            <a:r>
              <a:rPr lang="de-DE" sz="4000" dirty="0" smtClean="0"/>
              <a:t> (</a:t>
            </a:r>
            <a:r>
              <a:rPr lang="de-DE" sz="4000" dirty="0" err="1" smtClean="0"/>
              <a:t>used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LMS)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de-DE" sz="4000" dirty="0" smtClean="0"/>
              <a:t>CABAC (</a:t>
            </a:r>
            <a:r>
              <a:rPr lang="de-DE" sz="4000" dirty="0" err="1" smtClean="0"/>
              <a:t>used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all </a:t>
            </a:r>
            <a:r>
              <a:rPr lang="de-DE" sz="4000" dirty="0" err="1" smtClean="0"/>
              <a:t>other</a:t>
            </a:r>
            <a:r>
              <a:rPr lang="de-DE" sz="4000" dirty="0" smtClean="0"/>
              <a:t> </a:t>
            </a:r>
            <a:r>
              <a:rPr lang="de-DE" sz="4000" dirty="0" err="1" smtClean="0"/>
              <a:t>cases</a:t>
            </a:r>
            <a:r>
              <a:rPr lang="de-DE" sz="4000" dirty="0" smtClean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4000" b="1" dirty="0" smtClean="0"/>
              <a:t>Goal: </a:t>
            </a:r>
            <a:r>
              <a:rPr lang="de-DE" sz="4000" b="1" dirty="0" err="1" smtClean="0"/>
              <a:t>Investigate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possibility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to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unify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entropy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coding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methods</a:t>
            </a:r>
            <a:endParaRPr lang="de-DE" sz="4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4000" dirty="0" err="1" smtClean="0"/>
              <a:t>Reason</a:t>
            </a:r>
            <a:r>
              <a:rPr lang="de-DE" sz="4000" dirty="0" smtClean="0"/>
              <a:t>: </a:t>
            </a:r>
            <a:r>
              <a:rPr lang="de-DE" sz="4000" dirty="0" err="1" smtClean="0"/>
              <a:t>Makes</a:t>
            </a:r>
            <a:r>
              <a:rPr lang="de-DE" sz="4000" dirty="0" smtClean="0"/>
              <a:t> </a:t>
            </a:r>
            <a:r>
              <a:rPr lang="de-DE" sz="4000" dirty="0" err="1" smtClean="0"/>
              <a:t>standard</a:t>
            </a:r>
            <a:r>
              <a:rPr lang="de-DE" sz="4000" dirty="0" smtClean="0"/>
              <a:t> simpler</a:t>
            </a:r>
            <a:endParaRPr lang="de-DE" sz="4000" dirty="0"/>
          </a:p>
        </p:txBody>
      </p:sp>
      <p:sp>
        <p:nvSpPr>
          <p:cNvPr id="7" name="Textfeld 6"/>
          <p:cNvSpPr txBox="1"/>
          <p:nvPr/>
        </p:nvSpPr>
        <p:spPr>
          <a:xfrm>
            <a:off x="1401288" y="587829"/>
            <a:ext cx="8116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smtClean="0"/>
              <a:t>Motivation </a:t>
            </a:r>
            <a:r>
              <a:rPr lang="de-DE" sz="5400" dirty="0" err="1" smtClean="0"/>
              <a:t>and</a:t>
            </a:r>
            <a:r>
              <a:rPr lang="de-DE" sz="5400" dirty="0" smtClean="0"/>
              <a:t> </a:t>
            </a:r>
            <a:r>
              <a:rPr lang="de-DE" sz="5400" dirty="0" err="1" smtClean="0"/>
              <a:t>goal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5600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Experiment I: „LMS-</a:t>
            </a:r>
            <a:r>
              <a:rPr lang="de-DE" dirty="0" err="1" smtClean="0"/>
              <a:t>only</a:t>
            </a:r>
            <a:r>
              <a:rPr lang="de-DE" dirty="0" smtClean="0"/>
              <a:t>“ </a:t>
            </a:r>
            <a:r>
              <a:rPr lang="de-DE" dirty="0" err="1" smtClean="0"/>
              <a:t>baseline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H.BWC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78478"/>
            <a:ext cx="10515600" cy="511391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de-DE" sz="3900" b="1" dirty="0" smtClean="0"/>
              <a:t>LMS-</a:t>
            </a:r>
            <a:r>
              <a:rPr lang="de-DE" sz="3900" b="1" dirty="0" err="1" smtClean="0"/>
              <a:t>baseline</a:t>
            </a:r>
            <a:r>
              <a:rPr lang="de-DE" sz="3900" b="1" dirty="0" smtClean="0"/>
              <a:t>: </a:t>
            </a:r>
          </a:p>
          <a:p>
            <a:pPr marL="0" indent="0" algn="just">
              <a:buNone/>
            </a:pPr>
            <a:r>
              <a:rPr lang="de-DE" sz="3600" dirty="0" err="1" smtClean="0"/>
              <a:t>Configure</a:t>
            </a:r>
            <a:r>
              <a:rPr lang="de-DE" sz="3600" dirty="0" smtClean="0"/>
              <a:t> H.BWC </a:t>
            </a:r>
            <a:r>
              <a:rPr lang="de-DE" sz="3600" dirty="0" err="1" smtClean="0"/>
              <a:t>to</a:t>
            </a:r>
            <a:r>
              <a:rPr lang="de-DE" sz="3600" dirty="0" smtClean="0"/>
              <a:t> </a:t>
            </a:r>
            <a:r>
              <a:rPr lang="de-DE" sz="3600" dirty="0" err="1" smtClean="0"/>
              <a:t>use</a:t>
            </a:r>
            <a:r>
              <a:rPr lang="de-DE" sz="3600" dirty="0" smtClean="0"/>
              <a:t> </a:t>
            </a:r>
            <a:r>
              <a:rPr lang="de-DE" sz="3600" i="1" dirty="0" err="1" smtClean="0"/>
              <a:t>only</a:t>
            </a:r>
            <a:r>
              <a:rPr lang="de-DE" sz="3600" i="1" dirty="0" smtClean="0"/>
              <a:t> </a:t>
            </a:r>
            <a:r>
              <a:rPr lang="de-DE" sz="3600" dirty="0" smtClean="0"/>
              <a:t>LMS </a:t>
            </a:r>
            <a:r>
              <a:rPr lang="de-DE" sz="3600" dirty="0" err="1" smtClean="0"/>
              <a:t>path</a:t>
            </a:r>
            <a:r>
              <a:rPr lang="de-DE" sz="3600" dirty="0" smtClean="0"/>
              <a:t> (</a:t>
            </a:r>
            <a:r>
              <a:rPr lang="de-DE" sz="3600" dirty="0" err="1" smtClean="0"/>
              <a:t>thus</a:t>
            </a:r>
            <a:r>
              <a:rPr lang="de-DE" sz="3600" dirty="0" smtClean="0"/>
              <a:t>: </a:t>
            </a:r>
            <a:r>
              <a:rPr lang="de-DE" sz="3600" dirty="0" err="1" smtClean="0"/>
              <a:t>always</a:t>
            </a:r>
            <a:r>
              <a:rPr lang="de-DE" sz="3600" dirty="0" smtClean="0"/>
              <a:t> </a:t>
            </a:r>
            <a:r>
              <a:rPr lang="de-DE" sz="3600" dirty="0" err="1" smtClean="0"/>
              <a:t>Huffman</a:t>
            </a:r>
            <a:r>
              <a:rPr lang="de-DE" sz="3600" dirty="0" smtClean="0"/>
              <a:t> </a:t>
            </a:r>
            <a:r>
              <a:rPr lang="de-DE" sz="3600" dirty="0" err="1" smtClean="0"/>
              <a:t>coding</a:t>
            </a:r>
            <a:r>
              <a:rPr lang="de-DE" sz="3600" dirty="0" smtClean="0"/>
              <a:t>) </a:t>
            </a:r>
            <a:r>
              <a:rPr lang="de-DE" sz="3600" dirty="0" err="1" smtClean="0"/>
              <a:t>and</a:t>
            </a:r>
            <a:r>
              <a:rPr lang="de-DE" sz="3600" dirty="0" smtClean="0"/>
              <a:t> </a:t>
            </a:r>
            <a:r>
              <a:rPr lang="de-DE" sz="3600" dirty="0" err="1" smtClean="0"/>
              <a:t>single</a:t>
            </a:r>
            <a:r>
              <a:rPr lang="de-DE" sz="3600" dirty="0" smtClean="0"/>
              <a:t> blocksize 2048:</a:t>
            </a:r>
          </a:p>
          <a:p>
            <a:pPr lvl="1" algn="just"/>
            <a:r>
              <a:rPr lang="de-DE" sz="3600" dirty="0" smtClean="0"/>
              <a:t>--</a:t>
            </a:r>
            <a:r>
              <a:rPr lang="de-DE" sz="3600" dirty="0" err="1" smtClean="0"/>
              <a:t>CodecMode</a:t>
            </a:r>
            <a:r>
              <a:rPr lang="de-DE" sz="3600" dirty="0" smtClean="0"/>
              <a:t>=1,</a:t>
            </a:r>
          </a:p>
          <a:p>
            <a:pPr lvl="1" algn="just"/>
            <a:r>
              <a:rPr lang="de-DE" sz="3600" dirty="0" smtClean="0"/>
              <a:t>--LOG2_MAX_BLOCK_SIZE=11, </a:t>
            </a:r>
          </a:p>
          <a:p>
            <a:pPr lvl="1" algn="just"/>
            <a:r>
              <a:rPr lang="de-DE" sz="3600" dirty="0" smtClean="0"/>
              <a:t>--MAX_SPLIT_DEPTH=0</a:t>
            </a:r>
          </a:p>
          <a:p>
            <a:pPr marL="0" indent="0" algn="just">
              <a:buNone/>
            </a:pPr>
            <a:r>
              <a:rPr lang="de-DE" sz="3600" i="1" dirty="0" err="1" smtClean="0"/>
              <a:t>Compression</a:t>
            </a:r>
            <a:r>
              <a:rPr lang="de-DE" sz="3600" i="1" dirty="0" smtClean="0"/>
              <a:t> </a:t>
            </a:r>
            <a:r>
              <a:rPr lang="de-DE" sz="3600" i="1" dirty="0" err="1" smtClean="0"/>
              <a:t>performance</a:t>
            </a:r>
            <a:r>
              <a:rPr lang="de-DE" sz="3600" i="1" dirty="0" smtClean="0"/>
              <a:t> </a:t>
            </a:r>
            <a:r>
              <a:rPr lang="de-DE" sz="3600" i="1" dirty="0" err="1" smtClean="0"/>
              <a:t>of</a:t>
            </a:r>
            <a:r>
              <a:rPr lang="de-DE" sz="3600" i="1" dirty="0" smtClean="0"/>
              <a:t>  LMS-</a:t>
            </a:r>
            <a:r>
              <a:rPr lang="de-DE" sz="3600" i="1" dirty="0" err="1" smtClean="0"/>
              <a:t>only</a:t>
            </a:r>
            <a:r>
              <a:rPr lang="de-DE" sz="3600" i="1" dirty="0" smtClean="0"/>
              <a:t> </a:t>
            </a:r>
            <a:r>
              <a:rPr lang="de-DE" sz="3600" i="1" dirty="0" err="1" smtClean="0"/>
              <a:t>baseline</a:t>
            </a:r>
            <a:r>
              <a:rPr lang="de-DE" sz="3600" i="1" dirty="0" smtClean="0"/>
              <a:t> relative </a:t>
            </a:r>
            <a:r>
              <a:rPr lang="de-DE" sz="3600" i="1" dirty="0" err="1" smtClean="0"/>
              <a:t>to</a:t>
            </a:r>
            <a:r>
              <a:rPr lang="de-DE" sz="3600" i="1" dirty="0" smtClean="0"/>
              <a:t> H.BWC-</a:t>
            </a:r>
            <a:r>
              <a:rPr lang="de-DE" sz="3600" i="1" dirty="0" err="1" smtClean="0"/>
              <a:t>anchor</a:t>
            </a:r>
            <a:r>
              <a:rPr lang="de-DE" sz="3600" i="1" dirty="0" smtClean="0"/>
              <a:t>:</a:t>
            </a:r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r>
              <a:rPr lang="de-DE" sz="5100" b="1" dirty="0" smtClean="0"/>
              <a:t>Experiment I:</a:t>
            </a:r>
            <a:r>
              <a:rPr lang="de-DE" sz="2600" b="1" dirty="0" smtClean="0"/>
              <a:t> </a:t>
            </a:r>
          </a:p>
          <a:p>
            <a:pPr marL="0" indent="0" algn="just">
              <a:buNone/>
            </a:pPr>
            <a:r>
              <a:rPr lang="de-DE" sz="3800" b="1" dirty="0" err="1" smtClean="0"/>
              <a:t>Replace</a:t>
            </a:r>
            <a:r>
              <a:rPr lang="de-DE" sz="3800" b="1" dirty="0" smtClean="0"/>
              <a:t> </a:t>
            </a:r>
            <a:r>
              <a:rPr lang="de-DE" sz="3800" b="1" dirty="0" err="1" smtClean="0"/>
              <a:t>Huffman</a:t>
            </a:r>
            <a:r>
              <a:rPr lang="de-DE" sz="3800" b="1" dirty="0" smtClean="0"/>
              <a:t> </a:t>
            </a:r>
            <a:r>
              <a:rPr lang="de-DE" sz="3800" b="1" dirty="0" err="1" smtClean="0"/>
              <a:t>coding</a:t>
            </a:r>
            <a:r>
              <a:rPr lang="de-DE" sz="3800" b="1" dirty="0" smtClean="0"/>
              <a:t> </a:t>
            </a:r>
            <a:r>
              <a:rPr lang="de-DE" sz="3800" b="1" dirty="0" err="1" smtClean="0"/>
              <a:t>by</a:t>
            </a:r>
            <a:r>
              <a:rPr lang="de-DE" sz="3800" b="1" dirty="0" smtClean="0"/>
              <a:t> CABAC </a:t>
            </a:r>
            <a:r>
              <a:rPr lang="de-DE" sz="3800" b="1" dirty="0" err="1" smtClean="0"/>
              <a:t>coding</a:t>
            </a:r>
            <a:r>
              <a:rPr lang="de-DE" sz="3800" b="1" dirty="0" smtClean="0"/>
              <a:t> in LMS-</a:t>
            </a:r>
            <a:r>
              <a:rPr lang="de-DE" sz="3800" b="1" dirty="0" err="1" smtClean="0"/>
              <a:t>baseline</a:t>
            </a:r>
            <a:endParaRPr lang="de-DE" sz="3800" dirty="0" smtClean="0"/>
          </a:p>
          <a:p>
            <a:pPr marL="0" indent="0" algn="just">
              <a:buNone/>
            </a:pPr>
            <a:r>
              <a:rPr lang="de-DE" sz="3800" dirty="0" smtClean="0"/>
              <a:t>Anchor: LMS-</a:t>
            </a:r>
            <a:r>
              <a:rPr lang="de-DE" sz="3800" dirty="0" err="1" smtClean="0"/>
              <a:t>baseline</a:t>
            </a:r>
            <a:r>
              <a:rPr lang="de-DE" sz="3800" dirty="0" smtClean="0"/>
              <a:t> </a:t>
            </a:r>
            <a:r>
              <a:rPr lang="de-DE" sz="3800" dirty="0" err="1" smtClean="0"/>
              <a:t>with</a:t>
            </a:r>
            <a:r>
              <a:rPr lang="de-DE" sz="3800" dirty="0" smtClean="0"/>
              <a:t> </a:t>
            </a:r>
            <a:r>
              <a:rPr lang="de-DE" sz="3800" dirty="0" err="1" smtClean="0"/>
              <a:t>Huffman</a:t>
            </a:r>
            <a:r>
              <a:rPr lang="de-DE" sz="3800" dirty="0" smtClean="0"/>
              <a:t>. Test: LMS-</a:t>
            </a:r>
            <a:r>
              <a:rPr lang="de-DE" sz="3800" dirty="0" err="1" smtClean="0"/>
              <a:t>baseline</a:t>
            </a:r>
            <a:r>
              <a:rPr lang="de-DE" sz="3800" dirty="0" smtClean="0"/>
              <a:t> </a:t>
            </a:r>
            <a:r>
              <a:rPr lang="de-DE" sz="3800" dirty="0" err="1" smtClean="0"/>
              <a:t>with</a:t>
            </a:r>
            <a:r>
              <a:rPr lang="de-DE" sz="3800" dirty="0" smtClean="0"/>
              <a:t> CABAC.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115052"/>
              </p:ext>
            </p:extLst>
          </p:nvPr>
        </p:nvGraphicFramePr>
        <p:xfrm>
          <a:off x="838200" y="3326148"/>
          <a:ext cx="9245604" cy="186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1">
                  <a:extLst>
                    <a:ext uri="{9D8B030D-6E8A-4147-A177-3AD203B41FA5}">
                      <a16:colId xmlns:a16="http://schemas.microsoft.com/office/drawing/2014/main" val="1172389219"/>
                    </a:ext>
                  </a:extLst>
                </a:gridCol>
                <a:gridCol w="2311401">
                  <a:extLst>
                    <a:ext uri="{9D8B030D-6E8A-4147-A177-3AD203B41FA5}">
                      <a16:colId xmlns:a16="http://schemas.microsoft.com/office/drawing/2014/main" val="2265463567"/>
                    </a:ext>
                  </a:extLst>
                </a:gridCol>
                <a:gridCol w="2311401">
                  <a:extLst>
                    <a:ext uri="{9D8B030D-6E8A-4147-A177-3AD203B41FA5}">
                      <a16:colId xmlns:a16="http://schemas.microsoft.com/office/drawing/2014/main" val="3001494316"/>
                    </a:ext>
                  </a:extLst>
                </a:gridCol>
                <a:gridCol w="2311401">
                  <a:extLst>
                    <a:ext uri="{9D8B030D-6E8A-4147-A177-3AD203B41FA5}">
                      <a16:colId xmlns:a16="http://schemas.microsoft.com/office/drawing/2014/main" val="320970507"/>
                    </a:ext>
                  </a:extLst>
                </a:gridCol>
              </a:tblGrid>
              <a:tr h="403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Bit-rate </a:t>
                      </a:r>
                      <a:r>
                        <a:rPr lang="de-DE" sz="1800" dirty="0" err="1">
                          <a:effectLst/>
                        </a:rPr>
                        <a:t>change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Enc-time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Dec-time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116231"/>
                  </a:ext>
                </a:extLst>
              </a:tr>
              <a:tr h="48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ECG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48.35 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3.13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82.66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934053"/>
                  </a:ext>
                </a:extLst>
              </a:tr>
              <a:tr h="48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EEG (CHB-MIT)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12.88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1.78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118.66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28642"/>
                  </a:ext>
                </a:extLst>
              </a:tr>
              <a:tr h="48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EMG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  </a:t>
                      </a:r>
                      <a:r>
                        <a:rPr lang="de-DE" sz="1800" dirty="0" smtClean="0">
                          <a:effectLst/>
                        </a:rPr>
                        <a:t>2.88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2.95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110.95 </a:t>
                      </a:r>
                      <a:r>
                        <a:rPr lang="de-DE" sz="1800" dirty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290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94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34303" cy="871492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Experiment I (Anchor: LMS-</a:t>
            </a:r>
            <a:r>
              <a:rPr lang="de-DE" dirty="0" err="1" smtClean="0"/>
              <a:t>baseline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034824"/>
            <a:ext cx="7029203" cy="52793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2000" b="1" dirty="0" smtClean="0"/>
              <a:t>Simple </a:t>
            </a:r>
            <a:r>
              <a:rPr lang="de-DE" sz="2000" b="1" dirty="0" err="1" smtClean="0"/>
              <a:t>scalar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quantization</a:t>
            </a:r>
            <a:r>
              <a:rPr lang="de-DE" sz="2000" b="1" dirty="0" smtClean="0"/>
              <a:t>: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r>
              <a:rPr lang="de-DE" sz="2000" b="1" dirty="0" err="1" smtClean="0"/>
              <a:t>Scalar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quantization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with</a:t>
            </a:r>
            <a:r>
              <a:rPr lang="de-DE" sz="2000" b="1" dirty="0" smtClean="0"/>
              <a:t> RDOQ: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r>
              <a:rPr lang="de-DE" sz="2000" b="1" dirty="0" err="1" smtClean="0"/>
              <a:t>Trellis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coded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quantization</a:t>
            </a:r>
            <a:r>
              <a:rPr lang="de-DE" sz="2000" b="1" dirty="0" smtClean="0"/>
              <a:t>:</a:t>
            </a:r>
          </a:p>
          <a:p>
            <a:pPr marL="0" indent="0" algn="just">
              <a:buNone/>
            </a:pPr>
            <a:endParaRPr lang="de-DE" sz="2000" b="1" dirty="0"/>
          </a:p>
          <a:p>
            <a:pPr marL="0" indent="0" algn="just">
              <a:buNone/>
            </a:pPr>
            <a:endParaRPr lang="de-DE" sz="2000" b="1" dirty="0" smtClean="0"/>
          </a:p>
          <a:p>
            <a:pPr marL="0" indent="0" algn="just">
              <a:buNone/>
            </a:pPr>
            <a:endParaRPr lang="de-DE" sz="2000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577" y="3139336"/>
            <a:ext cx="6867698" cy="1354049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577" y="1418654"/>
            <a:ext cx="6867698" cy="1354049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577" y="4974195"/>
            <a:ext cx="6796446" cy="1340001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8064533" y="3360717"/>
            <a:ext cx="40720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Anchor: LMS-</a:t>
            </a:r>
            <a:r>
              <a:rPr lang="de-DE" dirty="0" err="1"/>
              <a:t>baseline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Huffman</a:t>
            </a:r>
            <a:r>
              <a:rPr lang="de-DE" dirty="0"/>
              <a:t>. </a:t>
            </a:r>
            <a:endParaRPr lang="de-DE" dirty="0" smtClean="0"/>
          </a:p>
          <a:p>
            <a:pPr algn="just"/>
            <a:r>
              <a:rPr lang="de-DE" dirty="0" smtClean="0"/>
              <a:t>Test</a:t>
            </a:r>
            <a:r>
              <a:rPr lang="de-DE" dirty="0"/>
              <a:t>: LMS-</a:t>
            </a:r>
            <a:r>
              <a:rPr lang="de-DE" dirty="0" err="1"/>
              <a:t>baseline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CABAC</a:t>
            </a:r>
            <a:endParaRPr lang="de-DE" sz="2000" dirty="0"/>
          </a:p>
          <a:p>
            <a:pPr algn="just"/>
            <a:endParaRPr lang="de-DE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71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Experiment II: </a:t>
            </a:r>
            <a:r>
              <a:rPr lang="de-DE" dirty="0" err="1" smtClean="0"/>
              <a:t>Combination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LMS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prediction</a:t>
            </a:r>
            <a:r>
              <a:rPr lang="de-DE" dirty="0" smtClean="0"/>
              <a:t> </a:t>
            </a:r>
            <a:r>
              <a:rPr lang="de-DE" dirty="0" err="1" smtClean="0"/>
              <a:t>modes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1701"/>
          </a:xfrm>
        </p:spPr>
        <p:txBody>
          <a:bodyPr>
            <a:normAutofit lnSpcReduction="10000"/>
          </a:bodyPr>
          <a:lstStyle/>
          <a:p>
            <a:pPr algn="just"/>
            <a:r>
              <a:rPr lang="de-DE" sz="2600" dirty="0" err="1" smtClean="0"/>
              <a:t>Investigate</a:t>
            </a:r>
            <a:r>
              <a:rPr lang="de-DE" sz="2600" dirty="0" smtClean="0"/>
              <a:t> </a:t>
            </a:r>
            <a:r>
              <a:rPr lang="de-DE" sz="2600" dirty="0" err="1" smtClean="0"/>
              <a:t>for</a:t>
            </a:r>
            <a:r>
              <a:rPr lang="de-DE" sz="2600" dirty="0" smtClean="0"/>
              <a:t> EEG, LMS </a:t>
            </a:r>
            <a:r>
              <a:rPr lang="de-DE" sz="2600" dirty="0" err="1" smtClean="0"/>
              <a:t>most</a:t>
            </a:r>
            <a:r>
              <a:rPr lang="de-DE" sz="2600" dirty="0" smtClean="0"/>
              <a:t> </a:t>
            </a:r>
            <a:r>
              <a:rPr lang="de-DE" sz="2600" dirty="0" err="1" smtClean="0"/>
              <a:t>effective</a:t>
            </a:r>
            <a:r>
              <a:rPr lang="de-DE" sz="2600" dirty="0" smtClean="0"/>
              <a:t> </a:t>
            </a:r>
            <a:r>
              <a:rPr lang="de-DE" sz="2600" dirty="0" err="1" smtClean="0"/>
              <a:t>here</a:t>
            </a:r>
            <a:endParaRPr lang="de-DE" sz="2600" dirty="0" smtClean="0"/>
          </a:p>
          <a:p>
            <a:pPr algn="just"/>
            <a:r>
              <a:rPr lang="de-DE" sz="2600" b="1" dirty="0" smtClean="0"/>
              <a:t>„EEG-</a:t>
            </a:r>
            <a:r>
              <a:rPr lang="de-DE" sz="2600" b="1" dirty="0" err="1" smtClean="0"/>
              <a:t>baseline</a:t>
            </a:r>
            <a:r>
              <a:rPr lang="de-DE" sz="2600" b="1" dirty="0" smtClean="0"/>
              <a:t>“: </a:t>
            </a:r>
            <a:r>
              <a:rPr lang="de-DE" sz="2600" dirty="0" err="1" smtClean="0"/>
              <a:t>No</a:t>
            </a:r>
            <a:r>
              <a:rPr lang="de-DE" sz="2600" dirty="0" smtClean="0"/>
              <a:t> LMS, </a:t>
            </a:r>
            <a:r>
              <a:rPr lang="de-DE" sz="2600" dirty="0" err="1" smtClean="0"/>
              <a:t>only</a:t>
            </a:r>
            <a:r>
              <a:rPr lang="de-DE" sz="2600" dirty="0" smtClean="0"/>
              <a:t> inter-</a:t>
            </a:r>
            <a:r>
              <a:rPr lang="de-DE" sz="2600" dirty="0" err="1" smtClean="0"/>
              <a:t>channel</a:t>
            </a:r>
            <a:r>
              <a:rPr lang="de-DE" sz="2600" dirty="0" smtClean="0"/>
              <a:t> </a:t>
            </a:r>
            <a:r>
              <a:rPr lang="de-DE" sz="2600" dirty="0" err="1" smtClean="0"/>
              <a:t>prediction</a:t>
            </a:r>
            <a:r>
              <a:rPr lang="de-DE" sz="2600" dirty="0" smtClean="0"/>
              <a:t>, </a:t>
            </a:r>
            <a:r>
              <a:rPr lang="de-DE" sz="2600" dirty="0" err="1" smtClean="0"/>
              <a:t>constanst</a:t>
            </a:r>
            <a:r>
              <a:rPr lang="de-DE" sz="2600" dirty="0" smtClean="0"/>
              <a:t> block-size 2048, </a:t>
            </a:r>
            <a:r>
              <a:rPr lang="de-DE" sz="2600" dirty="0" err="1" smtClean="0"/>
              <a:t>only</a:t>
            </a:r>
            <a:r>
              <a:rPr lang="de-DE" sz="2600" dirty="0" smtClean="0"/>
              <a:t> DCT-</a:t>
            </a:r>
            <a:r>
              <a:rPr lang="de-DE" sz="2600" dirty="0" err="1" smtClean="0"/>
              <a:t>transform</a:t>
            </a:r>
            <a:r>
              <a:rPr lang="de-DE" sz="2600" dirty="0" smtClean="0"/>
              <a:t>, CABAC-</a:t>
            </a:r>
            <a:r>
              <a:rPr lang="de-DE" sz="2600" dirty="0" err="1" smtClean="0"/>
              <a:t>entropy</a:t>
            </a:r>
            <a:r>
              <a:rPr lang="de-DE" sz="2600" dirty="0" smtClean="0"/>
              <a:t> </a:t>
            </a:r>
            <a:r>
              <a:rPr lang="de-DE" sz="2600" dirty="0" err="1" smtClean="0"/>
              <a:t>coding</a:t>
            </a:r>
            <a:r>
              <a:rPr lang="de-DE" sz="2600" dirty="0" smtClean="0"/>
              <a:t>, </a:t>
            </a:r>
            <a:r>
              <a:rPr lang="de-DE" sz="2600" dirty="0" err="1" smtClean="0"/>
              <a:t>trellis</a:t>
            </a:r>
            <a:r>
              <a:rPr lang="de-DE" sz="2600" dirty="0" smtClean="0"/>
              <a:t> </a:t>
            </a:r>
            <a:r>
              <a:rPr lang="de-DE" sz="2600" dirty="0" err="1" smtClean="0"/>
              <a:t>coded</a:t>
            </a:r>
            <a:r>
              <a:rPr lang="de-DE" sz="2600" dirty="0" smtClean="0"/>
              <a:t> </a:t>
            </a:r>
            <a:r>
              <a:rPr lang="de-DE" sz="2600" dirty="0" err="1" smtClean="0"/>
              <a:t>quantization</a:t>
            </a:r>
            <a:endParaRPr lang="de-DE" sz="2600" dirty="0" smtClean="0"/>
          </a:p>
          <a:p>
            <a:pPr marL="0" indent="0" algn="just">
              <a:buNone/>
            </a:pPr>
            <a:r>
              <a:rPr lang="de-DE" sz="2600" i="1" dirty="0" err="1" smtClean="0"/>
              <a:t>Compression</a:t>
            </a:r>
            <a:r>
              <a:rPr lang="de-DE" sz="2600" i="1" dirty="0" smtClean="0"/>
              <a:t> </a:t>
            </a:r>
            <a:r>
              <a:rPr lang="de-DE" sz="2600" i="1" dirty="0" err="1" smtClean="0"/>
              <a:t>performance</a:t>
            </a:r>
            <a:r>
              <a:rPr lang="de-DE" sz="2600" i="1" dirty="0" smtClean="0"/>
              <a:t> </a:t>
            </a:r>
            <a:r>
              <a:rPr lang="de-DE" sz="2600" i="1" dirty="0" err="1" smtClean="0"/>
              <a:t>of</a:t>
            </a:r>
            <a:r>
              <a:rPr lang="de-DE" sz="2600" i="1" dirty="0" smtClean="0"/>
              <a:t> „EEG-</a:t>
            </a:r>
            <a:r>
              <a:rPr lang="de-DE" sz="2600" i="1" dirty="0" err="1" smtClean="0"/>
              <a:t>baseline</a:t>
            </a:r>
            <a:r>
              <a:rPr lang="de-DE" sz="2600" i="1" dirty="0" smtClean="0"/>
              <a:t>“ relative </a:t>
            </a:r>
            <a:r>
              <a:rPr lang="de-DE" sz="2600" i="1" dirty="0" err="1" smtClean="0"/>
              <a:t>to</a:t>
            </a:r>
            <a:r>
              <a:rPr lang="de-DE" sz="2600" i="1" dirty="0" smtClean="0"/>
              <a:t> H.BWC-</a:t>
            </a:r>
            <a:r>
              <a:rPr lang="de-DE" sz="2600" i="1" dirty="0" err="1" smtClean="0"/>
              <a:t>anchor</a:t>
            </a:r>
            <a:r>
              <a:rPr lang="de-DE" sz="2600" i="1" dirty="0" smtClean="0"/>
              <a:t>:</a:t>
            </a:r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r>
              <a:rPr lang="de-DE" sz="3800" b="1" dirty="0" smtClean="0"/>
              <a:t>Experiment II:</a:t>
            </a:r>
            <a:r>
              <a:rPr lang="de-DE" sz="2600" b="1" dirty="0" smtClean="0"/>
              <a:t> </a:t>
            </a:r>
          </a:p>
          <a:p>
            <a:pPr marL="0" indent="0" algn="just">
              <a:buNone/>
            </a:pPr>
            <a:r>
              <a:rPr lang="de-DE" sz="2600" b="1" dirty="0" err="1" smtClean="0"/>
              <a:t>Use</a:t>
            </a:r>
            <a:r>
              <a:rPr lang="de-DE" sz="2600" b="1" dirty="0" smtClean="0"/>
              <a:t> LMS on </a:t>
            </a:r>
            <a:r>
              <a:rPr lang="de-DE" sz="2600" b="1" dirty="0" err="1" smtClean="0"/>
              <a:t>prediction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residuals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of</a:t>
            </a:r>
            <a:r>
              <a:rPr lang="de-DE" sz="2600" b="1" dirty="0" smtClean="0"/>
              <a:t> EEG </a:t>
            </a:r>
            <a:r>
              <a:rPr lang="de-DE" sz="2600" b="1" dirty="0" err="1" smtClean="0"/>
              <a:t>baseline</a:t>
            </a:r>
            <a:r>
              <a:rPr lang="de-DE" sz="2600" b="1" dirty="0" smtClean="0"/>
              <a:t>. CABAC </a:t>
            </a:r>
            <a:r>
              <a:rPr lang="de-DE" sz="2600" b="1" dirty="0" err="1" smtClean="0"/>
              <a:t>entropy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coding</a:t>
            </a:r>
            <a:r>
              <a:rPr lang="de-DE" sz="2600" b="1" dirty="0" smtClean="0"/>
              <a:t>.</a:t>
            </a:r>
            <a:endParaRPr lang="de-DE" sz="2600" dirty="0" smtClean="0"/>
          </a:p>
          <a:p>
            <a:pPr marL="0" indent="0" algn="just">
              <a:buNone/>
            </a:pPr>
            <a:r>
              <a:rPr lang="de-DE" sz="2600" dirty="0" smtClean="0"/>
              <a:t>Anchor: EEG-</a:t>
            </a:r>
            <a:r>
              <a:rPr lang="de-DE" sz="2600" dirty="0" err="1" smtClean="0"/>
              <a:t>baseline</a:t>
            </a:r>
            <a:r>
              <a:rPr lang="de-DE" sz="2600" dirty="0" smtClean="0"/>
              <a:t>. Test: EEG-</a:t>
            </a:r>
            <a:r>
              <a:rPr lang="de-DE" sz="2600" dirty="0" err="1" smtClean="0"/>
              <a:t>baseline</a:t>
            </a:r>
            <a:r>
              <a:rPr lang="de-DE" sz="2600" dirty="0" smtClean="0"/>
              <a:t>, LMS </a:t>
            </a:r>
            <a:r>
              <a:rPr lang="de-DE" sz="2600" dirty="0" err="1" smtClean="0"/>
              <a:t>always</a:t>
            </a:r>
            <a:r>
              <a:rPr lang="de-DE" sz="2600" dirty="0" smtClean="0"/>
              <a:t> on. 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730449"/>
              </p:ext>
            </p:extLst>
          </p:nvPr>
        </p:nvGraphicFramePr>
        <p:xfrm>
          <a:off x="912949" y="3763003"/>
          <a:ext cx="8128000" cy="75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904154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347562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644544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86055436"/>
                    </a:ext>
                  </a:extLst>
                </a:gridCol>
              </a:tblGrid>
              <a:tr h="38623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 </a:t>
                      </a:r>
                      <a:r>
                        <a:rPr lang="de-DE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17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EEG (CHB-MIT)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10.28%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8.85%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108.04%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258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64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34303" cy="871492"/>
          </a:xfrm>
        </p:spPr>
        <p:txBody>
          <a:bodyPr>
            <a:normAutofit/>
          </a:bodyPr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Experiment 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36618"/>
            <a:ext cx="10515600" cy="55125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2400" b="1" dirty="0" smtClean="0"/>
              <a:t>Anchor: EEG-</a:t>
            </a:r>
            <a:r>
              <a:rPr lang="de-DE" sz="2400" b="1" dirty="0" err="1" smtClean="0"/>
              <a:t>baseline</a:t>
            </a:r>
            <a:endParaRPr lang="de-DE" sz="2400" b="1" dirty="0" smtClean="0"/>
          </a:p>
          <a:p>
            <a:pPr marL="0" indent="0" algn="just">
              <a:buNone/>
            </a:pPr>
            <a:r>
              <a:rPr lang="de-DE" sz="2400" b="1" dirty="0" smtClean="0"/>
              <a:t>Test: EEG-</a:t>
            </a:r>
            <a:r>
              <a:rPr lang="de-DE" sz="2400" b="1" dirty="0" err="1" smtClean="0"/>
              <a:t>baseline</a:t>
            </a:r>
            <a:r>
              <a:rPr lang="de-DE" sz="2400" b="1" dirty="0" smtClean="0"/>
              <a:t>, LMS </a:t>
            </a:r>
            <a:r>
              <a:rPr lang="de-DE" sz="2400" b="1" dirty="0" err="1" smtClean="0"/>
              <a:t>always</a:t>
            </a:r>
            <a:r>
              <a:rPr lang="de-DE" sz="2400" b="1" dirty="0" smtClean="0"/>
              <a:t> on</a:t>
            </a:r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r>
              <a:rPr lang="de-DE" sz="2400" b="1" dirty="0" smtClean="0"/>
              <a:t>Simple </a:t>
            </a:r>
            <a:r>
              <a:rPr lang="de-DE" sz="2400" b="1" dirty="0" err="1" smtClean="0"/>
              <a:t>scalar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quantization</a:t>
            </a:r>
            <a:r>
              <a:rPr lang="de-DE" sz="2400" b="1" dirty="0" smtClean="0"/>
              <a:t>:</a:t>
            </a:r>
            <a:endParaRPr lang="de-DE" sz="2400" b="1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r>
              <a:rPr lang="de-DE" sz="2400" b="1" dirty="0" err="1" smtClean="0"/>
              <a:t>Scalar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quantization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RDOQ: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r>
              <a:rPr lang="de-DE" sz="2400" b="1" dirty="0" err="1" smtClean="0"/>
              <a:t>Trellis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coded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quantization</a:t>
            </a:r>
            <a:r>
              <a:rPr lang="de-DE" sz="2400" b="1" dirty="0" smtClean="0"/>
              <a:t>:</a:t>
            </a:r>
            <a:endParaRPr lang="de-DE" sz="2400" b="1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endParaRPr lang="de-DE" sz="2400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152060"/>
              </p:ext>
            </p:extLst>
          </p:nvPr>
        </p:nvGraphicFramePr>
        <p:xfrm>
          <a:off x="838200" y="3081480"/>
          <a:ext cx="8128000" cy="74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7338479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456863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9854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22259286"/>
                    </a:ext>
                  </a:extLst>
                </a:gridCol>
              </a:tblGrid>
              <a:tr h="37359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 </a:t>
                      </a:r>
                      <a:r>
                        <a:rPr lang="de-DE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80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EEG (CHB-MIT)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- 8.94 %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98.71 %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153.98 %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07738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94509"/>
              </p:ext>
            </p:extLst>
          </p:nvPr>
        </p:nvGraphicFramePr>
        <p:xfrm>
          <a:off x="820572" y="4454550"/>
          <a:ext cx="814562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407">
                  <a:extLst>
                    <a:ext uri="{9D8B030D-6E8A-4147-A177-3AD203B41FA5}">
                      <a16:colId xmlns:a16="http://schemas.microsoft.com/office/drawing/2014/main" val="4283944299"/>
                    </a:ext>
                  </a:extLst>
                </a:gridCol>
                <a:gridCol w="2036407">
                  <a:extLst>
                    <a:ext uri="{9D8B030D-6E8A-4147-A177-3AD203B41FA5}">
                      <a16:colId xmlns:a16="http://schemas.microsoft.com/office/drawing/2014/main" val="4283210798"/>
                    </a:ext>
                  </a:extLst>
                </a:gridCol>
                <a:gridCol w="2036407">
                  <a:extLst>
                    <a:ext uri="{9D8B030D-6E8A-4147-A177-3AD203B41FA5}">
                      <a16:colId xmlns:a16="http://schemas.microsoft.com/office/drawing/2014/main" val="1236135919"/>
                    </a:ext>
                  </a:extLst>
                </a:gridCol>
                <a:gridCol w="2036407">
                  <a:extLst>
                    <a:ext uri="{9D8B030D-6E8A-4147-A177-3AD203B41FA5}">
                      <a16:colId xmlns:a16="http://schemas.microsoft.com/office/drawing/2014/main" val="2477112775"/>
                    </a:ext>
                  </a:extLst>
                </a:gridCol>
              </a:tblGrid>
              <a:tr h="35063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018046"/>
                  </a:ext>
                </a:extLst>
              </a:tr>
              <a:tr h="350638">
                <a:tc>
                  <a:txBody>
                    <a:bodyPr/>
                    <a:lstStyle/>
                    <a:p>
                      <a:r>
                        <a:rPr lang="de-DE" dirty="0" smtClean="0"/>
                        <a:t>EEG (CHB-MIT)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- 11.77 %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117.89 %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151.13 % 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311415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64630"/>
              </p:ext>
            </p:extLst>
          </p:nvPr>
        </p:nvGraphicFramePr>
        <p:xfrm>
          <a:off x="838200" y="571681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862804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58631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721820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29681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 </a:t>
                      </a:r>
                      <a:r>
                        <a:rPr lang="de-DE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686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EEG</a:t>
                      </a:r>
                      <a:r>
                        <a:rPr lang="de-DE" baseline="0" dirty="0" smtClean="0"/>
                        <a:t> (CHG-MIT)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- 16.10 %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197.90 %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152.56 %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17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53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34303" cy="871492"/>
          </a:xfrm>
        </p:spPr>
        <p:txBody>
          <a:bodyPr>
            <a:normAutofit/>
          </a:bodyPr>
          <a:lstStyle/>
          <a:p>
            <a:r>
              <a:rPr lang="de-DE" dirty="0" smtClean="0"/>
              <a:t>Experiment III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36618"/>
            <a:ext cx="10515600" cy="55125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2400" b="1" dirty="0" smtClean="0"/>
              <a:t>Anchor: H.BWC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CTC</a:t>
            </a:r>
          </a:p>
          <a:p>
            <a:pPr marL="0" indent="0" algn="just">
              <a:buNone/>
            </a:pPr>
            <a:r>
              <a:rPr lang="de-DE" sz="2400" b="1" dirty="0" smtClean="0"/>
              <a:t>Test: EEG-</a:t>
            </a:r>
            <a:r>
              <a:rPr lang="de-DE" sz="2400" b="1" dirty="0" err="1" smtClean="0"/>
              <a:t>baseline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LMS </a:t>
            </a:r>
            <a:r>
              <a:rPr lang="de-DE" sz="2400" b="1" dirty="0" err="1" smtClean="0"/>
              <a:t>always</a:t>
            </a:r>
            <a:r>
              <a:rPr lang="de-DE" sz="2400" b="1" dirty="0" smtClean="0"/>
              <a:t> on (same </a:t>
            </a:r>
            <a:r>
              <a:rPr lang="de-DE" sz="2400" b="1" dirty="0" err="1" smtClean="0"/>
              <a:t>as</a:t>
            </a:r>
            <a:r>
              <a:rPr lang="de-DE" sz="2400" b="1" dirty="0" smtClean="0"/>
              <a:t> Experiment II) </a:t>
            </a:r>
          </a:p>
          <a:p>
            <a:pPr marL="0" indent="0" algn="just">
              <a:buNone/>
            </a:pPr>
            <a:endParaRPr lang="de-DE" sz="2400" b="1" u="sng" dirty="0" smtClean="0"/>
          </a:p>
          <a:p>
            <a:pPr marL="0" indent="0" algn="just">
              <a:buNone/>
            </a:pPr>
            <a:r>
              <a:rPr lang="de-DE" sz="2400" b="1" dirty="0" smtClean="0"/>
              <a:t>Simple </a:t>
            </a:r>
            <a:r>
              <a:rPr lang="de-DE" sz="2400" b="1" dirty="0" err="1" smtClean="0"/>
              <a:t>sclar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quantization</a:t>
            </a:r>
            <a:r>
              <a:rPr lang="de-DE" sz="2400" b="1" dirty="0" smtClean="0"/>
              <a:t>:</a:t>
            </a:r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endParaRPr lang="de-DE" sz="2400" b="1" dirty="0"/>
          </a:p>
          <a:p>
            <a:pPr marL="0" indent="0" algn="just">
              <a:buNone/>
            </a:pPr>
            <a:r>
              <a:rPr lang="de-DE" sz="2400" b="1" dirty="0" err="1" smtClean="0"/>
              <a:t>Scalar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quantization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RDOQ: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r>
              <a:rPr lang="de-DE" sz="2400" b="1" dirty="0" err="1" smtClean="0"/>
              <a:t>Trellis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coded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quantization</a:t>
            </a:r>
            <a:r>
              <a:rPr lang="de-DE" sz="2400" b="1" dirty="0" smtClean="0"/>
              <a:t>:</a:t>
            </a:r>
            <a:endParaRPr lang="de-DE" sz="2400" b="1" dirty="0"/>
          </a:p>
          <a:p>
            <a:pPr marL="0" indent="0" algn="just">
              <a:buNone/>
            </a:pPr>
            <a:endParaRPr lang="de-DE" sz="2400" dirty="0" smtClean="0"/>
          </a:p>
          <a:p>
            <a:pPr marL="0" indent="0" algn="just">
              <a:buNone/>
            </a:pPr>
            <a:endParaRPr lang="de-DE" sz="2400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159616"/>
              </p:ext>
            </p:extLst>
          </p:nvPr>
        </p:nvGraphicFramePr>
        <p:xfrm>
          <a:off x="873452" y="3071589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7338479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456863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9854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22259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 </a:t>
                      </a:r>
                      <a:r>
                        <a:rPr lang="de-DE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80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EEG (CHB-MIT)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- 0.03 %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8.74 %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166.36 %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07738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71642"/>
              </p:ext>
            </p:extLst>
          </p:nvPr>
        </p:nvGraphicFramePr>
        <p:xfrm>
          <a:off x="873452" y="4492898"/>
          <a:ext cx="81456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407">
                  <a:extLst>
                    <a:ext uri="{9D8B030D-6E8A-4147-A177-3AD203B41FA5}">
                      <a16:colId xmlns:a16="http://schemas.microsoft.com/office/drawing/2014/main" val="4283944299"/>
                    </a:ext>
                  </a:extLst>
                </a:gridCol>
                <a:gridCol w="2036407">
                  <a:extLst>
                    <a:ext uri="{9D8B030D-6E8A-4147-A177-3AD203B41FA5}">
                      <a16:colId xmlns:a16="http://schemas.microsoft.com/office/drawing/2014/main" val="4283210798"/>
                    </a:ext>
                  </a:extLst>
                </a:gridCol>
                <a:gridCol w="2036407">
                  <a:extLst>
                    <a:ext uri="{9D8B030D-6E8A-4147-A177-3AD203B41FA5}">
                      <a16:colId xmlns:a16="http://schemas.microsoft.com/office/drawing/2014/main" val="1236135919"/>
                    </a:ext>
                  </a:extLst>
                </a:gridCol>
                <a:gridCol w="2036407">
                  <a:extLst>
                    <a:ext uri="{9D8B030D-6E8A-4147-A177-3AD203B41FA5}">
                      <a16:colId xmlns:a16="http://schemas.microsoft.com/office/drawing/2014/main" val="2477112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018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EEG (CHB-MIT)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- 3.22 %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10.44 %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163.28 % 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311415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905460"/>
              </p:ext>
            </p:extLst>
          </p:nvPr>
        </p:nvGraphicFramePr>
        <p:xfrm>
          <a:off x="873452" y="5735230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862804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058631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721820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29681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Bit-rate </a:t>
                      </a:r>
                      <a:r>
                        <a:rPr lang="de-DE" dirty="0" err="1" smtClean="0"/>
                        <a:t>change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Enc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Dec</a:t>
                      </a:r>
                      <a:r>
                        <a:rPr lang="de-DE" dirty="0" smtClean="0"/>
                        <a:t>-time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686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EEG</a:t>
                      </a:r>
                      <a:r>
                        <a:rPr lang="de-DE" baseline="0" dirty="0" smtClean="0"/>
                        <a:t> (CHG-MIT)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- 7.77 %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17.52 %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164.83 %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17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50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b="1" dirty="0" err="1" smtClean="0"/>
              <a:t>Conclusions</a:t>
            </a:r>
            <a:r>
              <a:rPr lang="de-DE" sz="4800" b="1" dirty="0" smtClean="0"/>
              <a:t> </a:t>
            </a:r>
            <a:r>
              <a:rPr lang="de-DE" sz="4800" b="1" dirty="0" err="1" smtClean="0"/>
              <a:t>and</a:t>
            </a:r>
            <a:r>
              <a:rPr lang="de-DE" sz="4800" b="1" dirty="0" smtClean="0"/>
              <a:t> Suggestion</a:t>
            </a:r>
            <a:endParaRPr lang="de-DE" sz="4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170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de-DE" sz="4000" dirty="0" err="1" smtClean="0"/>
              <a:t>Conclusion</a:t>
            </a:r>
            <a:r>
              <a:rPr lang="de-DE" sz="4000" dirty="0" smtClean="0"/>
              <a:t> </a:t>
            </a:r>
            <a:r>
              <a:rPr lang="de-DE" sz="4000" dirty="0" err="1" smtClean="0"/>
              <a:t>from</a:t>
            </a:r>
            <a:r>
              <a:rPr lang="de-DE" sz="4000" dirty="0" smtClean="0"/>
              <a:t> Experiment I: </a:t>
            </a:r>
          </a:p>
          <a:p>
            <a:pPr marL="457200" lvl="1" indent="0" algn="just">
              <a:buNone/>
            </a:pPr>
            <a:r>
              <a:rPr lang="de-DE" sz="3200" dirty="0" smtClean="0"/>
              <a:t>Can </a:t>
            </a:r>
            <a:r>
              <a:rPr lang="de-DE" sz="3200" dirty="0" err="1" smtClean="0"/>
              <a:t>increase</a:t>
            </a:r>
            <a:r>
              <a:rPr lang="de-DE" sz="3200" dirty="0" smtClean="0"/>
              <a:t> </a:t>
            </a:r>
            <a:r>
              <a:rPr lang="de-DE" sz="3200" dirty="0" err="1" smtClean="0"/>
              <a:t>compression</a:t>
            </a:r>
            <a:r>
              <a:rPr lang="de-DE" sz="3200" dirty="0" smtClean="0"/>
              <a:t> </a:t>
            </a:r>
            <a:r>
              <a:rPr lang="de-DE" sz="3200" dirty="0" err="1" smtClean="0"/>
              <a:t>performance</a:t>
            </a:r>
            <a:r>
              <a:rPr lang="de-DE" sz="3200" dirty="0" smtClean="0"/>
              <a:t> </a:t>
            </a:r>
            <a:r>
              <a:rPr lang="de-DE" sz="3200" dirty="0" err="1" smtClean="0"/>
              <a:t>of</a:t>
            </a:r>
            <a:r>
              <a:rPr lang="de-DE" sz="3200" dirty="0" smtClean="0"/>
              <a:t> </a:t>
            </a:r>
            <a:r>
              <a:rPr lang="de-DE" sz="3200" dirty="0" smtClean="0"/>
              <a:t>LMS-</a:t>
            </a:r>
            <a:r>
              <a:rPr lang="de-DE" sz="3200" dirty="0" err="1" smtClean="0"/>
              <a:t>only</a:t>
            </a:r>
            <a:r>
              <a:rPr lang="de-DE" sz="3200" dirty="0" smtClean="0"/>
              <a:t> </a:t>
            </a:r>
            <a:r>
              <a:rPr lang="de-DE" sz="3200" dirty="0" err="1" smtClean="0"/>
              <a:t>mode</a:t>
            </a:r>
            <a:r>
              <a:rPr lang="de-DE" sz="3200" dirty="0" smtClean="0"/>
              <a:t> </a:t>
            </a:r>
            <a:r>
              <a:rPr lang="de-DE" sz="3200" dirty="0" err="1" smtClean="0"/>
              <a:t>when</a:t>
            </a:r>
            <a:r>
              <a:rPr lang="de-DE" sz="3200" dirty="0" smtClean="0"/>
              <a:t> </a:t>
            </a:r>
            <a:r>
              <a:rPr lang="de-DE" sz="3200" dirty="0" err="1" smtClean="0"/>
              <a:t>replacing</a:t>
            </a:r>
            <a:r>
              <a:rPr lang="de-DE" sz="3200" dirty="0" smtClean="0"/>
              <a:t> </a:t>
            </a:r>
            <a:r>
              <a:rPr lang="de-DE" sz="3200" dirty="0" err="1" smtClean="0"/>
              <a:t>Huffman</a:t>
            </a:r>
            <a:r>
              <a:rPr lang="de-DE" sz="3200" dirty="0" smtClean="0"/>
              <a:t> </a:t>
            </a:r>
            <a:r>
              <a:rPr lang="de-DE" sz="3200" dirty="0" err="1" smtClean="0"/>
              <a:t>by</a:t>
            </a:r>
            <a:r>
              <a:rPr lang="de-DE" sz="3200" dirty="0" smtClean="0"/>
              <a:t> CABAC. </a:t>
            </a:r>
            <a:r>
              <a:rPr lang="de-DE" sz="3200" dirty="0" err="1" smtClean="0"/>
              <a:t>Very</a:t>
            </a:r>
            <a:r>
              <a:rPr lang="de-DE" sz="3200" dirty="0" smtClean="0"/>
              <a:t> limited </a:t>
            </a:r>
            <a:r>
              <a:rPr lang="de-DE" sz="3200" dirty="0" err="1" smtClean="0"/>
              <a:t>impact</a:t>
            </a:r>
            <a:r>
              <a:rPr lang="de-DE" sz="3200" dirty="0" smtClean="0"/>
              <a:t> on </a:t>
            </a:r>
            <a:r>
              <a:rPr lang="de-DE" sz="3200" dirty="0" err="1" smtClean="0"/>
              <a:t>encoder</a:t>
            </a:r>
            <a:r>
              <a:rPr lang="de-DE" sz="3200" dirty="0" smtClean="0"/>
              <a:t> </a:t>
            </a:r>
            <a:r>
              <a:rPr lang="de-DE" sz="3200" dirty="0" err="1" smtClean="0"/>
              <a:t>runtime</a:t>
            </a:r>
            <a:endParaRPr lang="de-DE" sz="3200" b="1" dirty="0" smtClean="0"/>
          </a:p>
          <a:p>
            <a:pPr marL="0" indent="0" algn="just">
              <a:buNone/>
            </a:pPr>
            <a:endParaRPr lang="de-DE" sz="2400" b="1" dirty="0" smtClean="0"/>
          </a:p>
          <a:p>
            <a:pPr marL="0" indent="0" algn="just">
              <a:buNone/>
            </a:pPr>
            <a:r>
              <a:rPr lang="de-DE" sz="4000" dirty="0" err="1" smtClean="0"/>
              <a:t>Conclusion</a:t>
            </a:r>
            <a:r>
              <a:rPr lang="de-DE" sz="4000" dirty="0" smtClean="0"/>
              <a:t> </a:t>
            </a:r>
            <a:r>
              <a:rPr lang="de-DE" sz="4000" dirty="0" err="1" smtClean="0"/>
              <a:t>from</a:t>
            </a:r>
            <a:r>
              <a:rPr lang="de-DE" sz="4000" dirty="0" smtClean="0"/>
              <a:t> Experiment II/III: </a:t>
            </a:r>
          </a:p>
          <a:p>
            <a:pPr marL="457200" lvl="1" indent="0" algn="just">
              <a:buNone/>
            </a:pPr>
            <a:r>
              <a:rPr lang="de-DE" sz="3200" dirty="0" smtClean="0"/>
              <a:t>Can </a:t>
            </a:r>
            <a:r>
              <a:rPr lang="de-DE" sz="3200" dirty="0" err="1" smtClean="0"/>
              <a:t>signifciantly</a:t>
            </a:r>
            <a:r>
              <a:rPr lang="de-DE" sz="3200" dirty="0" smtClean="0"/>
              <a:t> </a:t>
            </a:r>
            <a:r>
              <a:rPr lang="de-DE" sz="3200" dirty="0" err="1" smtClean="0"/>
              <a:t>increase</a:t>
            </a:r>
            <a:r>
              <a:rPr lang="de-DE" sz="3200" dirty="0" smtClean="0"/>
              <a:t> </a:t>
            </a:r>
            <a:r>
              <a:rPr lang="de-DE" sz="3200" dirty="0" err="1" smtClean="0"/>
              <a:t>compression</a:t>
            </a:r>
            <a:r>
              <a:rPr lang="de-DE" sz="3200" dirty="0" smtClean="0"/>
              <a:t> </a:t>
            </a:r>
            <a:r>
              <a:rPr lang="de-DE" sz="3200" dirty="0" err="1" smtClean="0"/>
              <a:t>performance</a:t>
            </a:r>
            <a:r>
              <a:rPr lang="de-DE" sz="3200" dirty="0" smtClean="0"/>
              <a:t> </a:t>
            </a:r>
            <a:r>
              <a:rPr lang="de-DE" sz="3200" dirty="0" err="1" smtClean="0"/>
              <a:t>of</a:t>
            </a:r>
            <a:r>
              <a:rPr lang="de-DE" sz="3200" dirty="0" smtClean="0"/>
              <a:t> H.BWC at </a:t>
            </a:r>
            <a:r>
              <a:rPr lang="de-DE" sz="3200" dirty="0" err="1" smtClean="0"/>
              <a:t>significantly</a:t>
            </a:r>
            <a:r>
              <a:rPr lang="de-DE" sz="3200" dirty="0" smtClean="0"/>
              <a:t> </a:t>
            </a:r>
            <a:r>
              <a:rPr lang="de-DE" sz="3200" dirty="0" err="1" smtClean="0"/>
              <a:t>decreased</a:t>
            </a:r>
            <a:r>
              <a:rPr lang="de-DE" sz="3200" dirty="0" smtClean="0"/>
              <a:t> </a:t>
            </a:r>
            <a:r>
              <a:rPr lang="de-DE" sz="3200" dirty="0" err="1" smtClean="0"/>
              <a:t>encoder</a:t>
            </a:r>
            <a:r>
              <a:rPr lang="de-DE" sz="3200" dirty="0" smtClean="0"/>
              <a:t> </a:t>
            </a:r>
            <a:r>
              <a:rPr lang="de-DE" sz="3200" dirty="0" err="1" smtClean="0"/>
              <a:t>runtime</a:t>
            </a:r>
            <a:r>
              <a:rPr lang="de-DE" sz="3200" dirty="0" smtClean="0"/>
              <a:t> </a:t>
            </a:r>
            <a:r>
              <a:rPr lang="de-DE" sz="3200" dirty="0" err="1" smtClean="0"/>
              <a:t>by</a:t>
            </a:r>
            <a:r>
              <a:rPr lang="de-DE" sz="3200" dirty="0" smtClean="0"/>
              <a:t> </a:t>
            </a:r>
            <a:r>
              <a:rPr lang="de-DE" sz="3200" dirty="0" err="1" smtClean="0"/>
              <a:t>combinging</a:t>
            </a:r>
            <a:r>
              <a:rPr lang="de-DE" sz="3200" dirty="0" smtClean="0"/>
              <a:t> LMS </a:t>
            </a:r>
            <a:r>
              <a:rPr lang="de-DE" sz="3200" dirty="0" err="1" smtClean="0"/>
              <a:t>with</a:t>
            </a:r>
            <a:r>
              <a:rPr lang="de-DE" sz="3200" dirty="0" smtClean="0"/>
              <a:t> </a:t>
            </a:r>
            <a:r>
              <a:rPr lang="de-DE" sz="3200" dirty="0" err="1" smtClean="0"/>
              <a:t>prediction</a:t>
            </a:r>
            <a:r>
              <a:rPr lang="de-DE" sz="3200" dirty="0" smtClean="0"/>
              <a:t> </a:t>
            </a:r>
            <a:r>
              <a:rPr lang="de-DE" sz="3200" dirty="0" err="1" smtClean="0"/>
              <a:t>and</a:t>
            </a:r>
            <a:r>
              <a:rPr lang="de-DE" sz="3200" dirty="0" smtClean="0"/>
              <a:t> CABAC </a:t>
            </a:r>
            <a:r>
              <a:rPr lang="de-DE" sz="3200" dirty="0" err="1" smtClean="0"/>
              <a:t>coding</a:t>
            </a:r>
            <a:endParaRPr lang="de-DE" sz="3200" dirty="0" smtClean="0"/>
          </a:p>
          <a:p>
            <a:pPr marL="0" indent="0" algn="just">
              <a:buNone/>
            </a:pPr>
            <a:r>
              <a:rPr lang="de-DE" sz="4000" b="1" dirty="0" err="1" smtClean="0"/>
              <a:t>Suggested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to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study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proposed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technologies</a:t>
            </a:r>
            <a:r>
              <a:rPr lang="de-DE" sz="4000" b="1" dirty="0" smtClean="0"/>
              <a:t> in CE</a:t>
            </a:r>
          </a:p>
        </p:txBody>
      </p:sp>
    </p:spTree>
    <p:extLst>
      <p:ext uri="{BB962C8B-B14F-4D97-AF65-F5344CB8AC3E}">
        <p14:creationId xmlns:p14="http://schemas.microsoft.com/office/powerpoint/2010/main" val="382242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Breitbild</PresentationFormat>
  <Paragraphs>143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</vt:lpstr>
      <vt:lpstr>Harmonization of entropy coding methods in H.BWC</vt:lpstr>
      <vt:lpstr>PowerPoint-Präsentation</vt:lpstr>
      <vt:lpstr>Experiment I: „LMS-only“ baseline of H.BWC</vt:lpstr>
      <vt:lpstr>Results for Experiment I (Anchor: LMS-baseline)</vt:lpstr>
      <vt:lpstr>Experiment II: Combination of LMS and other prediction modes</vt:lpstr>
      <vt:lpstr>Results for Experiment II</vt:lpstr>
      <vt:lpstr>Experiment III</vt:lpstr>
      <vt:lpstr>Conclusions and Suggestion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Pfaff, Jonathan</dc:creator>
  <cp:lastModifiedBy>Pfaff, Jonathan</cp:lastModifiedBy>
  <cp:revision>32</cp:revision>
  <dcterms:created xsi:type="dcterms:W3CDTF">2025-03-31T15:48:16Z</dcterms:created>
  <dcterms:modified xsi:type="dcterms:W3CDTF">2025-04-01T09:44:59Z</dcterms:modified>
</cp:coreProperties>
</file>