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58" r:id="rId8"/>
    <p:sldId id="260" r:id="rId9"/>
    <p:sldId id="259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24820435803_tp_box_2" providerId="OAuth2" clId="{ED682521-1366-4058-B402-52523CDF3B63}"/>
    <pc:docChg chg="custSel modSld">
      <pc:chgData name="" userId="24820435803_tp_box_2" providerId="OAuth2" clId="{ED682521-1366-4058-B402-52523CDF3B63}" dt="2024-11-27T22:22:10.715" v="182" actId="404"/>
      <pc:docMkLst>
        <pc:docMk/>
      </pc:docMkLst>
      <pc:sldChg chg="modSp mod">
        <pc:chgData name="" userId="24820435803_tp_box_2" providerId="OAuth2" clId="{ED682521-1366-4058-B402-52523CDF3B63}" dt="2024-11-27T22:22:10.715" v="182" actId="404"/>
        <pc:sldMkLst>
          <pc:docMk/>
          <pc:sldMk cId="4291556745" sldId="256"/>
        </pc:sldMkLst>
        <pc:spChg chg="mod">
          <ac:chgData name="" userId="24820435803_tp_box_2" providerId="OAuth2" clId="{ED682521-1366-4058-B402-52523CDF3B63}" dt="2024-11-27T22:22:10.715" v="182" actId="404"/>
          <ac:spMkLst>
            <pc:docMk/>
            <pc:sldMk cId="4291556745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657C-0231-4EBA-A63B-018B95AB157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ED86-F670-4E13-A067-B213897C632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251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657C-0231-4EBA-A63B-018B95AB157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ED86-F670-4E13-A067-B213897C632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164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657C-0231-4EBA-A63B-018B95AB157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ED86-F670-4E13-A067-B213897C632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67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657C-0231-4EBA-A63B-018B95AB157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ED86-F670-4E13-A067-B213897C632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29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657C-0231-4EBA-A63B-018B95AB157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ED86-F670-4E13-A067-B213897C632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720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657C-0231-4EBA-A63B-018B95AB157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ED86-F670-4E13-A067-B213897C632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7937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657C-0231-4EBA-A63B-018B95AB157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ED86-F670-4E13-A067-B213897C632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9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657C-0231-4EBA-A63B-018B95AB157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ED86-F670-4E13-A067-B213897C632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357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657C-0231-4EBA-A63B-018B95AB157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ED86-F670-4E13-A067-B213897C632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73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657C-0231-4EBA-A63B-018B95AB157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ED86-F670-4E13-A067-B213897C632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3839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657C-0231-4EBA-A63B-018B95AB157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ED86-F670-4E13-A067-B213897C632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743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9657C-0231-4EBA-A63B-018B95AB157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7ED86-F670-4E13-A067-B213897C632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780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176837"/>
          </a:xfrm>
        </p:spPr>
        <p:txBody>
          <a:bodyPr>
            <a:normAutofit fontScale="90000"/>
          </a:bodyPr>
          <a:lstStyle/>
          <a:p>
            <a:r>
              <a:rPr lang="de-DE" sz="6600" dirty="0"/>
              <a:t>Status of H.BWC</a:t>
            </a:r>
            <a:br>
              <a:rPr lang="de-DE" sz="6600" dirty="0"/>
            </a:br>
            <a:br>
              <a:rPr lang="de-DE" sz="6600" dirty="0"/>
            </a:br>
            <a:r>
              <a:rPr lang="de-DE" sz="4400" dirty="0"/>
              <a:t>(Presentation for joint meeting of VCEG with SC29/WG6 MPEG Audio 2024-11-06)</a:t>
            </a:r>
            <a:br>
              <a:rPr lang="de-DE" sz="6600" dirty="0"/>
            </a:br>
            <a:br>
              <a:rPr lang="de-DE" sz="6600" dirty="0"/>
            </a:br>
            <a:r>
              <a:rPr lang="de-DE" sz="4400" dirty="0"/>
              <a:t>Contact: Jonathan Pfaff</a:t>
            </a:r>
            <a:br>
              <a:rPr lang="de-DE" sz="4400" dirty="0"/>
            </a:br>
            <a:r>
              <a:rPr lang="de-DE" sz="4400" dirty="0"/>
              <a:t>(H.BWC AHG Chair)</a:t>
            </a:r>
            <a:endParaRPr lang="de-DE" sz="6600" dirty="0"/>
          </a:p>
        </p:txBody>
      </p:sp>
    </p:spTree>
    <p:extLst>
      <p:ext uri="{BB962C8B-B14F-4D97-AF65-F5344CB8AC3E}">
        <p14:creationId xmlns:p14="http://schemas.microsoft.com/office/powerpoint/2010/main" val="4291556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CfP</a:t>
            </a:r>
            <a:r>
              <a:rPr lang="en-US" dirty="0"/>
              <a:t> for H.BWC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78737" cy="4557758"/>
          </a:xfrm>
        </p:spPr>
        <p:txBody>
          <a:bodyPr>
            <a:normAutofit fontScale="85000" lnSpcReduction="10000"/>
          </a:bodyPr>
          <a:lstStyle/>
          <a:p>
            <a:pPr marL="231775" indent="-231775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DICOM approached ITU-T VCEG with request for biomedical waveform coding (BWC)</a:t>
            </a:r>
          </a:p>
          <a:p>
            <a:pPr marL="231775" indent="-231775">
              <a:spcBef>
                <a:spcPts val="0"/>
              </a:spcBef>
              <a:spcAft>
                <a:spcPts val="600"/>
              </a:spcAft>
            </a:pPr>
            <a:r>
              <a:rPr lang="en-US" sz="3200" dirty="0" err="1"/>
              <a:t>CfP</a:t>
            </a:r>
            <a:r>
              <a:rPr lang="en-US" sz="3200" dirty="0"/>
              <a:t> issued in April 2024</a:t>
            </a:r>
          </a:p>
          <a:p>
            <a:pPr marL="231775" indent="-231775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3 biomedical waveform types: ECG, EMG, EEG</a:t>
            </a:r>
          </a:p>
          <a:p>
            <a:pPr marL="231775" indent="-231775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Bit-rates ranging from high quality to lossless for medical applications</a:t>
            </a:r>
          </a:p>
          <a:p>
            <a:pPr marL="231775" indent="-231775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4 responses to </a:t>
            </a:r>
            <a:r>
              <a:rPr lang="en-US" sz="3200" dirty="0" err="1"/>
              <a:t>CfP</a:t>
            </a:r>
            <a:r>
              <a:rPr lang="en-US" sz="3200" dirty="0"/>
              <a:t> by Dolby, ETRI, Fraunhofer HHI, and Philips</a:t>
            </a:r>
          </a:p>
          <a:p>
            <a:pPr marL="231775" indent="-231775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ECG (2 channels): significant coding gains and difference between submissions with best results for HHI submission</a:t>
            </a:r>
          </a:p>
          <a:p>
            <a:pPr marL="231775" indent="-231775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EMG (4 channels): similar results by most submissions</a:t>
            </a:r>
          </a:p>
          <a:p>
            <a:pPr marL="231775" indent="-231775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EEG (23 channels): similar results by Dolby and HHI submission</a:t>
            </a:r>
          </a:p>
          <a:p>
            <a:pPr marL="231775" indent="-231775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Varying complexity among proposals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7871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Experimental </a:t>
            </a:r>
            <a:r>
              <a:rPr lang="de-DE" dirty="0" err="1"/>
              <a:t>results</a:t>
            </a:r>
            <a:r>
              <a:rPr lang="de-DE" dirty="0"/>
              <a:t>: Setup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Anchor: Extended HE-AAC as in VCEG-BU01</a:t>
            </a:r>
          </a:p>
          <a:p>
            <a:pPr lvl="1"/>
            <a:r>
              <a:rPr lang="en-US" dirty="0"/>
              <a:t>MSE-based encoder optimization (exhale)</a:t>
            </a:r>
          </a:p>
          <a:p>
            <a:pPr lvl="1"/>
            <a:r>
              <a:rPr lang="en-US" dirty="0"/>
              <a:t>Agreed on with WG-6 experts during Hannover meeting</a:t>
            </a:r>
          </a:p>
          <a:p>
            <a:r>
              <a:rPr lang="en-US" dirty="0"/>
              <a:t>Error measure: Mean squared error (PRD)</a:t>
            </a:r>
          </a:p>
          <a:p>
            <a:r>
              <a:rPr lang="en-US" dirty="0"/>
              <a:t>For each dataset: Averages of rates and distortions per </a:t>
            </a:r>
            <a:r>
              <a:rPr lang="en-US" dirty="0" err="1"/>
              <a:t>CfP</a:t>
            </a:r>
            <a:r>
              <a:rPr lang="en-US" dirty="0"/>
              <a:t>-working point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985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Experimental </a:t>
            </a:r>
            <a:r>
              <a:rPr lang="de-DE" dirty="0" err="1"/>
              <a:t>results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ECG</a:t>
            </a:r>
          </a:p>
        </p:txBody>
      </p:sp>
      <p:pic>
        <p:nvPicPr>
          <p:cNvPr id="4" name="Inhaltsplatzhalt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848" y="1690687"/>
            <a:ext cx="7411745" cy="48146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3656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Experimental </a:t>
            </a:r>
            <a:r>
              <a:rPr lang="de-DE" dirty="0" err="1"/>
              <a:t>results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EMG</a:t>
            </a:r>
          </a:p>
        </p:txBody>
      </p:sp>
      <p:pic>
        <p:nvPicPr>
          <p:cNvPr id="4" name="Inhaltsplatzhalt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016" y="1690688"/>
            <a:ext cx="7445829" cy="49887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439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Experimental </a:t>
            </a:r>
            <a:r>
              <a:rPr lang="de-DE" dirty="0" err="1"/>
              <a:t>results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EEG</a:t>
            </a:r>
          </a:p>
        </p:txBody>
      </p:sp>
      <p:pic>
        <p:nvPicPr>
          <p:cNvPr id="4" name="Inhaltsplatzhalt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937" y="1584960"/>
            <a:ext cx="7123612" cy="51293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1232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 Model v1 </a:t>
            </a:r>
            <a:r>
              <a:rPr lang="de-DE" dirty="0" err="1"/>
              <a:t>for</a:t>
            </a:r>
            <a:r>
              <a:rPr lang="de-DE" dirty="0"/>
              <a:t> H.BWC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19794"/>
            <a:ext cx="10515600" cy="478100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dirty="0"/>
              <a:t>Based on </a:t>
            </a:r>
            <a:r>
              <a:rPr lang="en-US" sz="3200" dirty="0" err="1"/>
              <a:t>CfP</a:t>
            </a:r>
            <a:r>
              <a:rPr lang="en-US" sz="3200" dirty="0"/>
              <a:t> results: HHI and Dolby will merge technologies forming Test Model for BWC v1 (TM.BWC v1)</a:t>
            </a:r>
          </a:p>
          <a:p>
            <a:r>
              <a:rPr lang="en-US" sz="3200" dirty="0"/>
              <a:t>TM.BWC v1 is planned to be an output of the ongoing VCEG meeting with editing period Dec 20, 2024</a:t>
            </a:r>
          </a:p>
          <a:p>
            <a:r>
              <a:rPr lang="en-US" sz="3200" dirty="0"/>
              <a:t>Joint software for TM.BWC v1 will be produced by HHI and Dolby by Jan 6, 2025</a:t>
            </a:r>
          </a:p>
          <a:p>
            <a:pPr marL="0" indent="0">
              <a:buNone/>
            </a:pPr>
            <a:endParaRPr lang="de-DE" sz="3200" dirty="0"/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377918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E866B1-72CC-D08B-4DB2-70A3B0E358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0DF39A-E061-A137-BE31-5B03167CB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Technologies in Test Model v1 </a:t>
            </a:r>
            <a:r>
              <a:rPr lang="de-DE" dirty="0" err="1"/>
              <a:t>for</a:t>
            </a:r>
            <a:r>
              <a:rPr lang="de-DE" dirty="0"/>
              <a:t> H.BWC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BA04E0-AFD9-DCA8-C894-9948814EB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9794"/>
            <a:ext cx="10515600" cy="478100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Flexible block partitioning with all blocks being a power of 2 between 64 and 2048</a:t>
            </a:r>
          </a:p>
          <a:p>
            <a:r>
              <a:rPr lang="en-US" dirty="0"/>
              <a:t>Block- and sample-based prediction like block-matching prediction, inter-channel prediction, least mean squares prediction in transform domain</a:t>
            </a:r>
          </a:p>
          <a:p>
            <a:r>
              <a:rPr lang="en-US" dirty="0"/>
              <a:t>Scalar and trellis coded quantization</a:t>
            </a:r>
          </a:p>
          <a:p>
            <a:r>
              <a:rPr lang="en-US" dirty="0"/>
              <a:t>Lossless coding using integer lifting transform and bypass</a:t>
            </a:r>
          </a:p>
          <a:p>
            <a:r>
              <a:rPr lang="en-US" dirty="0"/>
              <a:t>Block-based transform</a:t>
            </a:r>
          </a:p>
          <a:p>
            <a:r>
              <a:rPr lang="en-US" dirty="0"/>
              <a:t>Entropy coding via VLC and arithmetic coding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829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Next </a:t>
            </a:r>
            <a:r>
              <a:rPr lang="de-DE" dirty="0" err="1"/>
              <a:t>Steps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H.BWC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Communicate results of </a:t>
            </a:r>
            <a:r>
              <a:rPr lang="en-US" dirty="0" err="1"/>
              <a:t>CfP</a:t>
            </a:r>
            <a:r>
              <a:rPr lang="en-US" dirty="0"/>
              <a:t> including TM.BWC v1 and software with DICOM</a:t>
            </a:r>
          </a:p>
          <a:p>
            <a:r>
              <a:rPr lang="en-US" dirty="0"/>
              <a:t>Based on TM.BWC v1: experiments will be conducted starting at the Jan 2025 meeting by evaluating</a:t>
            </a:r>
          </a:p>
          <a:p>
            <a:pPr lvl="1"/>
            <a:r>
              <a:rPr lang="en-US" sz="2800" dirty="0"/>
              <a:t>Tools in TM.BWC v1</a:t>
            </a:r>
          </a:p>
          <a:p>
            <a:pPr lvl="1"/>
            <a:r>
              <a:rPr lang="en-US" sz="2800" dirty="0"/>
              <a:t>Tools from the other </a:t>
            </a:r>
            <a:r>
              <a:rPr lang="en-US" sz="2800" dirty="0" err="1"/>
              <a:t>CfP</a:t>
            </a:r>
            <a:r>
              <a:rPr lang="en-US" sz="2800" dirty="0"/>
              <a:t> submissions</a:t>
            </a:r>
            <a:endParaRPr lang="en-US" dirty="0"/>
          </a:p>
          <a:p>
            <a:r>
              <a:rPr lang="en-US" dirty="0"/>
              <a:t>Timeline beyond Jan 2025 at this moment foresees ITU-T approval by Oct 2025 – but this needs to be discussed further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7271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401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</vt:lpstr>
      <vt:lpstr>Status of H.BWC  (Presentation for joint meeting of VCEG with SC29/WG6 MPEG Audio 2024-11-06)  Contact: Jonathan Pfaff (H.BWC AHG Chair)</vt:lpstr>
      <vt:lpstr>CfP for H.BWC</vt:lpstr>
      <vt:lpstr>Experimental results: Setup</vt:lpstr>
      <vt:lpstr>Experimental results for ECG</vt:lpstr>
      <vt:lpstr>Experimental results for EMG</vt:lpstr>
      <vt:lpstr>Experimental results for EEG</vt:lpstr>
      <vt:lpstr>Test Model v1 for H.BWC</vt:lpstr>
      <vt:lpstr>Technologies in Test Model v1 for H.BWC</vt:lpstr>
      <vt:lpstr>Next Steps for H.BWC</vt:lpstr>
    </vt:vector>
  </TitlesOfParts>
  <Company>Fraunhofer-Institut für Nachrichtentechnik, HHI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on the status of H.BWC</dc:title>
  <dc:creator>Pfaff, Jonathan</dc:creator>
  <cp:lastModifiedBy>Gary Sullivan 4</cp:lastModifiedBy>
  <cp:revision>18</cp:revision>
  <dcterms:created xsi:type="dcterms:W3CDTF">2024-11-06T06:47:44Z</dcterms:created>
  <dcterms:modified xsi:type="dcterms:W3CDTF">2024-11-27T22:22:27Z</dcterms:modified>
</cp:coreProperties>
</file>