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1"/>
  </p:notesMasterIdLst>
  <p:handoutMasterIdLst>
    <p:handoutMasterId r:id="rId12"/>
  </p:handoutMasterIdLst>
  <p:sldIdLst>
    <p:sldId id="256" r:id="rId5"/>
    <p:sldId id="282" r:id="rId6"/>
    <p:sldId id="284" r:id="rId7"/>
    <p:sldId id="283" r:id="rId8"/>
    <p:sldId id="285" r:id="rId9"/>
    <p:sldId id="281" r:id="rId10"/>
  </p:sldIdLst>
  <p:sldSz cx="12434888"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1A15FF4-A00C-47C0-BE21-5070BC1ED217}">
          <p14:sldIdLst>
            <p14:sldId id="256"/>
            <p14:sldId id="282"/>
            <p14:sldId id="284"/>
            <p14:sldId id="283"/>
            <p14:sldId id="285"/>
          </p14:sldIdLst>
        </p14:section>
        <p14:section name="Untitled Section" id="{BD5AA2EC-6997-42BE-9DE4-E4419FCCBE2D}">
          <p14:sldIdLst>
            <p14:sldId id="28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72C6"/>
    <a:srgbClr val="B4009E"/>
    <a:srgbClr val="7FBA00"/>
    <a:srgbClr val="000000"/>
    <a:srgbClr val="442359"/>
    <a:srgbClr val="333333"/>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0" autoAdjust="0"/>
    <p:restoredTop sz="87719" autoAdjust="0"/>
  </p:normalViewPr>
  <p:slideViewPr>
    <p:cSldViewPr snapToObjects="1">
      <p:cViewPr varScale="1">
        <p:scale>
          <a:sx n="105" d="100"/>
          <a:sy n="105" d="100"/>
        </p:scale>
        <p:origin x="52" y="168"/>
      </p:cViewPr>
      <p:guideLst/>
    </p:cSldViewPr>
  </p:slid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83" d="100"/>
          <a:sy n="83" d="100"/>
        </p:scale>
        <p:origin x="385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E82764-4B3E-4FDE-81DD-21A3E80B3DD9}" type="datetime1">
              <a:rPr lang="en-US" altLang="zh-CN" smtClean="0">
                <a:latin typeface="Segoe UI" pitchFamily="34" charset="0"/>
              </a:rPr>
              <a:t>6/23/2015</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2013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2BFCBE7-12C6-446F-9401-8293029EEFA3}" type="datetime1">
              <a:rPr lang="en-US" altLang="zh-CN" smtClean="0"/>
              <a:t>6/23/2015</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zh-CN" alt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FEA4E97-3D59-4475-B7EF-9BF158AA7F71}" type="datetime1">
              <a:rPr lang="en-US" altLang="zh-CN" smtClean="0"/>
              <a:t>6/23/2015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877024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4050" y="3954457"/>
            <a:ext cx="10956610" cy="1830388"/>
          </a:xfrm>
          <a:noFill/>
        </p:spPr>
        <p:txBody>
          <a:bodyPr lIns="146304" tIns="109728" rIns="146304" bIns="109728">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4051" y="2117165"/>
            <a:ext cx="10972333"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7459" y="479494"/>
            <a:ext cx="2560430" cy="411378"/>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365491" y="1211287"/>
            <a:ext cx="9753185"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365491" y="1209973"/>
            <a:ext cx="9753185"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052" y="2125666"/>
            <a:ext cx="11704668"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468" y="2125666"/>
            <a:ext cx="11703822"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596" y="2125666"/>
            <a:ext cx="11703822"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364052" y="295276"/>
            <a:ext cx="11704668" cy="915988"/>
          </a:xfrm>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4051" y="1211265"/>
            <a:ext cx="11704670" cy="19697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94" indent="0">
              <a:buNone/>
              <a:defRPr/>
            </a:lvl3pPr>
            <a:lvl4pPr marL="457189" indent="0">
              <a:buNone/>
              <a:defRPr/>
            </a:lvl4pPr>
            <a:lvl5pPr marL="68578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4051" y="1212851"/>
            <a:ext cx="11704670" cy="19697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94" indent="0">
              <a:buNone/>
              <a:defRPr/>
            </a:lvl3pPr>
            <a:lvl4pPr marL="457189" indent="0">
              <a:buNone/>
              <a:defRPr/>
            </a:lvl4pPr>
            <a:lvl5pPr marL="68578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4051" y="1212852"/>
            <a:ext cx="11704670" cy="2037481"/>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4051" y="1212852"/>
            <a:ext cx="11704670" cy="2037481"/>
          </a:xfrm>
        </p:spPr>
        <p:txBody>
          <a:bodyPr wrap="square">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4050" y="1212849"/>
            <a:ext cx="5608081"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0" indent="0">
              <a:buNone/>
              <a:tabLst/>
              <a:defRPr sz="2000"/>
            </a:lvl3pPr>
            <a:lvl4pPr marL="460364" indent="0">
              <a:buNone/>
              <a:defRPr/>
            </a:lvl4pPr>
            <a:lvl5pPr marL="68578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59792" y="1212849"/>
            <a:ext cx="5608928"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0" indent="0">
              <a:buNone/>
              <a:tabLst/>
              <a:defRPr sz="2000"/>
            </a:lvl3pPr>
            <a:lvl4pPr marL="460364" indent="0">
              <a:buNone/>
              <a:defRPr/>
            </a:lvl4pPr>
            <a:lvl5pPr marL="68578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4050" y="1212849"/>
            <a:ext cx="5608081"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0" indent="0">
              <a:buNone/>
              <a:tabLst/>
              <a:defRPr sz="2000"/>
            </a:lvl3pPr>
            <a:lvl4pPr marL="460364" indent="0">
              <a:buNone/>
              <a:defRPr/>
            </a:lvl4pPr>
            <a:lvl5pPr marL="68578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70" y="1212849"/>
            <a:ext cx="5608081"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0" indent="0">
              <a:buNone/>
              <a:tabLst/>
              <a:defRPr sz="2000"/>
            </a:lvl3pPr>
            <a:lvl4pPr marL="460364" indent="0">
              <a:buNone/>
              <a:defRPr/>
            </a:lvl4pPr>
            <a:lvl5pPr marL="68578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364051" y="2125663"/>
            <a:ext cx="8534037"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364051" y="2125678"/>
            <a:ext cx="8534037" cy="1828786"/>
          </a:xfrm>
          <a:noFill/>
        </p:spPr>
        <p:txBody>
          <a:bodyPr lIns="146304" tIns="91440" rIns="146304" bIns="91440" anchor="t" anchorCtr="0"/>
          <a:lstStyle>
            <a:lvl1pPr>
              <a:defRPr sz="54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364051" y="3955790"/>
            <a:ext cx="85340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7459" y="479494"/>
            <a:ext cx="2560430" cy="411378"/>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4050" y="1212852"/>
            <a:ext cx="5608081" cy="2536079"/>
          </a:xfrm>
        </p:spPr>
        <p:txBody>
          <a:bodyPr wrap="square">
            <a:spAutoFit/>
          </a:bodyPr>
          <a:lstStyle>
            <a:lvl1pPr marL="287331" indent="-287331">
              <a:spcBef>
                <a:spcPts val="1224"/>
              </a:spcBef>
              <a:buClr>
                <a:schemeClr val="tx1"/>
              </a:buClr>
              <a:buFont typeface="Arial" pitchFamily="34" charset="0"/>
              <a:buChar char="•"/>
              <a:defRPr sz="3600"/>
            </a:lvl1pPr>
            <a:lvl2pPr marL="531153" indent="-233189">
              <a:defRPr sz="2400"/>
            </a:lvl2pPr>
            <a:lvl3pPr marL="699568" indent="-168415">
              <a:tabLst/>
              <a:defRPr sz="2000"/>
            </a:lvl3pPr>
            <a:lvl4pPr marL="880936" indent="-181370">
              <a:defRPr/>
            </a:lvl4pPr>
            <a:lvl5pPr marL="1049351" indent="-1684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70" y="1212852"/>
            <a:ext cx="5607449" cy="2536079"/>
          </a:xfrm>
        </p:spPr>
        <p:txBody>
          <a:bodyPr wrap="square">
            <a:spAutoFit/>
          </a:bodyPr>
          <a:lstStyle>
            <a:lvl1pPr marL="287331" indent="-287331">
              <a:spcBef>
                <a:spcPts val="1224"/>
              </a:spcBef>
              <a:buClr>
                <a:schemeClr val="tx1"/>
              </a:buClr>
              <a:buFont typeface="Arial" pitchFamily="34" charset="0"/>
              <a:buChar char="•"/>
              <a:defRPr sz="3600"/>
            </a:lvl1pPr>
            <a:lvl2pPr marL="531153" indent="-233189">
              <a:defRPr sz="2400"/>
            </a:lvl2pPr>
            <a:lvl3pPr marL="699568" indent="-168415">
              <a:tabLst/>
              <a:defRPr sz="2000"/>
            </a:lvl3pPr>
            <a:lvl4pPr marL="880936" indent="-181370">
              <a:defRPr/>
            </a:lvl4pPr>
            <a:lvl5pPr marL="1049351" indent="-1684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2852"/>
            <a:ext cx="5608081" cy="2536079"/>
          </a:xfrm>
        </p:spPr>
        <p:txBody>
          <a:bodyPr wrap="square">
            <a:spAutoFit/>
          </a:bodyPr>
          <a:lstStyle>
            <a:lvl1pPr marL="287331" indent="-2873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53" indent="-233189">
              <a:defRPr sz="2400"/>
            </a:lvl2pPr>
            <a:lvl3pPr marL="699568" indent="-168415">
              <a:tabLst/>
              <a:defRPr sz="2000"/>
            </a:lvl3pPr>
            <a:lvl4pPr marL="880936" indent="-181370">
              <a:defRPr/>
            </a:lvl4pPr>
            <a:lvl5pPr marL="1049351" indent="-1684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70" y="1212852"/>
            <a:ext cx="5607449" cy="2536079"/>
          </a:xfrm>
        </p:spPr>
        <p:txBody>
          <a:bodyPr wrap="square">
            <a:spAutoFit/>
          </a:bodyPr>
          <a:lstStyle>
            <a:lvl1pPr marL="287331" indent="-2873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53" indent="-233189">
              <a:defRPr sz="2400"/>
            </a:lvl2pPr>
            <a:lvl3pPr marL="699568" indent="-168415">
              <a:tabLst/>
              <a:defRPr sz="2000"/>
            </a:lvl3pPr>
            <a:lvl4pPr marL="880936" indent="-181370">
              <a:defRPr/>
            </a:lvl4pPr>
            <a:lvl5pPr marL="1049351" indent="-16841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49"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4052" y="1221161"/>
            <a:ext cx="11704668"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4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4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7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4052" y="1211264"/>
            <a:ext cx="11704668" cy="2443746"/>
          </a:xfrm>
          <a:prstGeom prst="rect">
            <a:avLst/>
          </a:prstGeom>
        </p:spPr>
        <p:txBody>
          <a:bodyPr/>
          <a:lstStyle>
            <a:lvl1pPr marL="290506" indent="-29050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86" indent="-280981">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92" indent="-29050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86" indent="-22859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80" indent="-22859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10" name="Picture 9"/>
          <p:cNvPicPr preferRelativeResize="0">
            <a:picLocks noChangeAspect="1"/>
          </p:cNvPicPr>
          <p:nvPr userDrawn="1"/>
        </p:nvPicPr>
        <p:blipFill rotWithShape="1">
          <a:blip r:embed="rId2">
            <a:extLst>
              <a:ext uri="{28A0092B-C50C-407E-A947-70E740481C1C}">
                <a14:useLocalDpi xmlns:a14="http://schemas.microsoft.com/office/drawing/2010/main" val="0"/>
              </a:ext>
            </a:extLst>
          </a:blip>
          <a:srcRect l="21570" r="3226"/>
          <a:stretch/>
        </p:blipFill>
        <p:spPr>
          <a:xfrm>
            <a:off x="-1" y="-7620"/>
            <a:ext cx="12434888" cy="6994524"/>
          </a:xfrm>
          <a:prstGeom prst="rect">
            <a:avLst/>
          </a:prstGeom>
        </p:spPr>
      </p:pic>
      <p:sp>
        <p:nvSpPr>
          <p:cNvPr id="18" name="Rectangle 17"/>
          <p:cNvSpPr/>
          <p:nvPr userDrawn="1"/>
        </p:nvSpPr>
        <p:spPr bwMode="gray">
          <a:xfrm>
            <a:off x="364051" y="2125663"/>
            <a:ext cx="6095741" cy="3657600"/>
          </a:xfrm>
          <a:prstGeom prst="rect">
            <a:avLst/>
          </a:prstGeom>
          <a:solidFill>
            <a:schemeClr val="accent1">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4050" y="2125663"/>
            <a:ext cx="6095743" cy="1828800"/>
          </a:xfrm>
          <a:noFill/>
        </p:spPr>
        <p:txBody>
          <a:bodyPr lIns="146304" tIns="91440" rIns="146304" bIns="91440" anchor="t" anchorCtr="0"/>
          <a:lstStyle>
            <a:lvl1pPr>
              <a:defRPr sz="48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364553" y="3954460"/>
            <a:ext cx="6095241" cy="1825625"/>
          </a:xfrm>
        </p:spPr>
        <p:txBody>
          <a:bodyPr tIns="109728" bIns="109728">
            <a:noAutofit/>
          </a:bodyPr>
          <a:lstStyle>
            <a:lvl1pPr marL="0" indent="0">
              <a:spcBef>
                <a:spcPts val="0"/>
              </a:spcBef>
              <a:buNone/>
              <a:defRPr sz="3200" baseline="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59" y="479494"/>
            <a:ext cx="2560430" cy="411378"/>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14841" r="10155"/>
          <a:stretch/>
        </p:blipFill>
        <p:spPr>
          <a:xfrm>
            <a:off x="2" y="3"/>
            <a:ext cx="12434888" cy="6994525"/>
          </a:xfrm>
          <a:prstGeom prst="rect">
            <a:avLst/>
          </a:prstGeom>
        </p:spPr>
      </p:pic>
      <p:sp>
        <p:nvSpPr>
          <p:cNvPr id="17" name="Rectangle 16"/>
          <p:cNvSpPr/>
          <p:nvPr userDrawn="1"/>
        </p:nvSpPr>
        <p:spPr bwMode="gray">
          <a:xfrm>
            <a:off x="365596" y="2125663"/>
            <a:ext cx="6095741" cy="3657600"/>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5531" y="2123925"/>
            <a:ext cx="6095741" cy="1830538"/>
          </a:xfrm>
          <a:noFill/>
        </p:spPr>
        <p:txBody>
          <a:bodyPr lIns="146304" tIns="91440" rIns="146304" bIns="91440" anchor="t" anchorCtr="0"/>
          <a:lstStyle>
            <a:lvl1pPr>
              <a:defRPr sz="48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365531" y="3957642"/>
            <a:ext cx="6095741" cy="1825625"/>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59" y="479494"/>
            <a:ext cx="2560430" cy="411378"/>
          </a:xfrm>
          <a:prstGeom prst="rect">
            <a:avLst/>
          </a:prstGeom>
        </p:spPr>
      </p:pic>
    </p:spTree>
    <p:extLst>
      <p:ext uri="{BB962C8B-B14F-4D97-AF65-F5344CB8AC3E}">
        <p14:creationId xmlns:p14="http://schemas.microsoft.com/office/powerpoint/2010/main" val="41451813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l="2615" t="9" r="22292" b="-10"/>
          <a:stretch/>
        </p:blipFill>
        <p:spPr bwMode="gray">
          <a:xfrm flipH="1">
            <a:off x="2" y="4"/>
            <a:ext cx="12434888" cy="6994525"/>
          </a:xfrm>
          <a:prstGeom prst="rect">
            <a:avLst/>
          </a:prstGeom>
        </p:spPr>
      </p:pic>
      <p:sp>
        <p:nvSpPr>
          <p:cNvPr id="17" name="Rectangle 16"/>
          <p:cNvSpPr/>
          <p:nvPr userDrawn="1"/>
        </p:nvSpPr>
        <p:spPr bwMode="gray">
          <a:xfrm>
            <a:off x="365531" y="2125663"/>
            <a:ext cx="6095741" cy="3657600"/>
          </a:xfrm>
          <a:prstGeom prst="rect">
            <a:avLst/>
          </a:prstGeom>
          <a:solidFill>
            <a:schemeClr val="accent2">
              <a:alpha val="7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5531" y="2123925"/>
            <a:ext cx="6095741" cy="1830538"/>
          </a:xfrm>
          <a:noFill/>
        </p:spPr>
        <p:txBody>
          <a:bodyPr lIns="146304" tIns="91440" rIns="146304" bIns="91440" anchor="t" anchorCtr="0"/>
          <a:lstStyle>
            <a:lvl1pPr>
              <a:defRPr sz="48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365531" y="3957642"/>
            <a:ext cx="6095741" cy="1825625"/>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smtClean="0"/>
              <a:t>Click to edit Master text styles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59" y="479497"/>
            <a:ext cx="2560430" cy="411377"/>
          </a:xfrm>
          <a:prstGeom prst="rect">
            <a:avLst/>
          </a:prstGeom>
        </p:spPr>
      </p:pic>
    </p:spTree>
    <p:extLst>
      <p:ext uri="{BB962C8B-B14F-4D97-AF65-F5344CB8AC3E}">
        <p14:creationId xmlns:p14="http://schemas.microsoft.com/office/powerpoint/2010/main" val="594675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895" t="14739" r="27678" b="6913"/>
          <a:stretch/>
        </p:blipFill>
        <p:spPr>
          <a:xfrm>
            <a:off x="2" y="0"/>
            <a:ext cx="12434888" cy="6994524"/>
          </a:xfrm>
          <a:prstGeom prst="rect">
            <a:avLst/>
          </a:prstGeom>
        </p:spPr>
      </p:pic>
      <p:sp>
        <p:nvSpPr>
          <p:cNvPr id="17" name="Rectangle 16"/>
          <p:cNvSpPr/>
          <p:nvPr userDrawn="1"/>
        </p:nvSpPr>
        <p:spPr bwMode="gray">
          <a:xfrm>
            <a:off x="366139" y="2125663"/>
            <a:ext cx="7314889"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4551" y="2123925"/>
            <a:ext cx="7314889" cy="1830538"/>
          </a:xfrm>
          <a:noFill/>
        </p:spPr>
        <p:txBody>
          <a:bodyPr lIns="146304" tIns="91440" rIns="146304" bIns="91440" anchor="t" anchorCtr="0"/>
          <a:lstStyle>
            <a:lvl1pPr>
              <a:defRPr sz="54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364551" y="3946526"/>
            <a:ext cx="7314889" cy="1828800"/>
          </a:xfrm>
          <a:noFill/>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60" y="479494"/>
            <a:ext cx="2560434" cy="411378"/>
          </a:xfrm>
          <a:prstGeom prst="rect">
            <a:avLst/>
          </a:prstGeom>
        </p:spPr>
      </p:pic>
    </p:spTree>
    <p:extLst>
      <p:ext uri="{BB962C8B-B14F-4D97-AF65-F5344CB8AC3E}">
        <p14:creationId xmlns:p14="http://schemas.microsoft.com/office/powerpoint/2010/main" val="1929004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7" name="Picture 6"/>
          <p:cNvPicPr>
            <a:picLocks/>
          </p:cNvPicPr>
          <p:nvPr userDrawn="1"/>
        </p:nvPicPr>
        <p:blipFill rotWithShape="1">
          <a:blip r:embed="rId2">
            <a:extLst>
              <a:ext uri="{28A0092B-C50C-407E-A947-70E740481C1C}">
                <a14:useLocalDpi xmlns:a14="http://schemas.microsoft.com/office/drawing/2010/main" val="0"/>
              </a:ext>
            </a:extLst>
          </a:blip>
          <a:srcRect l="14520" t="-117" r="10501" b="118"/>
          <a:stretch/>
        </p:blipFill>
        <p:spPr>
          <a:xfrm>
            <a:off x="2" y="-1"/>
            <a:ext cx="12434888" cy="6994526"/>
          </a:xfrm>
          <a:prstGeom prst="rect">
            <a:avLst/>
          </a:prstGeom>
        </p:spPr>
      </p:pic>
      <p:sp>
        <p:nvSpPr>
          <p:cNvPr id="18" name="Rectangle 17"/>
          <p:cNvSpPr/>
          <p:nvPr userDrawn="1"/>
        </p:nvSpPr>
        <p:spPr bwMode="gray">
          <a:xfrm>
            <a:off x="365531" y="1211264"/>
            <a:ext cx="6095741" cy="3657600"/>
          </a:xfrm>
          <a:prstGeom prst="rect">
            <a:avLst/>
          </a:prstGeom>
          <a:solidFill>
            <a:schemeClr val="accent4">
              <a:alpha val="7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5531" y="1211267"/>
            <a:ext cx="6095741" cy="1828801"/>
          </a:xfrm>
          <a:noFill/>
        </p:spPr>
        <p:txBody>
          <a:bodyPr vert="horz" wrap="square" lIns="146304" tIns="91440" rIns="146304" bIns="91440" rtlCol="0" anchor="t" anchorCtr="0">
            <a:noAutofit/>
          </a:bodyPr>
          <a:lstStyle>
            <a:lvl1pPr>
              <a:defRPr lang="en-US" sz="48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365531" y="3040063"/>
            <a:ext cx="6095741" cy="1828800"/>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60" y="479494"/>
            <a:ext cx="2560434" cy="411378"/>
          </a:xfrm>
          <a:prstGeom prst="rect">
            <a:avLst/>
          </a:prstGeom>
        </p:spPr>
      </p:pic>
    </p:spTree>
    <p:extLst>
      <p:ext uri="{BB962C8B-B14F-4D97-AF65-F5344CB8AC3E}">
        <p14:creationId xmlns:p14="http://schemas.microsoft.com/office/powerpoint/2010/main" val="23591074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8 ">
    <p:spTree>
      <p:nvGrpSpPr>
        <p:cNvPr id="1" name=""/>
        <p:cNvGrpSpPr/>
        <p:nvPr/>
      </p:nvGrpSpPr>
      <p:grpSpPr>
        <a:xfrm>
          <a:off x="0" y="0"/>
          <a:ext cx="0" cy="0"/>
          <a:chOff x="0" y="0"/>
          <a:chExt cx="0" cy="0"/>
        </a:xfrm>
      </p:grpSpPr>
      <p:pic>
        <p:nvPicPr>
          <p:cNvPr id="10" name="Picture 2"/>
          <p:cNvPicPr preferRelativeResize="0">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 y="3"/>
            <a:ext cx="12434888" cy="6994525"/>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365531" y="2125663"/>
            <a:ext cx="7314889" cy="3657600"/>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365531" y="2125663"/>
            <a:ext cx="7314889" cy="1828800"/>
          </a:xfrm>
          <a:noFill/>
        </p:spPr>
        <p:txBody>
          <a:bodyPr lIns="146304" tIns="91440" rIns="146304" bIns="91440" anchor="t" anchorCtr="0"/>
          <a:lstStyle>
            <a:lvl1pPr>
              <a:defRPr sz="48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365531" y="3952875"/>
            <a:ext cx="7314889"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607459" y="479494"/>
            <a:ext cx="2560430" cy="411378"/>
          </a:xfrm>
          <a:prstGeom prst="rect">
            <a:avLst/>
          </a:prstGeom>
        </p:spPr>
      </p:pic>
    </p:spTree>
    <p:extLst>
      <p:ext uri="{BB962C8B-B14F-4D97-AF65-F5344CB8AC3E}">
        <p14:creationId xmlns:p14="http://schemas.microsoft.com/office/powerpoint/2010/main" val="2930450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365491" y="1211287"/>
            <a:ext cx="9753185"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365491" y="1209973"/>
            <a:ext cx="9753185"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5596" y="3954466"/>
            <a:ext cx="9753185"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052" y="295278"/>
            <a:ext cx="11704668"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364051" y="1212853"/>
            <a:ext cx="11704670" cy="20374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5400000">
            <a:off x="10582586" y="1876123"/>
            <a:ext cx="4298019" cy="545778"/>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166" r:id="rId2"/>
    <p:sldLayoutId id="2147484163" r:id="rId3"/>
    <p:sldLayoutId id="2147484169" r:id="rId4"/>
    <p:sldLayoutId id="2147484170" r:id="rId5"/>
    <p:sldLayoutId id="2147484173" r:id="rId6"/>
    <p:sldLayoutId id="2147484172" r:id="rId7"/>
    <p:sldLayoutId id="2147484162" r:id="rId8"/>
    <p:sldLayoutId id="2147484105" r:id="rId9"/>
    <p:sldLayoutId id="2147484182" r:id="rId10"/>
    <p:sldLayoutId id="2147484130" r:id="rId11"/>
    <p:sldLayoutId id="2147484101" r:id="rId12"/>
    <p:sldLayoutId id="2147484102" r:id="rId13"/>
    <p:sldLayoutId id="2147484087" r:id="rId14"/>
    <p:sldLayoutId id="2147484098" r:id="rId15"/>
    <p:sldLayoutId id="2147484086" r:id="rId16"/>
    <p:sldLayoutId id="2147484107" r:id="rId17"/>
    <p:sldLayoutId id="2147484099" r:id="rId18"/>
    <p:sldLayoutId id="2147484100" r:id="rId19"/>
    <p:sldLayoutId id="2147484089" r:id="rId20"/>
    <p:sldLayoutId id="2147484106" r:id="rId21"/>
    <p:sldLayoutId id="2147484092" r:id="rId22"/>
    <p:sldLayoutId id="2147484093" r:id="rId23"/>
    <p:sldLayoutId id="2147484127" r:id="rId24"/>
    <p:sldLayoutId id="2147484128" r:id="rId25"/>
    <p:sldLayoutId id="2147484129" r:id="rId26"/>
    <p:sldLayoutId id="2147484094" r:id="rId27"/>
    <p:sldLayoutId id="2147484096" r:id="rId28"/>
  </p:sldLayoutIdLst>
  <p:transition>
    <p:fade/>
  </p:transition>
  <p:timing>
    <p:tnLst>
      <p:par>
        <p:cTn id="1" dur="indefinite" restart="never" nodeType="tmRoot"/>
      </p:par>
    </p:tnLst>
  </p:timing>
  <p:hf hdr="0" ftr="0" dt="0"/>
  <p:txStyles>
    <p:titleStyle>
      <a:lvl1pPr algn="l" defTabSz="932719"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92" marR="0" indent="-342892" algn="l" defTabSz="932719"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186" marR="0" indent="-241294" algn="l" defTabSz="93271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80" marR="0" indent="-228594" algn="l" defTabSz="93271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75" marR="0" indent="-228594" algn="l" defTabSz="93271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269" marR="0" indent="-228594" algn="l" defTabSz="93271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976" indent="-233180"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7" indent="-233180"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6" indent="-233180"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0"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19" rtl="0" eaLnBrk="1" latinLnBrk="0" hangingPunct="1">
        <a:defRPr sz="1800" kern="1200">
          <a:solidFill>
            <a:schemeClr val="tx1"/>
          </a:solidFill>
          <a:latin typeface="+mn-lt"/>
          <a:ea typeface="+mn-ea"/>
          <a:cs typeface="+mn-cs"/>
        </a:defRPr>
      </a:lvl1pPr>
      <a:lvl2pPr marL="466359" algn="l" defTabSz="932719" rtl="0" eaLnBrk="1" latinLnBrk="0" hangingPunct="1">
        <a:defRPr sz="1800" kern="1200">
          <a:solidFill>
            <a:schemeClr val="tx1"/>
          </a:solidFill>
          <a:latin typeface="+mn-lt"/>
          <a:ea typeface="+mn-ea"/>
          <a:cs typeface="+mn-cs"/>
        </a:defRPr>
      </a:lvl2pPr>
      <a:lvl3pPr marL="932719" algn="l" defTabSz="932719" rtl="0" eaLnBrk="1" latinLnBrk="0" hangingPunct="1">
        <a:defRPr sz="1800" kern="1200">
          <a:solidFill>
            <a:schemeClr val="tx1"/>
          </a:solidFill>
          <a:latin typeface="+mn-lt"/>
          <a:ea typeface="+mn-ea"/>
          <a:cs typeface="+mn-cs"/>
        </a:defRPr>
      </a:lvl3pPr>
      <a:lvl4pPr marL="1399078" algn="l" defTabSz="932719" rtl="0" eaLnBrk="1" latinLnBrk="0" hangingPunct="1">
        <a:defRPr sz="1800" kern="1200">
          <a:solidFill>
            <a:schemeClr val="tx1"/>
          </a:solidFill>
          <a:latin typeface="+mn-lt"/>
          <a:ea typeface="+mn-ea"/>
          <a:cs typeface="+mn-cs"/>
        </a:defRPr>
      </a:lvl4pPr>
      <a:lvl5pPr marL="1865438" algn="l" defTabSz="932719" rtl="0" eaLnBrk="1" latinLnBrk="0" hangingPunct="1">
        <a:defRPr sz="1800" kern="1200">
          <a:solidFill>
            <a:schemeClr val="tx1"/>
          </a:solidFill>
          <a:latin typeface="+mn-lt"/>
          <a:ea typeface="+mn-ea"/>
          <a:cs typeface="+mn-cs"/>
        </a:defRPr>
      </a:lvl5pPr>
      <a:lvl6pPr marL="2331798" algn="l" defTabSz="932719" rtl="0" eaLnBrk="1" latinLnBrk="0" hangingPunct="1">
        <a:defRPr sz="1800" kern="1200">
          <a:solidFill>
            <a:schemeClr val="tx1"/>
          </a:solidFill>
          <a:latin typeface="+mn-lt"/>
          <a:ea typeface="+mn-ea"/>
          <a:cs typeface="+mn-cs"/>
        </a:defRPr>
      </a:lvl6pPr>
      <a:lvl7pPr marL="2798156" algn="l" defTabSz="932719" rtl="0" eaLnBrk="1" latinLnBrk="0" hangingPunct="1">
        <a:defRPr sz="1800" kern="1200">
          <a:solidFill>
            <a:schemeClr val="tx1"/>
          </a:solidFill>
          <a:latin typeface="+mn-lt"/>
          <a:ea typeface="+mn-ea"/>
          <a:cs typeface="+mn-cs"/>
        </a:defRPr>
      </a:lvl7pPr>
      <a:lvl8pPr marL="3264515" algn="l" defTabSz="932719" rtl="0" eaLnBrk="1" latinLnBrk="0" hangingPunct="1">
        <a:defRPr sz="1800" kern="1200">
          <a:solidFill>
            <a:schemeClr val="tx1"/>
          </a:solidFill>
          <a:latin typeface="+mn-lt"/>
          <a:ea typeface="+mn-ea"/>
          <a:cs typeface="+mn-cs"/>
        </a:defRPr>
      </a:lvl8pPr>
      <a:lvl9pPr marL="3730876" algn="l" defTabSz="932719"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31" userDrawn="1">
          <p15:clr>
            <a:srgbClr val="5ACBF0"/>
          </p15:clr>
        </p15:guide>
        <p15:guide id="2" pos="999" userDrawn="1">
          <p15:clr>
            <a:srgbClr val="5ACBF0"/>
          </p15:clr>
        </p15:guide>
        <p15:guide id="3" pos="1767" userDrawn="1">
          <p15:clr>
            <a:srgbClr val="5ACBF0"/>
          </p15:clr>
        </p15:guide>
        <p15:guide id="4" pos="2535" userDrawn="1">
          <p15:clr>
            <a:srgbClr val="5ACBF0"/>
          </p15:clr>
        </p15:guide>
        <p15:guide id="5" pos="3303" userDrawn="1">
          <p15:clr>
            <a:srgbClr val="5ACBF0"/>
          </p15:clr>
        </p15:guide>
        <p15:guide id="6" pos="4070" userDrawn="1">
          <p15:clr>
            <a:srgbClr val="5ACBF0"/>
          </p15:clr>
        </p15:guide>
        <p15:guide id="7" pos="4838" userDrawn="1">
          <p15:clr>
            <a:srgbClr val="5ACBF0"/>
          </p15:clr>
        </p15:guide>
        <p15:guide id="8" pos="5606" userDrawn="1">
          <p15:clr>
            <a:srgbClr val="5ACBF0"/>
          </p15:clr>
        </p15:guide>
        <p15:guide id="9" pos="6374" userDrawn="1">
          <p15:clr>
            <a:srgbClr val="5ACBF0"/>
          </p15:clr>
        </p15:guide>
        <p15:guide id="10" pos="7142" userDrawn="1">
          <p15:clr>
            <a:srgbClr val="5ACBF0"/>
          </p15:clr>
        </p15:guide>
        <p15:guide id="11" pos="7602" userDrawn="1">
          <p15:clr>
            <a:srgbClr val="5ACBF0"/>
          </p15:clr>
        </p15:guide>
        <p15:guide id="12" pos="384" userDrawn="1">
          <p15:clr>
            <a:srgbClr val="C35EA4"/>
          </p15:clr>
        </p15:guide>
        <p15:guide id="13" pos="7449" userDrawn="1">
          <p15:clr>
            <a:srgbClr val="C35EA4"/>
          </p15:clr>
        </p15:guide>
        <p15:guide id="14" orient="horz" pos="187" userDrawn="1">
          <p15:clr>
            <a:srgbClr val="5ACBF0"/>
          </p15:clr>
        </p15:guide>
        <p15:guide id="15" orient="horz" pos="763" userDrawn="1">
          <p15:clr>
            <a:srgbClr val="5ACBF0"/>
          </p15:clr>
        </p15:guide>
        <p15:guide id="16" orient="horz" pos="1339" userDrawn="1">
          <p15:clr>
            <a:srgbClr val="5ACBF0"/>
          </p15:clr>
        </p15:guide>
        <p15:guide id="17" orient="horz" pos="1915" userDrawn="1">
          <p15:clr>
            <a:srgbClr val="5ACBF0"/>
          </p15:clr>
        </p15:guide>
        <p15:guide id="18" orient="horz" pos="2491" userDrawn="1">
          <p15:clr>
            <a:srgbClr val="5ACBF0"/>
          </p15:clr>
        </p15:guide>
        <p15:guide id="19" orient="horz" pos="3067" userDrawn="1">
          <p15:clr>
            <a:srgbClr val="5ACBF0"/>
          </p15:clr>
        </p15:guide>
        <p15:guide id="20" orient="horz" pos="3643" userDrawn="1">
          <p15:clr>
            <a:srgbClr val="5ACBF0"/>
          </p15:clr>
        </p15:guide>
        <p15:guide id="21" orient="horz" pos="4219" userDrawn="1">
          <p15:clr>
            <a:srgbClr val="5ACBF0"/>
          </p15:clr>
        </p15:guide>
        <p15:guide id="22" orient="horz" pos="4104" userDrawn="1">
          <p15:clr>
            <a:srgbClr val="C35EA4"/>
          </p15:clr>
        </p15:guide>
        <p15:guide id="23" orient="horz" pos="302"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7.xml"/><Relationship Id="rId5" Type="http://schemas.openxmlformats.org/officeDocument/2006/relationships/image" Target="../media/image15.emf"/><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4051" y="2125678"/>
            <a:ext cx="8444193" cy="1828786"/>
          </a:xfrm>
          <a:solidFill>
            <a:srgbClr val="0072C6"/>
          </a:solidFill>
        </p:spPr>
        <p:txBody>
          <a:bodyPr/>
          <a:lstStyle/>
          <a:p>
            <a:r>
              <a:rPr lang="en-US" sz="3600" dirty="0" smtClean="0"/>
              <a:t>VCEG-AZ08: Enhancement </a:t>
            </a:r>
            <a:r>
              <a:rPr lang="en-US" sz="3600" dirty="0"/>
              <a:t>of HEVC using Signal Dependent Transform (SDT)</a:t>
            </a:r>
            <a:endParaRPr lang="zh-CN" altLang="en-US" sz="3250" dirty="0"/>
          </a:p>
        </p:txBody>
      </p:sp>
      <p:sp>
        <p:nvSpPr>
          <p:cNvPr id="5" name="Text Placeholder 4"/>
          <p:cNvSpPr>
            <a:spLocks noGrp="1"/>
          </p:cNvSpPr>
          <p:nvPr>
            <p:ph type="body" sz="quarter" idx="12"/>
          </p:nvPr>
        </p:nvSpPr>
        <p:spPr>
          <a:xfrm>
            <a:off x="502445" y="3802062"/>
            <a:ext cx="8229600" cy="1828007"/>
          </a:xfrm>
        </p:spPr>
        <p:txBody>
          <a:bodyPr/>
          <a:lstStyle/>
          <a:p>
            <a:r>
              <a:rPr lang="en-US" altLang="zh-CN" sz="2800" dirty="0" smtClean="0"/>
              <a:t>Cuiling Lan, </a:t>
            </a:r>
            <a:r>
              <a:rPr lang="en-US" altLang="zh-CN" sz="2800" dirty="0"/>
              <a:t>Jizheng </a:t>
            </a:r>
            <a:r>
              <a:rPr lang="en-US" altLang="zh-CN" sz="2800" dirty="0" smtClean="0"/>
              <a:t>Xu and Feng Wu</a:t>
            </a:r>
            <a:endParaRPr lang="en-US" altLang="zh-CN" sz="2800" dirty="0"/>
          </a:p>
          <a:p>
            <a:endParaRPr lang="en-US" altLang="zh-CN" sz="2400" dirty="0" smtClean="0"/>
          </a:p>
          <a:p>
            <a:r>
              <a:rPr lang="en-US" altLang="zh-CN" sz="2400" dirty="0" smtClean="0"/>
              <a:t>Microsoft Corp.</a:t>
            </a:r>
          </a:p>
          <a:p>
            <a:r>
              <a:rPr lang="en-US" altLang="zh-CN" sz="2400" dirty="0" smtClean="0"/>
              <a:t>University of Science and Technology of China</a:t>
            </a:r>
            <a:endParaRPr lang="en-US" altLang="zh-CN" sz="2400" dirty="0"/>
          </a:p>
        </p:txBody>
      </p:sp>
    </p:spTree>
    <p:extLst>
      <p:ext uri="{BB962C8B-B14F-4D97-AF65-F5344CB8AC3E}">
        <p14:creationId xmlns:p14="http://schemas.microsoft.com/office/powerpoint/2010/main" val="594450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6244" y="3192462"/>
            <a:ext cx="11704670" cy="2511457"/>
          </a:xfrm>
        </p:spPr>
        <p:txBody>
          <a:bodyPr/>
          <a:lstStyle/>
          <a:p>
            <a:r>
              <a:rPr lang="en-US" dirty="0" smtClean="0"/>
              <a:t>Get the statistics on the fly</a:t>
            </a:r>
          </a:p>
          <a:p>
            <a:pPr lvl="1"/>
            <a:r>
              <a:rPr lang="en-US" dirty="0" smtClean="0"/>
              <a:t>Similar to template matching</a:t>
            </a:r>
          </a:p>
          <a:p>
            <a:r>
              <a:rPr lang="en-US" dirty="0" smtClean="0"/>
              <a:t>Calculate the KLT </a:t>
            </a:r>
            <a:r>
              <a:rPr lang="en-US" dirty="0" smtClean="0"/>
              <a:t>for each block</a:t>
            </a:r>
          </a:p>
          <a:p>
            <a:pPr lvl="1"/>
            <a:r>
              <a:rPr lang="en-US" dirty="0" smtClean="0"/>
              <a:t>For both encoder and decoder</a:t>
            </a:r>
          </a:p>
          <a:p>
            <a:pPr lvl="1"/>
            <a:endParaRPr lang="en-US" dirty="0" smtClean="0"/>
          </a:p>
        </p:txBody>
      </p:sp>
      <p:sp>
        <p:nvSpPr>
          <p:cNvPr id="3" name="Title 2"/>
          <p:cNvSpPr>
            <a:spLocks noGrp="1"/>
          </p:cNvSpPr>
          <p:nvPr>
            <p:ph type="title"/>
          </p:nvPr>
        </p:nvSpPr>
        <p:spPr/>
        <p:txBody>
          <a:bodyPr/>
          <a:lstStyle/>
          <a:p>
            <a:r>
              <a:rPr lang="en-US" dirty="0" smtClean="0"/>
              <a:t>Signal Dependent </a:t>
            </a:r>
            <a:r>
              <a:rPr lang="en-US" dirty="0" smtClean="0"/>
              <a:t>Transform - idea</a:t>
            </a:r>
            <a:endParaRPr lang="en-US" dirty="0"/>
          </a:p>
        </p:txBody>
      </p:sp>
      <p:pic>
        <p:nvPicPr>
          <p:cNvPr id="4" name="Picture 3"/>
          <p:cNvPicPr/>
          <p:nvPr/>
        </p:nvPicPr>
        <p:blipFill>
          <a:blip r:embed="rId2"/>
          <a:stretch>
            <a:fillRect/>
          </a:stretch>
        </p:blipFill>
        <p:spPr>
          <a:xfrm>
            <a:off x="3626644" y="1367438"/>
            <a:ext cx="4608512" cy="1689735"/>
          </a:xfrm>
          <a:prstGeom prst="rect">
            <a:avLst/>
          </a:prstGeom>
        </p:spPr>
      </p:pic>
    </p:spTree>
    <p:extLst>
      <p:ext uri="{BB962C8B-B14F-4D97-AF65-F5344CB8AC3E}">
        <p14:creationId xmlns:p14="http://schemas.microsoft.com/office/powerpoint/2010/main" val="14557444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ext Placeholder 1"/>
              <p:cNvSpPr>
                <a:spLocks noGrp="1"/>
              </p:cNvSpPr>
              <p:nvPr>
                <p:ph type="body" sz="quarter" idx="10"/>
              </p:nvPr>
            </p:nvSpPr>
            <p:spPr>
              <a:xfrm>
                <a:off x="364052" y="1107785"/>
                <a:ext cx="11704670" cy="5657959"/>
              </a:xfrm>
            </p:spPr>
            <p:txBody>
              <a:bodyPr/>
              <a:lstStyle/>
              <a:p>
                <a:r>
                  <a:rPr lang="en-US" dirty="0" smtClean="0"/>
                  <a:t>Applied to 4x4, 8x8, 16x16 and 32x32 </a:t>
                </a:r>
                <a:r>
                  <a:rPr lang="en-US" dirty="0" smtClean="0"/>
                  <a:t>intra and inter TU</a:t>
                </a:r>
                <a:endParaRPr lang="en-US" dirty="0" smtClean="0"/>
              </a:p>
              <a:p>
                <a:r>
                  <a:rPr lang="en-US" dirty="0" smtClean="0"/>
                  <a:t>N similar samples are searched for a TU within reconstructed area (N=100)</a:t>
                </a:r>
                <a:endParaRPr lang="en-US" dirty="0"/>
              </a:p>
              <a:p>
                <a:r>
                  <a:rPr lang="en-US" dirty="0" smtClean="0"/>
                  <a:t>Non-separable KLT is computed</a:t>
                </a:r>
              </a:p>
              <a:p>
                <a:r>
                  <a:rPr lang="en-US" dirty="0" smtClean="0"/>
                  <a:t>A flag to control if the KLT is used or not</a:t>
                </a:r>
              </a:p>
              <a:p>
                <a:pPr lvl="1"/>
                <a:r>
                  <a:rPr lang="en-US" dirty="0" smtClean="0"/>
                  <a:t>Not checked when </a:t>
                </a:r>
                <a:r>
                  <a:rPr lang="en-US" dirty="0" err="1" smtClean="0"/>
                  <a:t>cbf</a:t>
                </a:r>
                <a:r>
                  <a:rPr lang="en-US" dirty="0" smtClean="0"/>
                  <a:t>=0</a:t>
                </a:r>
              </a:p>
              <a:p>
                <a:r>
                  <a:rPr lang="en-US" dirty="0" smtClean="0"/>
                  <a:t>Simplification for large TU</a:t>
                </a:r>
              </a:p>
              <a:p>
                <a:pPr lvl="1"/>
                <a:r>
                  <a:rPr lang="en-US" dirty="0" smtClean="0"/>
                  <a:t>Too many transform parameters - 1024x1024 parameters for a 32x32 TU</a:t>
                </a:r>
              </a:p>
              <a:p>
                <a:pPr lvl="1"/>
                <a:r>
                  <a:rPr lang="en-US" dirty="0" smtClean="0"/>
                  <a:t>Over-fitted with 100 samples</a:t>
                </a:r>
              </a:p>
              <a:p>
                <a:pPr lvl="1"/>
                <a:r>
                  <a:rPr lang="en-US" dirty="0" smtClean="0"/>
                  <a:t>Instead of getting the eigenvectors of </a:t>
                </a:r>
                <a14:m>
                  <m:oMath xmlns:m="http://schemas.openxmlformats.org/officeDocument/2006/math">
                    <m:r>
                      <a:rPr lang="en-US" b="1" i="1">
                        <a:latin typeface="Cambria Math" panose="02040503050406030204" pitchFamily="18" charset="0"/>
                      </a:rPr>
                      <m:t>𝑼</m:t>
                    </m:r>
                    <m:sSup>
                      <m:sSupPr>
                        <m:ctrlPr>
                          <a:rPr lang="en-US" b="1" i="1">
                            <a:latin typeface="Cambria Math" panose="02040503050406030204" pitchFamily="18" charset="0"/>
                          </a:rPr>
                        </m:ctrlPr>
                      </m:sSupPr>
                      <m:e>
                        <m:r>
                          <a:rPr lang="en-US" b="1" i="1">
                            <a:latin typeface="Cambria Math" panose="02040503050406030204" pitchFamily="18" charset="0"/>
                          </a:rPr>
                          <m:t>𝑼</m:t>
                        </m:r>
                      </m:e>
                      <m:sup>
                        <m:r>
                          <a:rPr lang="en-US" b="1" i="1">
                            <a:latin typeface="Cambria Math" panose="02040503050406030204" pitchFamily="18" charset="0"/>
                          </a:rPr>
                          <m:t>𝑻</m:t>
                        </m:r>
                      </m:sup>
                    </m:sSup>
                  </m:oMath>
                </a14:m>
                <a:r>
                  <a:rPr lang="en-US" dirty="0" smtClean="0"/>
                  <a:t>, we get the eigenvectors of </a:t>
                </a:r>
                <a14:m>
                  <m:oMath xmlns:m="http://schemas.openxmlformats.org/officeDocument/2006/math">
                    <m:sSup>
                      <m:sSupPr>
                        <m:ctrlPr>
                          <a:rPr lang="en-US" b="1" i="1">
                            <a:latin typeface="Cambria Math" panose="02040503050406030204" pitchFamily="18" charset="0"/>
                          </a:rPr>
                        </m:ctrlPr>
                      </m:sSupPr>
                      <m:e>
                        <m:r>
                          <a:rPr lang="en-US" b="1" i="1">
                            <a:latin typeface="Cambria Math" panose="02040503050406030204" pitchFamily="18" charset="0"/>
                          </a:rPr>
                          <m:t>𝑼</m:t>
                        </m:r>
                      </m:e>
                      <m:sup>
                        <m:r>
                          <a:rPr lang="en-US" b="1" i="1">
                            <a:latin typeface="Cambria Math" panose="02040503050406030204" pitchFamily="18" charset="0"/>
                          </a:rPr>
                          <m:t>𝑻</m:t>
                        </m:r>
                      </m:sup>
                    </m:sSup>
                    <m:r>
                      <a:rPr lang="en-US" b="1" i="1">
                        <a:latin typeface="Cambria Math" panose="02040503050406030204" pitchFamily="18" charset="0"/>
                      </a:rPr>
                      <m:t>𝑼</m:t>
                    </m:r>
                  </m:oMath>
                </a14:m>
                <a:endParaRPr lang="en-US" dirty="0" smtClean="0"/>
              </a:p>
              <a:p>
                <a:pPr lvl="1"/>
                <a:r>
                  <a:rPr lang="en-US" dirty="0" smtClean="0"/>
                  <a:t>Identical to getting the 1</a:t>
                </a:r>
                <a:r>
                  <a:rPr lang="en-US" baseline="30000" dirty="0" smtClean="0"/>
                  <a:t>st</a:t>
                </a:r>
                <a:r>
                  <a:rPr lang="en-US" dirty="0" smtClean="0"/>
                  <a:t> 100 transform bases </a:t>
                </a:r>
              </a:p>
            </p:txBody>
          </p:sp>
        </mc:Choice>
        <mc:Fallback>
          <p:sp>
            <p:nvSpPr>
              <p:cNvPr id="2" name="Text Placeholder 1"/>
              <p:cNvSpPr>
                <a:spLocks noGrp="1" noRot="1" noChangeAspect="1" noMove="1" noResize="1" noEditPoints="1" noAdjustHandles="1" noChangeArrowheads="1" noChangeShapeType="1" noTextEdit="1"/>
              </p:cNvSpPr>
              <p:nvPr>
                <p:ph type="body" sz="quarter" idx="10"/>
              </p:nvPr>
            </p:nvSpPr>
            <p:spPr>
              <a:xfrm>
                <a:off x="364052" y="1107785"/>
                <a:ext cx="11704670" cy="5657959"/>
              </a:xfrm>
              <a:blipFill rotWithShape="0">
                <a:blip r:embed="rId2"/>
                <a:stretch>
                  <a:fillRect/>
                </a:stretch>
              </a:blipFill>
            </p:spPr>
            <p:txBody>
              <a:bodyPr/>
              <a:lstStyle/>
              <a:p>
                <a:r>
                  <a:rPr lang="en-US">
                    <a:noFill/>
                  </a:rPr>
                  <a:t> </a:t>
                </a:r>
              </a:p>
            </p:txBody>
          </p:sp>
        </mc:Fallback>
      </mc:AlternateContent>
      <p:sp>
        <p:nvSpPr>
          <p:cNvPr id="3" name="Title 2"/>
          <p:cNvSpPr>
            <a:spLocks noGrp="1"/>
          </p:cNvSpPr>
          <p:nvPr>
            <p:ph type="title"/>
          </p:nvPr>
        </p:nvSpPr>
        <p:spPr/>
        <p:txBody>
          <a:bodyPr/>
          <a:lstStyle/>
          <a:p>
            <a:r>
              <a:rPr lang="en-US" dirty="0" smtClean="0"/>
              <a:t>SDT </a:t>
            </a:r>
            <a:r>
              <a:rPr lang="en-US" dirty="0"/>
              <a:t>d</a:t>
            </a:r>
            <a:r>
              <a:rPr lang="en-US" dirty="0" smtClean="0"/>
              <a:t>etails</a:t>
            </a:r>
            <a:endParaRPr lang="en-US" dirty="0"/>
          </a:p>
        </p:txBody>
      </p:sp>
    </p:spTree>
    <p:extLst>
      <p:ext uri="{BB962C8B-B14F-4D97-AF65-F5344CB8AC3E}">
        <p14:creationId xmlns:p14="http://schemas.microsoft.com/office/powerpoint/2010/main" val="3351555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 calcmode="lin" valueType="num">
                                      <p:cBhvr additive="base">
                                        <p:cTn id="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anim calcmode="lin" valueType="num">
                                      <p:cBhvr additive="base">
                                        <p:cTn id="1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4051" y="1212852"/>
            <a:ext cx="11704670" cy="683264"/>
          </a:xfrm>
        </p:spPr>
        <p:txBody>
          <a:bodyPr/>
          <a:lstStyle/>
          <a:p>
            <a:r>
              <a:rPr lang="en-US" smtClean="0"/>
              <a:t>Implemented based on </a:t>
            </a:r>
            <a:r>
              <a:rPr lang="en-US" dirty="0" smtClean="0"/>
              <a:t>HM-12.0</a:t>
            </a:r>
            <a:endParaRPr lang="en-US" dirty="0"/>
          </a:p>
        </p:txBody>
      </p:sp>
      <p:sp>
        <p:nvSpPr>
          <p:cNvPr id="3" name="Title 2"/>
          <p:cNvSpPr>
            <a:spLocks noGrp="1"/>
          </p:cNvSpPr>
          <p:nvPr>
            <p:ph type="title"/>
          </p:nvPr>
        </p:nvSpPr>
        <p:spPr/>
        <p:txBody>
          <a:bodyPr/>
          <a:lstStyle/>
          <a:p>
            <a:r>
              <a:rPr lang="en-US" dirty="0" smtClean="0"/>
              <a:t>Results</a:t>
            </a:r>
            <a:endParaRPr lang="en-US" dirty="0"/>
          </a:p>
        </p:txBody>
      </p:sp>
      <p:pic>
        <p:nvPicPr>
          <p:cNvPr id="5" name="Picture 4"/>
          <p:cNvPicPr>
            <a:picLocks noChangeAspect="1"/>
          </p:cNvPicPr>
          <p:nvPr/>
        </p:nvPicPr>
        <p:blipFill>
          <a:blip r:embed="rId2"/>
          <a:stretch>
            <a:fillRect/>
          </a:stretch>
        </p:blipFill>
        <p:spPr>
          <a:xfrm>
            <a:off x="2526069" y="2928227"/>
            <a:ext cx="2853175" cy="1487553"/>
          </a:xfrm>
          <a:prstGeom prst="rect">
            <a:avLst/>
          </a:prstGeom>
        </p:spPr>
      </p:pic>
      <p:pic>
        <p:nvPicPr>
          <p:cNvPr id="6" name="Picture 5"/>
          <p:cNvPicPr>
            <a:picLocks noChangeAspect="1"/>
          </p:cNvPicPr>
          <p:nvPr/>
        </p:nvPicPr>
        <p:blipFill>
          <a:blip r:embed="rId3"/>
          <a:stretch>
            <a:fillRect/>
          </a:stretch>
        </p:blipFill>
        <p:spPr>
          <a:xfrm>
            <a:off x="6336069" y="2928227"/>
            <a:ext cx="2853175" cy="1487553"/>
          </a:xfrm>
          <a:prstGeom prst="rect">
            <a:avLst/>
          </a:prstGeom>
        </p:spPr>
      </p:pic>
      <p:pic>
        <p:nvPicPr>
          <p:cNvPr id="7" name="Picture 6"/>
          <p:cNvPicPr/>
          <p:nvPr/>
        </p:nvPicPr>
        <p:blipFill>
          <a:blip r:embed="rId4">
            <a:extLst>
              <a:ext uri="{28A0092B-C50C-407E-A947-70E740481C1C}">
                <a14:useLocalDpi xmlns:a14="http://schemas.microsoft.com/office/drawing/2010/main" val="0"/>
              </a:ext>
            </a:extLst>
          </a:blip>
          <a:srcRect/>
          <a:stretch>
            <a:fillRect/>
          </a:stretch>
        </p:blipFill>
        <p:spPr bwMode="auto">
          <a:xfrm>
            <a:off x="2526069" y="5059362"/>
            <a:ext cx="2851150" cy="1485900"/>
          </a:xfrm>
          <a:prstGeom prst="rect">
            <a:avLst/>
          </a:prstGeom>
          <a:noFill/>
          <a:ln>
            <a:noFill/>
          </a:ln>
        </p:spPr>
      </p:pic>
      <p:pic>
        <p:nvPicPr>
          <p:cNvPr id="8" name="Picture 7"/>
          <p:cNvPicPr/>
          <p:nvPr/>
        </p:nvPicPr>
        <p:blipFill>
          <a:blip r:embed="rId5">
            <a:extLst>
              <a:ext uri="{28A0092B-C50C-407E-A947-70E740481C1C}">
                <a14:useLocalDpi xmlns:a14="http://schemas.microsoft.com/office/drawing/2010/main" val="0"/>
              </a:ext>
            </a:extLst>
          </a:blip>
          <a:srcRect/>
          <a:stretch>
            <a:fillRect/>
          </a:stretch>
        </p:blipFill>
        <p:spPr bwMode="auto">
          <a:xfrm>
            <a:off x="6336069" y="5059362"/>
            <a:ext cx="2851150" cy="1485900"/>
          </a:xfrm>
          <a:prstGeom prst="rect">
            <a:avLst/>
          </a:prstGeom>
          <a:noFill/>
          <a:ln>
            <a:noFill/>
          </a:ln>
        </p:spPr>
      </p:pic>
    </p:spTree>
    <p:extLst>
      <p:ext uri="{BB962C8B-B14F-4D97-AF65-F5344CB8AC3E}">
        <p14:creationId xmlns:p14="http://schemas.microsoft.com/office/powerpoint/2010/main" val="377573856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Some </a:t>
            </a:r>
            <a:r>
              <a:rPr lang="en-US" dirty="0" smtClean="0"/>
              <a:t>examples</a:t>
            </a:r>
            <a:endParaRPr lang="en-US" dirty="0"/>
          </a:p>
        </p:txBody>
      </p:sp>
      <p:pic>
        <p:nvPicPr>
          <p:cNvPr id="6" name="Picture 5"/>
          <p:cNvPicPr>
            <a:picLocks noChangeAspect="1"/>
          </p:cNvPicPr>
          <p:nvPr/>
        </p:nvPicPr>
        <p:blipFill>
          <a:blip r:embed="rId2"/>
          <a:stretch>
            <a:fillRect/>
          </a:stretch>
        </p:blipFill>
        <p:spPr>
          <a:xfrm>
            <a:off x="2788444" y="2963862"/>
            <a:ext cx="6475260" cy="1981200"/>
          </a:xfrm>
          <a:prstGeom prst="rect">
            <a:avLst/>
          </a:prstGeom>
        </p:spPr>
      </p:pic>
    </p:spTree>
    <p:extLst>
      <p:ext uri="{BB962C8B-B14F-4D97-AF65-F5344CB8AC3E}">
        <p14:creationId xmlns:p14="http://schemas.microsoft.com/office/powerpoint/2010/main" val="284913179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41046" y="2735263"/>
            <a:ext cx="3572133" cy="1043363"/>
          </a:xfrm>
          <a:prstGeom prst="rect">
            <a:avLst/>
          </a:prstGeom>
          <a:solidFill>
            <a:srgbClr val="0072C6"/>
          </a:solidFill>
        </p:spPr>
        <p:txBody>
          <a:bodyPr wrap="none" lIns="182880" tIns="146304" rIns="182880" bIns="146304" rtlCol="0">
            <a:spAutoFit/>
          </a:bodyPr>
          <a:lstStyle/>
          <a:p>
            <a:pPr algn="ctr">
              <a:lnSpc>
                <a:spcPct val="90000"/>
              </a:lnSpc>
              <a:spcAft>
                <a:spcPts val="600"/>
              </a:spcAft>
            </a:pPr>
            <a:r>
              <a:rPr lang="en-US" altLang="zh-CN" sz="5400" dirty="0">
                <a:solidFill>
                  <a:srgbClr val="FFFFFF"/>
                </a:solidFill>
                <a:latin typeface="+mj-lt"/>
              </a:rPr>
              <a:t>Thank you!</a:t>
            </a:r>
            <a:endParaRPr lang="zh-CN" altLang="en-US" sz="5400" dirty="0" err="1">
              <a:solidFill>
                <a:srgbClr val="FFFFFF"/>
              </a:solidFill>
              <a:latin typeface="+mj-lt"/>
            </a:endParaRPr>
          </a:p>
        </p:txBody>
      </p:sp>
    </p:spTree>
    <p:extLst>
      <p:ext uri="{BB962C8B-B14F-4D97-AF65-F5344CB8AC3E}">
        <p14:creationId xmlns:p14="http://schemas.microsoft.com/office/powerpoint/2010/main" val="88135214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SVID_White-Blue accent">
  <a:themeElements>
    <a:clrScheme name="MSVID Brand - White with Blue">
      <a:dk1>
        <a:srgbClr val="505050"/>
      </a:dk1>
      <a:lt1>
        <a:srgbClr val="FFFFFF"/>
      </a:lt1>
      <a:dk2>
        <a:srgbClr val="0072C6"/>
      </a:dk2>
      <a:lt2>
        <a:srgbClr val="00BCF2"/>
      </a:lt2>
      <a:accent1>
        <a:srgbClr val="0072C6"/>
      </a:accent1>
      <a:accent2>
        <a:srgbClr val="B4009E"/>
      </a:accent2>
      <a:accent3>
        <a:srgbClr val="008272"/>
      </a:accent3>
      <a:accent4>
        <a:srgbClr val="E81123"/>
      </a:accent4>
      <a:accent5>
        <a:srgbClr val="4668C5"/>
      </a:accent5>
      <a:accent6>
        <a:srgbClr val="68217A"/>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rand_template_4-3_WHITE_Blue_accent_2013" id="{9EBB9498-0DDE-4693-8894-F6D3A7EED852}" vid="{CE7FB6CE-52BB-474E-B2D8-12203AA34ED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4034d4c9833caf6b2e3c8b193c60ebc8">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0a005d6d6c38105aab79f13ff8543743"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Unassigned</TermName>
          <TermId xmlns="http://schemas.microsoft.com/office/infopath/2007/PartnerControls">2c8af875-f38a-40b8-a0a9-056aed3fc8c0</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AudienceTaxHTField0 xmlns="2295e2e7-0eeb-498e-8716-217bb2ee6ee3">
      <Terms xmlns="http://schemas.microsoft.com/office/infopath/2007/PartnerControls"/>
    </AudienceTaxHTField0>
    <TaxCatchAll xmlns="230e9df3-be65-4c73-a93b-d1236ebd677e">
      <Value>622</Value>
    </TaxCatchAll>
    <Speaker xmlns="032d541b-1b4e-4d91-93c7-b10533c52f73" xsi:nil="true"/>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2DC9DD-5A52-4F2E-99F6-40E041F865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230e9df3-be65-4c73-a93b-d1236ebd677e"/>
    <ds:schemaRef ds:uri="2295e2e7-0eeb-498e-8716-217bb2ee6ee3"/>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schemas.microsoft.com/sharepoint/v3"/>
    <ds:schemaRef ds:uri="http://schemas.microsoft.com/office/infopath/2007/PartnerControls"/>
    <ds:schemaRef ds:uri="032d541b-1b4e-4d91-93c7-b10533c52f73"/>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2124</TotalTime>
  <Words>259</Words>
  <Application>Microsoft Office PowerPoint</Application>
  <PresentationFormat>Custom</PresentationFormat>
  <Paragraphs>29</Paragraphs>
  <Slides>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宋体</vt:lpstr>
      <vt:lpstr>Arial</vt:lpstr>
      <vt:lpstr>Cambria Math</vt:lpstr>
      <vt:lpstr>Segoe UI</vt:lpstr>
      <vt:lpstr>Segoe UI Light</vt:lpstr>
      <vt:lpstr>Wingdings</vt:lpstr>
      <vt:lpstr>MSVID_White-Blue accent</vt:lpstr>
      <vt:lpstr>VCEG-AZ08: Enhancement of HEVC using Signal Dependent Transform (SDT)</vt:lpstr>
      <vt:lpstr>Signal Dependent Transform - idea</vt:lpstr>
      <vt:lpstr>SDT details</vt:lpstr>
      <vt:lpstr>Results</vt:lpstr>
      <vt:lpstr>Some examples</vt:lpstr>
      <vt:lpstr>PowerPoint Presentation</vt:lpstr>
    </vt:vector>
  </TitlesOfParts>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JCTVC-Q0035</dc:title>
  <dc:subject>Screen content coding</dc:subject>
  <dc:creator>Bin Li (MSRA)</dc:creator>
  <cp:keywords>CfP response, screen content coding, 1-D dictionary, 2-D dictionary, adaptive color space coding</cp:keywords>
  <cp:lastModifiedBy>JCTVC-T1005</cp:lastModifiedBy>
  <cp:revision>168</cp:revision>
  <dcterms:created xsi:type="dcterms:W3CDTF">2013-07-03T19:27:16Z</dcterms:created>
  <dcterms:modified xsi:type="dcterms:W3CDTF">2015-06-23T14:28:52Z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ies>
</file>