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57" r:id="rId3"/>
    <p:sldId id="262" r:id="rId4"/>
    <p:sldId id="258" r:id="rId5"/>
    <p:sldId id="259" r:id="rId6"/>
    <p:sldId id="260" r:id="rId7"/>
    <p:sldId id="261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1406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4" Type="http://schemas.openxmlformats.org/officeDocument/2006/relationships/image" Target="../media/image11.png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7" Type="http://schemas.openxmlformats.org/officeDocument/2006/relationships/image" Target="../media/image20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8EA89E-4772-49C3-B5D5-E9FBB4358F93}" type="datetimeFigureOut">
              <a:rPr lang="en-US" smtClean="0"/>
              <a:pPr/>
              <a:t>6/23/2015</a:t>
            </a:fld>
            <a:endParaRPr 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0396BB-4764-4129-915E-04CE2284D9D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3626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ko-KR" altLang="en-US" smtClean="0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EFABD0-FB68-4F95-90B4-047AE8565E53}" type="slidenum">
              <a:rPr lang="ko-KR" altLang="en-GB"/>
              <a:pPr/>
              <a:t>5</a:t>
            </a:fld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13404064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9" name="부제목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sp>
        <p:nvSpPr>
          <p:cNvPr id="28" name="날짜 개체 틀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F5C64BD7-7E1C-4182-958D-2790A9D5F35E}" type="datetimeFigureOut">
              <a:rPr lang="en-US" smtClean="0"/>
              <a:pPr/>
              <a:t>6/23/2015</a:t>
            </a:fld>
            <a:endParaRPr lang="en-US"/>
          </a:p>
        </p:txBody>
      </p:sp>
      <p:sp>
        <p:nvSpPr>
          <p:cNvPr id="17" name="바닥글 개체 틀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슬라이드 번호 개체 틀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2539F141-AD7B-4008-A72A-60EF24D90B5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직사각형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직사각형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직사각형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직사각형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64BD7-7E1C-4182-958D-2790A9D5F35E}" type="datetimeFigureOut">
              <a:rPr lang="en-US" smtClean="0"/>
              <a:pPr/>
              <a:t>6/23/2015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9F141-AD7B-4008-A72A-60EF24D90B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64BD7-7E1C-4182-958D-2790A9D5F35E}" type="datetimeFigureOut">
              <a:rPr lang="en-US" smtClean="0"/>
              <a:pPr/>
              <a:t>6/23/2015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9F141-AD7B-4008-A72A-60EF24D90B5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직선 연결선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이등변 삼각형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직선 연결선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64BD7-7E1C-4182-958D-2790A9D5F35E}" type="datetimeFigureOut">
              <a:rPr lang="en-US" smtClean="0"/>
              <a:pPr/>
              <a:t>6/23/2015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9F141-AD7B-4008-A72A-60EF24D90B5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내용 개체 틀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F5C64BD7-7E1C-4182-958D-2790A9D5F35E}" type="datetimeFigureOut">
              <a:rPr lang="en-US" smtClean="0"/>
              <a:pPr/>
              <a:t>6/23/2015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2539F141-AD7B-4008-A72A-60EF24D90B5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직사각형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직사각형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64BD7-7E1C-4182-958D-2790A9D5F35E}" type="datetimeFigureOut">
              <a:rPr lang="en-US" smtClean="0"/>
              <a:pPr/>
              <a:t>6/23/2015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9F141-AD7B-4008-A72A-60EF24D90B5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내용 개체 틀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11" name="내용 개체 틀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64BD7-7E1C-4182-958D-2790A9D5F35E}" type="datetimeFigureOut">
              <a:rPr lang="en-US" smtClean="0"/>
              <a:pPr/>
              <a:t>6/23/2015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9F141-AD7B-4008-A72A-60EF24D90B5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내용 개체 틀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13" name="내용 개체 틀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64BD7-7E1C-4182-958D-2790A9D5F35E}" type="datetimeFigureOut">
              <a:rPr lang="en-US" smtClean="0"/>
              <a:pPr/>
              <a:t>6/23/2015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9F141-AD7B-4008-A72A-60EF24D90B5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이등변 삼각형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64BD7-7E1C-4182-958D-2790A9D5F35E}" type="datetimeFigureOut">
              <a:rPr lang="en-US" smtClean="0"/>
              <a:pPr/>
              <a:t>6/23/2015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9F141-AD7B-4008-A72A-60EF24D90B5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직선 연결선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이등변 삼각형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64BD7-7E1C-4182-958D-2790A9D5F35E}" type="datetimeFigureOut">
              <a:rPr lang="en-US" smtClean="0"/>
              <a:pPr/>
              <a:t>6/23/2015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9F141-AD7B-4008-A72A-60EF24D90B5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직선 연결선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직선 연결선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이등변 삼각형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내용 개체 틀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ko-KR" altLang="en-US" smtClean="0"/>
              <a:t>그림을 추가하려면 아이콘을 클릭하십시오</a:t>
            </a:r>
            <a:endParaRPr kumimoji="0" 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64BD7-7E1C-4182-958D-2790A9D5F35E}" type="datetimeFigureOut">
              <a:rPr lang="en-US" smtClean="0"/>
              <a:pPr/>
              <a:t>6/23/2015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9F141-AD7B-4008-A72A-60EF24D90B5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직선 연결선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이등변 삼각형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직사각형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제목 개체 틀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13" name="텍스트 개체 틀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smtClean="0"/>
              <a:t>둘째 수준</a:t>
            </a:r>
          </a:p>
          <a:p>
            <a:pPr lvl="2" eaLnBrk="1" latinLnBrk="0" hangingPunct="1"/>
            <a:r>
              <a:rPr kumimoji="0" lang="ko-KR" altLang="en-US" smtClean="0"/>
              <a:t>셋째 수준</a:t>
            </a:r>
          </a:p>
          <a:p>
            <a:pPr lvl="3" eaLnBrk="1" latinLnBrk="0" hangingPunct="1"/>
            <a:r>
              <a:rPr kumimoji="0" lang="ko-KR" altLang="en-US" smtClean="0"/>
              <a:t>넷째 수준</a:t>
            </a:r>
          </a:p>
          <a:p>
            <a:pPr lvl="4" eaLnBrk="1" latinLnBrk="0" hangingPunct="1"/>
            <a:r>
              <a:rPr kumimoji="0" lang="ko-KR" altLang="en-US" smtClean="0"/>
              <a:t>다섯째 수준</a:t>
            </a:r>
            <a:endParaRPr kumimoji="0" lang="en-US"/>
          </a:p>
        </p:txBody>
      </p:sp>
      <p:sp>
        <p:nvSpPr>
          <p:cNvPr id="14" name="날짜 개체 틀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5C64BD7-7E1C-4182-958D-2790A9D5F35E}" type="datetimeFigureOut">
              <a:rPr lang="en-US" smtClean="0"/>
              <a:pPr/>
              <a:t>6/23/2015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슬라이드 번호 개체 틀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539F141-AD7B-4008-A72A-60EF24D90B5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직선 연결선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직선 연결선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이등변 삼각형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5.wmf"/><Relationship Id="rId5" Type="http://schemas.openxmlformats.org/officeDocument/2006/relationships/image" Target="../media/image7.emf"/><Relationship Id="rId10" Type="http://schemas.openxmlformats.org/officeDocument/2006/relationships/oleObject" Target="../embeddings/oleObject3.bin"/><Relationship Id="rId4" Type="http://schemas.openxmlformats.org/officeDocument/2006/relationships/image" Target="../media/image6.emf"/><Relationship Id="rId9" Type="http://schemas.openxmlformats.org/officeDocument/2006/relationships/image" Target="../media/image4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12.png"/><Relationship Id="rId7" Type="http://schemas.openxmlformats.org/officeDocument/2006/relationships/oleObject" Target="../embeddings/oleObject5.bin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wmf"/><Relationship Id="rId11" Type="http://schemas.openxmlformats.org/officeDocument/2006/relationships/oleObject" Target="../embeddings/oleObject7.bin"/><Relationship Id="rId5" Type="http://schemas.openxmlformats.org/officeDocument/2006/relationships/oleObject" Target="../embeddings/oleObject4.bin"/><Relationship Id="rId10" Type="http://schemas.openxmlformats.org/officeDocument/2006/relationships/image" Target="../media/image10.wmf"/><Relationship Id="rId4" Type="http://schemas.openxmlformats.org/officeDocument/2006/relationships/image" Target="../media/image13.png"/><Relationship Id="rId9" Type="http://schemas.openxmlformats.org/officeDocument/2006/relationships/oleObject" Target="../embeddings/oleObject6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oleObject" Target="../embeddings/oleObject13.bin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18.wmf"/><Relationship Id="rId17" Type="http://schemas.openxmlformats.org/officeDocument/2006/relationships/image" Target="../media/image21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0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15.wmf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9.bin"/><Relationship Id="rId15" Type="http://schemas.openxmlformats.org/officeDocument/2006/relationships/oleObject" Target="../embeddings/oleObject14.bin"/><Relationship Id="rId10" Type="http://schemas.openxmlformats.org/officeDocument/2006/relationships/image" Target="../media/image17.wmf"/><Relationship Id="rId4" Type="http://schemas.openxmlformats.org/officeDocument/2006/relationships/image" Target="../media/image14.wmf"/><Relationship Id="rId9" Type="http://schemas.openxmlformats.org/officeDocument/2006/relationships/oleObject" Target="../embeddings/oleObject11.bin"/><Relationship Id="rId14" Type="http://schemas.openxmlformats.org/officeDocument/2006/relationships/image" Target="../media/image19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2400" dirty="0" smtClean="0"/>
              <a:t>VCEG-AZ05 </a:t>
            </a:r>
            <a:br>
              <a:rPr lang="en-US" sz="2400" dirty="0" smtClean="0"/>
            </a:br>
            <a:r>
              <a:rPr lang="en-CA" sz="2400" b="1" dirty="0" smtClean="0"/>
              <a:t>Known </a:t>
            </a:r>
            <a:r>
              <a:rPr lang="en-CA" sz="2400" b="1" dirty="0"/>
              <a:t>tools performance investigation for next generation video coding</a:t>
            </a:r>
            <a:endParaRPr lang="en-US" sz="2400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err="1" smtClean="0"/>
              <a:t>E.Alshina</a:t>
            </a:r>
            <a:r>
              <a:rPr lang="en-US" dirty="0" smtClean="0"/>
              <a:t>, </a:t>
            </a:r>
            <a:r>
              <a:rPr lang="en-US" dirty="0" err="1" smtClean="0"/>
              <a:t>A.Alshin</a:t>
            </a:r>
            <a:r>
              <a:rPr lang="en-US" dirty="0" smtClean="0"/>
              <a:t>, J.-H. Min, K. </a:t>
            </a:r>
            <a:r>
              <a:rPr lang="en-US" dirty="0" err="1" smtClean="0"/>
              <a:t>Choi</a:t>
            </a:r>
            <a:r>
              <a:rPr lang="en-US" dirty="0" smtClean="0"/>
              <a:t>, </a:t>
            </a:r>
          </a:p>
          <a:p>
            <a:r>
              <a:rPr lang="en-US" dirty="0" err="1" smtClean="0"/>
              <a:t>A.Saxena</a:t>
            </a:r>
            <a:r>
              <a:rPr lang="en-US" dirty="0" smtClean="0"/>
              <a:t>, M. </a:t>
            </a:r>
            <a:r>
              <a:rPr lang="en-US" dirty="0" err="1" smtClean="0"/>
              <a:t>Budagavi</a:t>
            </a:r>
            <a:r>
              <a:rPr lang="en-US" dirty="0" smtClean="0"/>
              <a:t> (Samsung Electronics)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HM-KTA tools summary</a:t>
            </a:r>
            <a:endParaRPr 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179511" y="1397001"/>
          <a:ext cx="8856984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1"/>
                <a:gridCol w="2880320"/>
                <a:gridCol w="3456383"/>
              </a:tblGrid>
              <a:tr h="132517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HEVC v1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HM-KTA rc1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Investigated tools</a:t>
                      </a:r>
                      <a:endParaRPr lang="en-US" sz="1400" b="0" dirty="0"/>
                    </a:p>
                  </a:txBody>
                  <a:tcPr/>
                </a:tc>
              </a:tr>
              <a:tr h="180263">
                <a:tc>
                  <a:txBody>
                    <a:bodyPr/>
                    <a:lstStyle/>
                    <a:p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바탕"/>
                          <a:cs typeface="+mn-cs"/>
                        </a:rPr>
                        <a:t>CU 16…64</a:t>
                      </a:r>
                      <a:endParaRPr kumimoji="0" lang="en-US" sz="1400" kern="1200" dirty="0">
                        <a:solidFill>
                          <a:schemeClr val="dk1"/>
                        </a:solidFill>
                        <a:latin typeface="Times New Roman"/>
                        <a:ea typeface="바탕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바탕"/>
                          <a:cs typeface="+mn-cs"/>
                        </a:rPr>
                        <a:t>CU 16…64</a:t>
                      </a:r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바탕"/>
                          <a:cs typeface="+mn-cs"/>
                        </a:rPr>
                        <a:t>,128,256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바탕"/>
                          <a:cs typeface="+mn-cs"/>
                        </a:rPr>
                        <a:t>CU 16…256</a:t>
                      </a:r>
                    </a:p>
                  </a:txBody>
                  <a:tcPr/>
                </a:tc>
              </a:tr>
              <a:tr h="127059">
                <a:tc>
                  <a:txBody>
                    <a:bodyPr/>
                    <a:lstStyle/>
                    <a:p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바탕"/>
                          <a:cs typeface="+mn-cs"/>
                        </a:rPr>
                        <a:t>TU 4…32</a:t>
                      </a:r>
                      <a:endParaRPr kumimoji="0" lang="en-US" sz="1400" kern="1200" dirty="0">
                        <a:solidFill>
                          <a:schemeClr val="dk1"/>
                        </a:solidFill>
                        <a:latin typeface="Times New Roman"/>
                        <a:ea typeface="바탕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바탕"/>
                          <a:cs typeface="+mn-cs"/>
                        </a:rPr>
                        <a:t>TU 4…32</a:t>
                      </a:r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바탕"/>
                          <a:cs typeface="+mn-cs"/>
                        </a:rPr>
                        <a:t>, 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바탕"/>
                          <a:cs typeface="+mn-cs"/>
                        </a:rPr>
                        <a:t>TU 4…64</a:t>
                      </a:r>
                    </a:p>
                  </a:txBody>
                  <a:tcPr/>
                </a:tc>
              </a:tr>
              <a:tr h="187071">
                <a:tc>
                  <a:txBody>
                    <a:bodyPr/>
                    <a:lstStyle/>
                    <a:p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바탕"/>
                          <a:cs typeface="+mn-cs"/>
                        </a:rPr>
                        <a:t>INTRA: Planar+DC+33 Angular</a:t>
                      </a:r>
                      <a:endParaRPr kumimoji="0" lang="en-US" sz="1400" kern="1200" dirty="0">
                        <a:solidFill>
                          <a:schemeClr val="dk1"/>
                        </a:solidFill>
                        <a:latin typeface="Times New Roman"/>
                        <a:ea typeface="바탕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400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바탕"/>
                          <a:cs typeface="+mn-cs"/>
                        </a:rPr>
                        <a:t>INTRA: Planar+DC+33 Angular</a:t>
                      </a:r>
                      <a:endParaRPr kumimoji="0"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/>
                        <a:ea typeface="바탕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400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바탕"/>
                          <a:cs typeface="+mn-cs"/>
                        </a:rPr>
                        <a:t>INTRA: Planar+DC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바탕"/>
                          <a:cs typeface="+mn-cs"/>
                        </a:rPr>
                        <a:t>+65</a:t>
                      </a:r>
                      <a:r>
                        <a:rPr kumimoji="0" lang="en-US" sz="1400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바탕"/>
                          <a:cs typeface="+mn-cs"/>
                        </a:rPr>
                        <a:t> Angular</a:t>
                      </a:r>
                      <a:endParaRPr kumimoji="0"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/>
                        <a:ea typeface="바탕"/>
                        <a:cs typeface="+mn-cs"/>
                      </a:endParaRPr>
                    </a:p>
                  </a:txBody>
                  <a:tcPr/>
                </a:tc>
              </a:tr>
              <a:tr h="127059">
                <a:tc>
                  <a:txBody>
                    <a:bodyPr/>
                    <a:lstStyle/>
                    <a:p>
                      <a:endParaRPr kumimoji="0" lang="en-US" sz="1400" kern="1200" dirty="0">
                        <a:solidFill>
                          <a:schemeClr val="dk1"/>
                        </a:solidFill>
                        <a:latin typeface="Times New Roman"/>
                        <a:ea typeface="바탕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바탕"/>
                          <a:cs typeface="+mn-cs"/>
                          <a:sym typeface="Symbol"/>
                        </a:rPr>
                        <a:t>LM-</a:t>
                      </a:r>
                      <a:r>
                        <a:rPr kumimoji="0" lang="en-US" sz="1400" kern="1200" dirty="0" err="1" smtClean="0">
                          <a:solidFill>
                            <a:schemeClr val="dk1"/>
                          </a:solidFill>
                          <a:latin typeface="Times New Roman"/>
                          <a:ea typeface="바탕"/>
                          <a:cs typeface="+mn-cs"/>
                          <a:sym typeface="Symbol"/>
                        </a:rPr>
                        <a:t>Chroma</a:t>
                      </a:r>
                      <a:endParaRPr kumimoji="0" lang="en-US" sz="1400" kern="1200" dirty="0" smtClean="0">
                        <a:solidFill>
                          <a:schemeClr val="dk1"/>
                        </a:solidFill>
                        <a:latin typeface="Times New Roman"/>
                        <a:ea typeface="바탕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바탕"/>
                          <a:cs typeface="+mn-cs"/>
                          <a:sym typeface="Symbol"/>
                        </a:rPr>
                        <a:t>LM-</a:t>
                      </a:r>
                      <a:r>
                        <a:rPr kumimoji="0" lang="en-US" sz="1400" kern="120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바탕"/>
                          <a:cs typeface="+mn-cs"/>
                          <a:sym typeface="Symbol"/>
                        </a:rPr>
                        <a:t>Chroma</a:t>
                      </a:r>
                      <a:endParaRPr kumimoji="0" lang="en-US" sz="1400" kern="1200" dirty="0" smtClean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/>
                        <a:ea typeface="바탕"/>
                        <a:cs typeface="+mn-cs"/>
                      </a:endParaRPr>
                    </a:p>
                  </a:txBody>
                  <a:tcPr/>
                </a:tc>
              </a:tr>
              <a:tr h="131796">
                <a:tc>
                  <a:txBody>
                    <a:bodyPr/>
                    <a:lstStyle/>
                    <a:p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바탕"/>
                          <a:cs typeface="+mn-cs"/>
                        </a:rPr>
                        <a:t>DCT2 , DST7 (4x4)</a:t>
                      </a:r>
                      <a:endParaRPr kumimoji="0" lang="en-US" sz="1400" kern="1200" dirty="0">
                        <a:solidFill>
                          <a:schemeClr val="dk1"/>
                        </a:solidFill>
                        <a:latin typeface="Times New Roman"/>
                        <a:ea typeface="바탕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바탕"/>
                          <a:cs typeface="+mn-cs"/>
                        </a:rPr>
                        <a:t>DCT2, DCT5, DCT8, DST1, DST7</a:t>
                      </a:r>
                      <a:endParaRPr kumimoji="0" lang="en-US" sz="1400" kern="1200" dirty="0">
                        <a:solidFill>
                          <a:schemeClr val="dk1"/>
                        </a:solidFill>
                        <a:latin typeface="Times New Roman"/>
                        <a:ea typeface="바탕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바탕"/>
                          <a:cs typeface="+mn-cs"/>
                        </a:rPr>
                        <a:t>DCT2, DCT5, DCT8, DST1, DST7</a:t>
                      </a:r>
                    </a:p>
                  </a:txBody>
                  <a:tcPr/>
                </a:tc>
              </a:tr>
              <a:tr h="127059"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바탕"/>
                          <a:cs typeface="+mn-cs"/>
                        </a:rPr>
                        <a:t>-</a:t>
                      </a:r>
                      <a:endParaRPr kumimoji="0" lang="en-US" sz="1400" kern="1200" dirty="0">
                        <a:solidFill>
                          <a:schemeClr val="dk1"/>
                        </a:solidFill>
                        <a:latin typeface="Times New Roman"/>
                        <a:ea typeface="바탕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바탕"/>
                          <a:cs typeface="+mn-cs"/>
                        </a:rPr>
                        <a:t>-</a:t>
                      </a:r>
                      <a:endParaRPr kumimoji="0" lang="en-US" sz="1400" kern="1200" dirty="0">
                        <a:solidFill>
                          <a:schemeClr val="dk1"/>
                        </a:solidFill>
                        <a:latin typeface="Times New Roman"/>
                        <a:ea typeface="바탕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바탕"/>
                          <a:cs typeface="+mn-cs"/>
                        </a:rPr>
                        <a:t>Adaptive secondary transform (ROT)</a:t>
                      </a:r>
                      <a:endParaRPr kumimoji="0" lang="en-US" sz="1400" kern="1200" dirty="0">
                        <a:solidFill>
                          <a:schemeClr val="dk1"/>
                        </a:solidFill>
                        <a:latin typeface="Times New Roman"/>
                        <a:ea typeface="바탕"/>
                        <a:cs typeface="+mn-cs"/>
                      </a:endParaRPr>
                    </a:p>
                  </a:txBody>
                  <a:tcPr/>
                </a:tc>
              </a:tr>
              <a:tr h="219465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바탕"/>
                          <a:cs typeface="+mn-cs"/>
                        </a:rPr>
                        <a:t>Multi-Parameter Intra (MPI)</a:t>
                      </a:r>
                      <a:endParaRPr kumimoji="0" lang="en-US" sz="1400" kern="1200" dirty="0">
                        <a:solidFill>
                          <a:schemeClr val="dk1"/>
                        </a:solidFill>
                        <a:latin typeface="Times New Roman"/>
                        <a:ea typeface="바탕"/>
                        <a:cs typeface="+mn-cs"/>
                      </a:endParaRPr>
                    </a:p>
                  </a:txBody>
                  <a:tcPr/>
                </a:tc>
              </a:tr>
              <a:tr h="138610"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바탕"/>
                          <a:cs typeface="+mn-cs"/>
                        </a:rPr>
                        <a:t>-</a:t>
                      </a:r>
                      <a:endParaRPr kumimoji="0" lang="en-US" sz="1400" kern="1200" dirty="0">
                        <a:solidFill>
                          <a:schemeClr val="dk1"/>
                        </a:solidFill>
                        <a:latin typeface="Times New Roman"/>
                        <a:ea typeface="바탕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바탕"/>
                          <a:cs typeface="+mn-cs"/>
                        </a:rPr>
                        <a:t>-</a:t>
                      </a:r>
                      <a:endParaRPr kumimoji="0" lang="en-US" sz="1400" kern="1200" dirty="0">
                        <a:solidFill>
                          <a:schemeClr val="dk1"/>
                        </a:solidFill>
                        <a:latin typeface="Times New Roman"/>
                        <a:ea typeface="바탕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바탕"/>
                          <a:cs typeface="+mn-cs"/>
                        </a:rPr>
                        <a:t>Bi-directional optical flow </a:t>
                      </a:r>
                      <a:endParaRPr kumimoji="0" lang="en-US" sz="1400" kern="1200" dirty="0" smtClean="0">
                        <a:solidFill>
                          <a:schemeClr val="dk1"/>
                        </a:solidFill>
                        <a:latin typeface="Times New Roman"/>
                        <a:ea typeface="바탕"/>
                        <a:cs typeface="+mn-cs"/>
                      </a:endParaRPr>
                    </a:p>
                  </a:txBody>
                  <a:tcPr/>
                </a:tc>
              </a:tr>
              <a:tr h="242567"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바탕"/>
                          <a:cs typeface="+mn-cs"/>
                        </a:rPr>
                        <a:t>-</a:t>
                      </a:r>
                      <a:endParaRPr kumimoji="0" lang="en-US" sz="1400" kern="1200" dirty="0">
                        <a:solidFill>
                          <a:schemeClr val="dk1"/>
                        </a:solidFill>
                        <a:latin typeface="Times New Roman"/>
                        <a:ea typeface="바탕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바탕"/>
                          <a:cs typeface="+mn-cs"/>
                        </a:rPr>
                        <a:t>-</a:t>
                      </a:r>
                      <a:endParaRPr kumimoji="0" lang="en-US" sz="1400" kern="1200" dirty="0">
                        <a:solidFill>
                          <a:schemeClr val="dk1"/>
                        </a:solidFill>
                        <a:latin typeface="Times New Roman"/>
                        <a:ea typeface="바탕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바탕"/>
                          <a:cs typeface="+mn-cs"/>
                        </a:rPr>
                        <a:t>Multi-parameter CABAC probability up-date</a:t>
                      </a:r>
                      <a:endParaRPr kumimoji="0" lang="en-US" sz="1400" kern="1200" dirty="0" smtClean="0">
                        <a:solidFill>
                          <a:schemeClr val="dk1"/>
                        </a:solidFill>
                        <a:latin typeface="Times New Roman"/>
                        <a:ea typeface="바탕"/>
                        <a:cs typeface="+mn-cs"/>
                      </a:endParaRPr>
                    </a:p>
                  </a:txBody>
                  <a:tcPr/>
                </a:tc>
              </a:tr>
              <a:tr h="17326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바탕"/>
                          <a:cs typeface="+mn-cs"/>
                        </a:rPr>
                        <a:t>-</a:t>
                      </a:r>
                      <a:endParaRPr kumimoji="0" lang="en-US" sz="1400" kern="1200" dirty="0">
                        <a:solidFill>
                          <a:schemeClr val="dk1"/>
                        </a:solidFill>
                        <a:latin typeface="Times New Roman"/>
                        <a:ea typeface="바탕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바탕"/>
                          <a:cs typeface="+mn-cs"/>
                        </a:rPr>
                        <a:t>Adaptive Loop Filter (ALF)</a:t>
                      </a:r>
                      <a:endParaRPr kumimoji="0" lang="en-US" sz="1400" kern="1200" dirty="0" smtClean="0">
                        <a:solidFill>
                          <a:schemeClr val="dk1"/>
                        </a:solidFill>
                        <a:latin typeface="Times New Roman"/>
                        <a:ea typeface="바탕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400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바탕"/>
                          <a:cs typeface="+mn-cs"/>
                        </a:rPr>
                        <a:t>Adaptive Loop Filter (ALF)</a:t>
                      </a:r>
                      <a:endParaRPr kumimoji="0" lang="en-US" sz="1400" kern="1200" dirty="0" smtClean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/>
                        <a:ea typeface="바탕"/>
                        <a:cs typeface="+mn-cs"/>
                      </a:endParaRPr>
                    </a:p>
                  </a:txBody>
                  <a:tcPr/>
                </a:tc>
              </a:tr>
              <a:tr h="1732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바탕"/>
                          <a:cs typeface="+mn-cs"/>
                        </a:rPr>
                        <a:t>TMVP</a:t>
                      </a:r>
                      <a:endParaRPr kumimoji="0" lang="en-US" sz="1400" kern="1200" dirty="0" smtClean="0">
                        <a:solidFill>
                          <a:schemeClr val="dk1"/>
                        </a:solidFill>
                        <a:latin typeface="Times New Roman"/>
                        <a:ea typeface="바탕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바탕"/>
                          <a:cs typeface="+mn-cs"/>
                        </a:rPr>
                        <a:t>Advanced Temporal Motion Vector Prediction (ATMVP)</a:t>
                      </a:r>
                      <a:endParaRPr kumimoji="0" lang="en-US" sz="1400" kern="1200" dirty="0" smtClean="0">
                        <a:solidFill>
                          <a:schemeClr val="dk1"/>
                        </a:solidFill>
                        <a:latin typeface="Times New Roman"/>
                        <a:ea typeface="바탕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400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바탕"/>
                          <a:cs typeface="+mn-cs"/>
                        </a:rPr>
                        <a:t>Advanced Temporal Motion Vector Prediction (ATMVP)</a:t>
                      </a:r>
                      <a:endParaRPr kumimoji="0" lang="en-US" sz="1400" kern="1200" dirty="0" smtClean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/>
                        <a:ea typeface="바탕"/>
                        <a:cs typeface="+mn-cs"/>
                      </a:endParaRPr>
                    </a:p>
                  </a:txBody>
                  <a:tcPr/>
                </a:tc>
              </a:tr>
              <a:tr h="17326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바탕"/>
                          <a:cs typeface="+mn-cs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4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바탕"/>
                          <a:cs typeface="+mn-cs"/>
                        </a:rPr>
                        <a:t>Overlapped Block Motion Compensation (OBMC)</a:t>
                      </a:r>
                      <a:endParaRPr kumimoji="0" lang="en-US" sz="1400" kern="1200" dirty="0" smtClean="0">
                        <a:solidFill>
                          <a:schemeClr val="dk1"/>
                        </a:solidFill>
                        <a:latin typeface="Times New Roman"/>
                        <a:ea typeface="바탕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400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바탕"/>
                          <a:cs typeface="+mn-cs"/>
                        </a:rPr>
                        <a:t>Overlapped Block Motion Compensation (OBMC)</a:t>
                      </a:r>
                      <a:endParaRPr kumimoji="0" lang="en-US" sz="1400" kern="1200" dirty="0" smtClean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/>
                        <a:ea typeface="바탕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오각형 4"/>
          <p:cNvSpPr/>
          <p:nvPr/>
        </p:nvSpPr>
        <p:spPr>
          <a:xfrm>
            <a:off x="683568" y="6021288"/>
            <a:ext cx="2088232" cy="28803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2013, Jan</a:t>
            </a:r>
            <a:endParaRPr lang="en-US" dirty="0"/>
          </a:p>
        </p:txBody>
      </p:sp>
      <p:sp>
        <p:nvSpPr>
          <p:cNvPr id="6" name="갈매기형 수장 5"/>
          <p:cNvSpPr/>
          <p:nvPr/>
        </p:nvSpPr>
        <p:spPr>
          <a:xfrm>
            <a:off x="2843808" y="6021288"/>
            <a:ext cx="2736304" cy="28803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2015, Feb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갈매기형 수장 7"/>
          <p:cNvSpPr/>
          <p:nvPr/>
        </p:nvSpPr>
        <p:spPr>
          <a:xfrm>
            <a:off x="5652120" y="6021288"/>
            <a:ext cx="2736304" cy="28803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6444208" y="5949280"/>
            <a:ext cx="11331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2015, June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results summary</a:t>
            </a:r>
            <a:endParaRPr lang="en-US" dirty="0"/>
          </a:p>
        </p:txBody>
      </p:sp>
      <p:graphicFrame>
        <p:nvGraphicFramePr>
          <p:cNvPr id="4" name="내용 개체 틀 3"/>
          <p:cNvGraphicFramePr>
            <a:graphicFrameLocks noGrp="1"/>
          </p:cNvGraphicFramePr>
          <p:nvPr>
            <p:ph sz="quarter" idx="1"/>
          </p:nvPr>
        </p:nvGraphicFramePr>
        <p:xfrm>
          <a:off x="827584" y="1196752"/>
          <a:ext cx="3505960" cy="5365333"/>
        </p:xfrm>
        <a:graphic>
          <a:graphicData uri="http://schemas.openxmlformats.org/drawingml/2006/table">
            <a:tbl>
              <a:tblPr/>
              <a:tblGrid>
                <a:gridCol w="575605"/>
                <a:gridCol w="470950"/>
                <a:gridCol w="470950"/>
                <a:gridCol w="470950"/>
                <a:gridCol w="73259"/>
                <a:gridCol w="52328"/>
                <a:gridCol w="470950"/>
                <a:gridCol w="460484"/>
                <a:gridCol w="460484"/>
              </a:tblGrid>
              <a:tr h="13343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latin typeface="Times New Roman"/>
                          <a:ea typeface="MS Mincho"/>
                        </a:rPr>
                        <a:t>HM-14.0</a:t>
                      </a:r>
                      <a:endParaRPr lang="en-US" sz="900" dirty="0">
                        <a:latin typeface="Times New Roman"/>
                        <a:ea typeface="MS Mincho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HM-KTArc1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"+investigated tools"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3436">
                <a:tc>
                  <a:txBody>
                    <a:bodyPr/>
                    <a:lstStyle/>
                    <a:p>
                      <a:endParaRPr lang="en-US" sz="900" dirty="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MS Mincho"/>
                        </a:rPr>
                        <a:t>All Intra Main</a:t>
                      </a:r>
                      <a:endParaRPr lang="en-US" sz="900">
                        <a:latin typeface="Times New Roman"/>
                        <a:ea typeface="MS Mincho"/>
                      </a:endParaRP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MS Mincho"/>
                        </a:rPr>
                        <a:t>All Intra Main</a:t>
                      </a:r>
                      <a:endParaRPr lang="en-US" sz="900">
                        <a:latin typeface="Times New Roman"/>
                        <a:ea typeface="MS Mincho"/>
                      </a:endParaRP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3436">
                <a:tc>
                  <a:txBody>
                    <a:bodyPr/>
                    <a:lstStyle/>
                    <a:p>
                      <a:endParaRPr lang="en-US" sz="900" dirty="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Y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U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V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Y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U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V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43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Class A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-8,8%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-23,8%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-18,8%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-12,3%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-28,2%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-23,9%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343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Class B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-6,4%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-11,7%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-8,6%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-9,9%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-16,5%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-14,3%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343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Class C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-6,5%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latin typeface="Times New Roman"/>
                          <a:ea typeface="MS Mincho"/>
                        </a:rPr>
                        <a:t>-11,8%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-13,9%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-9,6%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-16,2%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-18,5%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343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Class D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-4,8%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-10,1%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-10,4%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-7,2%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-13,1%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-13,9%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343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Class E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latin typeface="Times New Roman"/>
                          <a:ea typeface="MS Mincho"/>
                        </a:rPr>
                        <a:t>-7,3%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-12,3%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latin typeface="Times New Roman"/>
                          <a:ea typeface="MS Mincho"/>
                        </a:rPr>
                        <a:t>-14,2%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-11,0%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-18,3%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-20,0%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3343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latin typeface="Times New Roman"/>
                          <a:ea typeface="MS Mincho"/>
                        </a:rPr>
                        <a:t>Overall</a:t>
                      </a:r>
                      <a:endParaRPr lang="en-US" sz="900" dirty="0">
                        <a:latin typeface="Times New Roman"/>
                        <a:ea typeface="MS Mincho"/>
                      </a:endParaRP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latin typeface="Times New Roman"/>
                          <a:ea typeface="MS Mincho"/>
                        </a:rPr>
                        <a:t>-6,7%</a:t>
                      </a:r>
                      <a:endParaRPr lang="en-US" sz="900" dirty="0">
                        <a:latin typeface="Times New Roman"/>
                        <a:ea typeface="MS Mincho"/>
                      </a:endParaRP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latin typeface="Times New Roman"/>
                          <a:ea typeface="MS Mincho"/>
                        </a:rPr>
                        <a:t>-13,9%</a:t>
                      </a:r>
                      <a:endParaRPr lang="en-US" sz="900" dirty="0">
                        <a:latin typeface="Times New Roman"/>
                        <a:ea typeface="MS Mincho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latin typeface="Times New Roman"/>
                          <a:ea typeface="MS Mincho"/>
                        </a:rPr>
                        <a:t>-12,9%</a:t>
                      </a:r>
                      <a:endParaRPr lang="en-US" sz="900" dirty="0">
                        <a:latin typeface="Times New Roman"/>
                        <a:ea typeface="MS Mincho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latin typeface="Times New Roman"/>
                          <a:ea typeface="MS Mincho"/>
                        </a:rPr>
                        <a:t>-10,0%</a:t>
                      </a:r>
                      <a:endParaRPr lang="en-US" sz="900" dirty="0">
                        <a:latin typeface="Times New Roman"/>
                        <a:ea typeface="MS Mincho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MS Mincho"/>
                        </a:rPr>
                        <a:t>-18,4%</a:t>
                      </a:r>
                      <a:endParaRPr lang="en-US" sz="900">
                        <a:latin typeface="Times New Roman"/>
                        <a:ea typeface="MS Mincho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MS Mincho"/>
                        </a:rPr>
                        <a:t>-17,8%</a:t>
                      </a:r>
                      <a:endParaRPr lang="en-US" sz="900">
                        <a:latin typeface="Times New Roman"/>
                        <a:ea typeface="MS Mincho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3343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MS Mincho"/>
                        </a:rPr>
                        <a:t>Class F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MS Mincho"/>
                        </a:rPr>
                        <a:t>-7,0%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MS Mincho"/>
                        </a:rPr>
                        <a:t>-11,6%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MS Mincho"/>
                        </a:rPr>
                        <a:t>-11,1%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MS Mincho"/>
                        </a:rPr>
                        <a:t>-8,8%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MS Mincho"/>
                        </a:rPr>
                        <a:t>-14,1%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MS Mincho"/>
                        </a:rPr>
                        <a:t>-13,4%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33436"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436"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MS Mincho"/>
                        </a:rPr>
                        <a:t>Random Access Main</a:t>
                      </a:r>
                      <a:endParaRPr lang="en-US" sz="900">
                        <a:latin typeface="Times New Roman"/>
                        <a:ea typeface="MS Mincho"/>
                      </a:endParaRP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MS Mincho"/>
                        </a:rPr>
                        <a:t>Random Access Main</a:t>
                      </a:r>
                      <a:endParaRPr lang="en-US" sz="900">
                        <a:latin typeface="Times New Roman"/>
                        <a:ea typeface="MS Mincho"/>
                      </a:endParaRP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3436"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Y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U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V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Y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U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V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43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Class A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-12,5%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-29,5%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-24,7%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latin typeface="Times New Roman"/>
                          <a:ea typeface="MS Mincho"/>
                        </a:rPr>
                        <a:t>-15,3%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-32,6%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-27,9%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343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Class B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-10,4%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-15,4%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-11,5%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-14,2%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-19,7%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-16,1%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343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Class C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-9,1%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-12,4%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-14,8%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-12,8%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-16,4%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-18,6%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343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Class D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-9,6%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-11,0%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-11,5%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-13,7%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-14,9%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-15,1%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3343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MS Mincho"/>
                        </a:rPr>
                        <a:t>Overall</a:t>
                      </a:r>
                      <a:endParaRPr lang="en-US" sz="900">
                        <a:latin typeface="Times New Roman"/>
                        <a:ea typeface="MS Mincho"/>
                      </a:endParaRP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latin typeface="Times New Roman"/>
                          <a:ea typeface="MS Mincho"/>
                        </a:rPr>
                        <a:t>-10,4%</a:t>
                      </a:r>
                      <a:endParaRPr lang="en-US" sz="900" dirty="0">
                        <a:latin typeface="Times New Roman"/>
                        <a:ea typeface="MS Mincho"/>
                      </a:endParaRP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MS Mincho"/>
                        </a:rPr>
                        <a:t>-17,0%</a:t>
                      </a:r>
                      <a:endParaRPr lang="en-US" sz="900">
                        <a:latin typeface="Times New Roman"/>
                        <a:ea typeface="MS Mincho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MS Mincho"/>
                        </a:rPr>
                        <a:t>-15,4%</a:t>
                      </a:r>
                      <a:endParaRPr lang="en-US" sz="900">
                        <a:latin typeface="Times New Roman"/>
                        <a:ea typeface="MS Mincho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latin typeface="Times New Roman"/>
                          <a:ea typeface="MS Mincho"/>
                        </a:rPr>
                        <a:t>-14,0%</a:t>
                      </a:r>
                      <a:endParaRPr lang="en-US" sz="900" dirty="0">
                        <a:latin typeface="Times New Roman"/>
                        <a:ea typeface="MS Mincho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MS Mincho"/>
                        </a:rPr>
                        <a:t>-20,8%</a:t>
                      </a:r>
                      <a:endParaRPr lang="en-US" sz="900">
                        <a:latin typeface="Times New Roman"/>
                        <a:ea typeface="MS Mincho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MS Mincho"/>
                        </a:rPr>
                        <a:t>-19,2%</a:t>
                      </a:r>
                      <a:endParaRPr lang="en-US" sz="900">
                        <a:latin typeface="Times New Roman"/>
                        <a:ea typeface="MS Mincho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343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MS Mincho"/>
                        </a:rPr>
                        <a:t>Class F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MS Mincho"/>
                        </a:rPr>
                        <a:t>-6,6%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MS Mincho"/>
                        </a:rPr>
                        <a:t>-12,6%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MS Mincho"/>
                        </a:rPr>
                        <a:t>-12,0%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MS Mincho"/>
                        </a:rPr>
                        <a:t>-8,6%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MS Mincho"/>
                        </a:rPr>
                        <a:t>-14,8%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MS Mincho"/>
                        </a:rPr>
                        <a:t>-14,3%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33436"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436"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MS Mincho"/>
                        </a:rPr>
                        <a:t>Low delay B Main</a:t>
                      </a:r>
                      <a:endParaRPr lang="en-US" sz="900">
                        <a:latin typeface="Times New Roman"/>
                        <a:ea typeface="MS Mincho"/>
                      </a:endParaRP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MS Mincho"/>
                        </a:rPr>
                        <a:t>Low delay B Main</a:t>
                      </a:r>
                      <a:endParaRPr lang="en-US" sz="900">
                        <a:latin typeface="Times New Roman"/>
                        <a:ea typeface="MS Mincho"/>
                      </a:endParaRP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3436"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Y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U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V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Y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U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V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43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Class B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-8,9%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-10,2%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-8,5%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-9,8%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-11,3%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-9,6%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343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Class C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-8,6%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-7,9%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-8,6%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-9,3%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-8,7%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-9,5%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343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Class D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-8,1%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-6,2%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-6,4%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-8,4%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latin typeface="Times New Roman"/>
                          <a:ea typeface="MS Mincho"/>
                        </a:rPr>
                        <a:t>-6,7%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-7,0%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343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Class E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-10,7%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-13,4%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-17,5%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-12,0%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-16,8%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-20,1%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3343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MS Mincho"/>
                        </a:rPr>
                        <a:t>Overall</a:t>
                      </a:r>
                      <a:endParaRPr lang="en-US" sz="900">
                        <a:latin typeface="Times New Roman"/>
                        <a:ea typeface="MS Mincho"/>
                      </a:endParaRP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MS Mincho"/>
                        </a:rPr>
                        <a:t>-9,0%</a:t>
                      </a:r>
                      <a:endParaRPr lang="en-US" sz="900">
                        <a:latin typeface="Times New Roman"/>
                        <a:ea typeface="MS Mincho"/>
                      </a:endParaRP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MS Mincho"/>
                        </a:rPr>
                        <a:t>-9,2%</a:t>
                      </a:r>
                      <a:endParaRPr lang="en-US" sz="900">
                        <a:latin typeface="Times New Roman"/>
                        <a:ea typeface="MS Mincho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MS Mincho"/>
                        </a:rPr>
                        <a:t>-9,7%</a:t>
                      </a:r>
                      <a:endParaRPr lang="en-US" sz="900">
                        <a:latin typeface="Times New Roman"/>
                        <a:ea typeface="MS Mincho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MS Mincho"/>
                        </a:rPr>
                        <a:t>-9,8%</a:t>
                      </a:r>
                      <a:endParaRPr lang="en-US" sz="900">
                        <a:latin typeface="Times New Roman"/>
                        <a:ea typeface="MS Mincho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MS Mincho"/>
                        </a:rPr>
                        <a:t>-10,5%</a:t>
                      </a:r>
                      <a:endParaRPr lang="en-US" sz="900">
                        <a:latin typeface="Times New Roman"/>
                        <a:ea typeface="MS Mincho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MS Mincho"/>
                        </a:rPr>
                        <a:t>-10,9%</a:t>
                      </a:r>
                      <a:endParaRPr lang="en-US" sz="900">
                        <a:latin typeface="Times New Roman"/>
                        <a:ea typeface="MS Mincho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343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MS Mincho"/>
                        </a:rPr>
                        <a:t>Class F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MS Mincho"/>
                        </a:rPr>
                        <a:t>-5,5%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MS Mincho"/>
                        </a:rPr>
                        <a:t>-9,8%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MS Mincho"/>
                        </a:rPr>
                        <a:t>-9,1%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MS Mincho"/>
                        </a:rPr>
                        <a:t>-6,2%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MS Mincho"/>
                        </a:rPr>
                        <a:t>-10,3%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MS Mincho"/>
                        </a:rPr>
                        <a:t>-10,0%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33436"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436"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MS Mincho"/>
                        </a:rPr>
                        <a:t>Low delay P Main</a:t>
                      </a:r>
                      <a:endParaRPr lang="en-US" sz="900">
                        <a:latin typeface="Times New Roman"/>
                        <a:ea typeface="MS Mincho"/>
                      </a:endParaRP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latin typeface="Times New Roman"/>
                          <a:ea typeface="MS Mincho"/>
                        </a:rPr>
                        <a:t>Low delay P Main</a:t>
                      </a:r>
                      <a:endParaRPr lang="en-US" sz="900" dirty="0">
                        <a:latin typeface="Times New Roman"/>
                        <a:ea typeface="MS Mincho"/>
                      </a:endParaRP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3436"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Y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U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V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Y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U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V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43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Class B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-13,7%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-14,2%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-11,3%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-14,6%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-15,3%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-12,4%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343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Class C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-10,1%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-9,4%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-10,6%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-10,8%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-10,3%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latin typeface="Times New Roman"/>
                          <a:ea typeface="MS Mincho"/>
                        </a:rPr>
                        <a:t>-11,5%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343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Class D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-9,4%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-7,6%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-7,9%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-9,9%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-8,5%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-8,2%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343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Class E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-14,4%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-16,3%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-20,0%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-15,7%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latin typeface="Times New Roman"/>
                          <a:ea typeface="MS Mincho"/>
                        </a:rPr>
                        <a:t>-19,8%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latin typeface="Times New Roman"/>
                          <a:ea typeface="MS Mincho"/>
                        </a:rPr>
                        <a:t>-22,3%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3343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MS Mincho"/>
                        </a:rPr>
                        <a:t>Overall</a:t>
                      </a:r>
                      <a:endParaRPr lang="en-US" sz="900">
                        <a:latin typeface="Times New Roman"/>
                        <a:ea typeface="MS Mincho"/>
                      </a:endParaRP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MS Mincho"/>
                        </a:rPr>
                        <a:t>-11,9%</a:t>
                      </a:r>
                      <a:endParaRPr lang="en-US" sz="900">
                        <a:latin typeface="Times New Roman"/>
                        <a:ea typeface="MS Mincho"/>
                      </a:endParaRP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MS Mincho"/>
                        </a:rPr>
                        <a:t>-11,8%</a:t>
                      </a:r>
                      <a:endParaRPr lang="en-US" sz="900">
                        <a:latin typeface="Times New Roman"/>
                        <a:ea typeface="MS Mincho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MS Mincho"/>
                        </a:rPr>
                        <a:t>-11,9%</a:t>
                      </a:r>
                      <a:endParaRPr lang="en-US" sz="900">
                        <a:latin typeface="Times New Roman"/>
                        <a:ea typeface="MS Mincho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MS Mincho"/>
                        </a:rPr>
                        <a:t>-12,7%</a:t>
                      </a:r>
                      <a:endParaRPr lang="en-US" sz="900">
                        <a:latin typeface="Times New Roman"/>
                        <a:ea typeface="MS Mincho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MS Mincho"/>
                        </a:rPr>
                        <a:t>-13,2%</a:t>
                      </a:r>
                      <a:endParaRPr lang="en-US" sz="900">
                        <a:latin typeface="Times New Roman"/>
                        <a:ea typeface="MS Mincho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latin typeface="Times New Roman"/>
                          <a:ea typeface="MS Mincho"/>
                        </a:rPr>
                        <a:t>-13,0%</a:t>
                      </a:r>
                      <a:endParaRPr lang="en-US" sz="900" dirty="0">
                        <a:latin typeface="Times New Roman"/>
                        <a:ea typeface="MS Mincho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3343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MS Mincho"/>
                        </a:rPr>
                        <a:t>Class F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MS Mincho"/>
                        </a:rPr>
                        <a:t>-11,9%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MS Mincho"/>
                        </a:rPr>
                        <a:t>-11,8%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MS Mincho"/>
                        </a:rPr>
                        <a:t>-11,9%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>
                        <a:solidFill>
                          <a:schemeClr val="bg1">
                            <a:lumMod val="50000"/>
                          </a:schemeClr>
                        </a:solidFill>
                        <a:latin typeface="Times New Roman"/>
                        <a:ea typeface="바탕"/>
                      </a:endParaRP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MS Mincho"/>
                        </a:rPr>
                        <a:t>-12,7%</a:t>
                      </a:r>
                    </a:p>
                  </a:txBody>
                  <a:tcPr marL="7849" marR="7849" marT="7849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MS Mincho"/>
                        </a:rPr>
                        <a:t>-13,2%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Times New Roman"/>
                          <a:ea typeface="MS Mincho"/>
                        </a:rPr>
                        <a:t>-13,0%</a:t>
                      </a:r>
                    </a:p>
                  </a:txBody>
                  <a:tcPr marL="7849" marR="7849" marT="7849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4572000" y="1268760"/>
            <a:ext cx="396044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/>
            <a:r>
              <a:rPr lang="en-US" sz="1600" u="sng" dirty="0" smtClean="0">
                <a:latin typeface="+mj-lt"/>
                <a:cs typeface="Arial" panose="020B0604020202020204" pitchFamily="34" charset="0"/>
              </a:rPr>
              <a:t>Highest additional gain was observed</a:t>
            </a:r>
            <a:r>
              <a:rPr lang="en-US" sz="1600" dirty="0" smtClean="0">
                <a:latin typeface="+mj-lt"/>
                <a:cs typeface="Arial" panose="020B0604020202020204" pitchFamily="34" charset="0"/>
              </a:rPr>
              <a:t>:</a:t>
            </a:r>
          </a:p>
          <a:p>
            <a:pPr marL="342900" lvl="1" indent="-342900"/>
            <a:endParaRPr lang="en-US" sz="1600" dirty="0" smtClean="0">
              <a:latin typeface="+mj-lt"/>
              <a:cs typeface="Arial" panose="020B0604020202020204" pitchFamily="34" charset="0"/>
            </a:endParaRPr>
          </a:p>
          <a:p>
            <a:pPr marL="342900" lvl="1" indent="-342900">
              <a:buFont typeface="Wingdings" pitchFamily="2" charset="2"/>
              <a:buChar char="v"/>
            </a:pPr>
            <a:r>
              <a:rPr lang="en-US" sz="1600" b="1" dirty="0" smtClean="0">
                <a:latin typeface="+mj-lt"/>
                <a:cs typeface="Arial" panose="020B0604020202020204" pitchFamily="34" charset="0"/>
              </a:rPr>
              <a:t>ALL INTRA</a:t>
            </a:r>
            <a:r>
              <a:rPr lang="en-US" sz="1600" dirty="0" smtClean="0">
                <a:latin typeface="+mj-lt"/>
                <a:cs typeface="Arial" panose="020B0604020202020204" pitchFamily="34" charset="0"/>
              </a:rPr>
              <a:t>: </a:t>
            </a:r>
          </a:p>
          <a:p>
            <a:pPr lvl="1">
              <a:buFont typeface="Arial" pitchFamily="34" charset="0"/>
              <a:buChar char="•"/>
            </a:pPr>
            <a:r>
              <a:rPr lang="en-US" sz="1600" dirty="0" err="1" smtClean="0">
                <a:latin typeface="+mj-lt"/>
              </a:rPr>
              <a:t>BasketballDrive</a:t>
            </a:r>
            <a:r>
              <a:rPr lang="en-US" sz="1600" dirty="0" smtClean="0">
                <a:latin typeface="+mj-lt"/>
              </a:rPr>
              <a:t>	4,8%</a:t>
            </a:r>
          </a:p>
          <a:p>
            <a:pPr lvl="1">
              <a:buFont typeface="Arial" pitchFamily="34" charset="0"/>
              <a:buChar char="•"/>
            </a:pPr>
            <a:r>
              <a:rPr lang="en-US" sz="1600" dirty="0" err="1" smtClean="0">
                <a:latin typeface="+mj-lt"/>
              </a:rPr>
              <a:t>Johny</a:t>
            </a:r>
            <a:r>
              <a:rPr lang="en-US" sz="1600" dirty="0" smtClean="0">
                <a:latin typeface="+mj-lt"/>
              </a:rPr>
              <a:t>		4,4%</a:t>
            </a:r>
          </a:p>
          <a:p>
            <a:pPr lvl="1"/>
            <a:endParaRPr lang="en-US" sz="1600" dirty="0" smtClean="0">
              <a:latin typeface="+mj-lt"/>
            </a:endParaRPr>
          </a:p>
          <a:p>
            <a:pPr marL="342900" lvl="1" indent="-342900">
              <a:buFont typeface="Wingdings" pitchFamily="2" charset="2"/>
              <a:buChar char="v"/>
            </a:pPr>
            <a:r>
              <a:rPr lang="en-US" sz="1600" b="1" dirty="0" smtClean="0">
                <a:latin typeface="+mj-lt"/>
                <a:cs typeface="Arial" panose="020B0604020202020204" pitchFamily="34" charset="0"/>
              </a:rPr>
              <a:t>RANDOM ACCESS</a:t>
            </a:r>
            <a:r>
              <a:rPr lang="en-US" sz="1600" dirty="0" smtClean="0">
                <a:latin typeface="+mj-lt"/>
                <a:cs typeface="Arial" panose="020B0604020202020204" pitchFamily="34" charset="0"/>
              </a:rPr>
              <a:t>: </a:t>
            </a:r>
          </a:p>
          <a:p>
            <a:pPr lvl="1">
              <a:buFont typeface="Arial" pitchFamily="34" charset="0"/>
              <a:buChar char="•"/>
            </a:pPr>
            <a:r>
              <a:rPr lang="en-US" sz="1600" dirty="0" err="1" smtClean="0">
                <a:latin typeface="+mj-lt"/>
              </a:rPr>
              <a:t>BQSquare</a:t>
            </a:r>
            <a:r>
              <a:rPr lang="en-US" sz="1600" dirty="0" smtClean="0">
                <a:latin typeface="+mj-lt"/>
              </a:rPr>
              <a:t> 		6,1%</a:t>
            </a:r>
          </a:p>
          <a:p>
            <a:pPr lvl="1">
              <a:buFont typeface="Arial" pitchFamily="34" charset="0"/>
              <a:buChar char="•"/>
            </a:pPr>
            <a:r>
              <a:rPr lang="en-US" sz="1600" dirty="0" smtClean="0">
                <a:latin typeface="+mj-lt"/>
              </a:rPr>
              <a:t>Traffic 		5,0%</a:t>
            </a:r>
          </a:p>
          <a:p>
            <a:pPr lvl="1"/>
            <a:endParaRPr lang="en-US" sz="1600" dirty="0" smtClean="0">
              <a:latin typeface="+mj-lt"/>
            </a:endParaRPr>
          </a:p>
          <a:p>
            <a:pPr lvl="1"/>
            <a:endParaRPr lang="en-US" sz="1600" dirty="0" smtClean="0">
              <a:latin typeface="+mj-lt"/>
            </a:endParaRPr>
          </a:p>
          <a:p>
            <a:pPr marL="342900" lvl="1" indent="-342900">
              <a:buFont typeface="Wingdings" pitchFamily="2" charset="2"/>
              <a:buChar char="v"/>
            </a:pPr>
            <a:r>
              <a:rPr lang="en-US" sz="1600" b="1" dirty="0" smtClean="0">
                <a:latin typeface="+mj-lt"/>
                <a:cs typeface="Arial" panose="020B0604020202020204" pitchFamily="34" charset="0"/>
              </a:rPr>
              <a:t>LOW DELAY B: </a:t>
            </a:r>
          </a:p>
          <a:p>
            <a:pPr lvl="1">
              <a:buFont typeface="Arial" pitchFamily="34" charset="0"/>
              <a:buChar char="•"/>
            </a:pPr>
            <a:r>
              <a:rPr lang="en-US" sz="1600" dirty="0" err="1" smtClean="0">
                <a:latin typeface="+mj-lt"/>
              </a:rPr>
              <a:t>KristenAndSara</a:t>
            </a:r>
            <a:r>
              <a:rPr lang="en-US" sz="1600" dirty="0" smtClean="0">
                <a:latin typeface="+mj-lt"/>
              </a:rPr>
              <a:t> 	1,8%</a:t>
            </a:r>
          </a:p>
          <a:p>
            <a:pPr lvl="1">
              <a:buFont typeface="Arial" pitchFamily="34" charset="0"/>
              <a:buChar char="•"/>
            </a:pPr>
            <a:r>
              <a:rPr lang="en-US" sz="1600" dirty="0" err="1" smtClean="0">
                <a:latin typeface="+mj-lt"/>
              </a:rPr>
              <a:t>Johny</a:t>
            </a:r>
            <a:r>
              <a:rPr lang="en-US" sz="1600" dirty="0" smtClean="0">
                <a:latin typeface="+mj-lt"/>
              </a:rPr>
              <a:t>		1,7%</a:t>
            </a:r>
          </a:p>
          <a:p>
            <a:pPr lvl="1"/>
            <a:endParaRPr lang="en-US" sz="1600" dirty="0" smtClean="0">
              <a:latin typeface="+mj-lt"/>
            </a:endParaRPr>
          </a:p>
          <a:p>
            <a:pPr lvl="1"/>
            <a:endParaRPr lang="en-US" sz="1600" dirty="0" smtClean="0">
              <a:latin typeface="+mj-lt"/>
            </a:endParaRPr>
          </a:p>
          <a:p>
            <a:pPr lvl="1"/>
            <a:endParaRPr lang="en-US" sz="1600" dirty="0" smtClean="0">
              <a:latin typeface="+mj-lt"/>
            </a:endParaRPr>
          </a:p>
          <a:p>
            <a:pPr marL="342900" lvl="1" indent="-342900">
              <a:buFont typeface="Wingdings" pitchFamily="2" charset="2"/>
              <a:buChar char="v"/>
            </a:pPr>
            <a:r>
              <a:rPr lang="en-US" sz="1600" b="1" dirty="0" smtClean="0">
                <a:latin typeface="+mj-lt"/>
                <a:cs typeface="Arial" panose="020B0604020202020204" pitchFamily="34" charset="0"/>
              </a:rPr>
              <a:t>LOW DELAY P: </a:t>
            </a:r>
          </a:p>
          <a:p>
            <a:pPr lvl="1">
              <a:buFont typeface="Arial" pitchFamily="34" charset="0"/>
              <a:buChar char="•"/>
            </a:pPr>
            <a:r>
              <a:rPr lang="en-US" sz="1600" dirty="0" err="1" smtClean="0">
                <a:latin typeface="+mj-lt"/>
              </a:rPr>
              <a:t>KristenAndSara</a:t>
            </a:r>
            <a:r>
              <a:rPr lang="en-US" sz="1600" dirty="0" smtClean="0">
                <a:latin typeface="+mj-lt"/>
              </a:rPr>
              <a:t> 	1,4%</a:t>
            </a:r>
          </a:p>
          <a:p>
            <a:pPr lvl="1">
              <a:buFont typeface="Arial" pitchFamily="34" charset="0"/>
              <a:buChar char="•"/>
            </a:pPr>
            <a:r>
              <a:rPr lang="en-US" sz="1600" dirty="0" err="1" smtClean="0">
                <a:latin typeface="+mj-lt"/>
              </a:rPr>
              <a:t>Johny</a:t>
            </a:r>
            <a:r>
              <a:rPr lang="en-US" sz="1600" dirty="0" smtClean="0">
                <a:latin typeface="+mj-lt"/>
              </a:rPr>
              <a:t>		1,3%</a:t>
            </a:r>
          </a:p>
          <a:p>
            <a:pPr lvl="1">
              <a:buFont typeface="Arial" pitchFamily="34" charset="0"/>
              <a:buChar char="•"/>
            </a:pPr>
            <a:endParaRPr lang="en-US" sz="1600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 algn="l" rtl="0">
              <a:spcBef>
                <a:spcPct val="0"/>
              </a:spcBef>
            </a:pPr>
            <a:r>
              <a:rPr lang="en-US" dirty="0" smtClean="0"/>
              <a:t>Intra: </a:t>
            </a:r>
            <a:r>
              <a:rPr lang="en-CA" b="1" i="1" dirty="0"/>
              <a:t>Finer granularity arbitrary directional intra prediction 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Straight-forward extension of HEVC Angular Prediction </a:t>
            </a:r>
            <a:endParaRPr lang="en-US" dirty="0"/>
          </a:p>
        </p:txBody>
      </p:sp>
      <p:grpSp>
        <p:nvGrpSpPr>
          <p:cNvPr id="4" name="Group 23"/>
          <p:cNvGrpSpPr/>
          <p:nvPr/>
        </p:nvGrpSpPr>
        <p:grpSpPr>
          <a:xfrm>
            <a:off x="395536" y="1694089"/>
            <a:ext cx="4968552" cy="4615231"/>
            <a:chOff x="3969964" y="980728"/>
            <a:chExt cx="5174036" cy="5163911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9964" y="980728"/>
              <a:ext cx="5174036" cy="51639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" name="Group 22"/>
            <p:cNvGrpSpPr/>
            <p:nvPr/>
          </p:nvGrpSpPr>
          <p:grpSpPr>
            <a:xfrm>
              <a:off x="4446366" y="1660550"/>
              <a:ext cx="2173674" cy="1962218"/>
              <a:chOff x="4446366" y="1682806"/>
              <a:chExt cx="2173674" cy="1962218"/>
            </a:xfrm>
          </p:grpSpPr>
          <p:cxnSp>
            <p:nvCxnSpPr>
              <p:cNvPr id="34" name="Straight Connector 8"/>
              <p:cNvCxnSpPr/>
              <p:nvPr/>
            </p:nvCxnSpPr>
            <p:spPr bwMode="auto">
              <a:xfrm>
                <a:off x="4459800" y="3562683"/>
                <a:ext cx="2160240" cy="82341"/>
              </a:xfrm>
              <a:prstGeom prst="line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5" name="Straight Connector 39"/>
              <p:cNvCxnSpPr/>
              <p:nvPr/>
            </p:nvCxnSpPr>
            <p:spPr bwMode="auto">
              <a:xfrm>
                <a:off x="4459800" y="3429000"/>
                <a:ext cx="2160240" cy="216024"/>
              </a:xfrm>
              <a:prstGeom prst="line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6" name="Straight Connector 41"/>
              <p:cNvCxnSpPr/>
              <p:nvPr/>
            </p:nvCxnSpPr>
            <p:spPr bwMode="auto">
              <a:xfrm>
                <a:off x="4459800" y="3140968"/>
                <a:ext cx="2160240" cy="504056"/>
              </a:xfrm>
              <a:prstGeom prst="line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7" name="Straight Connector 42"/>
              <p:cNvCxnSpPr/>
              <p:nvPr/>
            </p:nvCxnSpPr>
            <p:spPr bwMode="auto">
              <a:xfrm>
                <a:off x="4459800" y="2888940"/>
                <a:ext cx="2160240" cy="756084"/>
              </a:xfrm>
              <a:prstGeom prst="line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8" name="Straight Connector 43"/>
              <p:cNvCxnSpPr/>
              <p:nvPr/>
            </p:nvCxnSpPr>
            <p:spPr bwMode="auto">
              <a:xfrm>
                <a:off x="4459800" y="2626052"/>
                <a:ext cx="2160240" cy="1018972"/>
              </a:xfrm>
              <a:prstGeom prst="line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9" name="Straight Connector 44"/>
              <p:cNvCxnSpPr/>
              <p:nvPr/>
            </p:nvCxnSpPr>
            <p:spPr bwMode="auto">
              <a:xfrm>
                <a:off x="4459800" y="2359825"/>
                <a:ext cx="2160240" cy="1285199"/>
              </a:xfrm>
              <a:prstGeom prst="line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0" name="Straight Connector 46"/>
              <p:cNvCxnSpPr/>
              <p:nvPr/>
            </p:nvCxnSpPr>
            <p:spPr bwMode="auto">
              <a:xfrm>
                <a:off x="4459800" y="2060848"/>
                <a:ext cx="2160240" cy="1584176"/>
              </a:xfrm>
              <a:prstGeom prst="line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1" name="Straight Connector 47"/>
              <p:cNvCxnSpPr/>
              <p:nvPr/>
            </p:nvCxnSpPr>
            <p:spPr bwMode="auto">
              <a:xfrm>
                <a:off x="4446366" y="1682806"/>
                <a:ext cx="2160240" cy="1962218"/>
              </a:xfrm>
              <a:prstGeom prst="line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7" name="Group 51"/>
            <p:cNvGrpSpPr/>
            <p:nvPr/>
          </p:nvGrpSpPr>
          <p:grpSpPr>
            <a:xfrm flipV="1">
              <a:off x="4447854" y="3619624"/>
              <a:ext cx="2173674" cy="1962218"/>
              <a:chOff x="4446366" y="1682806"/>
              <a:chExt cx="2173674" cy="1962218"/>
            </a:xfrm>
          </p:grpSpPr>
          <p:cxnSp>
            <p:nvCxnSpPr>
              <p:cNvPr id="26" name="Straight Connector 52"/>
              <p:cNvCxnSpPr/>
              <p:nvPr/>
            </p:nvCxnSpPr>
            <p:spPr bwMode="auto">
              <a:xfrm>
                <a:off x="4459800" y="3562683"/>
                <a:ext cx="2160240" cy="82341"/>
              </a:xfrm>
              <a:prstGeom prst="line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7" name="Straight Connector 53"/>
              <p:cNvCxnSpPr/>
              <p:nvPr/>
            </p:nvCxnSpPr>
            <p:spPr bwMode="auto">
              <a:xfrm>
                <a:off x="4459800" y="3429000"/>
                <a:ext cx="2160240" cy="216024"/>
              </a:xfrm>
              <a:prstGeom prst="line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8" name="Straight Connector 54"/>
              <p:cNvCxnSpPr/>
              <p:nvPr/>
            </p:nvCxnSpPr>
            <p:spPr bwMode="auto">
              <a:xfrm>
                <a:off x="4459800" y="3140968"/>
                <a:ext cx="2160240" cy="504056"/>
              </a:xfrm>
              <a:prstGeom prst="line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9" name="Straight Connector 55"/>
              <p:cNvCxnSpPr/>
              <p:nvPr/>
            </p:nvCxnSpPr>
            <p:spPr bwMode="auto">
              <a:xfrm>
                <a:off x="4459800" y="2888940"/>
                <a:ext cx="2160240" cy="756084"/>
              </a:xfrm>
              <a:prstGeom prst="line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0" name="Straight Connector 56"/>
              <p:cNvCxnSpPr/>
              <p:nvPr/>
            </p:nvCxnSpPr>
            <p:spPr bwMode="auto">
              <a:xfrm>
                <a:off x="4459800" y="2626052"/>
                <a:ext cx="2160240" cy="1018972"/>
              </a:xfrm>
              <a:prstGeom prst="line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1" name="Straight Connector 57"/>
              <p:cNvCxnSpPr/>
              <p:nvPr/>
            </p:nvCxnSpPr>
            <p:spPr bwMode="auto">
              <a:xfrm>
                <a:off x="4459800" y="2359825"/>
                <a:ext cx="2160240" cy="1285199"/>
              </a:xfrm>
              <a:prstGeom prst="line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2" name="Straight Connector 58"/>
              <p:cNvCxnSpPr/>
              <p:nvPr/>
            </p:nvCxnSpPr>
            <p:spPr bwMode="auto">
              <a:xfrm>
                <a:off x="4459800" y="2060848"/>
                <a:ext cx="2160240" cy="1584176"/>
              </a:xfrm>
              <a:prstGeom prst="line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3" name="Straight Connector 59"/>
              <p:cNvCxnSpPr/>
              <p:nvPr/>
            </p:nvCxnSpPr>
            <p:spPr bwMode="auto">
              <a:xfrm>
                <a:off x="4446366" y="1682806"/>
                <a:ext cx="2160240" cy="1962218"/>
              </a:xfrm>
              <a:prstGeom prst="line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8" name="Group 60"/>
            <p:cNvGrpSpPr/>
            <p:nvPr/>
          </p:nvGrpSpPr>
          <p:grpSpPr>
            <a:xfrm rot="5400000" flipV="1">
              <a:off x="4550766" y="1548426"/>
              <a:ext cx="2173674" cy="1962218"/>
              <a:chOff x="4446366" y="1682806"/>
              <a:chExt cx="2173674" cy="1962218"/>
            </a:xfrm>
          </p:grpSpPr>
          <p:cxnSp>
            <p:nvCxnSpPr>
              <p:cNvPr id="18" name="Straight Connector 61"/>
              <p:cNvCxnSpPr/>
              <p:nvPr/>
            </p:nvCxnSpPr>
            <p:spPr bwMode="auto">
              <a:xfrm>
                <a:off x="4459800" y="3562683"/>
                <a:ext cx="2160240" cy="82341"/>
              </a:xfrm>
              <a:prstGeom prst="line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9" name="Straight Connector 62"/>
              <p:cNvCxnSpPr/>
              <p:nvPr/>
            </p:nvCxnSpPr>
            <p:spPr bwMode="auto">
              <a:xfrm>
                <a:off x="4459800" y="3429000"/>
                <a:ext cx="2160240" cy="216024"/>
              </a:xfrm>
              <a:prstGeom prst="line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0" name="Straight Connector 63"/>
              <p:cNvCxnSpPr/>
              <p:nvPr/>
            </p:nvCxnSpPr>
            <p:spPr bwMode="auto">
              <a:xfrm>
                <a:off x="4459800" y="3140968"/>
                <a:ext cx="2160240" cy="504056"/>
              </a:xfrm>
              <a:prstGeom prst="line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1" name="Straight Connector 64"/>
              <p:cNvCxnSpPr/>
              <p:nvPr/>
            </p:nvCxnSpPr>
            <p:spPr bwMode="auto">
              <a:xfrm>
                <a:off x="4459800" y="2888940"/>
                <a:ext cx="2160240" cy="756084"/>
              </a:xfrm>
              <a:prstGeom prst="line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2" name="Straight Connector 65"/>
              <p:cNvCxnSpPr/>
              <p:nvPr/>
            </p:nvCxnSpPr>
            <p:spPr bwMode="auto">
              <a:xfrm>
                <a:off x="4459800" y="2626052"/>
                <a:ext cx="2160240" cy="1018972"/>
              </a:xfrm>
              <a:prstGeom prst="line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3" name="Straight Connector 66"/>
              <p:cNvCxnSpPr/>
              <p:nvPr/>
            </p:nvCxnSpPr>
            <p:spPr bwMode="auto">
              <a:xfrm>
                <a:off x="4459800" y="2359825"/>
                <a:ext cx="2160240" cy="1285199"/>
              </a:xfrm>
              <a:prstGeom prst="line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4" name="Straight Connector 67"/>
              <p:cNvCxnSpPr/>
              <p:nvPr/>
            </p:nvCxnSpPr>
            <p:spPr bwMode="auto">
              <a:xfrm>
                <a:off x="4459800" y="2060848"/>
                <a:ext cx="2160240" cy="1584176"/>
              </a:xfrm>
              <a:prstGeom prst="line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5" name="Straight Connector 68"/>
              <p:cNvCxnSpPr/>
              <p:nvPr/>
            </p:nvCxnSpPr>
            <p:spPr bwMode="auto">
              <a:xfrm>
                <a:off x="4446366" y="1682806"/>
                <a:ext cx="2160240" cy="1962218"/>
              </a:xfrm>
              <a:prstGeom prst="line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9" name="Group 69"/>
            <p:cNvGrpSpPr/>
            <p:nvPr/>
          </p:nvGrpSpPr>
          <p:grpSpPr>
            <a:xfrm rot="16200000" flipH="1" flipV="1">
              <a:off x="6505592" y="1561860"/>
              <a:ext cx="2173674" cy="1962218"/>
              <a:chOff x="4446366" y="1682806"/>
              <a:chExt cx="2173674" cy="1962218"/>
            </a:xfrm>
          </p:grpSpPr>
          <p:cxnSp>
            <p:nvCxnSpPr>
              <p:cNvPr id="10" name="Straight Connector 70"/>
              <p:cNvCxnSpPr/>
              <p:nvPr/>
            </p:nvCxnSpPr>
            <p:spPr bwMode="auto">
              <a:xfrm>
                <a:off x="4459800" y="3562683"/>
                <a:ext cx="2160240" cy="82341"/>
              </a:xfrm>
              <a:prstGeom prst="line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1" name="Straight Connector 71"/>
              <p:cNvCxnSpPr/>
              <p:nvPr/>
            </p:nvCxnSpPr>
            <p:spPr bwMode="auto">
              <a:xfrm>
                <a:off x="4459800" y="3429000"/>
                <a:ext cx="2160240" cy="216024"/>
              </a:xfrm>
              <a:prstGeom prst="line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2" name="Straight Connector 72"/>
              <p:cNvCxnSpPr/>
              <p:nvPr/>
            </p:nvCxnSpPr>
            <p:spPr bwMode="auto">
              <a:xfrm>
                <a:off x="4459800" y="3140968"/>
                <a:ext cx="2160240" cy="504056"/>
              </a:xfrm>
              <a:prstGeom prst="line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3" name="Straight Connector 73"/>
              <p:cNvCxnSpPr/>
              <p:nvPr/>
            </p:nvCxnSpPr>
            <p:spPr bwMode="auto">
              <a:xfrm>
                <a:off x="4459800" y="2888940"/>
                <a:ext cx="2160240" cy="756084"/>
              </a:xfrm>
              <a:prstGeom prst="line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4" name="Straight Connector 74"/>
              <p:cNvCxnSpPr/>
              <p:nvPr/>
            </p:nvCxnSpPr>
            <p:spPr bwMode="auto">
              <a:xfrm>
                <a:off x="4459800" y="2626052"/>
                <a:ext cx="2160240" cy="1018972"/>
              </a:xfrm>
              <a:prstGeom prst="line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5" name="Straight Connector 75"/>
              <p:cNvCxnSpPr/>
              <p:nvPr/>
            </p:nvCxnSpPr>
            <p:spPr bwMode="auto">
              <a:xfrm>
                <a:off x="4459800" y="2359825"/>
                <a:ext cx="2160240" cy="1285199"/>
              </a:xfrm>
              <a:prstGeom prst="line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6" name="Straight Connector 76"/>
              <p:cNvCxnSpPr/>
              <p:nvPr/>
            </p:nvCxnSpPr>
            <p:spPr bwMode="auto">
              <a:xfrm>
                <a:off x="4459800" y="2060848"/>
                <a:ext cx="2160240" cy="1584176"/>
              </a:xfrm>
              <a:prstGeom prst="line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7" name="Straight Connector 77"/>
              <p:cNvCxnSpPr/>
              <p:nvPr/>
            </p:nvCxnSpPr>
            <p:spPr bwMode="auto">
              <a:xfrm>
                <a:off x="4446366" y="1682806"/>
                <a:ext cx="2160240" cy="1962218"/>
              </a:xfrm>
              <a:prstGeom prst="line">
                <a:avLst/>
              </a:prstGeom>
              <a:noFill/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sp>
        <p:nvSpPr>
          <p:cNvPr id="42" name="직사각형 41"/>
          <p:cNvSpPr/>
          <p:nvPr/>
        </p:nvSpPr>
        <p:spPr>
          <a:xfrm>
            <a:off x="5292080" y="2060848"/>
            <a:ext cx="367240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buFont typeface="Wingdings" pitchFamily="2" charset="2"/>
              <a:buChar char="v"/>
            </a:pPr>
            <a:r>
              <a:rPr lang="en-US" sz="1600" dirty="0" smtClean="0">
                <a:latin typeface="+mj-lt"/>
                <a:cs typeface="Arial" panose="020B0604020202020204" pitchFamily="34" charset="0"/>
              </a:rPr>
              <a:t>HEVC angles: </a:t>
            </a:r>
          </a:p>
          <a:p>
            <a:pPr marL="800100" lvl="2" indent="-342900">
              <a:buFont typeface="Wingdings" pitchFamily="2" charset="2"/>
              <a:buChar char="v"/>
            </a:pPr>
            <a:r>
              <a:rPr lang="en-US" sz="1600" dirty="0" smtClean="0">
                <a:latin typeface="+mj-lt"/>
                <a:cs typeface="Arial" panose="020B0604020202020204" pitchFamily="34" charset="0"/>
              </a:rPr>
              <a:t>{2, 5, 9, 13, 17,  21, 26, 32}*</a:t>
            </a:r>
            <a:r>
              <a:rPr lang="en-US" sz="1600" dirty="0" smtClean="0">
                <a:latin typeface="+mj-lt"/>
                <a:sym typeface="Symbol"/>
              </a:rPr>
              <a:t> /64</a:t>
            </a:r>
            <a:endParaRPr lang="en-US" sz="1600" dirty="0" smtClean="0">
              <a:latin typeface="+mj-lt"/>
              <a:cs typeface="Arial" panose="020B0604020202020204" pitchFamily="34" charset="0"/>
            </a:endParaRPr>
          </a:p>
          <a:p>
            <a:pPr marL="342900" lvl="1" indent="-342900">
              <a:buFont typeface="Wingdings" pitchFamily="2" charset="2"/>
              <a:buChar char="v"/>
            </a:pPr>
            <a:r>
              <a:rPr lang="en-US" sz="1600" dirty="0" smtClean="0">
                <a:latin typeface="+mj-lt"/>
                <a:cs typeface="Arial" panose="020B0604020202020204" pitchFamily="34" charset="0"/>
              </a:rPr>
              <a:t>Finer angles: </a:t>
            </a:r>
          </a:p>
          <a:p>
            <a:pPr marL="800100" lvl="2" indent="-342900">
              <a:buFont typeface="Wingdings" pitchFamily="2" charset="2"/>
              <a:buChar char="v"/>
            </a:pPr>
            <a:r>
              <a:rPr lang="en-US" sz="1600" dirty="0" smtClean="0">
                <a:latin typeface="+mj-lt"/>
                <a:cs typeface="Arial" panose="020B0604020202020204" pitchFamily="34" charset="0"/>
              </a:rPr>
              <a:t>{1, 2, 3, 5, 7, 9, 11, 13, 15, 17, 19, 21, 23, 26, 29, 32} *</a:t>
            </a:r>
            <a:r>
              <a:rPr lang="en-US" sz="1600" dirty="0" smtClean="0">
                <a:latin typeface="+mj-lt"/>
                <a:sym typeface="Symbol"/>
              </a:rPr>
              <a:t> /64</a:t>
            </a:r>
            <a:endParaRPr lang="en-US" sz="1600" dirty="0" smtClean="0">
              <a:latin typeface="+mj-lt"/>
              <a:cs typeface="Arial" panose="020B0604020202020204" pitchFamily="34" charset="0"/>
            </a:endParaRPr>
          </a:p>
          <a:p>
            <a:pPr marL="342900" lvl="1" indent="-342900">
              <a:buFont typeface="Wingdings" pitchFamily="2" charset="2"/>
              <a:buChar char="v"/>
            </a:pPr>
            <a:r>
              <a:rPr lang="en-US" sz="1600" dirty="0" smtClean="0">
                <a:latin typeface="+mj-lt"/>
                <a:cs typeface="Arial" panose="020B0604020202020204" pitchFamily="34" charset="0"/>
              </a:rPr>
              <a:t>Total: 65 angles + planar + DC</a:t>
            </a:r>
          </a:p>
          <a:p>
            <a:pPr marL="342900" lvl="1" indent="-342900">
              <a:buFont typeface="Wingdings" pitchFamily="2" charset="2"/>
              <a:buChar char="v"/>
            </a:pPr>
            <a:r>
              <a:rPr lang="en-US" sz="1600" dirty="0" smtClean="0">
                <a:latin typeface="+mj-lt"/>
                <a:cs typeface="Arial" panose="020B0604020202020204" pitchFamily="34" charset="0"/>
              </a:rPr>
              <a:t>Syntax</a:t>
            </a:r>
          </a:p>
          <a:p>
            <a:pPr marL="800100" lvl="2" indent="-342900">
              <a:buFont typeface="Wingdings" pitchFamily="2" charset="2"/>
              <a:buChar char="v"/>
            </a:pPr>
            <a:r>
              <a:rPr lang="en-US" sz="1600" dirty="0" smtClean="0">
                <a:latin typeface="+mj-lt"/>
                <a:cs typeface="Arial" panose="020B0604020202020204" pitchFamily="34" charset="0"/>
              </a:rPr>
              <a:t>3 MPMs + </a:t>
            </a:r>
            <a:r>
              <a:rPr lang="en-US" sz="1600" b="1" dirty="0" smtClean="0">
                <a:solidFill>
                  <a:srgbClr val="0070C0"/>
                </a:solidFill>
                <a:latin typeface="+mj-lt"/>
                <a:cs typeface="Arial" panose="020B0604020202020204" pitchFamily="34" charset="0"/>
              </a:rPr>
              <a:t>6</a:t>
            </a:r>
            <a:r>
              <a:rPr lang="en-US" sz="1600" dirty="0" smtClean="0">
                <a:latin typeface="+mj-lt"/>
                <a:cs typeface="Arial" panose="020B0604020202020204" pitchFamily="34" charset="0"/>
              </a:rPr>
              <a:t> bits 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827584" y="6381328"/>
            <a:ext cx="38490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Americana BT" pitchFamily="18" charset="0"/>
              </a:rPr>
              <a:t> JCTVC-A124, Dresden, April, 2010</a:t>
            </a:r>
            <a:endParaRPr lang="en-US" sz="1600" dirty="0">
              <a:latin typeface="Americana BT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919" y="332656"/>
            <a:ext cx="8553553" cy="761824"/>
          </a:xfrm>
        </p:spPr>
        <p:txBody>
          <a:bodyPr lIns="91422" tIns="45711" rIns="91422" bIns="45711"/>
          <a:lstStyle/>
          <a:p>
            <a:pPr lvl="1" algn="l" rtl="0">
              <a:spcBef>
                <a:spcPct val="0"/>
              </a:spcBef>
              <a:defRPr/>
            </a:pPr>
            <a:r>
              <a:rPr lang="en-GB" dirty="0"/>
              <a:t>Intra: </a:t>
            </a:r>
            <a:r>
              <a:rPr lang="en-GB" b="1" i="1" dirty="0"/>
              <a:t>Multi-Parameter Intra (MPI)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>
          <a:xfrm>
            <a:off x="357126" y="1214157"/>
            <a:ext cx="8501174" cy="785630"/>
          </a:xfrm>
        </p:spPr>
        <p:txBody>
          <a:bodyPr lIns="91422" tIns="45711" rIns="91422" bIns="45711">
            <a:normAutofit fontScale="77500" lnSpcReduction="20000"/>
          </a:bodyPr>
          <a:lstStyle/>
          <a:p>
            <a:r>
              <a:rPr lang="en-GB" altLang="ko-KR" dirty="0" smtClean="0">
                <a:solidFill>
                  <a:srgbClr val="404040"/>
                </a:solidFill>
              </a:rPr>
              <a:t>Multi-Parameter Intra (</a:t>
            </a:r>
            <a:r>
              <a:rPr lang="en-GB" altLang="ko-KR" b="1" dirty="0" smtClean="0">
                <a:solidFill>
                  <a:srgbClr val="404040"/>
                </a:solidFill>
              </a:rPr>
              <a:t>MPI</a:t>
            </a:r>
            <a:r>
              <a:rPr lang="en-GB" altLang="ko-KR" dirty="0" smtClean="0">
                <a:solidFill>
                  <a:srgbClr val="404040"/>
                </a:solidFill>
              </a:rPr>
              <a:t>) provides more natural prediction patterns</a:t>
            </a:r>
          </a:p>
          <a:p>
            <a:pPr lvl="1"/>
            <a:r>
              <a:rPr lang="en-GB" altLang="ko-KR" dirty="0" smtClean="0">
                <a:solidFill>
                  <a:srgbClr val="404040"/>
                </a:solidFill>
              </a:rPr>
              <a:t>Uses a 4-point filter for each pixel</a:t>
            </a:r>
            <a:r>
              <a:rPr lang="en-US" altLang="ko-KR" dirty="0" smtClean="0">
                <a:solidFill>
                  <a:srgbClr val="404040"/>
                </a:solidFill>
                <a:ea typeface="맑은 고딕" pitchFamily="50" charset="-127"/>
                <a:cs typeface="Arial" pitchFamily="34" charset="0"/>
              </a:rPr>
              <a:t> inside the predicted block</a:t>
            </a:r>
            <a:endParaRPr lang="en-GB" altLang="ko-KR" dirty="0" smtClean="0">
              <a:solidFill>
                <a:srgbClr val="404040"/>
              </a:solidFill>
            </a:endParaRPr>
          </a:p>
        </p:txBody>
      </p:sp>
      <p:pic>
        <p:nvPicPr>
          <p:cNvPr id="22533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2060848"/>
            <a:ext cx="3744263" cy="1431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4005064"/>
            <a:ext cx="3479196" cy="2006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073" name="Object 1"/>
          <p:cNvGraphicFramePr>
            <a:graphicFrameLocks noChangeAspect="1"/>
          </p:cNvGraphicFramePr>
          <p:nvPr/>
        </p:nvGraphicFramePr>
        <p:xfrm>
          <a:off x="966788" y="3573463"/>
          <a:ext cx="3790950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수식" r:id="rId6" imgW="3784320" imgH="228600" progId="Equation.3">
                  <p:embed/>
                </p:oleObj>
              </mc:Choice>
              <mc:Fallback>
                <p:oleObj name="수식" r:id="rId6" imgW="3784320" imgH="228600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6788" y="3573463"/>
                        <a:ext cx="3790950" cy="238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7" name="Object 5"/>
          <p:cNvGraphicFramePr>
            <a:graphicFrameLocks noChangeAspect="1"/>
          </p:cNvGraphicFramePr>
          <p:nvPr/>
        </p:nvGraphicFramePr>
        <p:xfrm>
          <a:off x="5580112" y="3573016"/>
          <a:ext cx="1266825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수식" r:id="rId8" imgW="1269449" imgH="215806" progId="Equation.3">
                  <p:embed/>
                </p:oleObj>
              </mc:Choice>
              <mc:Fallback>
                <p:oleObj name="수식" r:id="rId8" imgW="1269449" imgH="215806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112" y="3573016"/>
                        <a:ext cx="1266825" cy="219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6" name="Object 4"/>
          <p:cNvGraphicFramePr>
            <a:graphicFrameLocks noChangeAspect="1"/>
          </p:cNvGraphicFramePr>
          <p:nvPr/>
        </p:nvGraphicFramePr>
        <p:xfrm>
          <a:off x="7092280" y="3573016"/>
          <a:ext cx="723900" cy="209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수식" r:id="rId10" imgW="723586" imgH="203112" progId="Equation.3">
                  <p:embed/>
                </p:oleObj>
              </mc:Choice>
              <mc:Fallback>
                <p:oleObj name="수식" r:id="rId10" imgW="723586" imgH="203112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92280" y="3573016"/>
                        <a:ext cx="723900" cy="209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283968" y="4005065"/>
            <a:ext cx="4680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/>
              <a:t>Syntax</a:t>
            </a:r>
            <a:r>
              <a:rPr lang="en-US" dirty="0" smtClean="0"/>
              <a:t>: up to 2 bits per CU for </a:t>
            </a:r>
            <a:r>
              <a:rPr lang="en-US" dirty="0" err="1" smtClean="0"/>
              <a:t>indexMPI</a:t>
            </a:r>
            <a:r>
              <a:rPr lang="en-US" dirty="0" smtClean="0"/>
              <a:t> coding</a:t>
            </a:r>
          </a:p>
        </p:txBody>
      </p:sp>
      <p:graphicFrame>
        <p:nvGraphicFramePr>
          <p:cNvPr id="17" name="표 16"/>
          <p:cNvGraphicFramePr>
            <a:graphicFrameLocks noGrp="1"/>
          </p:cNvGraphicFramePr>
          <p:nvPr/>
        </p:nvGraphicFramePr>
        <p:xfrm>
          <a:off x="4283968" y="4509120"/>
          <a:ext cx="4464497" cy="121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7624"/>
                <a:gridCol w="330738"/>
                <a:gridCol w="529181"/>
                <a:gridCol w="463033"/>
                <a:gridCol w="2413921"/>
              </a:tblGrid>
              <a:tr h="201622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err="1" smtClean="0"/>
                        <a:t>indexMPI</a:t>
                      </a:r>
                      <a:r>
                        <a:rPr lang="en-US" sz="1000" b="0" dirty="0" smtClean="0"/>
                        <a:t> 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ym typeface="Symbol"/>
                        </a:rPr>
                        <a:t>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ym typeface="Symbol"/>
                        </a:rPr>
                        <a:t>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ym typeface="Symbol"/>
                        </a:rPr>
                        <a:t>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Effect</a:t>
                      </a:r>
                      <a:endParaRPr lang="en-US" sz="1000" b="0" dirty="0"/>
                    </a:p>
                  </a:txBody>
                  <a:tcPr/>
                </a:tc>
              </a:tr>
              <a:tr h="201622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4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No post-processing</a:t>
                      </a:r>
                      <a:endParaRPr lang="en-US" sz="1000" b="0" dirty="0"/>
                    </a:p>
                  </a:txBody>
                  <a:tcPr/>
                </a:tc>
              </a:tr>
              <a:tr h="201622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1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2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1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1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Smoothing left and above</a:t>
                      </a:r>
                      <a:endParaRPr lang="en-US" sz="1000" b="0" dirty="0"/>
                    </a:p>
                  </a:txBody>
                  <a:tcPr/>
                </a:tc>
              </a:tr>
              <a:tr h="201622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2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2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2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Smoothing with above boundary</a:t>
                      </a:r>
                      <a:endParaRPr lang="en-US" sz="1000" b="0" dirty="0"/>
                    </a:p>
                  </a:txBody>
                  <a:tcPr/>
                </a:tc>
              </a:tr>
              <a:tr h="201622"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3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2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0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/>
                        <a:t>2</a:t>
                      </a:r>
                      <a:endParaRPr lang="en-US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 smtClean="0"/>
                        <a:t>Smoothing with left boundary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827584" y="6381328"/>
            <a:ext cx="38490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Americana BT" pitchFamily="18" charset="0"/>
              </a:rPr>
              <a:t> JCTVC-A124, Dresden, April, 2010</a:t>
            </a:r>
            <a:endParaRPr lang="en-US" sz="1600" dirty="0">
              <a:latin typeface="Americana BT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 algn="l" rtl="0">
              <a:spcBef>
                <a:spcPct val="0"/>
              </a:spcBef>
            </a:pPr>
            <a:r>
              <a:rPr lang="en-US" dirty="0" smtClean="0"/>
              <a:t>Inter: </a:t>
            </a:r>
            <a:r>
              <a:rPr lang="en-CA" b="1" i="1" dirty="0"/>
              <a:t>Bi-directional optical flow 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3466728" cy="553616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dirty="0" smtClean="0">
                <a:latin typeface="+mj-lt"/>
              </a:rPr>
              <a:t>Fine motion compensation within bi-predicted blocks:</a:t>
            </a:r>
            <a:endParaRPr lang="en-US" dirty="0">
              <a:latin typeface="+mj-lt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1268760"/>
            <a:ext cx="2257425" cy="2257425"/>
          </a:xfrm>
          <a:prstGeom prst="rect">
            <a:avLst/>
          </a:prstGeom>
          <a:noFill/>
        </p:spPr>
      </p:pic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1268760"/>
            <a:ext cx="2247900" cy="2247900"/>
          </a:xfrm>
          <a:prstGeom prst="rect">
            <a:avLst/>
          </a:prstGeom>
          <a:noFill/>
        </p:spPr>
      </p:pic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2714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Book Antiqua" pitchFamily="18" charset="0"/>
                <a:ea typeface="맑은 고딕" pitchFamily="50" charset="-127"/>
                <a:cs typeface="Times New Roman" pitchFamily="18" charset="0"/>
              </a:rPr>
              <a:t>    </a:t>
            </a:r>
            <a:endParaRPr kumimoji="0" lang="en-US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4962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kumimoji="0" lang="en-US" altLang="ko-KR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맑은 고딕" pitchFamily="50" charset="-127"/>
                <a:cs typeface="Times New Roman" pitchFamily="18" charset="0"/>
              </a:rPr>
              <a:t> </a:t>
            </a:r>
            <a:endParaRPr kumimoji="0" lang="en-US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27584" y="6381328"/>
            <a:ext cx="45018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Americana BT" pitchFamily="18" charset="0"/>
              </a:rPr>
              <a:t> JCTVC-C204, Guangzhou, October, 2010</a:t>
            </a:r>
            <a:endParaRPr lang="en-US" sz="1600" dirty="0">
              <a:latin typeface="Americana BT" pitchFamily="18" charset="0"/>
            </a:endParaRPr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9462" name="Object 6"/>
          <p:cNvGraphicFramePr>
            <a:graphicFrameLocks noChangeAspect="1"/>
          </p:cNvGraphicFramePr>
          <p:nvPr/>
        </p:nvGraphicFramePr>
        <p:xfrm>
          <a:off x="395537" y="1844824"/>
          <a:ext cx="3456384" cy="341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5" name="수식" r:id="rId5" imgW="2412720" imgH="241200" progId="Equation.3">
                  <p:embed/>
                </p:oleObj>
              </mc:Choice>
              <mc:Fallback>
                <p:oleObj name="수식" r:id="rId5" imgW="2412720" imgH="2412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7" y="1844824"/>
                        <a:ext cx="3456384" cy="34154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9464" name="Object 8"/>
          <p:cNvGraphicFramePr>
            <a:graphicFrameLocks noChangeAspect="1"/>
          </p:cNvGraphicFramePr>
          <p:nvPr/>
        </p:nvGraphicFramePr>
        <p:xfrm>
          <a:off x="387350" y="2349500"/>
          <a:ext cx="3100388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6" name="수식" r:id="rId7" imgW="2247840" imgH="774360" progId="Equation.3">
                  <p:embed/>
                </p:oleObj>
              </mc:Choice>
              <mc:Fallback>
                <p:oleObj name="수식" r:id="rId7" imgW="2247840" imgH="77436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7350" y="2349500"/>
                        <a:ext cx="3100388" cy="1079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직사각형 13"/>
          <p:cNvSpPr/>
          <p:nvPr/>
        </p:nvSpPr>
        <p:spPr>
          <a:xfrm>
            <a:off x="395536" y="2708920"/>
            <a:ext cx="2376264" cy="720080"/>
          </a:xfrm>
          <a:prstGeom prst="rect">
            <a:avLst/>
          </a:prstGeom>
          <a:solidFill>
            <a:schemeClr val="accent1">
              <a:alpha val="32000"/>
            </a:schemeClr>
          </a:solidFill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9466" name="Object 10"/>
          <p:cNvGraphicFramePr>
            <a:graphicFrameLocks noChangeAspect="1"/>
          </p:cNvGraphicFramePr>
          <p:nvPr/>
        </p:nvGraphicFramePr>
        <p:xfrm>
          <a:off x="323528" y="3501008"/>
          <a:ext cx="4032448" cy="360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7" name="수식" r:id="rId9" imgW="2667000" imgH="241300" progId="Equation.3">
                  <p:embed/>
                </p:oleObj>
              </mc:Choice>
              <mc:Fallback>
                <p:oleObj name="수식" r:id="rId9" imgW="2667000" imgH="24130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3501008"/>
                        <a:ext cx="4032448" cy="36004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오른쪽 화살표 16"/>
          <p:cNvSpPr/>
          <p:nvPr/>
        </p:nvSpPr>
        <p:spPr>
          <a:xfrm>
            <a:off x="6444208" y="1988840"/>
            <a:ext cx="144016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6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9468" name="Object 12"/>
          <p:cNvGraphicFramePr>
            <a:graphicFrameLocks noChangeAspect="1"/>
          </p:cNvGraphicFramePr>
          <p:nvPr/>
        </p:nvGraphicFramePr>
        <p:xfrm>
          <a:off x="5940152" y="3645024"/>
          <a:ext cx="2747392" cy="27288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8" name="비트맵 이미지" r:id="rId11" imgW="4571429" imgH="4544059" progId="PBrush">
                  <p:embed/>
                </p:oleObj>
              </mc:Choice>
              <mc:Fallback>
                <p:oleObj name="비트맵 이미지" r:id="rId11" imgW="4571429" imgH="4544059" progId="PBrush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0152" y="3645024"/>
                        <a:ext cx="2747392" cy="272882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해 19"/>
          <p:cNvSpPr/>
          <p:nvPr/>
        </p:nvSpPr>
        <p:spPr>
          <a:xfrm>
            <a:off x="7452320" y="3933056"/>
            <a:ext cx="216024" cy="216024"/>
          </a:xfrm>
          <a:prstGeom prst="sun">
            <a:avLst/>
          </a:prstGeom>
          <a:solidFill>
            <a:schemeClr val="accent1">
              <a:alpha val="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해 20"/>
          <p:cNvSpPr/>
          <p:nvPr/>
        </p:nvSpPr>
        <p:spPr>
          <a:xfrm>
            <a:off x="7380312" y="4725144"/>
            <a:ext cx="216024" cy="216024"/>
          </a:xfrm>
          <a:prstGeom prst="sun">
            <a:avLst/>
          </a:prstGeom>
          <a:solidFill>
            <a:schemeClr val="accent1">
              <a:alpha val="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해 21"/>
          <p:cNvSpPr/>
          <p:nvPr/>
        </p:nvSpPr>
        <p:spPr>
          <a:xfrm>
            <a:off x="7380312" y="5517232"/>
            <a:ext cx="216024" cy="216024"/>
          </a:xfrm>
          <a:prstGeom prst="sun">
            <a:avLst/>
          </a:prstGeom>
          <a:solidFill>
            <a:schemeClr val="accent1">
              <a:alpha val="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구름 22"/>
          <p:cNvSpPr/>
          <p:nvPr/>
        </p:nvSpPr>
        <p:spPr>
          <a:xfrm>
            <a:off x="7092280" y="3861048"/>
            <a:ext cx="288032" cy="216024"/>
          </a:xfrm>
          <a:prstGeom prst="cloud">
            <a:avLst/>
          </a:prstGeom>
          <a:solidFill>
            <a:schemeClr val="accent1">
              <a:alpha val="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구름 23"/>
          <p:cNvSpPr/>
          <p:nvPr/>
        </p:nvSpPr>
        <p:spPr>
          <a:xfrm>
            <a:off x="6804248" y="4869160"/>
            <a:ext cx="288032" cy="216024"/>
          </a:xfrm>
          <a:prstGeom prst="cloud">
            <a:avLst/>
          </a:prstGeom>
          <a:solidFill>
            <a:schemeClr val="accent1">
              <a:alpha val="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구름 24"/>
          <p:cNvSpPr/>
          <p:nvPr/>
        </p:nvSpPr>
        <p:spPr>
          <a:xfrm>
            <a:off x="6444208" y="5877272"/>
            <a:ext cx="288032" cy="216024"/>
          </a:xfrm>
          <a:prstGeom prst="cloud">
            <a:avLst/>
          </a:prstGeom>
          <a:solidFill>
            <a:schemeClr val="accent1">
              <a:alpha val="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323528" y="4149080"/>
            <a:ext cx="57214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+mj-lt"/>
              </a:rPr>
              <a:t>Parameters are </a:t>
            </a:r>
            <a:r>
              <a:rPr lang="en-US" sz="1600" u="sng" dirty="0" smtClean="0">
                <a:latin typeface="+mj-lt"/>
              </a:rPr>
              <a:t>not signaled</a:t>
            </a:r>
            <a:r>
              <a:rPr lang="en-US" sz="1600" dirty="0" smtClean="0">
                <a:latin typeface="+mj-lt"/>
              </a:rPr>
              <a:t>, but calculated on a fly</a:t>
            </a:r>
          </a:p>
          <a:p>
            <a:r>
              <a:rPr lang="en-US" sz="1600" i="1" dirty="0" smtClean="0">
                <a:latin typeface="+mj-lt"/>
              </a:rPr>
              <a:t>G</a:t>
            </a:r>
            <a:r>
              <a:rPr lang="en-US" sz="1600" i="1" baseline="30000" dirty="0" smtClean="0">
                <a:latin typeface="+mj-lt"/>
              </a:rPr>
              <a:t>(k)</a:t>
            </a:r>
            <a:r>
              <a:rPr lang="en-US" sz="1600" i="1" baseline="-25000" dirty="0" smtClean="0">
                <a:latin typeface="+mj-lt"/>
              </a:rPr>
              <a:t>x</a:t>
            </a:r>
            <a:r>
              <a:rPr lang="en-US" sz="1600" i="1" dirty="0" smtClean="0">
                <a:latin typeface="+mj-lt"/>
              </a:rPr>
              <a:t>, G</a:t>
            </a:r>
            <a:r>
              <a:rPr lang="en-US" sz="1600" i="1" baseline="30000" dirty="0" smtClean="0">
                <a:latin typeface="+mj-lt"/>
              </a:rPr>
              <a:t>(k)</a:t>
            </a:r>
            <a:r>
              <a:rPr lang="en-US" sz="1600" i="1" baseline="-25000" dirty="0" smtClean="0">
                <a:latin typeface="+mj-lt"/>
              </a:rPr>
              <a:t>y</a:t>
            </a:r>
            <a:r>
              <a:rPr lang="en-US" sz="1600" i="1" dirty="0" smtClean="0">
                <a:latin typeface="+mj-lt"/>
              </a:rPr>
              <a:t> – </a:t>
            </a:r>
            <a:r>
              <a:rPr lang="en-US" sz="1600" dirty="0" smtClean="0">
                <a:latin typeface="+mj-lt"/>
              </a:rPr>
              <a:t>gradients of the Prediction from Reference </a:t>
            </a:r>
            <a:r>
              <a:rPr lang="en-US" sz="1600" i="1" dirty="0" smtClean="0">
                <a:latin typeface="+mj-lt"/>
              </a:rPr>
              <a:t>k</a:t>
            </a:r>
          </a:p>
          <a:p>
            <a:r>
              <a:rPr lang="en-US" sz="1600" i="1" dirty="0" err="1" smtClean="0">
                <a:latin typeface="+mj-lt"/>
              </a:rPr>
              <a:t>v</a:t>
            </a:r>
            <a:r>
              <a:rPr lang="en-US" sz="1600" i="1" baseline="-25000" dirty="0" err="1" smtClean="0">
                <a:latin typeface="+mj-lt"/>
              </a:rPr>
              <a:t>x</a:t>
            </a:r>
            <a:r>
              <a:rPr lang="en-US" sz="1600" i="1" dirty="0" smtClean="0">
                <a:latin typeface="+mj-lt"/>
              </a:rPr>
              <a:t>, </a:t>
            </a:r>
            <a:r>
              <a:rPr lang="en-US" sz="1600" i="1" dirty="0" err="1" smtClean="0">
                <a:latin typeface="+mj-lt"/>
              </a:rPr>
              <a:t>v</a:t>
            </a:r>
            <a:r>
              <a:rPr lang="en-US" sz="1600" i="1" baseline="-25000" dirty="0" err="1" smtClean="0">
                <a:latin typeface="+mj-lt"/>
              </a:rPr>
              <a:t>y</a:t>
            </a:r>
            <a:r>
              <a:rPr lang="en-US" sz="1600" i="1" dirty="0" smtClean="0">
                <a:latin typeface="+mj-lt"/>
              </a:rPr>
              <a:t> </a:t>
            </a:r>
            <a:r>
              <a:rPr lang="en-US" sz="1600" dirty="0" smtClean="0">
                <a:latin typeface="+mj-lt"/>
              </a:rPr>
              <a:t>– fine motion refinement inside PU</a:t>
            </a:r>
            <a:endParaRPr lang="en-US" sz="1600" i="1" dirty="0">
              <a:latin typeface="+mj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5536" y="5301208"/>
            <a:ext cx="51523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u="sng" dirty="0" smtClean="0">
                <a:latin typeface="+mj-lt"/>
              </a:rPr>
              <a:t>Observed effect</a:t>
            </a:r>
            <a:r>
              <a:rPr lang="en-US" sz="1600" dirty="0" smtClean="0">
                <a:latin typeface="+mj-lt"/>
              </a:rPr>
              <a:t>: encoder chooses larger sizes PUs</a:t>
            </a:r>
            <a:endParaRPr lang="en-US" sz="1600" i="1" dirty="0">
              <a:latin typeface="+mj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5842992" cy="2713856"/>
          </a:xfrm>
        </p:spPr>
        <p:txBody>
          <a:bodyPr>
            <a:normAutofit fontScale="92500" lnSpcReduction="20000"/>
          </a:bodyPr>
          <a:lstStyle/>
          <a:p>
            <a:r>
              <a:rPr lang="en-US" sz="2000" dirty="0" smtClean="0">
                <a:latin typeface="+mj-lt"/>
              </a:rPr>
              <a:t>Probability up-date using exponential smoothing</a:t>
            </a:r>
          </a:p>
          <a:p>
            <a:endParaRPr lang="en-US" sz="2000" dirty="0" smtClean="0">
              <a:latin typeface="+mj-lt"/>
            </a:endParaRPr>
          </a:p>
          <a:p>
            <a:pPr>
              <a:buNone/>
            </a:pPr>
            <a:r>
              <a:rPr lang="en-US" sz="2000" dirty="0" smtClean="0">
                <a:latin typeface="+mj-lt"/>
              </a:rPr>
              <a:t> takes into account values of ~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 W</a:t>
            </a:r>
            <a:r>
              <a:rPr lang="en-US" sz="2000" dirty="0" smtClean="0">
                <a:latin typeface="+mj-lt"/>
              </a:rPr>
              <a:t> recently decoded bins</a:t>
            </a:r>
          </a:p>
          <a:p>
            <a:pPr algn="ctr">
              <a:buNone/>
            </a:pPr>
            <a:r>
              <a:rPr lang="en-US" sz="2000" dirty="0" smtClean="0">
                <a:latin typeface="+mj-lt"/>
              </a:rPr>
              <a:t>Here,    </a:t>
            </a:r>
            <a:r>
              <a:rPr lang="en-US" sz="2000" dirty="0" smtClean="0"/>
              <a:t>–</a:t>
            </a:r>
            <a:r>
              <a:rPr lang="en-US" sz="2000" dirty="0" smtClean="0">
                <a:latin typeface="+mj-lt"/>
              </a:rPr>
              <a:t> current probability,    </a:t>
            </a:r>
            <a:r>
              <a:rPr lang="en-US" sz="2000" dirty="0" smtClean="0"/>
              <a:t>–</a:t>
            </a:r>
            <a:r>
              <a:rPr lang="en-US" sz="2000" dirty="0" smtClean="0">
                <a:latin typeface="+mj-lt"/>
              </a:rPr>
              <a:t> updated </a:t>
            </a:r>
          </a:p>
          <a:p>
            <a:pPr algn="ctr">
              <a:buNone/>
            </a:pPr>
            <a:r>
              <a:rPr lang="en-US" sz="2000" dirty="0" smtClean="0">
                <a:latin typeface="+mj-lt"/>
              </a:rPr>
              <a:t>probability after 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2000" dirty="0" smtClean="0">
                <a:latin typeface="+mj-lt"/>
              </a:rPr>
              <a:t> </a:t>
            </a: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=MPS?1:0 </a:t>
            </a:r>
            <a:r>
              <a:rPr lang="en-US" sz="2000" dirty="0" smtClean="0">
                <a:latin typeface="+mj-lt"/>
              </a:rPr>
              <a:t>decoded bin, </a:t>
            </a:r>
          </a:p>
          <a:p>
            <a:pPr algn="ctr">
              <a:buNone/>
            </a:pP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sz="2000" dirty="0" smtClean="0">
                <a:latin typeface="+mj-lt"/>
              </a:rPr>
              <a:t> – “window size</a:t>
            </a:r>
          </a:p>
          <a:p>
            <a:pPr algn="ctr">
              <a:buNone/>
            </a:pPr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sz="2000" dirty="0" smtClean="0">
                <a:latin typeface="+mj-lt"/>
                <a:sym typeface="Symbol"/>
              </a:rPr>
              <a:t></a:t>
            </a:r>
            <a:r>
              <a:rPr lang="en-US" sz="2000" dirty="0" smtClean="0">
                <a:solidFill>
                  <a:srgbClr val="0070C0"/>
                </a:solidFill>
                <a:latin typeface="+mj-lt"/>
                <a:sym typeface="Symbol"/>
              </a:rPr>
              <a:t>19.69</a:t>
            </a:r>
            <a:r>
              <a:rPr lang="en-US" sz="2000" dirty="0" smtClean="0">
                <a:latin typeface="+mj-lt"/>
                <a:sym typeface="Symbol"/>
              </a:rPr>
              <a:t> (both in AVC and HEVC)</a:t>
            </a:r>
            <a:endParaRPr lang="en-US" sz="2000" dirty="0" smtClean="0">
              <a:latin typeface="+mj-lt"/>
            </a:endParaRP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467544" y="116632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Entropy: </a:t>
            </a:r>
            <a:r>
              <a:rPr kumimoji="0" lang="en-CA" sz="1800" b="1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Multi-parameter</a:t>
            </a:r>
            <a:r>
              <a:rPr kumimoji="0" lang="en-CA" sz="1800" b="1" i="1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probability up-date in CABAC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7584" y="6381328"/>
            <a:ext cx="35140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Americana BT" pitchFamily="18" charset="0"/>
              </a:rPr>
              <a:t> JCTVC-F254, Torino, July, 2011</a:t>
            </a:r>
            <a:endParaRPr lang="en-US" sz="1600" dirty="0">
              <a:latin typeface="Americana BT" pitchFamily="18" charset="0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1505" name="Object 1"/>
          <p:cNvGraphicFramePr>
            <a:graphicFrameLocks noChangeAspect="1"/>
          </p:cNvGraphicFramePr>
          <p:nvPr/>
        </p:nvGraphicFramePr>
        <p:xfrm>
          <a:off x="2627784" y="1516467"/>
          <a:ext cx="1512168" cy="5443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8" name="수식" r:id="rId3" imgW="1193800" imgH="431800" progId="Equation.3">
                  <p:embed/>
                </p:oleObj>
              </mc:Choice>
              <mc:Fallback>
                <p:oleObj name="수식" r:id="rId3" imgW="1193800" imgH="431800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784" y="1516467"/>
                        <a:ext cx="1512168" cy="54438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07" name="Object 3"/>
          <p:cNvGraphicFramePr>
            <a:graphicFrameLocks noChangeAspect="1"/>
          </p:cNvGraphicFramePr>
          <p:nvPr/>
        </p:nvGraphicFramePr>
        <p:xfrm>
          <a:off x="4355976" y="2503304"/>
          <a:ext cx="288032" cy="4216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9" name="수식" r:id="rId5" imgW="152280" imgH="203040" progId="Equation.3">
                  <p:embed/>
                </p:oleObj>
              </mc:Choice>
              <mc:Fallback>
                <p:oleObj name="수식" r:id="rId5" imgW="152280" imgH="20304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5976" y="2503304"/>
                        <a:ext cx="288032" cy="42164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08" name="Object 4"/>
          <p:cNvGraphicFramePr>
            <a:graphicFrameLocks noChangeAspect="1"/>
          </p:cNvGraphicFramePr>
          <p:nvPr/>
        </p:nvGraphicFramePr>
        <p:xfrm>
          <a:off x="1547664" y="2604316"/>
          <a:ext cx="296780" cy="3206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50" name="수식" r:id="rId7" imgW="152280" imgH="164880" progId="Equation.3">
                  <p:embed/>
                </p:oleObj>
              </mc:Choice>
              <mc:Fallback>
                <p:oleObj name="수식" r:id="rId7" imgW="152280" imgH="1648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2604316"/>
                        <a:ext cx="296780" cy="3206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6" name="내용 개체 틀 2"/>
          <p:cNvSpPr txBox="1">
            <a:spLocks/>
          </p:cNvSpPr>
          <p:nvPr/>
        </p:nvSpPr>
        <p:spPr>
          <a:xfrm>
            <a:off x="323528" y="3955504"/>
            <a:ext cx="5842992" cy="24978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Multi-hypothesis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probability up-date combines precise (long window) and robust (short window) hypothesis for probability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tabLst/>
              <a:defRPr/>
            </a:pPr>
            <a:endParaRPr lang="en-US" sz="2000" baseline="0" dirty="0" smtClean="0">
              <a:latin typeface="+mj-lt"/>
            </a:endParaRPr>
          </a:p>
        </p:txBody>
      </p:sp>
      <p:sp>
        <p:nvSpPr>
          <p:cNvPr id="2151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1513" name="Object 9"/>
          <p:cNvGraphicFramePr>
            <a:graphicFrameLocks noChangeAspect="1"/>
          </p:cNvGraphicFramePr>
          <p:nvPr/>
        </p:nvGraphicFramePr>
        <p:xfrm>
          <a:off x="999838" y="4869160"/>
          <a:ext cx="1765885" cy="6297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51" name="수식" r:id="rId9" imgW="1358310" imgH="482391" progId="Equation.3">
                  <p:embed/>
                </p:oleObj>
              </mc:Choice>
              <mc:Fallback>
                <p:oleObj name="수식" r:id="rId9" imgW="1358310" imgH="482391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9838" y="4869160"/>
                        <a:ext cx="1765885" cy="62979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1515" name="Object 11"/>
          <p:cNvGraphicFramePr>
            <a:graphicFrameLocks noChangeAspect="1"/>
          </p:cNvGraphicFramePr>
          <p:nvPr/>
        </p:nvGraphicFramePr>
        <p:xfrm>
          <a:off x="2915816" y="4931888"/>
          <a:ext cx="1512168" cy="56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52" name="수식" r:id="rId11" imgW="1295400" imgH="482600" progId="Equation.3">
                  <p:embed/>
                </p:oleObj>
              </mc:Choice>
              <mc:Fallback>
                <p:oleObj name="수식" r:id="rId11" imgW="1295400" imgH="482600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816" y="4931888"/>
                        <a:ext cx="1512168" cy="567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1517" name="Object 13"/>
          <p:cNvGraphicFramePr>
            <a:graphicFrameLocks noChangeAspect="1"/>
          </p:cNvGraphicFramePr>
          <p:nvPr/>
        </p:nvGraphicFramePr>
        <p:xfrm>
          <a:off x="2051720" y="6021288"/>
          <a:ext cx="1578415" cy="288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53" name="수식" r:id="rId13" imgW="1308100" imgH="228600" progId="Equation.3">
                  <p:embed/>
                </p:oleObj>
              </mc:Choice>
              <mc:Fallback>
                <p:oleObj name="수식" r:id="rId13" imgW="1308100" imgH="22860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720" y="6021288"/>
                        <a:ext cx="1578415" cy="2880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20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1519" name="Object 15"/>
          <p:cNvGraphicFramePr>
            <a:graphicFrameLocks noChangeAspect="1"/>
          </p:cNvGraphicFramePr>
          <p:nvPr/>
        </p:nvGraphicFramePr>
        <p:xfrm>
          <a:off x="2123728" y="5589240"/>
          <a:ext cx="1336468" cy="288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54" name="수식" r:id="rId15" imgW="1104900" imgH="228600" progId="Equation.3">
                  <p:embed/>
                </p:oleObj>
              </mc:Choice>
              <mc:Fallback>
                <p:oleObj name="수식" r:id="rId15" imgW="1104900" imgH="228600" progId="Equation.3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5589240"/>
                        <a:ext cx="1336468" cy="2880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521" name="Picture 17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065771" y="1124744"/>
            <a:ext cx="3258757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TextBox 26"/>
          <p:cNvSpPr txBox="1"/>
          <p:nvPr/>
        </p:nvSpPr>
        <p:spPr>
          <a:xfrm>
            <a:off x="7956376" y="2204864"/>
            <a:ext cx="7040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sz="1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=256</a:t>
            </a:r>
            <a:endParaRPr lang="en-US" sz="1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732240" y="1268760"/>
            <a:ext cx="6142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=16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내용 개체 틀 2"/>
          <p:cNvSpPr txBox="1">
            <a:spLocks/>
          </p:cNvSpPr>
          <p:nvPr/>
        </p:nvSpPr>
        <p:spPr>
          <a:xfrm>
            <a:off x="4860032" y="4941168"/>
            <a:ext cx="4104456" cy="1229072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Char char=""/>
              <a:tabLst/>
              <a:defRPr/>
            </a:pPr>
            <a:r>
              <a:rPr kumimoji="0" lang="en-US" sz="2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Hint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: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During first 50 up-dates only “short window” hypothesis is used (for faster adaptation after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entropy reset)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tabLst/>
              <a:defRPr/>
            </a:pPr>
            <a:endParaRPr lang="en-US" sz="2000" baseline="0" dirty="0" smtClean="0">
              <a:latin typeface="+mj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467544" y="1196752"/>
            <a:ext cx="8229600" cy="493776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+mj-lt"/>
              </a:rPr>
              <a:t>Transform &amp; Quantization flow-chart</a:t>
            </a:r>
          </a:p>
          <a:p>
            <a:endParaRPr lang="en-US" dirty="0" smtClean="0">
              <a:latin typeface="+mj-lt"/>
            </a:endParaRPr>
          </a:p>
          <a:p>
            <a:endParaRPr lang="en-US" dirty="0" smtClean="0">
              <a:latin typeface="+mj-lt"/>
            </a:endParaRPr>
          </a:p>
          <a:p>
            <a:pPr>
              <a:buNone/>
            </a:pPr>
            <a:endParaRPr lang="en-US" dirty="0" smtClean="0">
              <a:latin typeface="+mj-lt"/>
            </a:endParaRPr>
          </a:p>
          <a:p>
            <a:r>
              <a:rPr lang="en-US" sz="1800" dirty="0" smtClean="0">
                <a:latin typeface="+mj-lt"/>
              </a:rPr>
              <a:t>1D ROT example</a:t>
            </a:r>
          </a:p>
          <a:p>
            <a:endParaRPr lang="en-US" sz="1800" dirty="0" smtClean="0">
              <a:latin typeface="+mj-lt"/>
            </a:endParaRPr>
          </a:p>
          <a:p>
            <a:pPr lvl="1">
              <a:buNone/>
            </a:pPr>
            <a:r>
              <a:rPr lang="en-US" sz="1500" u="sng" dirty="0" smtClean="0">
                <a:latin typeface="+mj-lt"/>
              </a:rPr>
              <a:t>partial  information redistribution between coefficients </a:t>
            </a:r>
            <a:r>
              <a:rPr lang="en-US" sz="1500" dirty="0" smtClean="0">
                <a:latin typeface="+mj-lt"/>
              </a:rPr>
              <a:t>for error minimization</a:t>
            </a:r>
          </a:p>
          <a:p>
            <a:pPr lvl="1"/>
            <a:r>
              <a:rPr lang="en-US" sz="1500" dirty="0" smtClean="0">
                <a:latin typeface="+mj-lt"/>
              </a:rPr>
              <a:t>Let’s </a:t>
            </a:r>
            <a:r>
              <a:rPr lang="en-US" sz="1500" i="1" dirty="0" err="1" smtClean="0">
                <a:latin typeface="Times New Roman" pitchFamily="18" charset="0"/>
                <a:cs typeface="Times New Roman" pitchFamily="18" charset="0"/>
              </a:rPr>
              <a:t>qBits</a:t>
            </a:r>
            <a:r>
              <a:rPr lang="en-US" sz="1500" dirty="0" smtClean="0">
                <a:latin typeface="Times New Roman" pitchFamily="18" charset="0"/>
                <a:cs typeface="Times New Roman" pitchFamily="18" charset="0"/>
              </a:rPr>
              <a:t> = 1 and </a:t>
            </a:r>
            <a:r>
              <a:rPr lang="en-US" sz="15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1500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500" dirty="0" smtClean="0">
                <a:latin typeface="Times New Roman" pitchFamily="18" charset="0"/>
                <a:cs typeface="Times New Roman" pitchFamily="18" charset="0"/>
              </a:rPr>
              <a:t> = 5 </a:t>
            </a:r>
            <a:r>
              <a:rPr lang="en-US" sz="15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15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500" dirty="0" smtClean="0">
                <a:latin typeface="Times New Roman" pitchFamily="18" charset="0"/>
                <a:cs typeface="Times New Roman" pitchFamily="18" charset="0"/>
              </a:rPr>
              <a:t>=3 </a:t>
            </a:r>
          </a:p>
          <a:p>
            <a:pPr lvl="2"/>
            <a:r>
              <a:rPr lang="en-US" sz="1400" dirty="0" smtClean="0">
                <a:latin typeface="+mj-lt"/>
              </a:rPr>
              <a:t>If </a:t>
            </a:r>
            <a:r>
              <a:rPr lang="en-US" sz="1400" dirty="0" smtClean="0">
                <a:latin typeface="+mj-lt"/>
                <a:sym typeface="Symbol"/>
              </a:rPr>
              <a:t>=0 (</a:t>
            </a:r>
            <a:r>
              <a:rPr lang="en-US" sz="1400" i="1" dirty="0" smtClean="0">
                <a:latin typeface="+mj-lt"/>
                <a:sym typeface="Symbol"/>
              </a:rPr>
              <a:t>no ROT</a:t>
            </a:r>
            <a:r>
              <a:rPr lang="en-US" sz="1400" dirty="0" smtClean="0">
                <a:latin typeface="+mj-lt"/>
                <a:sym typeface="Symbol"/>
              </a:rPr>
              <a:t>) </a:t>
            </a:r>
          </a:p>
          <a:p>
            <a:pPr lvl="3"/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1200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= 5, 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12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=3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sz="1200" b="1" baseline="-25000" dirty="0" smtClean="0"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= 2,  </a:t>
            </a:r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sz="1200" b="1" baseline="-250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= 1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</a:t>
            </a:r>
            <a:r>
              <a:rPr lang="en-US" sz="1200" baseline="-25000" dirty="0" smtClean="0"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= 4,  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 </a:t>
            </a:r>
            <a:r>
              <a:rPr lang="en-US" sz="1200" baseline="-250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= 2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|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</a:t>
            </a:r>
            <a:r>
              <a:rPr lang="en-US" sz="1200" baseline="-250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0</a:t>
            </a:r>
            <a:r>
              <a:rPr lang="en-US" sz="1200" dirty="0" smtClean="0"/>
              <a:t> – 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 </a:t>
            </a:r>
            <a:r>
              <a:rPr lang="en-US" sz="1200" baseline="-250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0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| = </a:t>
            </a:r>
            <a:r>
              <a:rPr lang="en-US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1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, |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</a:t>
            </a:r>
            <a:r>
              <a:rPr lang="en-US" sz="1200" baseline="-250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1</a:t>
            </a:r>
            <a:r>
              <a:rPr lang="en-US" sz="1200" dirty="0" smtClean="0"/>
              <a:t> – 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 </a:t>
            </a:r>
            <a:r>
              <a:rPr lang="en-US" sz="1200" baseline="-250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1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| = </a:t>
            </a:r>
            <a:r>
              <a:rPr lang="en-US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1</a:t>
            </a:r>
          </a:p>
          <a:p>
            <a:pPr lvl="2"/>
            <a:r>
              <a:rPr lang="en-US" sz="1400" dirty="0" smtClean="0">
                <a:latin typeface="+mj-lt"/>
              </a:rPr>
              <a:t>If </a:t>
            </a:r>
            <a:r>
              <a:rPr lang="en-US" sz="1400" dirty="0" smtClean="0">
                <a:latin typeface="+mj-lt"/>
                <a:sym typeface="Symbol"/>
              </a:rPr>
              <a:t>, S and S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</a:t>
            </a:r>
            <a:r>
              <a:rPr lang="en-US" sz="1400" dirty="0" smtClean="0">
                <a:latin typeface="+mj-lt"/>
                <a:sym typeface="Symbol"/>
              </a:rPr>
              <a:t> : 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1400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=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en-US" sz="1400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+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en-US" sz="14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; 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14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=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en-US" sz="1400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smtClean="0"/>
              <a:t>–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en-US" sz="14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and  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 </a:t>
            </a:r>
            <a:r>
              <a:rPr lang="en-US" sz="1400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=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 (r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 </a:t>
            </a:r>
            <a:r>
              <a:rPr lang="en-US" sz="1400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+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 r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 </a:t>
            </a:r>
            <a:r>
              <a:rPr lang="en-US" sz="14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)/2, 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 </a:t>
            </a:r>
            <a:r>
              <a:rPr lang="en-US" sz="14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=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 (r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 </a:t>
            </a:r>
            <a:r>
              <a:rPr lang="en-US" sz="1400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smtClean="0"/>
              <a:t>–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 r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 </a:t>
            </a:r>
            <a:r>
              <a:rPr lang="en-US" sz="14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)/2</a:t>
            </a:r>
            <a:endParaRPr lang="en-US" sz="1400" dirty="0" smtClean="0">
              <a:latin typeface="+mj-lt"/>
              <a:sym typeface="Symbol"/>
            </a:endParaRPr>
          </a:p>
          <a:p>
            <a:pPr lvl="3"/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1200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= 5, 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12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=3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1200" baseline="-25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= 8, 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12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=2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</a:t>
            </a:r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sz="1200" b="1" baseline="-25000" dirty="0" smtClean="0"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= 4,  </a:t>
            </a:r>
            <a:r>
              <a:rPr lang="en-US" sz="1200" b="1" i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sz="1200" b="1" baseline="-250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= 1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</a:t>
            </a:r>
            <a:r>
              <a:rPr lang="en-US" sz="1200" baseline="-25000" dirty="0" smtClean="0"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= 8,  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 </a:t>
            </a:r>
            <a:r>
              <a:rPr lang="en-US" sz="1200" baseline="-250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= 2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</a:t>
            </a:r>
            <a:r>
              <a:rPr lang="en-US" sz="1200" baseline="-25000" dirty="0" smtClean="0"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= 5,  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 </a:t>
            </a:r>
            <a:r>
              <a:rPr lang="en-US" sz="1200" baseline="-250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= 3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|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</a:t>
            </a:r>
            <a:r>
              <a:rPr lang="en-US" sz="1200" baseline="-250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0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 </a:t>
            </a:r>
            <a:r>
              <a:rPr lang="en-US" sz="1200" baseline="-250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0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| = </a:t>
            </a:r>
            <a:r>
              <a:rPr lang="en-US" sz="1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0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, |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</a:t>
            </a:r>
            <a:r>
              <a:rPr lang="en-US" sz="1200" baseline="-250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1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  </a:t>
            </a:r>
            <a:r>
              <a:rPr lang="en-US" sz="1200" baseline="-250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1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| = </a:t>
            </a:r>
            <a:r>
              <a:rPr lang="en-US" sz="1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0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Syntax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sz="1500" dirty="0" err="1" smtClean="0">
                <a:latin typeface="Times New Roman" pitchFamily="18" charset="0"/>
                <a:cs typeface="Times New Roman" pitchFamily="18" charset="0"/>
              </a:rPr>
              <a:t>indexROT</a:t>
            </a:r>
            <a:r>
              <a:rPr lang="en-US" sz="1500" dirty="0" smtClean="0">
                <a:latin typeface="Times New Roman" pitchFamily="18" charset="0"/>
                <a:cs typeface="Times New Roman" pitchFamily="18" charset="0"/>
              </a:rPr>
              <a:t> is coded with 2 bits per CU (“0” </a:t>
            </a:r>
            <a:r>
              <a:rPr lang="en-US" sz="15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no ROT, “1”,”2”,”3”  different 2</a:t>
            </a:r>
            <a:r>
              <a:rPr lang="en-US" sz="1500" baseline="300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nd</a:t>
            </a:r>
            <a:r>
              <a:rPr lang="en-US" sz="15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transforms</a:t>
            </a:r>
            <a:endParaRPr lang="en-US" sz="15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 smtClean="0">
              <a:latin typeface="+mj-lt"/>
            </a:endParaRPr>
          </a:p>
          <a:p>
            <a:pPr lvl="1"/>
            <a:endParaRPr lang="en-US" dirty="0">
              <a:latin typeface="+mj-lt"/>
            </a:endParaRP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467544" y="116632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Transform &amp; Quantization: </a:t>
            </a:r>
            <a:r>
              <a:rPr kumimoji="0" lang="en-CA" sz="1800" b="1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Adaptive Secondary Transform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6381328"/>
            <a:ext cx="39131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smtClean="0">
                <a:latin typeface="Americana BT" pitchFamily="18" charset="0"/>
              </a:rPr>
              <a:t> JCTVC-E380, </a:t>
            </a:r>
            <a:r>
              <a:rPr lang="en-US" sz="1600" dirty="0" smtClean="0">
                <a:latin typeface="Americana BT" pitchFamily="18" charset="0"/>
              </a:rPr>
              <a:t>Geneva, March, 2011</a:t>
            </a:r>
            <a:endParaRPr lang="en-US" sz="1600" dirty="0">
              <a:latin typeface="Americana BT" pitchFamily="18" charset="0"/>
            </a:endParaRP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1187624" y="2591569"/>
            <a:ext cx="1016000" cy="3206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invQuant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2414762" y="2597919"/>
            <a:ext cx="1016000" cy="3206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rnd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invROT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3637137" y="2604269"/>
            <a:ext cx="1152525" cy="3206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invTransform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0" name="AutoShape 2"/>
          <p:cNvSpPr>
            <a:spLocks noChangeShapeType="1"/>
          </p:cNvSpPr>
          <p:nvPr/>
        </p:nvSpPr>
        <p:spPr bwMode="auto">
          <a:xfrm>
            <a:off x="2203624" y="2763019"/>
            <a:ext cx="211138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29" name="AutoShape 1"/>
          <p:cNvSpPr>
            <a:spLocks noChangeShapeType="1"/>
          </p:cNvSpPr>
          <p:nvPr/>
        </p:nvSpPr>
        <p:spPr bwMode="auto">
          <a:xfrm>
            <a:off x="3432349" y="2763019"/>
            <a:ext cx="206375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CA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</a:t>
            </a:r>
            <a:endParaRPr kumimoji="0" lang="en-US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3779912" y="1956197"/>
            <a:ext cx="1016000" cy="3206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fwdQuant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2557140" y="1995190"/>
            <a:ext cx="1016000" cy="3206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 cap="rnd">
            <a:solidFill>
              <a:srgbClr val="000000"/>
            </a:solidFill>
            <a:prstDash val="sysDot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fwdROT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1187624" y="1988840"/>
            <a:ext cx="1152525" cy="3206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fwdTransform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AutoShape 2"/>
          <p:cNvSpPr>
            <a:spLocks noChangeShapeType="1"/>
          </p:cNvSpPr>
          <p:nvPr/>
        </p:nvSpPr>
        <p:spPr bwMode="auto">
          <a:xfrm>
            <a:off x="2346002" y="2160290"/>
            <a:ext cx="211138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AutoShape 1"/>
          <p:cNvSpPr>
            <a:spLocks noChangeShapeType="1"/>
          </p:cNvSpPr>
          <p:nvPr/>
        </p:nvSpPr>
        <p:spPr bwMode="auto">
          <a:xfrm>
            <a:off x="3574727" y="2160290"/>
            <a:ext cx="206375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27" name="Shape 26"/>
          <p:cNvCxnSpPr>
            <a:stCxn id="21" idx="3"/>
            <a:endCxn id="22533" idx="1"/>
          </p:cNvCxnSpPr>
          <p:nvPr/>
        </p:nvCxnSpPr>
        <p:spPr>
          <a:xfrm flipH="1">
            <a:off x="1187624" y="2116535"/>
            <a:ext cx="3608288" cy="635372"/>
          </a:xfrm>
          <a:prstGeom prst="bentConnector5">
            <a:avLst>
              <a:gd name="adj1" fmla="val -6335"/>
              <a:gd name="adj2" fmla="val 50000"/>
              <a:gd name="adj3" fmla="val 106335"/>
            </a:avLst>
          </a:prstGeom>
          <a:ln w="22225"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직사각형 28"/>
          <p:cNvSpPr/>
          <p:nvPr/>
        </p:nvSpPr>
        <p:spPr>
          <a:xfrm>
            <a:off x="5580112" y="1844824"/>
            <a:ext cx="43204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직사각형 81"/>
          <p:cNvSpPr/>
          <p:nvPr/>
        </p:nvSpPr>
        <p:spPr>
          <a:xfrm>
            <a:off x="6300192" y="1844824"/>
            <a:ext cx="43204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오른쪽으로 구부러진 화살표 82"/>
          <p:cNvSpPr/>
          <p:nvPr/>
        </p:nvSpPr>
        <p:spPr>
          <a:xfrm>
            <a:off x="6372200" y="1916832"/>
            <a:ext cx="144016" cy="288032"/>
          </a:xfrm>
          <a:prstGeom prst="curved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4" name="오른쪽으로 구부러진 화살표 83"/>
          <p:cNvSpPr/>
          <p:nvPr/>
        </p:nvSpPr>
        <p:spPr>
          <a:xfrm flipH="1" flipV="1">
            <a:off x="6516216" y="1916832"/>
            <a:ext cx="144016" cy="279648"/>
          </a:xfrm>
          <a:prstGeom prst="curved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5" name="직사각형 84"/>
          <p:cNvSpPr/>
          <p:nvPr/>
        </p:nvSpPr>
        <p:spPr>
          <a:xfrm>
            <a:off x="7020272" y="1844824"/>
            <a:ext cx="43204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갈매기형 수장 87"/>
          <p:cNvSpPr/>
          <p:nvPr/>
        </p:nvSpPr>
        <p:spPr>
          <a:xfrm>
            <a:off x="7164288" y="1916832"/>
            <a:ext cx="72008" cy="288032"/>
          </a:xfrm>
          <a:prstGeom prst="chevron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9" name="갈매기형 수장 88"/>
          <p:cNvSpPr/>
          <p:nvPr/>
        </p:nvSpPr>
        <p:spPr>
          <a:xfrm>
            <a:off x="7236296" y="1916832"/>
            <a:ext cx="72008" cy="288032"/>
          </a:xfrm>
          <a:prstGeom prst="chevron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0" name="직사각형 89"/>
          <p:cNvSpPr/>
          <p:nvPr/>
        </p:nvSpPr>
        <p:spPr>
          <a:xfrm>
            <a:off x="7020272" y="2564904"/>
            <a:ext cx="43204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직사각형 90"/>
          <p:cNvSpPr/>
          <p:nvPr/>
        </p:nvSpPr>
        <p:spPr>
          <a:xfrm>
            <a:off x="6300192" y="2564904"/>
            <a:ext cx="43204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오른쪽으로 구부러진 화살표 91"/>
          <p:cNvSpPr/>
          <p:nvPr/>
        </p:nvSpPr>
        <p:spPr>
          <a:xfrm flipV="1">
            <a:off x="6372200" y="2636912"/>
            <a:ext cx="144016" cy="288032"/>
          </a:xfrm>
          <a:prstGeom prst="curved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3" name="오른쪽으로 구부러진 화살표 92"/>
          <p:cNvSpPr/>
          <p:nvPr/>
        </p:nvSpPr>
        <p:spPr>
          <a:xfrm flipH="1">
            <a:off x="6516216" y="2636912"/>
            <a:ext cx="144016" cy="288032"/>
          </a:xfrm>
          <a:prstGeom prst="curved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4" name="직사각형 93"/>
          <p:cNvSpPr/>
          <p:nvPr/>
        </p:nvSpPr>
        <p:spPr>
          <a:xfrm>
            <a:off x="5580112" y="2564904"/>
            <a:ext cx="43204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갈매기형 수장 94"/>
          <p:cNvSpPr/>
          <p:nvPr/>
        </p:nvSpPr>
        <p:spPr>
          <a:xfrm flipH="1">
            <a:off x="5724128" y="2636912"/>
            <a:ext cx="72008" cy="288032"/>
          </a:xfrm>
          <a:prstGeom prst="chevron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7" name="갈매기형 수장 96"/>
          <p:cNvSpPr/>
          <p:nvPr/>
        </p:nvSpPr>
        <p:spPr>
          <a:xfrm flipH="1">
            <a:off x="5796136" y="2636912"/>
            <a:ext cx="72008" cy="288032"/>
          </a:xfrm>
          <a:prstGeom prst="chevron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5580112" y="2204864"/>
            <a:ext cx="19704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    </a:t>
            </a:r>
            <a:r>
              <a:rPr lang="en-US" dirty="0" smtClean="0">
                <a:sym typeface="Wingdings" pitchFamily="2" charset="2"/>
              </a:rPr>
              <a:t>    r        q</a:t>
            </a:r>
            <a:endParaRPr lang="en-US" dirty="0"/>
          </a:p>
        </p:txBody>
      </p:sp>
      <p:sp>
        <p:nvSpPr>
          <p:cNvPr id="102" name="TextBox 101"/>
          <p:cNvSpPr txBox="1"/>
          <p:nvPr/>
        </p:nvSpPr>
        <p:spPr>
          <a:xfrm>
            <a:off x="5652120" y="2996952"/>
            <a:ext cx="20649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q    </a:t>
            </a:r>
            <a:r>
              <a:rPr lang="en-US" dirty="0" smtClean="0">
                <a:sym typeface="Wingdings" pitchFamily="2" charset="2"/>
              </a:rPr>
              <a:t>    r’        c’</a:t>
            </a:r>
            <a:endParaRPr lang="en-US" dirty="0"/>
          </a:p>
        </p:txBody>
      </p:sp>
      <p:sp>
        <p:nvSpPr>
          <p:cNvPr id="22551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52" name="Rectangle 24"/>
          <p:cNvSpPr>
            <a:spLocks noChangeArrowheads="1"/>
          </p:cNvSpPr>
          <p:nvPr/>
        </p:nvSpPr>
        <p:spPr bwMode="auto">
          <a:xfrm>
            <a:off x="0" y="304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맑은 고딕" pitchFamily="50" charset="-127"/>
                <a:cs typeface="Calibri" pitchFamily="34" charset="0"/>
              </a:rPr>
              <a:t>    </a:t>
            </a:r>
            <a:r>
              <a:rPr kumimoji="0" lang="en-US" altLang="ko-KR" sz="11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맑은 고딕" pitchFamily="50" charset="-127"/>
                <a:cs typeface="Times New Roman" pitchFamily="18" charset="0"/>
              </a:rPr>
              <a:t/>
            </a:r>
            <a:br>
              <a:rPr kumimoji="0" lang="en-US" altLang="ko-KR" sz="11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맑은 고딕" pitchFamily="50" charset="-127"/>
                <a:cs typeface="Times New Roman" pitchFamily="18" charset="0"/>
              </a:rPr>
            </a:br>
            <a:r>
              <a:rPr kumimoji="0" lang="en-US" altLang="ko-KR" sz="11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맑은 고딕" pitchFamily="50" charset="-127"/>
                <a:cs typeface="Times New Roman" pitchFamily="18" charset="0"/>
              </a:rPr>
              <a:t/>
            </a:r>
            <a:br>
              <a:rPr kumimoji="0" lang="en-US" altLang="ko-KR" sz="11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맑은 고딕" pitchFamily="50" charset="-127"/>
                <a:cs typeface="Times New Roman" pitchFamily="18" charset="0"/>
              </a:rPr>
            </a:br>
            <a:endParaRPr kumimoji="0" lang="en-US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54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55" name="Rectangle 27"/>
          <p:cNvSpPr>
            <a:spLocks noChangeArrowheads="1"/>
          </p:cNvSpPr>
          <p:nvPr/>
        </p:nvSpPr>
        <p:spPr bwMode="auto">
          <a:xfrm>
            <a:off x="0" y="304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맑은 고딕" pitchFamily="50" charset="-127"/>
                <a:cs typeface="Calibri" pitchFamily="34" charset="0"/>
              </a:rPr>
              <a:t>    </a:t>
            </a:r>
            <a:r>
              <a:rPr kumimoji="0" lang="en-US" altLang="ko-KR" sz="11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맑은 고딕" pitchFamily="50" charset="-127"/>
                <a:cs typeface="Times New Roman" pitchFamily="18" charset="0"/>
              </a:rPr>
              <a:t/>
            </a:r>
            <a:br>
              <a:rPr kumimoji="0" lang="en-US" altLang="ko-KR" sz="11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맑은 고딕" pitchFamily="50" charset="-127"/>
                <a:cs typeface="Times New Roman" pitchFamily="18" charset="0"/>
              </a:rPr>
            </a:br>
            <a:r>
              <a:rPr kumimoji="0" lang="en-US" altLang="ko-KR" sz="11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맑은 고딕" pitchFamily="50" charset="-127"/>
                <a:cs typeface="Times New Roman" pitchFamily="18" charset="0"/>
              </a:rPr>
              <a:t/>
            </a:r>
            <a:br>
              <a:rPr kumimoji="0" lang="en-US" altLang="ko-KR" sz="11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맑은 고딕" pitchFamily="50" charset="-127"/>
                <a:cs typeface="Times New Roman" pitchFamily="18" charset="0"/>
              </a:rPr>
            </a:br>
            <a:endParaRPr kumimoji="0" lang="en-US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57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58" name="Rectangle 30"/>
          <p:cNvSpPr>
            <a:spLocks noChangeArrowheads="1"/>
          </p:cNvSpPr>
          <p:nvPr/>
        </p:nvSpPr>
        <p:spPr bwMode="auto">
          <a:xfrm>
            <a:off x="0" y="304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맑은 고딕" pitchFamily="50" charset="-127"/>
                <a:cs typeface="Calibri" pitchFamily="34" charset="0"/>
              </a:rPr>
              <a:t>    </a:t>
            </a:r>
            <a:r>
              <a:rPr kumimoji="0" lang="en-US" altLang="ko-KR" sz="11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맑은 고딕" pitchFamily="50" charset="-127"/>
                <a:cs typeface="Times New Roman" pitchFamily="18" charset="0"/>
              </a:rPr>
              <a:t/>
            </a:r>
            <a:br>
              <a:rPr kumimoji="0" lang="en-US" altLang="ko-KR" sz="11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맑은 고딕" pitchFamily="50" charset="-127"/>
                <a:cs typeface="Times New Roman" pitchFamily="18" charset="0"/>
              </a:rPr>
            </a:br>
            <a:r>
              <a:rPr kumimoji="0" lang="en-US" altLang="ko-KR" sz="11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맑은 고딕" pitchFamily="50" charset="-127"/>
                <a:cs typeface="Times New Roman" pitchFamily="18" charset="0"/>
              </a:rPr>
              <a:t/>
            </a:r>
            <a:br>
              <a:rPr kumimoji="0" lang="en-US" altLang="ko-KR" sz="11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맑은 고딕" pitchFamily="50" charset="-127"/>
                <a:cs typeface="Times New Roman" pitchFamily="18" charset="0"/>
              </a:rPr>
            </a:br>
            <a:endParaRPr kumimoji="0" lang="en-US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60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62" name="Rectangle 3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2561" name="Picture 3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872" y="3501008"/>
            <a:ext cx="2209800" cy="190500"/>
          </a:xfrm>
          <a:prstGeom prst="rect">
            <a:avLst/>
          </a:prstGeom>
          <a:noFill/>
        </p:spPr>
      </p:pic>
      <p:sp>
        <p:nvSpPr>
          <p:cNvPr id="22564" name="Rectangle 3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66" name="Rectangle 3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68" name="Rectangle 4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2567" name="Picture 3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3608" y="3501008"/>
            <a:ext cx="1857375" cy="304800"/>
          </a:xfrm>
          <a:prstGeom prst="rect">
            <a:avLst/>
          </a:prstGeom>
          <a:noFill/>
        </p:spPr>
      </p:pic>
      <p:sp>
        <p:nvSpPr>
          <p:cNvPr id="22569" name="Rectangle 41"/>
          <p:cNvSpPr>
            <a:spLocks noChangeArrowheads="1"/>
          </p:cNvSpPr>
          <p:nvPr/>
        </p:nvSpPr>
        <p:spPr bwMode="auto">
          <a:xfrm>
            <a:off x="0" y="304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맑은 고딕" pitchFamily="50" charset="-127"/>
                <a:cs typeface="Calibri" pitchFamily="34" charset="0"/>
              </a:rPr>
              <a:t>    </a:t>
            </a:r>
            <a:r>
              <a:rPr kumimoji="0" lang="en-US" altLang="ko-KR" sz="11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맑은 고딕" pitchFamily="50" charset="-127"/>
                <a:cs typeface="Times New Roman" pitchFamily="18" charset="0"/>
              </a:rPr>
              <a:t/>
            </a:r>
            <a:br>
              <a:rPr kumimoji="0" lang="en-US" altLang="ko-KR" sz="11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맑은 고딕" pitchFamily="50" charset="-127"/>
                <a:cs typeface="Times New Roman" pitchFamily="18" charset="0"/>
              </a:rPr>
            </a:br>
            <a:r>
              <a:rPr kumimoji="0" lang="en-US" altLang="ko-KR" sz="11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맑은 고딕" pitchFamily="50" charset="-127"/>
                <a:cs typeface="Times New Roman" pitchFamily="18" charset="0"/>
              </a:rPr>
              <a:t/>
            </a:r>
            <a:br>
              <a:rPr kumimoji="0" lang="en-US" altLang="ko-KR" sz="11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맑은 고딕" pitchFamily="50" charset="-127"/>
                <a:cs typeface="Times New Roman" pitchFamily="18" charset="0"/>
              </a:rPr>
            </a:br>
            <a:endParaRPr kumimoji="0" lang="en-US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71" name="Rectangle 4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2570" name="Picture 4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62625" y="3356992"/>
            <a:ext cx="2009775" cy="361950"/>
          </a:xfrm>
          <a:prstGeom prst="rect">
            <a:avLst/>
          </a:prstGeom>
          <a:noFill/>
        </p:spPr>
      </p:pic>
      <p:sp>
        <p:nvSpPr>
          <p:cNvPr id="132" name="직사각형 131"/>
          <p:cNvSpPr/>
          <p:nvPr/>
        </p:nvSpPr>
        <p:spPr>
          <a:xfrm>
            <a:off x="2555776" y="4653136"/>
            <a:ext cx="936104" cy="216024"/>
          </a:xfrm>
          <a:prstGeom prst="rect">
            <a:avLst/>
          </a:prstGeom>
          <a:solidFill>
            <a:srgbClr val="FFFF00">
              <a:alpha val="32000"/>
            </a:srgbClr>
          </a:solidFill>
          <a:ln>
            <a:solidFill>
              <a:srgbClr val="FFFF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직사각형 132"/>
          <p:cNvSpPr/>
          <p:nvPr/>
        </p:nvSpPr>
        <p:spPr>
          <a:xfrm>
            <a:off x="3419872" y="5157192"/>
            <a:ext cx="936104" cy="216024"/>
          </a:xfrm>
          <a:prstGeom prst="rect">
            <a:avLst/>
          </a:prstGeom>
          <a:solidFill>
            <a:srgbClr val="FFFF00">
              <a:alpha val="32000"/>
            </a:srgbClr>
          </a:solidFill>
          <a:ln>
            <a:solidFill>
              <a:srgbClr val="FFFF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Incremental gain vs HM-KTArc1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9792974"/>
              </p:ext>
            </p:extLst>
          </p:nvPr>
        </p:nvGraphicFramePr>
        <p:xfrm>
          <a:off x="1547664" y="1772816"/>
          <a:ext cx="60960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Tested tool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All Intra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RA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Fine</a:t>
                      </a:r>
                      <a:r>
                        <a:rPr lang="en-US" baseline="0" dirty="0" smtClean="0"/>
                        <a:t> Gr. Intra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0.4%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0,1%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mCABAC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0,8%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0,6%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BIO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2,1%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MPI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1,3%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0,6%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ROT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1,2%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0,6%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b="1" dirty="0" smtClean="0">
                          <a:solidFill>
                            <a:srgbClr val="0070C0"/>
                          </a:solidFill>
                        </a:rPr>
                        <a:t>TOTAL</a:t>
                      </a:r>
                      <a:endParaRPr lang="en-US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0070C0"/>
                          </a:solidFill>
                        </a:rPr>
                        <a:t>3,5%</a:t>
                      </a:r>
                      <a:endParaRPr lang="en-US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0070C0"/>
                          </a:solidFill>
                        </a:rPr>
                        <a:t>4,0%</a:t>
                      </a:r>
                      <a:endParaRPr lang="en-US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644008" y="4869160"/>
            <a:ext cx="10118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HEVC </a:t>
            </a:r>
            <a:r>
              <a:rPr lang="en-US" i="1" dirty="0" err="1" smtClean="0"/>
              <a:t>ctc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89455192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원본">
  <a:themeElements>
    <a:clrScheme name="원본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원본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원본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548</TotalTime>
  <Words>1375</Words>
  <Application>Microsoft Office PowerPoint</Application>
  <PresentationFormat>On-screen Show (4:3)</PresentationFormat>
  <Paragraphs>391</Paragraphs>
  <Slides>9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27" baseType="lpstr">
      <vt:lpstr>Americana BT</vt:lpstr>
      <vt:lpstr>바탕</vt:lpstr>
      <vt:lpstr>돋움</vt:lpstr>
      <vt:lpstr>맑은 고딕</vt:lpstr>
      <vt:lpstr>MS Mincho</vt:lpstr>
      <vt:lpstr>Arial</vt:lpstr>
      <vt:lpstr>Book Antiqua</vt:lpstr>
      <vt:lpstr>Bookman Old Style</vt:lpstr>
      <vt:lpstr>Calibri</vt:lpstr>
      <vt:lpstr>Cambria Math</vt:lpstr>
      <vt:lpstr>Gill Sans MT</vt:lpstr>
      <vt:lpstr>Symbol</vt:lpstr>
      <vt:lpstr>Times New Roman</vt:lpstr>
      <vt:lpstr>Wingdings</vt:lpstr>
      <vt:lpstr>Wingdings 3</vt:lpstr>
      <vt:lpstr>원본</vt:lpstr>
      <vt:lpstr>수식</vt:lpstr>
      <vt:lpstr>비트맵 이미지</vt:lpstr>
      <vt:lpstr>VCEG-AZ05  Known tools performance investigation for next generation video coding</vt:lpstr>
      <vt:lpstr>HM-KTA tools summary</vt:lpstr>
      <vt:lpstr>Test results summary</vt:lpstr>
      <vt:lpstr>Intra: Finer granularity arbitrary directional intra prediction </vt:lpstr>
      <vt:lpstr>Intra: Multi-Parameter Intra (MPI)</vt:lpstr>
      <vt:lpstr>Inter: Bi-directional optical flow </vt:lpstr>
      <vt:lpstr>PowerPoint Presentation</vt:lpstr>
      <vt:lpstr>PowerPoint Presentation</vt:lpstr>
      <vt:lpstr>Incremental gain vs HM-KTArc1</vt:lpstr>
    </vt:vector>
  </TitlesOfParts>
  <Company>Samsung 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Known tools performance investigation for next generation video coding</dc:title>
  <dc:creator>sec</dc:creator>
  <cp:lastModifiedBy>Microsoft account</cp:lastModifiedBy>
  <cp:revision>71</cp:revision>
  <dcterms:created xsi:type="dcterms:W3CDTF">2015-06-16T08:06:49Z</dcterms:created>
  <dcterms:modified xsi:type="dcterms:W3CDTF">2015-06-23T10:14:53Z</dcterms:modified>
</cp:coreProperties>
</file>