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7"/>
  </p:sldMasterIdLst>
  <p:notesMasterIdLst>
    <p:notesMasterId r:id="rId17"/>
  </p:notesMasterIdLst>
  <p:sldIdLst>
    <p:sldId id="256" r:id="rId8"/>
    <p:sldId id="2147473341" r:id="rId9"/>
    <p:sldId id="2147473338" r:id="rId10"/>
    <p:sldId id="2147473339" r:id="rId11"/>
    <p:sldId id="2147473345" r:id="rId12"/>
    <p:sldId id="2147473346" r:id="rId13"/>
    <p:sldId id="2147473347" r:id="rId14"/>
    <p:sldId id="2147473340" r:id="rId15"/>
    <p:sldId id="2147473349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90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8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739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358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15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583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490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963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84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3160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848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991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832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0226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0121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733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2977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595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329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9084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1101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9875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5306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145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29870" y="4858555"/>
            <a:ext cx="97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JVET-AJ0261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446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7408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85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9720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5403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0132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1376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691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7025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6334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948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7480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7262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1590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51989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844211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7875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940895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9629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07948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9364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9756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1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464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14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697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167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44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  <p:sldLayoutId id="2147483760" r:id="rId18"/>
    <p:sldLayoutId id="2147483761" r:id="rId19"/>
    <p:sldLayoutId id="2147483762" r:id="rId20"/>
    <p:sldLayoutId id="2147483763" r:id="rId21"/>
    <p:sldLayoutId id="2147483764" r:id="rId22"/>
    <p:sldLayoutId id="2147483765" r:id="rId23"/>
    <p:sldLayoutId id="2147483766" r:id="rId24"/>
    <p:sldLayoutId id="2147483767" r:id="rId25"/>
    <p:sldLayoutId id="2147483768" r:id="rId26"/>
    <p:sldLayoutId id="2147483769" r:id="rId27"/>
    <p:sldLayoutId id="2147483770" r:id="rId28"/>
    <p:sldLayoutId id="2147483771" r:id="rId29"/>
    <p:sldLayoutId id="2147483772" r:id="rId30"/>
    <p:sldLayoutId id="2147483773" r:id="rId31"/>
    <p:sldLayoutId id="2147483774" r:id="rId32"/>
    <p:sldLayoutId id="2147483775" r:id="rId33"/>
    <p:sldLayoutId id="2147483776" r:id="rId34"/>
    <p:sldLayoutId id="2147483777" r:id="rId35"/>
    <p:sldLayoutId id="2147483778" r:id="rId36"/>
    <p:sldLayoutId id="2147483779" r:id="rId37"/>
    <p:sldLayoutId id="2147483780" r:id="rId38"/>
    <p:sldLayoutId id="2147483781" r:id="rId39"/>
    <p:sldLayoutId id="2147483782" r:id="rId40"/>
    <p:sldLayoutId id="2147483783" r:id="rId41"/>
    <p:sldLayoutId id="2147483784" r:id="rId42"/>
    <p:sldLayoutId id="2147483785" r:id="rId43"/>
    <p:sldLayoutId id="2147483786" r:id="rId44"/>
    <p:sldLayoutId id="2147483787" r:id="rId45"/>
    <p:sldLayoutId id="2147483788" r:id="rId46"/>
    <p:sldLayoutId id="2147483789" r:id="rId47"/>
    <p:sldLayoutId id="2147483790" r:id="rId48"/>
    <p:sldLayoutId id="2147483791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4409" y="701061"/>
            <a:ext cx="7017136" cy="994485"/>
          </a:xfrm>
        </p:spPr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JVET-AJ0261: </a:t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Non-EE2: TMVP Candidate Selection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30801" y="3755157"/>
            <a:ext cx="1783591" cy="897395"/>
          </a:xfrm>
        </p:spPr>
        <p:txBody>
          <a:bodyPr/>
          <a:lstStyle/>
          <a:p>
            <a:r>
              <a:rPr lang="en-US" sz="1600" dirty="0"/>
              <a:t>Seungwook Hong</a:t>
            </a:r>
          </a:p>
          <a:p>
            <a:r>
              <a:rPr lang="en-US" sz="1600" dirty="0"/>
              <a:t>Limin Wang</a:t>
            </a:r>
          </a:p>
          <a:p>
            <a:r>
              <a:rPr lang="en-US" sz="1600" dirty="0"/>
              <a:t>Krit Panusopone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 internal use</a:t>
            </a:r>
          </a:p>
        </p:txBody>
      </p:sp>
    </p:spTree>
    <p:extLst>
      <p:ext uri="{BB962C8B-B14F-4D97-AF65-F5344CB8AC3E}">
        <p14:creationId xmlns:p14="http://schemas.microsoft.com/office/powerpoint/2010/main" val="41406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2E0E1D47-FFB7-261A-936D-B3408B8A4B41}"/>
              </a:ext>
            </a:extLst>
          </p:cNvPr>
          <p:cNvSpPr/>
          <p:nvPr/>
        </p:nvSpPr>
        <p:spPr>
          <a:xfrm>
            <a:off x="1858861" y="1613654"/>
            <a:ext cx="2470397" cy="1443776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732B8F-FF97-7F15-3044-1A559199B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95251F-C52E-2177-AE86-F35A8A911221}"/>
              </a:ext>
            </a:extLst>
          </p:cNvPr>
          <p:cNvSpPr txBox="1"/>
          <p:nvPr/>
        </p:nvSpPr>
        <p:spPr>
          <a:xfrm>
            <a:off x="417599" y="913622"/>
            <a:ext cx="7210821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TMVP(</a:t>
            </a:r>
            <a:r>
              <a:rPr lang="en-US" sz="1100" dirty="0">
                <a:solidFill>
                  <a:srgbClr val="FF0000"/>
                </a:solidFill>
              </a:rPr>
              <a:t>T</a:t>
            </a:r>
            <a:r>
              <a:rPr lang="en-US" sz="1100" dirty="0">
                <a:solidFill>
                  <a:schemeClr val="tx2"/>
                </a:solidFill>
              </a:rPr>
              <a:t>emporal </a:t>
            </a:r>
            <a:r>
              <a:rPr lang="en-US" sz="1100" dirty="0">
                <a:solidFill>
                  <a:srgbClr val="FF0000"/>
                </a:solidFill>
              </a:rPr>
              <a:t>M</a:t>
            </a:r>
            <a:r>
              <a:rPr lang="en-US" sz="1100" dirty="0">
                <a:solidFill>
                  <a:schemeClr val="tx2"/>
                </a:solidFill>
              </a:rPr>
              <a:t>otion </a:t>
            </a:r>
            <a:r>
              <a:rPr lang="en-US" sz="1100" dirty="0">
                <a:solidFill>
                  <a:srgbClr val="FF0000"/>
                </a:solidFill>
              </a:rPr>
              <a:t>V</a:t>
            </a:r>
            <a:r>
              <a:rPr lang="en-US" sz="1100" dirty="0">
                <a:solidFill>
                  <a:schemeClr val="tx2"/>
                </a:solidFill>
              </a:rPr>
              <a:t>ector </a:t>
            </a:r>
            <a:r>
              <a:rPr lang="en-US" sz="1100" dirty="0">
                <a:solidFill>
                  <a:srgbClr val="FF0000"/>
                </a:solidFill>
              </a:rPr>
              <a:t>P</a:t>
            </a:r>
            <a:r>
              <a:rPr lang="en-US" sz="1100" dirty="0">
                <a:solidFill>
                  <a:schemeClr val="tx2"/>
                </a:solidFill>
              </a:rPr>
              <a:t>rediction), </a:t>
            </a:r>
            <a:r>
              <a:rPr lang="en-GB" sz="1100" dirty="0">
                <a:solidFill>
                  <a:schemeClr val="tx2"/>
                </a:solidFill>
              </a:rPr>
              <a:t>is a technique used to predict the motion vector of a current block by referencing the motion information from a block located at the same position in the collocated picture.</a:t>
            </a:r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D6D5AEF-11DD-5E86-CC8A-D7B88CC18E0F}"/>
              </a:ext>
            </a:extLst>
          </p:cNvPr>
          <p:cNvSpPr/>
          <p:nvPr/>
        </p:nvSpPr>
        <p:spPr>
          <a:xfrm>
            <a:off x="2712506" y="1974196"/>
            <a:ext cx="721081" cy="721081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E95181-685F-6A7B-C7CC-17CE1EB29975}"/>
              </a:ext>
            </a:extLst>
          </p:cNvPr>
          <p:cNvSpPr/>
          <p:nvPr/>
        </p:nvSpPr>
        <p:spPr>
          <a:xfrm>
            <a:off x="3433587" y="2695277"/>
            <a:ext cx="183034" cy="183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C0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860495-8B8F-3BEB-77EA-9C8E44783D30}"/>
              </a:ext>
            </a:extLst>
          </p:cNvPr>
          <p:cNvSpPr/>
          <p:nvPr/>
        </p:nvSpPr>
        <p:spPr>
          <a:xfrm>
            <a:off x="3073046" y="2334736"/>
            <a:ext cx="183034" cy="183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52D1B26-6C83-0350-A1F7-69544258027B}"/>
              </a:ext>
            </a:extLst>
          </p:cNvPr>
          <p:cNvSpPr/>
          <p:nvPr/>
        </p:nvSpPr>
        <p:spPr>
          <a:xfrm>
            <a:off x="4133397" y="2942714"/>
            <a:ext cx="2470397" cy="1443776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ACE4E10-3EA0-7463-A123-294F69477CFF}"/>
              </a:ext>
            </a:extLst>
          </p:cNvPr>
          <p:cNvGrpSpPr/>
          <p:nvPr/>
        </p:nvGrpSpPr>
        <p:grpSpPr>
          <a:xfrm>
            <a:off x="4987042" y="3303256"/>
            <a:ext cx="904115" cy="904115"/>
            <a:chOff x="1664616" y="1700641"/>
            <a:chExt cx="904115" cy="90411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79A980C-6807-4321-539D-E2DF4A83A56E}"/>
                </a:ext>
              </a:extLst>
            </p:cNvPr>
            <p:cNvSpPr/>
            <p:nvPr/>
          </p:nvSpPr>
          <p:spPr>
            <a:xfrm>
              <a:off x="1664616" y="1700641"/>
              <a:ext cx="721081" cy="7210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2"/>
              </a:solidFill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2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Pu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622CA41-5006-FDE9-AFDF-B1BDD39D9E63}"/>
                </a:ext>
              </a:extLst>
            </p:cNvPr>
            <p:cNvSpPr/>
            <p:nvPr/>
          </p:nvSpPr>
          <p:spPr>
            <a:xfrm>
              <a:off x="2385697" y="2421722"/>
              <a:ext cx="183034" cy="18303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25400" dist="254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C0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7E43155-E631-9069-0C41-3A63446C53C5}"/>
                </a:ext>
              </a:extLst>
            </p:cNvPr>
            <p:cNvSpPr/>
            <p:nvPr/>
          </p:nvSpPr>
          <p:spPr>
            <a:xfrm>
              <a:off x="2025156" y="2061181"/>
              <a:ext cx="183034" cy="18303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25400" dist="254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C1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5A1383D9-C938-E830-64FB-6038E96962A6}"/>
              </a:ext>
            </a:extLst>
          </p:cNvPr>
          <p:cNvSpPr txBox="1"/>
          <p:nvPr/>
        </p:nvSpPr>
        <p:spPr>
          <a:xfrm>
            <a:off x="2346718" y="3055817"/>
            <a:ext cx="1452655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Collocated Picture</a:t>
            </a:r>
            <a:endParaRPr lang="en-US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05750F0-9F0A-5E24-E933-3A05E6AD72BF}"/>
              </a:ext>
            </a:extLst>
          </p:cNvPr>
          <p:cNvSpPr txBox="1"/>
          <p:nvPr/>
        </p:nvSpPr>
        <p:spPr>
          <a:xfrm>
            <a:off x="4753247" y="4385683"/>
            <a:ext cx="1230696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Current Picture</a:t>
            </a:r>
            <a:endParaRPr lang="en-US" sz="1200" dirty="0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A673053-22A0-96E7-7B7A-99E367EF7A87}"/>
              </a:ext>
            </a:extLst>
          </p:cNvPr>
          <p:cNvCxnSpPr>
            <a:cxnSpLocks/>
          </p:cNvCxnSpPr>
          <p:nvPr/>
        </p:nvCxnSpPr>
        <p:spPr>
          <a:xfrm flipH="1" flipV="1">
            <a:off x="3525104" y="2801094"/>
            <a:ext cx="2274536" cy="1329060"/>
          </a:xfrm>
          <a:prstGeom prst="straightConnector1">
            <a:avLst/>
          </a:prstGeom>
          <a:ln w="6350">
            <a:solidFill>
              <a:schemeClr val="tx2"/>
            </a:solidFill>
            <a:prstDash val="dash"/>
            <a:headEnd type="oval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D5F9420-0D97-8A00-2947-F1C8571D5CD2}"/>
              </a:ext>
            </a:extLst>
          </p:cNvPr>
          <p:cNvCxnSpPr>
            <a:cxnSpLocks/>
          </p:cNvCxnSpPr>
          <p:nvPr/>
        </p:nvCxnSpPr>
        <p:spPr>
          <a:xfrm flipH="1" flipV="1">
            <a:off x="3164563" y="2436785"/>
            <a:ext cx="2274536" cy="1329060"/>
          </a:xfrm>
          <a:prstGeom prst="straightConnector1">
            <a:avLst/>
          </a:prstGeom>
          <a:ln w="6350">
            <a:solidFill>
              <a:schemeClr val="tx2"/>
            </a:solidFill>
            <a:prstDash val="dash"/>
            <a:headEnd type="oval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315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732B8F-FF97-7F15-3044-1A559199B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230350" cy="340654"/>
          </a:xfrm>
        </p:spPr>
        <p:txBody>
          <a:bodyPr/>
          <a:lstStyle/>
          <a:p>
            <a:r>
              <a:rPr lang="en-US" dirty="0"/>
              <a:t>Proposal Test1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86C9F33-0584-03C3-D515-47FCFC4ADE90}"/>
              </a:ext>
            </a:extLst>
          </p:cNvPr>
          <p:cNvGrpSpPr/>
          <p:nvPr/>
        </p:nvGrpSpPr>
        <p:grpSpPr>
          <a:xfrm>
            <a:off x="3869161" y="1942383"/>
            <a:ext cx="904115" cy="904115"/>
            <a:chOff x="1664616" y="1700641"/>
            <a:chExt cx="904115" cy="90411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8B802D1-887A-A6C2-B877-169F8AD91F28}"/>
                </a:ext>
              </a:extLst>
            </p:cNvPr>
            <p:cNvSpPr/>
            <p:nvPr/>
          </p:nvSpPr>
          <p:spPr>
            <a:xfrm>
              <a:off x="1664616" y="1700641"/>
              <a:ext cx="721081" cy="7210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2"/>
              </a:solidFill>
            </a:ln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2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Pu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4AD928A-3824-BDC1-40A2-42795199665D}"/>
                </a:ext>
              </a:extLst>
            </p:cNvPr>
            <p:cNvSpPr/>
            <p:nvPr/>
          </p:nvSpPr>
          <p:spPr>
            <a:xfrm>
              <a:off x="2385697" y="2421722"/>
              <a:ext cx="183034" cy="18303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25400" dist="254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2863BD9-58C8-B336-BA6F-08F2CE475174}"/>
                </a:ext>
              </a:extLst>
            </p:cNvPr>
            <p:cNvSpPr/>
            <p:nvPr/>
          </p:nvSpPr>
          <p:spPr>
            <a:xfrm>
              <a:off x="2025156" y="2061181"/>
              <a:ext cx="183034" cy="18303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25400" dist="254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US" sz="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C1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3AE2847-36C0-9949-84B3-B17D0ED0F193}"/>
              </a:ext>
            </a:extLst>
          </p:cNvPr>
          <p:cNvSpPr txBox="1"/>
          <p:nvPr/>
        </p:nvSpPr>
        <p:spPr>
          <a:xfrm>
            <a:off x="2255383" y="3087236"/>
            <a:ext cx="452680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ECM allows up to 1 motion from either C0 </a:t>
            </a:r>
            <a:r>
              <a:rPr lang="en-US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en-US" sz="1200" dirty="0">
                <a:solidFill>
                  <a:schemeClr val="tx2"/>
                </a:solidFill>
              </a:rPr>
              <a:t> C1</a:t>
            </a:r>
          </a:p>
          <a:p>
            <a:pPr marL="628650" lvl="1" indent="-171450">
              <a:buFont typeface="Nokia Pure Text Light" panose="020B0304040602060303" pitchFamily="34" charset="0"/>
              <a:buChar char="−"/>
            </a:pPr>
            <a:r>
              <a:rPr lang="en-US" sz="1200" dirty="0">
                <a:solidFill>
                  <a:schemeClr val="tx2"/>
                </a:solidFill>
              </a:rPr>
              <a:t>Bias toward C0</a:t>
            </a:r>
          </a:p>
          <a:p>
            <a:pPr marL="628650" lvl="1" indent="-171450">
              <a:buFont typeface="Nokia Pure Text Light" panose="020B0304040602060303" pitchFamily="34" charset="0"/>
              <a:buChar char="−"/>
            </a:pPr>
            <a:r>
              <a:rPr lang="en-US" sz="1200" dirty="0">
                <a:solidFill>
                  <a:schemeClr val="tx2"/>
                </a:solidFill>
              </a:rPr>
              <a:t>Consider C1 only when motion in C0 is not available </a:t>
            </a:r>
          </a:p>
          <a:p>
            <a:endParaRPr lang="en-US" sz="1200" dirty="0">
              <a:solidFill>
                <a:schemeClr val="tx2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Propose to allow both motion from  C0 </a:t>
            </a:r>
            <a:r>
              <a:rPr lang="en-US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US" sz="1200" dirty="0">
                <a:solidFill>
                  <a:schemeClr val="tx2"/>
                </a:solidFill>
              </a:rPr>
              <a:t> C1</a:t>
            </a:r>
          </a:p>
          <a:p>
            <a:pPr marL="628650" lvl="1" indent="-171450">
              <a:buFont typeface="Nokia Pure Text Light" panose="020B0304040602060303" pitchFamily="34" charset="0"/>
              <a:buChar char="−"/>
            </a:pPr>
            <a:r>
              <a:rPr lang="en-US" sz="1200" dirty="0">
                <a:solidFill>
                  <a:schemeClr val="tx2"/>
                </a:solidFill>
              </a:rPr>
              <a:t>Treat C0 and C1 equally </a:t>
            </a:r>
          </a:p>
        </p:txBody>
      </p:sp>
    </p:spTree>
    <p:extLst>
      <p:ext uri="{BB962C8B-B14F-4D97-AF65-F5344CB8AC3E}">
        <p14:creationId xmlns:p14="http://schemas.microsoft.com/office/powerpoint/2010/main" val="517103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732B8F-FF97-7F15-3044-1A559199B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 of Test1</a:t>
            </a: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5329C5CD-A0D3-F424-4E5F-EA6D3CBCAB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726841"/>
              </p:ext>
            </p:extLst>
          </p:nvPr>
        </p:nvGraphicFramePr>
        <p:xfrm>
          <a:off x="853540" y="1986883"/>
          <a:ext cx="3452785" cy="1565904"/>
        </p:xfrm>
        <a:graphic>
          <a:graphicData uri="http://schemas.openxmlformats.org/drawingml/2006/table">
            <a:tbl>
              <a:tblPr/>
              <a:tblGrid>
                <a:gridCol w="485252">
                  <a:extLst>
                    <a:ext uri="{9D8B030D-6E8A-4147-A177-3AD203B41FA5}">
                      <a16:colId xmlns:a16="http://schemas.microsoft.com/office/drawing/2014/main" val="3094640437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2603325071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47432130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04550862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1143844283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2793567405"/>
                    </a:ext>
                  </a:extLst>
                </a:gridCol>
                <a:gridCol w="528114">
                  <a:extLst>
                    <a:ext uri="{9D8B030D-6E8A-4147-A177-3AD203B41FA5}">
                      <a16:colId xmlns:a16="http://schemas.microsoft.com/office/drawing/2014/main" val="1427801213"/>
                    </a:ext>
                  </a:extLst>
                </a:gridCol>
                <a:gridCol w="541795">
                  <a:extLst>
                    <a:ext uri="{9D8B030D-6E8A-4147-A177-3AD203B41FA5}">
                      <a16:colId xmlns:a16="http://schemas.microsoft.com/office/drawing/2014/main" val="757766217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63622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101948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240046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401425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553554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89253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70912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8986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53178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14196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313935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893052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6FF7F9B6-EED9-F60F-A3AD-131499B814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699219"/>
              </p:ext>
            </p:extLst>
          </p:nvPr>
        </p:nvGraphicFramePr>
        <p:xfrm>
          <a:off x="4817269" y="1986883"/>
          <a:ext cx="3452785" cy="1565904"/>
        </p:xfrm>
        <a:graphic>
          <a:graphicData uri="http://schemas.openxmlformats.org/drawingml/2006/table">
            <a:tbl>
              <a:tblPr/>
              <a:tblGrid>
                <a:gridCol w="485252">
                  <a:extLst>
                    <a:ext uri="{9D8B030D-6E8A-4147-A177-3AD203B41FA5}">
                      <a16:colId xmlns:a16="http://schemas.microsoft.com/office/drawing/2014/main" val="3094640437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2603325071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47432130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04550862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1143844283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2793567405"/>
                    </a:ext>
                  </a:extLst>
                </a:gridCol>
                <a:gridCol w="528114">
                  <a:extLst>
                    <a:ext uri="{9D8B030D-6E8A-4147-A177-3AD203B41FA5}">
                      <a16:colId xmlns:a16="http://schemas.microsoft.com/office/drawing/2014/main" val="1427801213"/>
                    </a:ext>
                  </a:extLst>
                </a:gridCol>
                <a:gridCol w="541795">
                  <a:extLst>
                    <a:ext uri="{9D8B030D-6E8A-4147-A177-3AD203B41FA5}">
                      <a16:colId xmlns:a16="http://schemas.microsoft.com/office/drawing/2014/main" val="757766217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33613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76756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66523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58314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59779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48537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97777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72663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77746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27806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111.2%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23773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9660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852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732B8F-FF97-7F15-3044-1A559199B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230350" cy="340654"/>
          </a:xfrm>
        </p:spPr>
        <p:txBody>
          <a:bodyPr/>
          <a:lstStyle/>
          <a:p>
            <a:r>
              <a:rPr lang="en-US" dirty="0"/>
              <a:t>Proposal Test2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915B92-24B9-572B-891A-22F1CA4DC0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1829"/>
          <a:stretch/>
        </p:blipFill>
        <p:spPr>
          <a:xfrm>
            <a:off x="1738322" y="1228726"/>
            <a:ext cx="2528562" cy="7210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709022-707C-12E4-7B62-6FDEC159F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304" y="1222972"/>
            <a:ext cx="2590007" cy="754017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D2ED509B-4DF2-1C45-DD6F-90CED7A0A929}"/>
              </a:ext>
            </a:extLst>
          </p:cNvPr>
          <p:cNvSpPr/>
          <p:nvPr/>
        </p:nvSpPr>
        <p:spPr>
          <a:xfrm>
            <a:off x="4558107" y="1590456"/>
            <a:ext cx="191974" cy="173637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258928-9056-9673-9BB4-A918FF824AFA}"/>
              </a:ext>
            </a:extLst>
          </p:cNvPr>
          <p:cNvSpPr txBox="1"/>
          <p:nvPr/>
        </p:nvSpPr>
        <p:spPr>
          <a:xfrm>
            <a:off x="3763683" y="773860"/>
            <a:ext cx="178082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Increase the number of </a:t>
            </a:r>
            <a:r>
              <a:rPr lang="en-US" sz="1200" dirty="0" err="1">
                <a:solidFill>
                  <a:schemeClr val="tx2"/>
                </a:solidFill>
              </a:rPr>
              <a:t>TMVPMergeCands</a:t>
            </a:r>
            <a:endParaRPr lang="en-US" sz="1200" dirty="0">
              <a:solidFill>
                <a:schemeClr val="tx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53DF1F-5928-1095-D7CE-CFD998509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159" y="2173590"/>
            <a:ext cx="2218888" cy="2207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E7EEBB-2DE6-5835-24A6-E588AFAC2C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652" y="2173590"/>
            <a:ext cx="2218888" cy="220773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9B7A93-A1ED-B2BD-E319-793975D33204}"/>
              </a:ext>
            </a:extLst>
          </p:cNvPr>
          <p:cNvSpPr/>
          <p:nvPr/>
        </p:nvSpPr>
        <p:spPr>
          <a:xfrm>
            <a:off x="2069377" y="2329918"/>
            <a:ext cx="467866" cy="461156"/>
          </a:xfrm>
          <a:prstGeom prst="roundRect">
            <a:avLst/>
          </a:prstGeom>
          <a:solidFill>
            <a:srgbClr val="FFFF00">
              <a:alpha val="45000"/>
            </a:srgbClr>
          </a:solidFill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69F6BBC-E909-8046-D1B8-C097D789CAC3}"/>
              </a:ext>
            </a:extLst>
          </p:cNvPr>
          <p:cNvSpPr/>
          <p:nvPr/>
        </p:nvSpPr>
        <p:spPr>
          <a:xfrm>
            <a:off x="5468641" y="2329918"/>
            <a:ext cx="919576" cy="906388"/>
          </a:xfrm>
          <a:prstGeom prst="roundRect">
            <a:avLst>
              <a:gd name="adj" fmla="val 11385"/>
            </a:avLst>
          </a:prstGeom>
          <a:solidFill>
            <a:srgbClr val="FFFF00">
              <a:alpha val="45000"/>
            </a:srgbClr>
          </a:solidFill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6FB4BC-75A4-7293-D97E-4DC3E83C8DA9}"/>
              </a:ext>
            </a:extLst>
          </p:cNvPr>
          <p:cNvSpPr txBox="1"/>
          <p:nvPr/>
        </p:nvSpPr>
        <p:spPr>
          <a:xfrm>
            <a:off x="1547191" y="4414545"/>
            <a:ext cx="302480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Positions considered by TMVP Merge Candidates</a:t>
            </a:r>
          </a:p>
          <a:p>
            <a:r>
              <a:rPr lang="en-US" sz="1000" dirty="0">
                <a:solidFill>
                  <a:schemeClr val="tx2"/>
                </a:solidFill>
              </a:rPr>
              <a:t>to fetch motions from collocated picture</a:t>
            </a:r>
          </a:p>
        </p:txBody>
      </p:sp>
    </p:spTree>
    <p:extLst>
      <p:ext uri="{BB962C8B-B14F-4D97-AF65-F5344CB8AC3E}">
        <p14:creationId xmlns:p14="http://schemas.microsoft.com/office/powerpoint/2010/main" val="727775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732B8F-FF97-7F15-3044-1A559199B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 of Test2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C5D1768-384F-33FC-35AB-5E401C58FE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580129"/>
              </p:ext>
            </p:extLst>
          </p:nvPr>
        </p:nvGraphicFramePr>
        <p:xfrm>
          <a:off x="852952" y="1986883"/>
          <a:ext cx="3452785" cy="1565904"/>
        </p:xfrm>
        <a:graphic>
          <a:graphicData uri="http://schemas.openxmlformats.org/drawingml/2006/table">
            <a:tbl>
              <a:tblPr/>
              <a:tblGrid>
                <a:gridCol w="485252">
                  <a:extLst>
                    <a:ext uri="{9D8B030D-6E8A-4147-A177-3AD203B41FA5}">
                      <a16:colId xmlns:a16="http://schemas.microsoft.com/office/drawing/2014/main" val="3094640437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2603325071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47432130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04550862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1143844283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2793567405"/>
                    </a:ext>
                  </a:extLst>
                </a:gridCol>
                <a:gridCol w="528114">
                  <a:extLst>
                    <a:ext uri="{9D8B030D-6E8A-4147-A177-3AD203B41FA5}">
                      <a16:colId xmlns:a16="http://schemas.microsoft.com/office/drawing/2014/main" val="1427801213"/>
                    </a:ext>
                  </a:extLst>
                </a:gridCol>
                <a:gridCol w="541795">
                  <a:extLst>
                    <a:ext uri="{9D8B030D-6E8A-4147-A177-3AD203B41FA5}">
                      <a16:colId xmlns:a16="http://schemas.microsoft.com/office/drawing/2014/main" val="757766217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B Main 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33613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76756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66523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58314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59779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48537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97777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72663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77746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27806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23773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966095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088C9DD-6357-D2D8-67BB-33A1FDE911AB}"/>
              </a:ext>
            </a:extLst>
          </p:cNvPr>
          <p:cNvSpPr txBox="1"/>
          <p:nvPr/>
        </p:nvSpPr>
        <p:spPr>
          <a:xfrm>
            <a:off x="1214438" y="3605715"/>
            <a:ext cx="3091299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en-US" sz="1000" dirty="0" err="1">
                <a:solidFill>
                  <a:schemeClr val="tx2"/>
                </a:solidFill>
              </a:rPr>
              <a:t>Qp</a:t>
            </a:r>
            <a:r>
              <a:rPr lang="en-US" sz="1000" dirty="0">
                <a:solidFill>
                  <a:schemeClr val="tx2"/>
                </a:solidFill>
              </a:rPr>
              <a:t> 22, 27 of class A1/A2 were copied from Test1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C30053-E091-791D-1AFF-941B5FEEF57A}"/>
              </a:ext>
            </a:extLst>
          </p:cNvPr>
          <p:cNvSpPr txBox="1"/>
          <p:nvPr/>
        </p:nvSpPr>
        <p:spPr>
          <a:xfrm>
            <a:off x="5324475" y="3605715"/>
            <a:ext cx="2824163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en-US" sz="1000" dirty="0" err="1">
                <a:solidFill>
                  <a:schemeClr val="tx2"/>
                </a:solidFill>
              </a:rPr>
              <a:t>Qp</a:t>
            </a:r>
            <a:r>
              <a:rPr lang="en-US" sz="1000" dirty="0">
                <a:solidFill>
                  <a:schemeClr val="tx2"/>
                </a:solidFill>
              </a:rPr>
              <a:t> 22, 27 of class B were copied from Test1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9842F21-974F-DBDB-9C8B-0FF085264B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547590"/>
              </p:ext>
            </p:extLst>
          </p:nvPr>
        </p:nvGraphicFramePr>
        <p:xfrm>
          <a:off x="4817269" y="1986883"/>
          <a:ext cx="3452785" cy="1565904"/>
        </p:xfrm>
        <a:graphic>
          <a:graphicData uri="http://schemas.openxmlformats.org/drawingml/2006/table">
            <a:tbl>
              <a:tblPr/>
              <a:tblGrid>
                <a:gridCol w="485252">
                  <a:extLst>
                    <a:ext uri="{9D8B030D-6E8A-4147-A177-3AD203B41FA5}">
                      <a16:colId xmlns:a16="http://schemas.microsoft.com/office/drawing/2014/main" val="3094640437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2603325071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47432130"/>
                    </a:ext>
                  </a:extLst>
                </a:gridCol>
                <a:gridCol w="404290">
                  <a:extLst>
                    <a:ext uri="{9D8B030D-6E8A-4147-A177-3AD203B41FA5}">
                      <a16:colId xmlns:a16="http://schemas.microsoft.com/office/drawing/2014/main" val="1004550862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1143844283"/>
                    </a:ext>
                  </a:extLst>
                </a:gridCol>
                <a:gridCol w="342377">
                  <a:extLst>
                    <a:ext uri="{9D8B030D-6E8A-4147-A177-3AD203B41FA5}">
                      <a16:colId xmlns:a16="http://schemas.microsoft.com/office/drawing/2014/main" val="2793567405"/>
                    </a:ext>
                  </a:extLst>
                </a:gridCol>
                <a:gridCol w="528114">
                  <a:extLst>
                    <a:ext uri="{9D8B030D-6E8A-4147-A177-3AD203B41FA5}">
                      <a16:colId xmlns:a16="http://schemas.microsoft.com/office/drawing/2014/main" val="1427801213"/>
                    </a:ext>
                  </a:extLst>
                </a:gridCol>
                <a:gridCol w="541795">
                  <a:extLst>
                    <a:ext uri="{9D8B030D-6E8A-4147-A177-3AD203B41FA5}">
                      <a16:colId xmlns:a16="http://schemas.microsoft.com/office/drawing/2014/main" val="757766217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33613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76756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66523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58314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59779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48537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97777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72663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77746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27806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23773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9660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019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732B8F-FF97-7F15-3044-1A559199B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4FC59815-2D16-677A-6D3F-1C01A99AC15D}"/>
              </a:ext>
            </a:extLst>
          </p:cNvPr>
          <p:cNvSpPr/>
          <p:nvPr/>
        </p:nvSpPr>
        <p:spPr>
          <a:xfrm>
            <a:off x="1803083" y="4024109"/>
            <a:ext cx="191974" cy="173637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254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C64F7E-2482-C0DC-2648-DB6AC67D2304}"/>
              </a:ext>
            </a:extLst>
          </p:cNvPr>
          <p:cNvSpPr txBox="1"/>
          <p:nvPr/>
        </p:nvSpPr>
        <p:spPr>
          <a:xfrm>
            <a:off x="2055041" y="3972427"/>
            <a:ext cx="4901472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Recommend to include the proposed method in the next round of EE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A710AD-77FF-862F-F646-B3375E7BBBE9}"/>
              </a:ext>
            </a:extLst>
          </p:cNvPr>
          <p:cNvSpPr txBox="1"/>
          <p:nvPr/>
        </p:nvSpPr>
        <p:spPr>
          <a:xfrm>
            <a:off x="1047751" y="1515665"/>
            <a:ext cx="7796211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Test 1 (including motion from both C0 and C1 positions):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2"/>
                </a:solidFill>
              </a:rPr>
              <a:t>LB: -0.07%, 0.02%, -0.29%, 101.0%, 99.6%.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2"/>
                </a:solidFill>
              </a:rPr>
              <a:t>RA: 0.01%, -0.02%, -0.02%, 100.8%, 101.1%</a:t>
            </a:r>
          </a:p>
          <a:p>
            <a:endParaRPr lang="en-GB" sz="1200" dirty="0">
              <a:solidFill>
                <a:schemeClr val="tx2"/>
              </a:solidFill>
            </a:endParaRPr>
          </a:p>
          <a:p>
            <a:r>
              <a:rPr lang="en-GB" sz="1200" dirty="0">
                <a:solidFill>
                  <a:schemeClr val="tx2"/>
                </a:solidFill>
              </a:rPr>
              <a:t>Test 2 (including motion from both C0 and C1 positions + increasing the number of TMVP Merge candidates):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2"/>
                </a:solidFill>
              </a:rPr>
              <a:t>LB: -0.07%, -0.03%, -0.50%, 100.6%, </a:t>
            </a:r>
            <a:r>
              <a:rPr lang="en-GB" sz="1200" dirty="0" err="1">
                <a:solidFill>
                  <a:schemeClr val="tx2"/>
                </a:solidFill>
              </a:rPr>
              <a:t>xx.x</a:t>
            </a:r>
            <a:r>
              <a:rPr lang="en-GB" sz="1200" dirty="0">
                <a:solidFill>
                  <a:schemeClr val="tx2"/>
                </a:solidFill>
              </a:rPr>
              <a:t>%.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2"/>
                </a:solidFill>
              </a:rPr>
              <a:t>RA: -0.01%, -0.04%, 0.02%, 100.1%, </a:t>
            </a:r>
            <a:r>
              <a:rPr lang="en-GB" sz="1200" dirty="0" err="1">
                <a:solidFill>
                  <a:schemeClr val="tx2"/>
                </a:solidFill>
              </a:rPr>
              <a:t>xx.x</a:t>
            </a:r>
            <a:r>
              <a:rPr lang="en-GB" sz="1200" dirty="0">
                <a:solidFill>
                  <a:schemeClr val="tx2"/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935577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F01010-47B3-251F-7CBF-37BED936EA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47298" y="2478836"/>
            <a:ext cx="8308800" cy="340654"/>
          </a:xfrm>
        </p:spPr>
        <p:txBody>
          <a:bodyPr/>
          <a:lstStyle/>
          <a:p>
            <a:r>
              <a:rPr lang="en-GB" dirty="0"/>
              <a:t>Thank you Xiaomi for cross checking!!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529F0-F45B-8942-AD46-BB49B7893B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JVET-AJ0261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865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EFFF82F-5AC9-17A1-4F62-80E06130D8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CC6F2-8F43-8CC7-C2AE-E6E421B159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6A229F-1CFF-81EF-FEB6-3321B06AD5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78E96-7835-AF96-DEC0-258D89D84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JVET-AJ0261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245546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D2746FAF8A01D34585D0B33E75D435D3" ma:contentTypeVersion="158" ma:contentTypeDescription="Create Nokia Word Document" ma:contentTypeScope="" ma:versionID="1e4e687436a91a8172e064e530dcc7fe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7bbd6aa3db1d74cc2fc174fc7a1d5b3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SAI4PNBIA42Q-1991478507-27387</_dlc_DocId>
    <_dlc_DocIdUrl xmlns="71c5aaf6-e6ce-465b-b873-5148d2a4c105">
      <Url>https://nokia.sharepoint.com/sites/soc-dftp/_layouts/15/DocIdRedir.aspx?ID=SAI4PNBIA42Q-1991478507-27387</Url>
      <Description>SAI4PNBIA42Q-1991478507-27387</Description>
    </_dlc_DocIdUrl>
  </documentManagement>
</p:properties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C53E9AF-6D17-4D93-8D1C-FB72394230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6.xml><?xml version="1.0" encoding="utf-8"?>
<ds:datastoreItem xmlns:ds="http://schemas.openxmlformats.org/officeDocument/2006/customXml" ds:itemID="{F1A5087E-D875-4389-9B23-8434F51180AC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71c5aaf6-e6ce-465b-b873-5148d2a4c105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7023a9b-4811-4b5f-a07b-78490cf8b0a5}" enabled="1" method="Privileged" siteId="{5d471751-9675-428d-917b-70f44f9630b0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SoC Pure PowerPoint template 2020_v0.2</Template>
  <TotalTime>15627</TotalTime>
  <Words>961</Words>
  <Application>Microsoft Office PowerPoint</Application>
  <PresentationFormat>On-screen Show (16:9)</PresentationFormat>
  <Paragraphs>361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JVET-AJ0261:  Non-EE2: TMVP Candidate Selection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Salminen, Erno (Nokia - FI/Tampere)</dc:creator>
  <cp:lastModifiedBy>Krit Panusopone (Nokia)</cp:lastModifiedBy>
  <cp:revision>56</cp:revision>
  <dcterms:created xsi:type="dcterms:W3CDTF">2020-05-20T14:27:16Z</dcterms:created>
  <dcterms:modified xsi:type="dcterms:W3CDTF">2024-11-03T13:44:46Z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0x010100CE50E52E7543470BBDD3827FE50C59CB00D2746FAF8A01D34585D0B33E75D435D3</vt:lpwstr>
  </property>
  <property fmtid="{D5CDD505-2E9C-101B-9397-08002B2CF9AE}" pid="3" name="_dlc_DocIdItemGuid">
    <vt:lpwstr>0babbf11-54cf-43c7-b258-d2820e8896b9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  <property fmtid="{D5CDD505-2E9C-101B-9397-08002B2CF9AE}" pid="5" name="MSIP_Label_c7023a9b-4811-4b5f-a07b-78490cf8b0a5_Enabled">
    <vt:lpwstr>true</vt:lpwstr>
  </property>
  <property fmtid="{D5CDD505-2E9C-101B-9397-08002B2CF9AE}" pid="6" name="MSIP_Label_c7023a9b-4811-4b5f-a07b-78490cf8b0a5_SetDate">
    <vt:lpwstr>2023-04-05T09:24:02Z</vt:lpwstr>
  </property>
  <property fmtid="{D5CDD505-2E9C-101B-9397-08002B2CF9AE}" pid="7" name="MSIP_Label_c7023a9b-4811-4b5f-a07b-78490cf8b0a5_Method">
    <vt:lpwstr>Privileged</vt:lpwstr>
  </property>
  <property fmtid="{D5CDD505-2E9C-101B-9397-08002B2CF9AE}" pid="8" name="MSIP_Label_c7023a9b-4811-4b5f-a07b-78490cf8b0a5_Name">
    <vt:lpwstr>Nokia_ID_and_NDA_partners</vt:lpwstr>
  </property>
  <property fmtid="{D5CDD505-2E9C-101B-9397-08002B2CF9AE}" pid="9" name="MSIP_Label_c7023a9b-4811-4b5f-a07b-78490cf8b0a5_SiteId">
    <vt:lpwstr>5d471751-9675-428d-917b-70f44f9630b0</vt:lpwstr>
  </property>
  <property fmtid="{D5CDD505-2E9C-101B-9397-08002B2CF9AE}" pid="10" name="MSIP_Label_c7023a9b-4811-4b5f-a07b-78490cf8b0a5_ActionId">
    <vt:lpwstr>8bd9758e-239e-4e66-b546-951a259689c5</vt:lpwstr>
  </property>
  <property fmtid="{D5CDD505-2E9C-101B-9397-08002B2CF9AE}" pid="11" name="MSIP_Label_c7023a9b-4811-4b5f-a07b-78490cf8b0a5_ContentBits">
    <vt:lpwstr>2</vt:lpwstr>
  </property>
</Properties>
</file>