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6" autoAdjust="0"/>
    <p:restoredTop sz="94660"/>
  </p:normalViewPr>
  <p:slideViewPr>
    <p:cSldViewPr snapToGrid="0">
      <p:cViewPr varScale="1">
        <p:scale>
          <a:sx n="72" d="100"/>
          <a:sy n="72" d="100"/>
        </p:scale>
        <p:origin x="76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ed Coban" userId="31af4649-075e-47c3-906d-e9daa8af1eca" providerId="ADAL" clId="{01FF4C5E-4FF1-44FF-96A9-B7CAD684DD2E}"/>
    <pc:docChg chg="undo custSel modSld">
      <pc:chgData name="Muhammed Coban" userId="31af4649-075e-47c3-906d-e9daa8af1eca" providerId="ADAL" clId="{01FF4C5E-4FF1-44FF-96A9-B7CAD684DD2E}" dt="2024-11-03T15:33:44.020" v="49" actId="20577"/>
      <pc:docMkLst>
        <pc:docMk/>
      </pc:docMkLst>
      <pc:sldChg chg="modSp mod">
        <pc:chgData name="Muhammed Coban" userId="31af4649-075e-47c3-906d-e9daa8af1eca" providerId="ADAL" clId="{01FF4C5E-4FF1-44FF-96A9-B7CAD684DD2E}" dt="2024-11-03T15:33:44.020" v="49" actId="20577"/>
        <pc:sldMkLst>
          <pc:docMk/>
          <pc:sldMk cId="1069673912" sldId="263"/>
        </pc:sldMkLst>
        <pc:spChg chg="mod">
          <ac:chgData name="Muhammed Coban" userId="31af4649-075e-47c3-906d-e9daa8af1eca" providerId="ADAL" clId="{01FF4C5E-4FF1-44FF-96A9-B7CAD684DD2E}" dt="2024-11-03T15:33:44.020" v="49" actId="20577"/>
          <ac:spMkLst>
            <pc:docMk/>
            <pc:sldMk cId="1069673912" sldId="263"/>
            <ac:spMk id="4" creationId="{3F6C68E3-5C60-890C-A696-047DD325FD76}"/>
          </ac:spMkLst>
        </pc:spChg>
      </pc:sldChg>
    </pc:docChg>
  </pc:docChgLst>
  <pc:docChgLst>
    <pc:chgData name="Muhammed Coban" userId="31af4649-075e-47c3-906d-e9daa8af1eca" providerId="ADAL" clId="{4404B246-9FD9-4AB0-88DD-3E887BA584FE}"/>
    <pc:docChg chg="undo custSel modSld">
      <pc:chgData name="Muhammed Coban" userId="31af4649-075e-47c3-906d-e9daa8af1eca" providerId="ADAL" clId="{4404B246-9FD9-4AB0-88DD-3E887BA584FE}" dt="2024-07-14T00:36:55.705" v="324" actId="20577"/>
      <pc:docMkLst>
        <pc:docMk/>
      </pc:docMkLst>
      <pc:sldChg chg="modSp mod">
        <pc:chgData name="Muhammed Coban" userId="31af4649-075e-47c3-906d-e9daa8af1eca" providerId="ADAL" clId="{4404B246-9FD9-4AB0-88DD-3E887BA584FE}" dt="2024-07-14T00:31:28.467" v="70" actId="14100"/>
        <pc:sldMkLst>
          <pc:docMk/>
          <pc:sldMk cId="3862105451" sldId="256"/>
        </pc:sldMkLst>
        <pc:spChg chg="mod">
          <ac:chgData name="Muhammed Coban" userId="31af4649-075e-47c3-906d-e9daa8af1eca" providerId="ADAL" clId="{4404B246-9FD9-4AB0-88DD-3E887BA584FE}" dt="2024-07-14T00:30:35.674" v="46" actId="255"/>
          <ac:spMkLst>
            <pc:docMk/>
            <pc:sldMk cId="3862105451" sldId="256"/>
            <ac:spMk id="2" creationId="{48890344-84DC-42B6-BF3F-C06C68C45E7A}"/>
          </ac:spMkLst>
        </pc:spChg>
        <pc:spChg chg="mod">
          <ac:chgData name="Muhammed Coban" userId="31af4649-075e-47c3-906d-e9daa8af1eca" providerId="ADAL" clId="{4404B246-9FD9-4AB0-88DD-3E887BA584FE}" dt="2024-07-14T00:31:28.467" v="70" actId="14100"/>
          <ac:spMkLst>
            <pc:docMk/>
            <pc:sldMk cId="3862105451" sldId="256"/>
            <ac:spMk id="3" creationId="{4A7F5FFD-78F0-499F-8E4F-BBF74A5CCB57}"/>
          </ac:spMkLst>
        </pc:spChg>
      </pc:sldChg>
      <pc:sldChg chg="modSp mod">
        <pc:chgData name="Muhammed Coban" userId="31af4649-075e-47c3-906d-e9daa8af1eca" providerId="ADAL" clId="{4404B246-9FD9-4AB0-88DD-3E887BA584FE}" dt="2024-07-14T00:36:55.705" v="324" actId="20577"/>
        <pc:sldMkLst>
          <pc:docMk/>
          <pc:sldMk cId="3956440524" sldId="261"/>
        </pc:sldMkLst>
        <pc:spChg chg="mod">
          <ac:chgData name="Muhammed Coban" userId="31af4649-075e-47c3-906d-e9daa8af1eca" providerId="ADAL" clId="{4404B246-9FD9-4AB0-88DD-3E887BA584FE}" dt="2024-07-14T00:33:26.397" v="148" actId="20577"/>
          <ac:spMkLst>
            <pc:docMk/>
            <pc:sldMk cId="3956440524" sldId="261"/>
            <ac:spMk id="2" creationId="{1DEC5D41-DDAA-44C0-92C8-4C3E5DB3777E}"/>
          </ac:spMkLst>
        </pc:spChg>
        <pc:spChg chg="mod">
          <ac:chgData name="Muhammed Coban" userId="31af4649-075e-47c3-906d-e9daa8af1eca" providerId="ADAL" clId="{4404B246-9FD9-4AB0-88DD-3E887BA584FE}" dt="2024-07-14T00:36:55.705" v="324" actId="20577"/>
          <ac:spMkLst>
            <pc:docMk/>
            <pc:sldMk cId="3956440524" sldId="261"/>
            <ac:spMk id="3" creationId="{18E4EA5E-9391-4492-8ABE-BD447002057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54695-6CF6-4733-8F4D-1822E9138B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D1D883-6B2B-4321-999E-A5E03AB429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1D3591-F0D1-478C-9AB2-2073684F4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2175C-44F5-450E-ABB9-C6F67C24E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85548-2D84-441F-ACA3-5B4AF6D97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926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0F808-FCF3-4308-8164-A6E9E8649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1D3219-113D-4675-BC35-89FC68A9A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2989A-ADBA-4CE8-9979-7F0155AE1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4EA25E-93C8-4F2C-A2B7-727FC54D9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6784F3-0830-45D7-9989-A205F0CF0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16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85DE19-EB19-4684-B653-41AE640D2A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D2844-EA83-4634-BD75-E8CFBAD152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861FB-EFD0-4DEF-A53C-1AE47BBF5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D17F2-CC6C-4C02-AE5F-5CE6CEA12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A5F1C-2920-42FD-9816-9E8F4A98E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6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C6077-9F38-4FC2-8D45-CB6426A5A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4A699-01A7-45CD-BB49-6C76073D1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4D4C44-86E5-4533-9069-51FDF329A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CC15F-BF4A-47C4-9C13-88B8B1315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6526D-D680-428C-87B8-7FBA3F10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076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AD692-48E4-4B39-9CAC-E9E0125A4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DCB7B-9A4B-4D19-94EB-68BE2A0E4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A7BE9-3D98-4513-8774-C704CF41B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3D5E23-9C8E-4BCA-AA37-D243CB129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D75F4-4A8F-419B-B63B-3CD02CE34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681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77E00-2815-479C-8E4F-0E09C25E6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24B52-02C0-45AD-872F-D97014EC3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9D8A44-F8EA-406C-B805-863C91AA5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755E98-14AB-408F-84C0-61ABA17B7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FD440-51F0-4BE9-8308-995823D63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100E0-59C7-4DF3-AF54-D7FDE10A9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3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E084C-C029-4F9E-98C4-75551CD26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5F6399-DBA9-4EAA-8353-9D2BBF9D1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5F93B-1635-4EA6-B7D5-B467C99571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BA4D4F-A617-4075-948B-D469A9B768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884721-68DB-44DF-A197-A2286F0200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6222DB-7B58-43D8-A121-D9A9AFD97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822F30-14F2-4272-A954-3855DE2C5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726F5E-27F3-489A-A3CA-622E10BBF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27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37BD1-36E3-4C4C-82FA-016A5A5A7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AF877D-6B16-432B-9AEC-D4977191C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97BB75-CA27-4F40-8ECA-20C477149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FB2D8-F5BE-4A5D-9548-F6A9EFBA1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32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E10E79-9225-4A7C-9BE3-A6E215925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E15610-F860-4767-8D2B-456BC5D85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E7F5B-2B93-444A-A5BC-05DFE9766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79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46F79-4229-4F50-880D-E34F75950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7C572-6E1D-4FD6-ADD3-657897B66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F5812-FDDD-43CD-9917-3AD792A373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53217C-4423-4E79-A59D-6FA6A1D0D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C56103-8CDA-4A28-B804-98A4886D3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8D0E5E-970E-4E30-9681-FBF80DEDF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943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D2667-B3EE-438A-8505-3844E5384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0EBDED-C06A-4220-8E97-0D1F9C3D36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ABB9CF-FBE4-4AE4-89EE-32E86815E3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B1CC5E-4F0E-4A7B-A9F1-10E1E0A86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C788AB-392C-44FB-84D3-A534C3B68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7A8B40-8AFD-4383-9899-234DBC510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5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57AC88-6C6C-4F97-BB55-3B0EB14AC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BE36BB-2344-40CF-9A9D-8A6E8129D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B59965-51F7-4778-A0A4-09CE715D82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130BE-981B-4984-A827-BC1BDBC2AB74}" type="datetimeFigureOut">
              <a:rPr lang="en-US" smtClean="0"/>
              <a:t>11/3/2024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EA921-7205-4EAC-B610-2C3AB84F0D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48B8-9B80-4650-962B-69C6ADE92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3ECC4-C381-48D0-AA40-104805B30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36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90344-84DC-42B6-BF3F-C06C68C45E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896" y="342150"/>
            <a:ext cx="10816207" cy="2387600"/>
          </a:xfrm>
        </p:spPr>
        <p:txBody>
          <a:bodyPr>
            <a:normAutofit/>
          </a:bodyPr>
          <a:lstStyle/>
          <a:p>
            <a:pPr algn="l"/>
            <a:r>
              <a:rPr lang="en-US" sz="4200" dirty="0"/>
              <a:t>JVET-AJ0255: Multiple transform set selection for intra LFNST/NSPT with subsampled DIMD for transform set selection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7F5FFD-78F0-499F-8E4F-BBF74A5CC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7896" y="4128250"/>
            <a:ext cx="11294195" cy="2160407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Microsoft Sans Serif (Body)"/>
              </a:rPr>
              <a:t>M. Coban, M. Karczewicz, P. Nikitin, P. Garus, V. Seregin (Qualcomm)</a:t>
            </a:r>
          </a:p>
          <a:p>
            <a:pPr algn="l"/>
            <a:r>
              <a:rPr lang="en-US" dirty="0">
                <a:latin typeface="Microsoft Sans Serif (Body)"/>
              </a:rPr>
              <a:t>F. Wang, Y. Yu, H. Yu, D. Wang (OPPO)</a:t>
            </a:r>
          </a:p>
          <a:p>
            <a:pPr algn="l"/>
            <a:r>
              <a:rPr lang="fr-FR" dirty="0">
                <a:latin typeface="Microsoft Sans Serif (Body)"/>
              </a:rPr>
              <a:t>C. Bonnineau, K. Naser, S. Puri, F. Le Léannec (Interdigital)</a:t>
            </a:r>
          </a:p>
          <a:p>
            <a:pPr algn="l"/>
            <a:r>
              <a:rPr lang="en-US" dirty="0">
                <a:latin typeface="Microsoft Sans Serif (Body)"/>
              </a:rPr>
              <a:t>L. Zhao, K. Zhang, L. Zhang (</a:t>
            </a:r>
            <a:r>
              <a:rPr lang="en-US" dirty="0" err="1">
                <a:latin typeface="Microsoft Sans Serif (Body)"/>
              </a:rPr>
              <a:t>Bytedance</a:t>
            </a:r>
            <a:r>
              <a:rPr lang="en-US" dirty="0">
                <a:latin typeface="Microsoft Sans Serif (Body)"/>
              </a:rPr>
              <a:t>)</a:t>
            </a:r>
          </a:p>
          <a:p>
            <a:pPr algn="l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6210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C5D41-DDAA-44C0-92C8-4C3E5DB37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567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Multiple transform set selection (MTSS) for intra coded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4EA5E-9391-4492-8ABE-BD4470020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1238"/>
            <a:ext cx="10515600" cy="5022926"/>
          </a:xfrm>
        </p:spPr>
        <p:txBody>
          <a:bodyPr>
            <a:normAutofit/>
          </a:bodyPr>
          <a:lstStyle/>
          <a:p>
            <a:r>
              <a:rPr lang="en-US" sz="2400" dirty="0"/>
              <a:t>Multiple LFNST/NSPT transform sets are used for DIMD, OBIC, TIMD, SGPM, MIP, EIP, and </a:t>
            </a:r>
            <a:r>
              <a:rPr lang="en-US" sz="2400" dirty="0" err="1"/>
              <a:t>IntraTMP</a:t>
            </a:r>
            <a:r>
              <a:rPr lang="en-US" sz="2400" dirty="0"/>
              <a:t> modes (JVET-AI0163).</a:t>
            </a:r>
          </a:p>
          <a:p>
            <a:r>
              <a:rPr lang="en-US" sz="2400" dirty="0"/>
              <a:t>Lower complexity subsampled DIMD based intra prediction mode (IPM) for transform set selection.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Restrict the MTSS usage to blocks with </a:t>
            </a:r>
            <a:r>
              <a:rPr lang="en-US" sz="2400" dirty="0" err="1"/>
              <a:t>blockWidth</a:t>
            </a:r>
            <a:r>
              <a:rPr lang="en-US" sz="2400" dirty="0"/>
              <a:t> x </a:t>
            </a:r>
            <a:r>
              <a:rPr lang="en-US" sz="2400" dirty="0" err="1"/>
              <a:t>blockHeight</a:t>
            </a:r>
            <a:r>
              <a:rPr lang="en-US" sz="2400" dirty="0"/>
              <a:t> &gt;= 128.</a:t>
            </a:r>
          </a:p>
          <a:p>
            <a:r>
              <a:rPr lang="en-US" sz="2400" dirty="0"/>
              <a:t>Subset of transform candidates for </a:t>
            </a:r>
            <a:r>
              <a:rPr lang="en-US" sz="2400" dirty="0" err="1"/>
              <a:t>blockSize</a:t>
            </a:r>
            <a:r>
              <a:rPr lang="en-US" sz="2400" dirty="0"/>
              <a:t> 128.</a:t>
            </a:r>
          </a:p>
          <a:p>
            <a:endParaRPr lang="en-US" sz="2400" dirty="0"/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590DB51-5CD1-FD3E-AE6D-88A4966435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211627"/>
              </p:ext>
            </p:extLst>
          </p:nvPr>
        </p:nvGraphicFramePr>
        <p:xfrm>
          <a:off x="1022230" y="3178834"/>
          <a:ext cx="1014754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540479">
                  <a:extLst>
                    <a:ext uri="{9D8B030D-6E8A-4147-A177-3AD203B41FA5}">
                      <a16:colId xmlns:a16="http://schemas.microsoft.com/office/drawing/2014/main" val="1068933472"/>
                    </a:ext>
                  </a:extLst>
                </a:gridCol>
                <a:gridCol w="3907766">
                  <a:extLst>
                    <a:ext uri="{9D8B030D-6E8A-4147-A177-3AD203B41FA5}">
                      <a16:colId xmlns:a16="http://schemas.microsoft.com/office/drawing/2014/main" val="2588682291"/>
                    </a:ext>
                  </a:extLst>
                </a:gridCol>
                <a:gridCol w="3699295">
                  <a:extLst>
                    <a:ext uri="{9D8B030D-6E8A-4147-A177-3AD203B41FA5}">
                      <a16:colId xmlns:a16="http://schemas.microsoft.com/office/drawing/2014/main" val="29725882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IPM to derive the 1</a:t>
                      </a:r>
                      <a:r>
                        <a:rPr lang="en-CA" sz="1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</a:t>
                      </a: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transform set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IPM to derive the 2</a:t>
                      </a:r>
                      <a:r>
                        <a:rPr lang="en-CA" sz="1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transform set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3138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DIMD, OBIC, TIMD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1</a:t>
                      </a:r>
                      <a:r>
                        <a:rPr lang="en-CA" sz="1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</a:t>
                      </a: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IPM used in current mode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2</a:t>
                      </a:r>
                      <a:r>
                        <a:rPr lang="en-CA" sz="1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IPM used in current mode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7074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SGPM, MIP, EIP, ITMP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1</a:t>
                      </a:r>
                      <a:r>
                        <a:rPr lang="en-CA" sz="1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</a:t>
                      </a: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IPM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derived by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HoG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of prediction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2</a:t>
                      </a:r>
                      <a:r>
                        <a:rPr lang="en-CA" sz="1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nd</a:t>
                      </a:r>
                      <a:r>
                        <a:rPr lang="en-CA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IPM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derived by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HoG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of prediction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15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6440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05150-6B26-4A1B-873B-1C111D76E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Results </a:t>
            </a:r>
            <a:r>
              <a:rPr lang="en-US"/>
              <a:t>and conclusion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F6C68E3-5C60-890C-A696-047DD325F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420" y="4803011"/>
            <a:ext cx="10515600" cy="1502899"/>
          </a:xfrm>
        </p:spPr>
        <p:txBody>
          <a:bodyPr>
            <a:normAutofit/>
          </a:bodyPr>
          <a:lstStyle/>
          <a:p>
            <a:r>
              <a:rPr lang="en-US" dirty="0"/>
              <a:t>Propose for further </a:t>
            </a:r>
            <a:r>
              <a:rPr lang="en-US"/>
              <a:t>study in </a:t>
            </a:r>
            <a:r>
              <a:rPr lang="en-US" dirty="0"/>
              <a:t>the next round of EE2.</a:t>
            </a:r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3B170828-C686-0856-2C6E-5B8E94F416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4231970"/>
              </p:ext>
            </p:extLst>
          </p:nvPr>
        </p:nvGraphicFramePr>
        <p:xfrm>
          <a:off x="434631" y="1568872"/>
          <a:ext cx="5493589" cy="2674620"/>
        </p:xfrm>
        <a:graphic>
          <a:graphicData uri="http://schemas.openxmlformats.org/drawingml/2006/table">
            <a:tbl>
              <a:tblPr/>
              <a:tblGrid>
                <a:gridCol w="922854">
                  <a:extLst>
                    <a:ext uri="{9D8B030D-6E8A-4147-A177-3AD203B41FA5}">
                      <a16:colId xmlns:a16="http://schemas.microsoft.com/office/drawing/2014/main" val="1599022498"/>
                    </a:ext>
                  </a:extLst>
                </a:gridCol>
                <a:gridCol w="914147">
                  <a:extLst>
                    <a:ext uri="{9D8B030D-6E8A-4147-A177-3AD203B41FA5}">
                      <a16:colId xmlns:a16="http://schemas.microsoft.com/office/drawing/2014/main" val="252196687"/>
                    </a:ext>
                  </a:extLst>
                </a:gridCol>
                <a:gridCol w="914147">
                  <a:extLst>
                    <a:ext uri="{9D8B030D-6E8A-4147-A177-3AD203B41FA5}">
                      <a16:colId xmlns:a16="http://schemas.microsoft.com/office/drawing/2014/main" val="193024177"/>
                    </a:ext>
                  </a:extLst>
                </a:gridCol>
                <a:gridCol w="914147">
                  <a:extLst>
                    <a:ext uri="{9D8B030D-6E8A-4147-A177-3AD203B41FA5}">
                      <a16:colId xmlns:a16="http://schemas.microsoft.com/office/drawing/2014/main" val="70174554"/>
                    </a:ext>
                  </a:extLst>
                </a:gridCol>
                <a:gridCol w="914147">
                  <a:extLst>
                    <a:ext uri="{9D8B030D-6E8A-4147-A177-3AD203B41FA5}">
                      <a16:colId xmlns:a16="http://schemas.microsoft.com/office/drawing/2014/main" val="195112459"/>
                    </a:ext>
                  </a:extLst>
                </a:gridCol>
                <a:gridCol w="914147">
                  <a:extLst>
                    <a:ext uri="{9D8B030D-6E8A-4147-A177-3AD203B41FA5}">
                      <a16:colId xmlns:a16="http://schemas.microsoft.com/office/drawing/2014/main" val="107534618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335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5330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1365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6934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5822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66597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0811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2524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0867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8530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1291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15941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DDDA150-D810-5EF6-4D53-F234C78CC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740923"/>
              </p:ext>
            </p:extLst>
          </p:nvPr>
        </p:nvGraphicFramePr>
        <p:xfrm>
          <a:off x="6182265" y="1568872"/>
          <a:ext cx="5493589" cy="2674620"/>
        </p:xfrm>
        <a:graphic>
          <a:graphicData uri="http://schemas.openxmlformats.org/drawingml/2006/table">
            <a:tbl>
              <a:tblPr/>
              <a:tblGrid>
                <a:gridCol w="922854">
                  <a:extLst>
                    <a:ext uri="{9D8B030D-6E8A-4147-A177-3AD203B41FA5}">
                      <a16:colId xmlns:a16="http://schemas.microsoft.com/office/drawing/2014/main" val="1486327193"/>
                    </a:ext>
                  </a:extLst>
                </a:gridCol>
                <a:gridCol w="914147">
                  <a:extLst>
                    <a:ext uri="{9D8B030D-6E8A-4147-A177-3AD203B41FA5}">
                      <a16:colId xmlns:a16="http://schemas.microsoft.com/office/drawing/2014/main" val="3580020185"/>
                    </a:ext>
                  </a:extLst>
                </a:gridCol>
                <a:gridCol w="914147">
                  <a:extLst>
                    <a:ext uri="{9D8B030D-6E8A-4147-A177-3AD203B41FA5}">
                      <a16:colId xmlns:a16="http://schemas.microsoft.com/office/drawing/2014/main" val="993351023"/>
                    </a:ext>
                  </a:extLst>
                </a:gridCol>
                <a:gridCol w="914147">
                  <a:extLst>
                    <a:ext uri="{9D8B030D-6E8A-4147-A177-3AD203B41FA5}">
                      <a16:colId xmlns:a16="http://schemas.microsoft.com/office/drawing/2014/main" val="2860802185"/>
                    </a:ext>
                  </a:extLst>
                </a:gridCol>
                <a:gridCol w="914147">
                  <a:extLst>
                    <a:ext uri="{9D8B030D-6E8A-4147-A177-3AD203B41FA5}">
                      <a16:colId xmlns:a16="http://schemas.microsoft.com/office/drawing/2014/main" val="3435812058"/>
                    </a:ext>
                  </a:extLst>
                </a:gridCol>
                <a:gridCol w="914147">
                  <a:extLst>
                    <a:ext uri="{9D8B030D-6E8A-4147-A177-3AD203B41FA5}">
                      <a16:colId xmlns:a16="http://schemas.microsoft.com/office/drawing/2014/main" val="11202681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626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6657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94675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1884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608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9396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58194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3003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256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9065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6641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6207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673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435</Words>
  <Application>Microsoft Office PowerPoint</Application>
  <PresentationFormat>Widescreen</PresentationFormat>
  <Paragraphs>121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Microsoft Sans Serif (Body)</vt:lpstr>
      <vt:lpstr>Office Theme</vt:lpstr>
      <vt:lpstr>JVET-AJ0255: Multiple transform set selection for intra LFNST/NSPT with subsampled DIMD for transform set selection</vt:lpstr>
      <vt:lpstr>Multiple transform set selection (MTSS) for intra coded blocks</vt:lpstr>
      <vt:lpstr>Results and 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JVET-Z0146: AHG12: Using samples before deblocking filter for adaptive loop filter</dc:title>
  <dc:creator>Nan Hu</dc:creator>
  <cp:lastModifiedBy>Muhammed Coban</cp:lastModifiedBy>
  <cp:revision>16</cp:revision>
  <dcterms:created xsi:type="dcterms:W3CDTF">2022-04-20T17:06:00Z</dcterms:created>
  <dcterms:modified xsi:type="dcterms:W3CDTF">2024-11-03T15:33:46Z</dcterms:modified>
</cp:coreProperties>
</file>