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1" r:id="rId3"/>
    <p:sldId id="273" r:id="rId4"/>
    <p:sldId id="276" r:id="rId5"/>
    <p:sldId id="274" r:id="rId6"/>
    <p:sldId id="275" r:id="rId7"/>
  </p:sldIdLst>
  <p:sldSz cx="12192000" cy="6858000"/>
  <p:notesSz cx="7104063" cy="102346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0BB9B10A-EEC0-4946-AFEB-084AFD805CBE}">
          <p14:sldIdLst>
            <p14:sldId id="256"/>
            <p14:sldId id="271"/>
            <p14:sldId id="273"/>
            <p14:sldId id="276"/>
            <p14:sldId id="274"/>
            <p14:sldId id="275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Medium Style 2 –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97" autoAdjust="0"/>
    <p:restoredTop sz="94660"/>
  </p:normalViewPr>
  <p:slideViewPr>
    <p:cSldViewPr snapToGrid="0">
      <p:cViewPr varScale="1">
        <p:scale>
          <a:sx n="86" d="100"/>
          <a:sy n="86" d="100"/>
        </p:scale>
        <p:origin x="425" y="4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31293D-BE7E-46E0-4003-080A923C3CA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08450" y="2209125"/>
            <a:ext cx="6915992" cy="1747879"/>
          </a:xfrm>
        </p:spPr>
        <p:txBody>
          <a:bodyPr anchor="b">
            <a:norm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5A5889B-6DA3-B274-6277-87401AD2136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8450" y="4017696"/>
            <a:ext cx="6915992" cy="1341254"/>
          </a:xfrm>
        </p:spPr>
        <p:txBody>
          <a:bodyPr/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91D024-9A01-63DC-4826-587E1C2980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79004-0D8D-4D46-AA17-4A5ACD4A6CEF}" type="datetimeFigureOut">
              <a:rPr lang="en-GB" smtClean="0"/>
              <a:t>03/11/2024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8C527C-96B1-BC52-BFAE-984C3B4137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500555-426A-DF2F-08BD-DB92E5DB3F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592DE-FA29-4DD3-8918-9C3390A989B1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图片 8">
            <a:extLst>
              <a:ext uri="{FF2B5EF4-FFF2-40B4-BE49-F238E27FC236}">
                <a16:creationId xmlns:a16="http://schemas.microsoft.com/office/drawing/2014/main" id="{695C8B7D-939E-BD8F-AAE5-A70CD995469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7" y="1118301"/>
            <a:ext cx="2646628" cy="608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57067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6D00EDE-EAB1-599D-98B8-649D3782DC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79004-0D8D-4D46-AA17-4A5ACD4A6CEF}" type="datetimeFigureOut">
              <a:rPr lang="en-GB" smtClean="0"/>
              <a:pPr/>
              <a:t>03/11/2024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6A38FCC-C418-83C8-808E-479188112B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1539093-BC2C-24FB-002D-BC69132627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592DE-FA29-4DD3-8918-9C3390A989B1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6" name="图片 10" descr="徽标, 公司名称&#10;&#10;描述已自动生成">
            <a:extLst>
              <a:ext uri="{FF2B5EF4-FFF2-40B4-BE49-F238E27FC236}">
                <a16:creationId xmlns:a16="http://schemas.microsoft.com/office/drawing/2014/main" id="{1DBE108A-E673-D647-510C-087DBD78C3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08600" y="2552700"/>
            <a:ext cx="1574800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4947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B65476-598D-8ABD-BD31-4DF2120F74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920CF0-3E4B-410D-AF6A-2B26010640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01700"/>
            <a:ext cx="10515600" cy="5275263"/>
          </a:xfrm>
        </p:spPr>
        <p:txBody>
          <a:bodyPr/>
          <a:lstStyle>
            <a:lvl1pPr>
              <a:lnSpc>
                <a:spcPct val="120000"/>
              </a:lnSpc>
              <a:defRPr/>
            </a:lvl1pPr>
            <a:lvl2pPr>
              <a:lnSpc>
                <a:spcPct val="120000"/>
              </a:lnSpc>
              <a:defRPr/>
            </a:lvl2pPr>
            <a:lvl3pPr>
              <a:lnSpc>
                <a:spcPct val="120000"/>
              </a:lnSpc>
              <a:defRPr/>
            </a:lvl3pPr>
            <a:lvl4pPr>
              <a:lnSpc>
                <a:spcPct val="12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527290-70DB-569B-DA08-76D4619803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79004-0D8D-4D46-AA17-4A5ACD4A6CEF}" type="datetimeFigureOut">
              <a:rPr lang="en-GB" smtClean="0"/>
              <a:t>03/11/2024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9D5ABC-636E-DC05-0919-94F2DC9EBF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9C05C9-63F0-4650-ED23-CB2AE1A0A7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592DE-FA29-4DD3-8918-9C3390A989B1}" type="slidenum">
              <a:rPr lang="en-GB" smtClean="0"/>
              <a:t>‹#›</a:t>
            </a:fld>
            <a:endParaRPr lang="en-GB"/>
          </a:p>
        </p:txBody>
      </p:sp>
      <p:grpSp>
        <p:nvGrpSpPr>
          <p:cNvPr id="7" name="组合 12">
            <a:extLst>
              <a:ext uri="{FF2B5EF4-FFF2-40B4-BE49-F238E27FC236}">
                <a16:creationId xmlns:a16="http://schemas.microsoft.com/office/drawing/2014/main" id="{1B7E2D5E-73BD-0339-D042-CD2DA42C24A9}"/>
              </a:ext>
            </a:extLst>
          </p:cNvPr>
          <p:cNvGrpSpPr/>
          <p:nvPr userDrawn="1"/>
        </p:nvGrpSpPr>
        <p:grpSpPr>
          <a:xfrm>
            <a:off x="0" y="0"/>
            <a:ext cx="3200400" cy="901700"/>
            <a:chOff x="0" y="0"/>
            <a:chExt cx="3200400" cy="901700"/>
          </a:xfrm>
        </p:grpSpPr>
        <p:pic>
          <p:nvPicPr>
            <p:cNvPr id="8" name="图片 8" descr="图片包含 图形用户界面&#10;&#10;描述已自动生成">
              <a:extLst>
                <a:ext uri="{FF2B5EF4-FFF2-40B4-BE49-F238E27FC236}">
                  <a16:creationId xmlns:a16="http://schemas.microsoft.com/office/drawing/2014/main" id="{A36A4C61-CE7B-C019-FF14-7BD3E2AB90B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68049"/>
            <a:stretch>
              <a:fillRect/>
            </a:stretch>
          </p:blipFill>
          <p:spPr>
            <a:xfrm>
              <a:off x="0" y="0"/>
              <a:ext cx="1022559" cy="901700"/>
            </a:xfrm>
            <a:prstGeom prst="rect">
              <a:avLst/>
            </a:prstGeom>
            <a:ln>
              <a:noFill/>
            </a:ln>
          </p:spPr>
        </p:pic>
        <p:cxnSp>
          <p:nvCxnSpPr>
            <p:cNvPr id="9" name="直线连接符 9">
              <a:extLst>
                <a:ext uri="{FF2B5EF4-FFF2-40B4-BE49-F238E27FC236}">
                  <a16:creationId xmlns:a16="http://schemas.microsoft.com/office/drawing/2014/main" id="{FF0B1A98-27B1-9ECA-C5D3-BF6F69E64696}"/>
                </a:ext>
              </a:extLst>
            </p:cNvPr>
            <p:cNvCxnSpPr/>
            <p:nvPr/>
          </p:nvCxnSpPr>
          <p:spPr>
            <a:xfrm>
              <a:off x="1108710" y="593368"/>
              <a:ext cx="209169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1" name="图片 3">
            <a:extLst>
              <a:ext uri="{FF2B5EF4-FFF2-40B4-BE49-F238E27FC236}">
                <a16:creationId xmlns:a16="http://schemas.microsoft.com/office/drawing/2014/main" id="{29DCF284-3C58-2399-0673-EE609812F58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0646" y="-1"/>
            <a:ext cx="2079120" cy="60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32300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339A4C-416E-3B73-2CF2-938EBA8F03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46F330-1933-41A3-9EF5-FEFBA66B516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901700"/>
            <a:ext cx="5181600" cy="52752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GB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3584DB6-7FF2-15E6-50FF-F9251F8982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901700"/>
            <a:ext cx="5181600" cy="52752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788AC0E-6F0D-E1A7-78F2-72C1A2AE09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79004-0D8D-4D46-AA17-4A5ACD4A6CEF}" type="datetimeFigureOut">
              <a:rPr lang="en-GB" smtClean="0"/>
              <a:t>03/11/2024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ECD6D18-B31D-C0C3-6748-71ED2089A8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23AE678-AF8D-0889-161C-F9996BC681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592DE-FA29-4DD3-8918-9C3390A989B1}" type="slidenum">
              <a:rPr lang="en-GB" smtClean="0"/>
              <a:t>‹#›</a:t>
            </a:fld>
            <a:endParaRPr lang="en-GB"/>
          </a:p>
        </p:txBody>
      </p:sp>
      <p:grpSp>
        <p:nvGrpSpPr>
          <p:cNvPr id="8" name="组合 12">
            <a:extLst>
              <a:ext uri="{FF2B5EF4-FFF2-40B4-BE49-F238E27FC236}">
                <a16:creationId xmlns:a16="http://schemas.microsoft.com/office/drawing/2014/main" id="{F3334F97-6F4F-1DBB-B6BA-DA18DBECC401}"/>
              </a:ext>
            </a:extLst>
          </p:cNvPr>
          <p:cNvGrpSpPr/>
          <p:nvPr userDrawn="1"/>
        </p:nvGrpSpPr>
        <p:grpSpPr>
          <a:xfrm>
            <a:off x="0" y="0"/>
            <a:ext cx="3200400" cy="901700"/>
            <a:chOff x="0" y="0"/>
            <a:chExt cx="3200400" cy="901700"/>
          </a:xfrm>
        </p:grpSpPr>
        <p:pic>
          <p:nvPicPr>
            <p:cNvPr id="9" name="图片 8" descr="图片包含 图形用户界面&#10;&#10;描述已自动生成">
              <a:extLst>
                <a:ext uri="{FF2B5EF4-FFF2-40B4-BE49-F238E27FC236}">
                  <a16:creationId xmlns:a16="http://schemas.microsoft.com/office/drawing/2014/main" id="{6ABAC49D-5E10-D14F-577A-DA9AB838B53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68049"/>
            <a:stretch>
              <a:fillRect/>
            </a:stretch>
          </p:blipFill>
          <p:spPr>
            <a:xfrm>
              <a:off x="0" y="0"/>
              <a:ext cx="1022559" cy="901700"/>
            </a:xfrm>
            <a:prstGeom prst="rect">
              <a:avLst/>
            </a:prstGeom>
            <a:ln>
              <a:noFill/>
            </a:ln>
          </p:spPr>
        </p:pic>
        <p:cxnSp>
          <p:nvCxnSpPr>
            <p:cNvPr id="10" name="直线连接符 9">
              <a:extLst>
                <a:ext uri="{FF2B5EF4-FFF2-40B4-BE49-F238E27FC236}">
                  <a16:creationId xmlns:a16="http://schemas.microsoft.com/office/drawing/2014/main" id="{765BF04F-1A60-045D-4F4D-AA37CDF823F9}"/>
                </a:ext>
              </a:extLst>
            </p:cNvPr>
            <p:cNvCxnSpPr/>
            <p:nvPr/>
          </p:nvCxnSpPr>
          <p:spPr>
            <a:xfrm>
              <a:off x="1108710" y="593368"/>
              <a:ext cx="209169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2" name="图片 3">
            <a:extLst>
              <a:ext uri="{FF2B5EF4-FFF2-40B4-BE49-F238E27FC236}">
                <a16:creationId xmlns:a16="http://schemas.microsoft.com/office/drawing/2014/main" id="{0AA0B3DE-372E-5B7B-DF5D-66A9A1EF137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0646" y="-1"/>
            <a:ext cx="2079120" cy="60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16423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6BB257-9DA5-0A36-A420-29BFAB4332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39FEFFC-4AC0-E401-4C4D-0CB02531BA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B2B5AF6-C451-F228-7ECA-05186FA29D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6B0EC8F-4ECE-8939-B12F-DEB9DB478BC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0D09AFE-F615-861A-F06C-4595868EF96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6B06853-9F01-6C05-21E6-B43567A34A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79004-0D8D-4D46-AA17-4A5ACD4A6CEF}" type="datetimeFigureOut">
              <a:rPr lang="en-GB" smtClean="0"/>
              <a:t>03/11/2024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92BAD0E-4D1C-EBCC-9B02-AA0672BED9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C8F47A8-DD09-2E75-289F-EC0DD1E571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592DE-FA29-4DD3-8918-9C3390A989B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316777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81DB6B-E369-CF63-238C-2A0005A6BC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EBA0F5-B338-B888-54B3-C153A95D34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069FBB3-887E-7DB8-1FA6-57788942BE9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6248ECC-9A89-E0E4-038F-EA0102AB55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79004-0D8D-4D46-AA17-4A5ACD4A6CEF}" type="datetimeFigureOut">
              <a:rPr lang="en-GB" smtClean="0"/>
              <a:t>03/11/2024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447A7C7-4CFE-B00E-4C1C-8514E30386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507A1BA-5848-6806-5C40-A8D0D54935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592DE-FA29-4DD3-8918-9C3390A989B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34926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51F461-5410-98A3-C0FD-78F9B41D73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22D8D1F-087A-4804-CAEA-AB6F3E1DF06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3C03702-973D-6DA9-6D0A-714AA12403C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E118162-1F21-7BF3-73BF-7098758C16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79004-0D8D-4D46-AA17-4A5ACD4A6CEF}" type="datetimeFigureOut">
              <a:rPr lang="en-GB" smtClean="0"/>
              <a:t>03/11/2024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8E549D9-41CA-6C27-317D-537F1FFA73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8FD7EA-077B-00C9-050E-5789CB55D2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592DE-FA29-4DD3-8918-9C3390A989B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838784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D2EE09-3C65-A702-7331-2DC5815DBD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4090317-69FA-B389-E5C9-E756644B50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3B40F-9347-3AE0-22D0-75D611F452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79004-0D8D-4D46-AA17-4A5ACD4A6CEF}" type="datetimeFigureOut">
              <a:rPr lang="en-GB" smtClean="0"/>
              <a:t>03/11/2024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64D5FD-4369-9692-C9B0-3D74BCF024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D20273-A40C-EC1A-E98A-81B6F364BE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592DE-FA29-4DD3-8918-9C3390A989B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95902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9943FA3-47D6-A22F-107F-0B0700FF8CD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093BB03-03FF-EC89-FC03-4781CAA1D19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834D7E-F0A4-1ED6-21E4-2563F22765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79004-0D8D-4D46-AA17-4A5ACD4A6CEF}" type="datetimeFigureOut">
              <a:rPr lang="en-GB" smtClean="0"/>
              <a:t>03/11/2024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60C1E3-D25C-2DBB-A3F2-24E24AB191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341C49-3CED-C00F-A70E-C4C5CCB2A1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592DE-FA29-4DD3-8918-9C3390A989B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887875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rawin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921760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2CFCF25-8EB1-9188-BC5A-49BA5F45C1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1816" y="80920"/>
            <a:ext cx="10421983" cy="5124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/>
              <a:t>单击此处编辑母版标题样式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8AFFD8E-32B2-883A-2A41-BFC4E4E4AE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67936" y="982620"/>
            <a:ext cx="10485864" cy="51943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9EF5D4-AE71-2540-46C3-8E04605F4A1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45956" y="6356350"/>
            <a:ext cx="27354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1">
                    <a:tint val="75000"/>
                  </a:schemeClr>
                </a:solidFill>
                <a:latin typeface="Segoe UI" panose="020B0502040204020203" pitchFamily="34" charset="0"/>
                <a:ea typeface="HONOR Sans CN" panose="02000500000000000000" pitchFamily="2" charset="-122"/>
              </a:defRPr>
            </a:lvl1pPr>
          </a:lstStyle>
          <a:p>
            <a:fld id="{BDC79004-0D8D-4D46-AA17-4A5ACD4A6CEF}" type="datetimeFigureOut">
              <a:rPr lang="en-GB" smtClean="0"/>
              <a:pPr/>
              <a:t>03/11/2024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46450E-C7F0-D4EC-A6F0-A4AC9B752A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50236" y="6356350"/>
            <a:ext cx="41031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aseline="0">
                <a:solidFill>
                  <a:schemeClr val="tx1">
                    <a:tint val="75000"/>
                  </a:schemeClr>
                </a:solidFill>
                <a:latin typeface="Segoe UI" panose="020B0502040204020203" pitchFamily="34" charset="0"/>
                <a:ea typeface="HONOR Sans CN" panose="02000500000000000000" pitchFamily="2" charset="-122"/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C05606-A1C8-CC37-7C3A-C18AB97AE6D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8356" y="6356350"/>
            <a:ext cx="27354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1">
                    <a:tint val="75000"/>
                  </a:schemeClr>
                </a:solidFill>
                <a:latin typeface="Segoe UI" panose="020B0502040204020203" pitchFamily="34" charset="0"/>
                <a:ea typeface="HONOR Sans CN" panose="02000500000000000000" pitchFamily="2" charset="-122"/>
              </a:defRPr>
            </a:lvl1pPr>
          </a:lstStyle>
          <a:p>
            <a:fld id="{23F592DE-FA29-4DD3-8918-9C3390A989B1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35861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6" r:id="rId5"/>
    <p:sldLayoutId id="2147483657" r:id="rId6"/>
    <p:sldLayoutId id="2147483658" r:id="rId7"/>
    <p:sldLayoutId id="2147483659" r:id="rId8"/>
    <p:sldLayoutId id="2147483661" r:id="rId9"/>
    <p:sldLayoutId id="2147483660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kern="1200" baseline="0">
          <a:solidFill>
            <a:schemeClr val="tx1"/>
          </a:solidFill>
          <a:latin typeface="Segoe UI" panose="020B0502040204020203" pitchFamily="34" charset="0"/>
          <a:ea typeface="HONOR Sans CN" panose="02000500000000000000" pitchFamily="2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400" kern="1200" baseline="0">
          <a:solidFill>
            <a:schemeClr val="tx1"/>
          </a:solidFill>
          <a:latin typeface="Segoe UI" panose="020B0502040204020203" pitchFamily="34" charset="0"/>
          <a:ea typeface="HONOR Sans CN" panose="02000500000000000000" pitchFamily="2" charset="-122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000" kern="1200" baseline="0">
          <a:solidFill>
            <a:schemeClr val="tx1"/>
          </a:solidFill>
          <a:latin typeface="Segoe UI" panose="020B0502040204020203" pitchFamily="34" charset="0"/>
          <a:ea typeface="HONOR Sans CN" panose="02000500000000000000" pitchFamily="2" charset="-122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800" kern="1200" baseline="0">
          <a:solidFill>
            <a:schemeClr val="tx1"/>
          </a:solidFill>
          <a:latin typeface="Segoe UI" panose="020B0502040204020203" pitchFamily="34" charset="0"/>
          <a:ea typeface="HONOR Sans CN" panose="02000500000000000000" pitchFamily="2" charset="-122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Segoe UI" panose="020B0502040204020203" pitchFamily="34" charset="0"/>
          <a:ea typeface="HONOR Sans CN" panose="02000500000000000000" pitchFamily="2" charset="-122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Segoe UI" panose="020B0502040204020203" pitchFamily="34" charset="0"/>
          <a:ea typeface="HONOR Sans CN" panose="02000500000000000000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E662EB-0B2B-1B76-C85F-85F939E1081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08449" y="1829192"/>
            <a:ext cx="6612542" cy="2132252"/>
          </a:xfrm>
        </p:spPr>
        <p:txBody>
          <a:bodyPr>
            <a:normAutofit fontScale="90000"/>
          </a:bodyPr>
          <a:lstStyle/>
          <a:p>
            <a:r>
              <a:rPr lang="fr-FR" altLang="zh-CN" sz="3200" dirty="0"/>
              <a:t>JVET-A</a:t>
            </a:r>
            <a:r>
              <a:rPr lang="en-US" altLang="zh-CN" sz="3200" dirty="0"/>
              <a:t>J</a:t>
            </a:r>
            <a:r>
              <a:rPr lang="fr-FR" altLang="zh-CN" sz="3200" dirty="0"/>
              <a:t>0229</a:t>
            </a:r>
            <a:br>
              <a:rPr lang="fr-FR" altLang="zh-CN" sz="3200" dirty="0"/>
            </a:br>
            <a:br>
              <a:rPr lang="fr-FR" altLang="zh-CN" sz="3200" dirty="0"/>
            </a:br>
            <a:r>
              <a:rPr lang="fr-FR" altLang="zh-CN" sz="3200" dirty="0"/>
              <a:t>EE2-related: Non-adjacent DIMD fusion modes for TMRL intra mode candidate </a:t>
            </a:r>
            <a:r>
              <a:rPr lang="fr-FR" altLang="zh-CN" sz="3200" dirty="0" err="1"/>
              <a:t>list</a:t>
            </a:r>
            <a:r>
              <a:rPr lang="fr-FR" altLang="zh-CN" sz="3200" dirty="0"/>
              <a:t> construction</a:t>
            </a:r>
            <a:endParaRPr lang="en-GB" sz="32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E53A52B-DB00-B74A-B03D-164FA680F30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8448" y="4155260"/>
            <a:ext cx="6156121" cy="1203690"/>
          </a:xfrm>
        </p:spPr>
        <p:txBody>
          <a:bodyPr>
            <a:normAutofit fontScale="85000" lnSpcReduction="20000"/>
          </a:bodyPr>
          <a:lstStyle/>
          <a:p>
            <a:r>
              <a:rPr lang="en-GB" altLang="zh-CN" u="sng" dirty="0"/>
              <a:t>Vasily RUFITSKIY</a:t>
            </a:r>
            <a:r>
              <a:rPr lang="en-GB" altLang="zh-CN" dirty="0"/>
              <a:t>, Alexey FILIPPOV, Jacek KONIECZNY, </a:t>
            </a:r>
            <a:r>
              <a:rPr lang="en-GB" dirty="0" err="1"/>
              <a:t>Hongdong</a:t>
            </a:r>
            <a:r>
              <a:rPr lang="en-GB" dirty="0"/>
              <a:t> QIN, </a:t>
            </a:r>
            <a:r>
              <a:rPr lang="en-GB" dirty="0" err="1"/>
              <a:t>Tianyu</a:t>
            </a:r>
            <a:r>
              <a:rPr lang="en-GB" dirty="0"/>
              <a:t> DONG, </a:t>
            </a:r>
            <a:r>
              <a:rPr lang="en-GB" dirty="0" err="1"/>
              <a:t>Keqin</a:t>
            </a:r>
            <a:r>
              <a:rPr lang="en-GB" dirty="0"/>
              <a:t> DING</a:t>
            </a:r>
            <a:endParaRPr lang="en-GB" altLang="zh-CN" dirty="0"/>
          </a:p>
          <a:p>
            <a:endParaRPr lang="en-GB" dirty="0"/>
          </a:p>
          <a:p>
            <a:r>
              <a:rPr lang="en-GB" dirty="0"/>
              <a:t>Date: 2024-11-03</a:t>
            </a:r>
          </a:p>
        </p:txBody>
      </p:sp>
    </p:spTree>
    <p:extLst>
      <p:ext uri="{BB962C8B-B14F-4D97-AF65-F5344CB8AC3E}">
        <p14:creationId xmlns:p14="http://schemas.microsoft.com/office/powerpoint/2010/main" val="10909009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19F937-3AEA-D3A8-A543-21B67BBE47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1816" y="80920"/>
            <a:ext cx="9024491" cy="855674"/>
          </a:xfrm>
        </p:spPr>
        <p:txBody>
          <a:bodyPr/>
          <a:lstStyle/>
          <a:p>
            <a:r>
              <a:rPr lang="en-US" dirty="0"/>
              <a:t>EE2-2.12: Non-adjacent DIMD </a:t>
            </a:r>
            <a:r>
              <a:rPr lang="fr-FR" dirty="0"/>
              <a:t>for TMRL intra mode candidate </a:t>
            </a:r>
            <a:r>
              <a:rPr lang="fr-FR" dirty="0" err="1"/>
              <a:t>list</a:t>
            </a:r>
            <a:r>
              <a:rPr lang="fr-FR" dirty="0"/>
              <a:t> construction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E60BAE-DD81-922D-234C-6206533275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976545"/>
            <a:ext cx="11173286" cy="1108848"/>
          </a:xfrm>
        </p:spPr>
        <p:txBody>
          <a:bodyPr>
            <a:normAutofit fontScale="85000" lnSpcReduction="10000"/>
          </a:bodyPr>
          <a:lstStyle/>
          <a:p>
            <a:r>
              <a:rPr lang="en-US" dirty="0"/>
              <a:t>DIMD process is used to determine intra prediction mode list for TMRL reference lines</a:t>
            </a:r>
          </a:p>
          <a:p>
            <a:r>
              <a:rPr lang="en-US" dirty="0"/>
              <a:t>TMRL candidates are individual modes as determined using DIMD Histogram of gradients</a:t>
            </a:r>
          </a:p>
          <a:p>
            <a:endParaRPr lang="ru-RU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48A0714-35B2-4473-8A36-37937F45D2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0643" y="2215350"/>
            <a:ext cx="6364327" cy="4057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33743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19F937-3AEA-D3A8-A543-21B67BBE47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E60BAE-DD81-922D-234C-6206533275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0365" y="950128"/>
            <a:ext cx="10010774" cy="2143740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Include DIMD fusion modes into the list of TMRL candidates </a:t>
            </a:r>
          </a:p>
          <a:p>
            <a:r>
              <a:rPr lang="en-US" dirty="0"/>
              <a:t>Each TMRL candidate added to a TMRL candidate list is a pair of a non-adjacent reference line (reference line index) and </a:t>
            </a:r>
          </a:p>
          <a:p>
            <a:pPr lvl="1">
              <a:buFontTx/>
              <a:buChar char="-"/>
            </a:pPr>
            <a:r>
              <a:rPr lang="en-US" dirty="0"/>
              <a:t>Either an intra-prediction mode,</a:t>
            </a:r>
          </a:p>
          <a:p>
            <a:pPr lvl="1">
              <a:buFontTx/>
              <a:buChar char="-"/>
            </a:pPr>
            <a:r>
              <a:rPr lang="en-US" dirty="0"/>
              <a:t>or a set of intra prediction modes (if DIMD fusion is used)	</a:t>
            </a:r>
          </a:p>
          <a:p>
            <a:endParaRPr lang="ru-RU" dirty="0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091D60AF-83AF-4E2A-82B4-7F6559B2BF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7795" y="3324859"/>
            <a:ext cx="8168198" cy="3150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26041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1F8123-4DA3-4F63-8A47-22CB9284A8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D6A6A9-B3A9-4C11-8792-53245B3366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40024"/>
            <a:ext cx="10515600" cy="4445817"/>
          </a:xfrm>
        </p:spPr>
        <p:txBody>
          <a:bodyPr/>
          <a:lstStyle/>
          <a:p>
            <a:r>
              <a:rPr lang="en-US" dirty="0"/>
              <a:t>Additional aspects</a:t>
            </a:r>
          </a:p>
          <a:p>
            <a:pPr lvl="1"/>
            <a:r>
              <a:rPr lang="en-US" dirty="0"/>
              <a:t>2x2 edge operators are used to determine the list of DIMD modes per each reference line</a:t>
            </a:r>
          </a:p>
          <a:p>
            <a:pPr lvl="1"/>
            <a:r>
              <a:rPr lang="en-US" dirty="0"/>
              <a:t>DC intra prediction mode is not included in the TMRL mode list</a:t>
            </a:r>
          </a:p>
          <a:p>
            <a:pPr lvl="1"/>
            <a:r>
              <a:rPr lang="en-US" dirty="0"/>
              <a:t>TM cost for DIMD fusion:</a:t>
            </a:r>
          </a:p>
          <a:p>
            <a:pPr lvl="2"/>
            <a:r>
              <a:rPr lang="en-US" dirty="0"/>
              <a:t>a projection of each mode is obtained and, then,</a:t>
            </a:r>
          </a:p>
          <a:p>
            <a:pPr lvl="2"/>
            <a:r>
              <a:rPr lang="en-US" dirty="0"/>
              <a:t>these projections are combined according to the weights.</a:t>
            </a:r>
          </a:p>
          <a:p>
            <a:pPr lvl="1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259314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64B1C6-9EAB-A14D-4263-DA6809EDD9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Experimental 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101A0B-94CB-1E24-1375-E1BA07C76B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Anchor: </a:t>
            </a:r>
            <a:r>
              <a:rPr lang="en-GB" dirty="0">
                <a:ea typeface="宋体" panose="02010600030101010101" pitchFamily="2" charset="-122"/>
              </a:rPr>
              <a:t>ECM-14.0</a:t>
            </a:r>
          </a:p>
          <a:p>
            <a:r>
              <a:rPr lang="en-GB" dirty="0">
                <a:effectLst/>
                <a:ea typeface="宋体" panose="02010600030101010101" pitchFamily="2" charset="-122"/>
              </a:rPr>
              <a:t>4 RD points </a:t>
            </a:r>
            <a:r>
              <a:rPr lang="en-GB">
                <a:effectLst/>
                <a:ea typeface="宋体" panose="02010600030101010101" pitchFamily="2" charset="-122"/>
              </a:rPr>
              <a:t>in Class A2 </a:t>
            </a:r>
            <a:r>
              <a:rPr lang="en-GB" dirty="0">
                <a:effectLst/>
                <a:ea typeface="宋体" panose="02010600030101010101" pitchFamily="2" charset="-122"/>
              </a:rPr>
              <a:t>are copied from anchor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82B7DDA-3249-9B66-EC90-A326C9BEC32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1468105"/>
              </p:ext>
            </p:extLst>
          </p:nvPr>
        </p:nvGraphicFramePr>
        <p:xfrm>
          <a:off x="2279052" y="2272141"/>
          <a:ext cx="7313271" cy="344719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326757">
                  <a:extLst>
                    <a:ext uri="{9D8B030D-6E8A-4147-A177-3AD203B41FA5}">
                      <a16:colId xmlns:a16="http://schemas.microsoft.com/office/drawing/2014/main" val="3050835618"/>
                    </a:ext>
                  </a:extLst>
                </a:gridCol>
                <a:gridCol w="1660776">
                  <a:extLst>
                    <a:ext uri="{9D8B030D-6E8A-4147-A177-3AD203B41FA5}">
                      <a16:colId xmlns:a16="http://schemas.microsoft.com/office/drawing/2014/main" val="1819926418"/>
                    </a:ext>
                  </a:extLst>
                </a:gridCol>
                <a:gridCol w="1662869">
                  <a:extLst>
                    <a:ext uri="{9D8B030D-6E8A-4147-A177-3AD203B41FA5}">
                      <a16:colId xmlns:a16="http://schemas.microsoft.com/office/drawing/2014/main" val="2243281102"/>
                    </a:ext>
                  </a:extLst>
                </a:gridCol>
                <a:gridCol w="1662869">
                  <a:extLst>
                    <a:ext uri="{9D8B030D-6E8A-4147-A177-3AD203B41FA5}">
                      <a16:colId xmlns:a16="http://schemas.microsoft.com/office/drawing/2014/main" val="2419332785"/>
                    </a:ext>
                  </a:extLst>
                </a:gridCol>
              </a:tblGrid>
              <a:tr h="383022">
                <a:tc>
                  <a:txBody>
                    <a:bodyPr/>
                    <a:lstStyle/>
                    <a:p>
                      <a:endParaRPr lang="en-GB" sz="1400" dirty="0"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0" marR="0" marT="0" marB="0" anchor="ctr"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AI configuration</a:t>
                      </a:r>
                      <a:endParaRPr lang="en-GB" sz="1400" dirty="0">
                        <a:effectLst/>
                        <a:latin typeface="Segoe UI" panose="020B0502040204020203" pitchFamily="34" charset="0"/>
                        <a:ea typeface="宋体" panose="02010600030101010101" pitchFamily="2" charset="-122"/>
                        <a:cs typeface="Segoe UI" panose="020B0502040204020203" pitchFamily="34" charset="0"/>
                      </a:endParaRPr>
                    </a:p>
                  </a:txBody>
                  <a:tcPr marL="78778" marR="78778" marT="39389" marB="39389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23643847"/>
                  </a:ext>
                </a:extLst>
              </a:tr>
              <a:tr h="38302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GB" sz="1400" dirty="0">
                        <a:effectLst/>
                        <a:latin typeface="Segoe UI" panose="020B0502040204020203" pitchFamily="34" charset="0"/>
                        <a:ea typeface="宋体" panose="02010600030101010101" pitchFamily="2" charset="-122"/>
                        <a:cs typeface="Segoe UI" panose="020B050204020402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Y</a:t>
                      </a:r>
                      <a:endParaRPr lang="en-GB" sz="1400" dirty="0">
                        <a:effectLst/>
                        <a:latin typeface="Segoe UI" panose="020B0502040204020203" pitchFamily="34" charset="0"/>
                        <a:ea typeface="宋体" panose="02010600030101010101" pitchFamily="2" charset="-122"/>
                        <a:cs typeface="Segoe UI" panose="020B050204020402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U</a:t>
                      </a:r>
                      <a:endParaRPr lang="en-GB" sz="1400" dirty="0">
                        <a:effectLst/>
                        <a:latin typeface="Segoe UI" panose="020B0502040204020203" pitchFamily="34" charset="0"/>
                        <a:ea typeface="宋体" panose="02010600030101010101" pitchFamily="2" charset="-122"/>
                        <a:cs typeface="Segoe UI" panose="020B050204020402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V</a:t>
                      </a:r>
                      <a:endParaRPr lang="en-GB" sz="1400" dirty="0">
                        <a:effectLst/>
                        <a:latin typeface="Segoe UI" panose="020B0502040204020203" pitchFamily="34" charset="0"/>
                        <a:ea typeface="宋体" panose="02010600030101010101" pitchFamily="2" charset="-122"/>
                        <a:cs typeface="Segoe UI" panose="020B0502040204020203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712355436"/>
                  </a:ext>
                </a:extLst>
              </a:tr>
              <a:tr h="38302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Class A1</a:t>
                      </a:r>
                      <a:endParaRPr lang="en-GB" sz="1400" dirty="0">
                        <a:effectLst/>
                        <a:latin typeface="Segoe UI" panose="020B0502040204020203" pitchFamily="34" charset="0"/>
                        <a:ea typeface="宋体" panose="02010600030101010101" pitchFamily="2" charset="-122"/>
                        <a:cs typeface="Segoe UI" panose="020B050204020402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ru-RU" sz="1400"/>
                        <a:t>-0.07%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ru-RU" sz="1400"/>
                        <a:t>-0.11%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ru-RU" sz="1400"/>
                        <a:t>-0.08%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695482450"/>
                  </a:ext>
                </a:extLst>
              </a:tr>
              <a:tr h="38302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Class A2</a:t>
                      </a:r>
                      <a:endParaRPr lang="en-GB" sz="1400" dirty="0">
                        <a:effectLst/>
                        <a:latin typeface="Segoe UI" panose="020B0502040204020203" pitchFamily="34" charset="0"/>
                        <a:ea typeface="宋体" panose="02010600030101010101" pitchFamily="2" charset="-122"/>
                        <a:cs typeface="Segoe UI" panose="020B050204020402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ru-RU" sz="1400"/>
                        <a:t>-0.03%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ru-RU" sz="1400"/>
                        <a:t>0.00%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ru-RU" sz="1400"/>
                        <a:t>-0.04%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1146152"/>
                  </a:ext>
                </a:extLst>
              </a:tr>
              <a:tr h="38302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Class B</a:t>
                      </a:r>
                      <a:endParaRPr lang="en-GB" sz="1400">
                        <a:effectLst/>
                        <a:latin typeface="Segoe UI" panose="020B0502040204020203" pitchFamily="34" charset="0"/>
                        <a:ea typeface="宋体" panose="02010600030101010101" pitchFamily="2" charset="-122"/>
                        <a:cs typeface="Segoe UI" panose="020B050204020402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ru-RU" sz="1400"/>
                        <a:t>-0.03%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ru-RU" sz="1400"/>
                        <a:t>-0.06%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ru-RU" sz="1400"/>
                        <a:t>0.05%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48862681"/>
                  </a:ext>
                </a:extLst>
              </a:tr>
              <a:tr h="38302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Class C</a:t>
                      </a:r>
                      <a:endParaRPr lang="en-GB" sz="1400" dirty="0">
                        <a:effectLst/>
                        <a:latin typeface="Segoe UI" panose="020B0502040204020203" pitchFamily="34" charset="0"/>
                        <a:ea typeface="宋体" panose="02010600030101010101" pitchFamily="2" charset="-122"/>
                        <a:cs typeface="Segoe UI" panose="020B050204020402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ru-RU" sz="1400"/>
                        <a:t>-0.08%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ru-RU" sz="1400"/>
                        <a:t>-0.02%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ru-RU" sz="1400"/>
                        <a:t>-0.08%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07250694"/>
                  </a:ext>
                </a:extLst>
              </a:tr>
              <a:tr h="38302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Class E</a:t>
                      </a:r>
                      <a:endParaRPr lang="en-GB" sz="1400" dirty="0">
                        <a:effectLst/>
                        <a:latin typeface="Segoe UI" panose="020B0502040204020203" pitchFamily="34" charset="0"/>
                        <a:ea typeface="宋体" panose="02010600030101010101" pitchFamily="2" charset="-122"/>
                        <a:cs typeface="Segoe UI" panose="020B050204020402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ru-RU" sz="1400"/>
                        <a:t>-0.14%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ru-RU" sz="1400"/>
                        <a:t>0.05%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ru-RU" sz="1400"/>
                        <a:t>0.23%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59395750"/>
                  </a:ext>
                </a:extLst>
              </a:tr>
              <a:tr h="38302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Overall</a:t>
                      </a:r>
                      <a:endParaRPr lang="en-GB" sz="1400" b="1" dirty="0">
                        <a:effectLst/>
                        <a:latin typeface="Segoe UI" panose="020B0502040204020203" pitchFamily="34" charset="0"/>
                        <a:ea typeface="宋体" panose="02010600030101010101" pitchFamily="2" charset="-122"/>
                        <a:cs typeface="Segoe UI" panose="020B050204020402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ru-RU" sz="1400" b="1"/>
                        <a:t>-0.07%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ru-RU" sz="1400" b="1"/>
                        <a:t>-0.03%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ru-RU" sz="1400" b="1" dirty="0"/>
                        <a:t>0.01%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6525710"/>
                  </a:ext>
                </a:extLst>
              </a:tr>
              <a:tr h="38302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Class D</a:t>
                      </a:r>
                      <a:endParaRPr lang="en-GB" sz="1400" dirty="0">
                        <a:effectLst/>
                        <a:latin typeface="Segoe UI" panose="020B0502040204020203" pitchFamily="34" charset="0"/>
                        <a:ea typeface="宋体" panose="02010600030101010101" pitchFamily="2" charset="-122"/>
                        <a:cs typeface="Segoe UI" panose="020B050204020402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ru-RU" sz="1400"/>
                        <a:t>-0.07%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ru-RU" sz="1400"/>
                        <a:t>-0.14%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ru-RU" sz="1400" dirty="0"/>
                        <a:t>-0.22%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520026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754432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DA42EA-DC0F-D681-FB5F-601F1F9205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D1080A-F58C-F7B9-9392-9D8654A237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 this contribution, we propose to apply </a:t>
            </a:r>
            <a:r>
              <a:rPr lang="en-US" dirty="0" err="1"/>
              <a:t>HoG</a:t>
            </a:r>
            <a:r>
              <a:rPr lang="en-US" dirty="0"/>
              <a:t> derivation process to a non-adjacent reference line and include DIMD fusion candidates into TMRL candidate list. </a:t>
            </a:r>
          </a:p>
          <a:p>
            <a:r>
              <a:rPr lang="en-US" dirty="0"/>
              <a:t>We recommend this proposal is included in the next round of EE2.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514089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JVET-AH0095</Template>
  <TotalTime>1074</TotalTime>
  <Words>317</Words>
  <Application>Microsoft Office PowerPoint</Application>
  <PresentationFormat>Widescreen</PresentationFormat>
  <Paragraphs>57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Segoe UI</vt:lpstr>
      <vt:lpstr>Office 主题​​</vt:lpstr>
      <vt:lpstr>JVET-AJ0229  EE2-related: Non-adjacent DIMD fusion modes for TMRL intra mode candidate list construction</vt:lpstr>
      <vt:lpstr>EE2-2.12: Non-adjacent DIMD for TMRL intra mode candidate list construction</vt:lpstr>
      <vt:lpstr>Proposal</vt:lpstr>
      <vt:lpstr>Proposal</vt:lpstr>
      <vt:lpstr>Experimental results</vt:lpstr>
      <vt:lpstr>Conclusion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Non-EE2: Non-adjacent DIMD mode derivation for TMRL intra mode candidate list construction</dc:title>
  <dc:creator>丁克勤</dc:creator>
  <cp:lastModifiedBy>JVET-AJ0203-v2</cp:lastModifiedBy>
  <cp:revision>179</cp:revision>
  <dcterms:created xsi:type="dcterms:W3CDTF">2024-07-10T01:47:57Z</dcterms:created>
  <dcterms:modified xsi:type="dcterms:W3CDTF">2024-11-03T08:33:48Z</dcterms:modified>
</cp:coreProperties>
</file>