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autoCompressPictures="0" bookmarkIdSeed="2">
  <p:sldMasterIdLst>
    <p:sldMasterId id="2147483648" r:id="rId1"/>
  </p:sldMasterIdLst>
  <p:notesMasterIdLst>
    <p:notesMasterId r:id="rId15"/>
  </p:notesMasterIdLst>
  <p:sldIdLst>
    <p:sldId id="263" r:id="rId2"/>
    <p:sldId id="343" r:id="rId3"/>
    <p:sldId id="355" r:id="rId4"/>
    <p:sldId id="353" r:id="rId5"/>
    <p:sldId id="354" r:id="rId6"/>
    <p:sldId id="356" r:id="rId7"/>
    <p:sldId id="357" r:id="rId8"/>
    <p:sldId id="358" r:id="rId9"/>
    <p:sldId id="351" r:id="rId10"/>
    <p:sldId id="364" r:id="rId11"/>
    <p:sldId id="365" r:id="rId12"/>
    <p:sldId id="366" r:id="rId13"/>
    <p:sldId id="352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CE239CB-A7E9-4806-8911-22D85B257CAB}">
          <p14:sldIdLst>
            <p14:sldId id="263"/>
          </p14:sldIdLst>
        </p14:section>
        <p14:section name="Part1-Overview" id="{811C784C-5F17-4BA5-A0F9-6D29679CA55F}">
          <p14:sldIdLst>
            <p14:sldId id="343"/>
            <p14:sldId id="355"/>
            <p14:sldId id="353"/>
            <p14:sldId id="354"/>
            <p14:sldId id="356"/>
            <p14:sldId id="357"/>
            <p14:sldId id="358"/>
            <p14:sldId id="351"/>
            <p14:sldId id="364"/>
            <p14:sldId id="365"/>
            <p14:sldId id="366"/>
            <p14:sldId id="35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E0000"/>
    <a:srgbClr val="00FF00"/>
    <a:srgbClr val="808080"/>
    <a:srgbClr val="B8B400"/>
    <a:srgbClr val="333F50"/>
    <a:srgbClr val="172C51"/>
    <a:srgbClr val="BFBFBF"/>
    <a:srgbClr val="595959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40" autoAdjust="0"/>
    <p:restoredTop sz="92997" autoAdjust="0"/>
  </p:normalViewPr>
  <p:slideViewPr>
    <p:cSldViewPr snapToGrid="0" snapToObjects="1">
      <p:cViewPr>
        <p:scale>
          <a:sx n="75" d="100"/>
          <a:sy n="75" d="100"/>
        </p:scale>
        <p:origin x="222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DC459-2FDE-384B-BC4D-E0C5A62CC535}" type="datetimeFigureOut">
              <a:rPr kumimoji="1" lang="zh-CN" altLang="en-US" smtClean="0"/>
              <a:t>2024/11/5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9F79E-B6B7-534B-AAEE-1F443B7D50D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487B83-5B66-68BE-266B-259EAFCE0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B6D4C77-65EB-C6CE-B970-A2B348BF85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BDE15B8-122A-471C-5C4B-7EB8B892D2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38170167-7E55-8C0F-AECD-11DED4500B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27015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AED23-188F-CE8D-9E43-60F9ACED7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07A9E6D-8FBB-C3E3-B734-820A4B0305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CE50952-B7BF-1C40-9988-3F960171D3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BCBF8B2A-9BF9-1FDF-1D50-3A8D75FB41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7525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DC823-C35D-682E-514E-D515BC237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8C17710-2CF4-E98C-B0DF-F625359810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B5CCD1D-D875-94F8-117D-7E2807144D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244B8126-D3EC-69FD-6381-075E0F1759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938505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E6473-B648-007E-94AD-F6154EFA6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ECDDBFC-D208-F309-051A-A34405C419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549274F-74CA-35DE-2872-EF045B81E9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9AF7D35D-DE09-03A4-2108-E61C138D4E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7837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74178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E9ADC-0D3D-E3DB-960F-69CF39836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084C6AB-B139-2A67-C63A-385B73B400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B82EF7D-DBB2-109A-F225-B4ACCC33DB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91BCBCAC-E298-905E-B156-1DBB2588F0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3548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33C97-6A48-1DB6-A1B1-00D7DF4AC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E8D2F70-7393-1AD1-DEB0-49F7EB558B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5076534-5271-BC44-FA10-B7726A544D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799CFF44-1DD7-F4F9-5DF9-C0D3DF5276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7456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DD365-0AB1-5E1E-4870-FD5F12767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3F1BF81-CB9F-765B-0879-97E5DD5CEC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AE45102-F0CB-F618-BA23-AC3BD689B5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3F431271-E459-161E-CA64-B9A153F2A8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84806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27EDD-ED9C-1FF0-C250-67CF00DA8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18461F4-CFD0-1476-0EB4-40F2F84496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4C2AD6A-C6EC-A673-EDAA-172A3CFF11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E8282BD1-CE47-A570-9A10-3F179C9900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8646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3295A-55EF-E3CB-0C1E-C7202C6B9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0A220FD-A1A5-9EA2-755A-31AD392B72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3C2FE5E-A0D0-529F-CD28-177C479187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1C36F9A6-2476-E5F7-CF7B-036EBDE5C1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20783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EF49A-3748-34B2-97DF-11D637C44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1417A02-D8EC-BF05-0228-795444D206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09CB2EC-80DA-019B-59D7-242254B41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13911FC5-DB45-3C94-41C2-B6521BD803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78033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203B9-B3C1-A775-9F69-95A86AEA6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D719D1F-85DA-D8D0-6128-3E7A627DFB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E3F5BA-3D4B-896E-CE86-298232EDD1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0650A7B3-93B5-4488-7D4A-2788598981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9F79E-B6B7-534B-AAEE-1F443B7D50DA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5803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08747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42228" y="6356350"/>
            <a:ext cx="2743200" cy="365125"/>
          </a:xfrm>
        </p:spPr>
        <p:txBody>
          <a:bodyPr/>
          <a:lstStyle/>
          <a:p>
            <a:fld id="{2BFE292F-1EBE-6D4A-B339-A324D614A372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grpSp>
        <p:nvGrpSpPr>
          <p:cNvPr id="8" name="组合 12"/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9" name="图片 8" descr="图片包含 图形用户界面&#10;&#10;描述已自动生成"/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0" name="直线连接符 9"/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3413" y="269875"/>
            <a:ext cx="854075" cy="27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42228" y="6356350"/>
            <a:ext cx="2743200" cy="365125"/>
          </a:xfrm>
        </p:spPr>
        <p:txBody>
          <a:bodyPr/>
          <a:lstStyle/>
          <a:p>
            <a:fld id="{2BFE292F-1EBE-6D4A-B339-A324D614A372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11" name="图片 10" descr="徽标&#10;&#10;描述已自动生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60800" y="2997198"/>
            <a:ext cx="1231900" cy="863600"/>
          </a:xfrm>
          <a:prstGeom prst="rect">
            <a:avLst/>
          </a:prstGeom>
        </p:spPr>
      </p:pic>
      <p:pic>
        <p:nvPicPr>
          <p:cNvPr id="307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3413" y="269875"/>
            <a:ext cx="854075" cy="27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徽标, 公司名称&#10;&#10;描述已自动生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8600" y="2441487"/>
            <a:ext cx="1574800" cy="17526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0570040" y="6111102"/>
            <a:ext cx="11272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898989"/>
                </a:solidFill>
                <a:latin typeface="FZLanTingHei-M-GBK" panose="02000000000000000000" pitchFamily="2" charset="-122"/>
                <a:ea typeface="FZLanTingHei-M-GBK" panose="02000000000000000000" pitchFamily="2" charset="-122"/>
              </a:rPr>
              <a:t>www.tcl.com</a:t>
            </a:r>
            <a:endParaRPr lang="zh-CN" altLang="en-US" sz="1200" dirty="0">
              <a:solidFill>
                <a:srgbClr val="898989"/>
              </a:solidFill>
              <a:latin typeface="FZLanTingHei-M-GBK" panose="02000000000000000000" pitchFamily="2" charset="-122"/>
              <a:ea typeface="FZLanTingHei-M-GBK" panose="02000000000000000000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42228" y="6356350"/>
            <a:ext cx="2743200" cy="365125"/>
          </a:xfrm>
        </p:spPr>
        <p:txBody>
          <a:bodyPr/>
          <a:lstStyle/>
          <a:p>
            <a:fld id="{2BFE292F-1EBE-6D4A-B339-A324D614A372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307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93413" y="269875"/>
            <a:ext cx="854075" cy="27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E292F-1EBE-6D4A-B339-A324D614A37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81" y="1211127"/>
            <a:ext cx="1686959" cy="540000"/>
          </a:xfrm>
          <a:prstGeom prst="rect">
            <a:avLst/>
          </a:prstGeom>
        </p:spPr>
      </p:pic>
      <p:sp>
        <p:nvSpPr>
          <p:cNvPr id="3" name="主标题为方正兰亭 , 最大30pt">
            <a:extLst>
              <a:ext uri="{FF2B5EF4-FFF2-40B4-BE49-F238E27FC236}">
                <a16:creationId xmlns:a16="http://schemas.microsoft.com/office/drawing/2014/main" id="{C94C60DB-AF63-7A40-1324-DBB260811798}"/>
              </a:ext>
            </a:extLst>
          </p:cNvPr>
          <p:cNvSpPr txBox="1"/>
          <p:nvPr/>
        </p:nvSpPr>
        <p:spPr>
          <a:xfrm>
            <a:off x="455883" y="2452125"/>
            <a:ext cx="6548599" cy="2990562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205740">
              <a:spcBef>
                <a:spcPts val="1200"/>
              </a:spcBef>
              <a:spcAft>
                <a:spcPts val="600"/>
              </a:spcAft>
              <a:defRPr sz="6000">
                <a:solidFill>
                  <a:srgbClr val="5E5E5E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altLang="zh-CN" sz="3000" b="1" dirty="0">
                <a:solidFill>
                  <a:schemeClr val="bg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JVET-</a:t>
            </a:r>
            <a:r>
              <a:rPr lang="en-US" altLang="zh-CN" sz="3000" b="1" dirty="0" err="1">
                <a:solidFill>
                  <a:schemeClr val="bg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AJ0199</a:t>
            </a:r>
            <a:r>
              <a:rPr lang="en-US" altLang="zh-CN" sz="3600" b="1" dirty="0">
                <a:solidFill>
                  <a:schemeClr val="bg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 </a:t>
            </a:r>
            <a:r>
              <a:rPr lang="en-US" altLang="zh-CN" sz="2600" b="1" dirty="0" err="1">
                <a:solidFill>
                  <a:schemeClr val="bg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AhG11</a:t>
            </a:r>
            <a:r>
              <a:rPr lang="en-US" altLang="zh-CN" sz="2600" b="1" dirty="0">
                <a:solidFill>
                  <a:schemeClr val="bg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: Post-facto dimension-wise decomposition of multiplier for content-adaptive loop-filter</a:t>
            </a:r>
          </a:p>
          <a:p>
            <a:pPr defTabSz="205740">
              <a:spcBef>
                <a:spcPts val="1200"/>
              </a:spcBef>
              <a:spcAft>
                <a:spcPts val="600"/>
              </a:spcAft>
              <a:defRPr sz="6000">
                <a:solidFill>
                  <a:srgbClr val="5E5E5E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altLang="zh-CN" sz="3000" b="1" dirty="0">
                <a:solidFill>
                  <a:schemeClr val="bg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JVET-</a:t>
            </a:r>
            <a:r>
              <a:rPr lang="en-US" altLang="zh-CN" sz="3000" b="1" dirty="0" err="1">
                <a:solidFill>
                  <a:schemeClr val="bg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AJ0200</a:t>
            </a:r>
            <a:r>
              <a:rPr lang="en-US" altLang="zh-CN" sz="3600" b="1" dirty="0">
                <a:solidFill>
                  <a:schemeClr val="bg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 </a:t>
            </a:r>
            <a:r>
              <a:rPr lang="en-US" altLang="zh-CN" sz="2600" b="1" dirty="0" err="1">
                <a:solidFill>
                  <a:schemeClr val="bg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AhG11</a:t>
            </a:r>
            <a:r>
              <a:rPr lang="en-US" altLang="zh-CN" sz="2600" b="1" dirty="0">
                <a:solidFill>
                  <a:schemeClr val="bg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: Dimension-wise decomposed multiplier for content-adaptive loop-filter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C7F972-99C0-30EB-7FBE-9B7375726492}"/>
              </a:ext>
            </a:extLst>
          </p:cNvPr>
          <p:cNvSpPr txBox="1"/>
          <p:nvPr/>
        </p:nvSpPr>
        <p:spPr>
          <a:xfrm>
            <a:off x="455883" y="5613044"/>
            <a:ext cx="5732863" cy="6002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500" b="1" dirty="0">
                <a:solidFill>
                  <a:prstClr val="white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Zhuowei Xu,</a:t>
            </a:r>
            <a:r>
              <a:rPr lang="zh-CN" altLang="en-US" sz="2500" b="1" dirty="0">
                <a:solidFill>
                  <a:prstClr val="white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 </a:t>
            </a:r>
            <a:r>
              <a:rPr lang="en-US" altLang="zh-CN" sz="2500" b="1" dirty="0">
                <a:solidFill>
                  <a:prstClr val="white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rPr>
              <a:t>Jacek Konieczny (TCL)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7B951-5BB8-BFFC-B5B3-5DF317F19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B0225E6A-7C6A-B507-1848-2CA2026163D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9</a:t>
            </a:fld>
            <a:endParaRPr kumimoji="1"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C1386F-A1A7-1F5D-844F-A0CDB43D5242}"/>
              </a:ext>
            </a:extLst>
          </p:cNvPr>
          <p:cNvSpPr txBox="1"/>
          <p:nvPr/>
        </p:nvSpPr>
        <p:spPr>
          <a:xfrm>
            <a:off x="1008140" y="134522"/>
            <a:ext cx="45936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Experimental results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F6D453-3AAD-DF2D-0E24-5F11D153B6B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98611" y="1097592"/>
            <a:ext cx="10321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100" algn="just">
              <a:spcBef>
                <a:spcPts val="1200"/>
              </a:spcBef>
              <a:spcAft>
                <a:spcPts val="1200"/>
              </a:spcAft>
            </a:pP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[JVET-</a:t>
            </a:r>
            <a:r>
              <a:rPr lang="en-US" altLang="zh-CN" sz="2000" b="1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AJ0199</a:t>
            </a: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] Post-facto decomposition </a:t>
            </a:r>
            <a:r>
              <a:rPr lang="en-US" altLang="zh-CN" sz="2000" dirty="0">
                <a:latin typeface="Times" panose="02020603050405020304"/>
                <a:ea typeface="Cambria" panose="02040503050406030204" pitchFamily="18" charset="0"/>
                <a:cs typeface="Times" panose="02020603050405020304"/>
              </a:rPr>
              <a:t>+ </a:t>
            </a:r>
            <a:r>
              <a:rPr lang="en-US" altLang="zh-CN" sz="2000" i="1" dirty="0">
                <a:latin typeface="Times" panose="02020603050405020304"/>
                <a:ea typeface="Cambria" panose="02040503050406030204" pitchFamily="18" charset="0"/>
                <a:cs typeface="Times" panose="02020603050405020304"/>
              </a:rPr>
              <a:t>Finetune</a:t>
            </a: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6241C7F6-FF85-9ED4-14A5-90BED9AE7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688861"/>
              </p:ext>
            </p:extLst>
          </p:nvPr>
        </p:nvGraphicFramePr>
        <p:xfrm>
          <a:off x="1299839" y="1769049"/>
          <a:ext cx="4505324" cy="3870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7838">
                  <a:extLst>
                    <a:ext uri="{9D8B030D-6E8A-4147-A177-3AD203B41FA5}">
                      <a16:colId xmlns:a16="http://schemas.microsoft.com/office/drawing/2014/main" val="741851932"/>
                    </a:ext>
                  </a:extLst>
                </a:gridCol>
                <a:gridCol w="898408">
                  <a:extLst>
                    <a:ext uri="{9D8B030D-6E8A-4147-A177-3AD203B41FA5}">
                      <a16:colId xmlns:a16="http://schemas.microsoft.com/office/drawing/2014/main" val="356395303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308959455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2222657221"/>
                    </a:ext>
                  </a:extLst>
                </a:gridCol>
              </a:tblGrid>
              <a:tr h="38706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RA, over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NNVC9.1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(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NNIntra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+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LOP.3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1190313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Y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U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V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9606656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A1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8255130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A2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3496095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B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0240824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C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-0.26%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-1.09%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-1.89%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2017671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E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94046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Overall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5802308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D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0.06%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-0.83%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-0.75%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9896212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F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u="non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u="non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u="non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7383648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A770BD0-2A83-C056-4DAD-38A08D0F5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944186"/>
              </p:ext>
            </p:extLst>
          </p:nvPr>
        </p:nvGraphicFramePr>
        <p:xfrm>
          <a:off x="6617564" y="1769049"/>
          <a:ext cx="4505324" cy="3870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7838">
                  <a:extLst>
                    <a:ext uri="{9D8B030D-6E8A-4147-A177-3AD203B41FA5}">
                      <a16:colId xmlns:a16="http://schemas.microsoft.com/office/drawing/2014/main" val="741851932"/>
                    </a:ext>
                  </a:extLst>
                </a:gridCol>
                <a:gridCol w="898408">
                  <a:extLst>
                    <a:ext uri="{9D8B030D-6E8A-4147-A177-3AD203B41FA5}">
                      <a16:colId xmlns:a16="http://schemas.microsoft.com/office/drawing/2014/main" val="356395303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308959455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2222657221"/>
                    </a:ext>
                  </a:extLst>
                </a:gridCol>
              </a:tblGrid>
              <a:tr h="38706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RA, 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over 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NNVC9.1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(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NNIntra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+ CA-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LOP.3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)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1190313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Y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U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V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9606656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A1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8255130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</a:t>
                      </a:r>
                      <a:r>
                        <a:rPr lang="en-US" sz="16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A2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3496095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B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0240824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C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-0.02%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-0.11%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-0.23%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2017671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E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94046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Overall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5802308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D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0.05%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-0.85%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-0.66%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9896212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F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7383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2087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ABD5E-D58D-B769-C43A-48D0B0BCD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B084FC7C-9EC9-2E2D-EE87-5C962D7534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10</a:t>
            </a:fld>
            <a:endParaRPr kumimoji="1"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E552FD-357B-F3A6-9666-36DC54F7768C}"/>
              </a:ext>
            </a:extLst>
          </p:cNvPr>
          <p:cNvSpPr txBox="1"/>
          <p:nvPr/>
        </p:nvSpPr>
        <p:spPr>
          <a:xfrm>
            <a:off x="1008140" y="134522"/>
            <a:ext cx="45936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Experimental results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3DCA891-6551-E4A3-D3CD-C3F655F7C6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98611" y="1097592"/>
            <a:ext cx="10321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100" algn="just">
              <a:spcBef>
                <a:spcPts val="1200"/>
              </a:spcBef>
              <a:spcAft>
                <a:spcPts val="1200"/>
              </a:spcAft>
            </a:pP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[JVET-</a:t>
            </a:r>
            <a:r>
              <a:rPr lang="en-US" altLang="zh-CN" sz="2000" b="1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AJ0200</a:t>
            </a: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] Decomposed multiplier </a:t>
            </a:r>
            <a:r>
              <a:rPr lang="en-GB" altLang="zh-CN" sz="2000" dirty="0">
                <a:solidFill>
                  <a:schemeClr val="tx1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(</a:t>
            </a:r>
            <a:r>
              <a:rPr lang="en-US" altLang="zh-CN" sz="2000" i="1" dirty="0">
                <a:solidFill>
                  <a:schemeClr val="tx1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more to</a:t>
            </a:r>
            <a:r>
              <a:rPr lang="en-GB" altLang="zh-CN" sz="2000" i="1" dirty="0">
                <a:solidFill>
                  <a:schemeClr val="tx1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Luma)</a:t>
            </a:r>
            <a:endParaRPr lang="en-US" altLang="zh-CN" sz="2000" i="1" dirty="0">
              <a:latin typeface="Cambria" panose="02040503050406030204" pitchFamily="18" charset="0"/>
              <a:ea typeface="Cambria" panose="02040503050406030204" pitchFamily="18" charset="0"/>
              <a:cs typeface="Times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CD0A8F8A-2628-F54D-6E2B-7AAC44EFF5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046434"/>
              </p:ext>
            </p:extLst>
          </p:nvPr>
        </p:nvGraphicFramePr>
        <p:xfrm>
          <a:off x="1299839" y="1769049"/>
          <a:ext cx="4505324" cy="3870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7838">
                  <a:extLst>
                    <a:ext uri="{9D8B030D-6E8A-4147-A177-3AD203B41FA5}">
                      <a16:colId xmlns:a16="http://schemas.microsoft.com/office/drawing/2014/main" val="741851932"/>
                    </a:ext>
                  </a:extLst>
                </a:gridCol>
                <a:gridCol w="898408">
                  <a:extLst>
                    <a:ext uri="{9D8B030D-6E8A-4147-A177-3AD203B41FA5}">
                      <a16:colId xmlns:a16="http://schemas.microsoft.com/office/drawing/2014/main" val="356395303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308959455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2222657221"/>
                    </a:ext>
                  </a:extLst>
                </a:gridCol>
              </a:tblGrid>
              <a:tr h="38706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RA, over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NNVC9.1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(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NNIntra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+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LOP.3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1190313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Y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U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V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9606656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A1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8255130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A2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3496095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B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0240824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C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-0.33%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-1.09%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-1.72%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2017671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E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94046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Overall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5802308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D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-0.20%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-0.06%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-0.06%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9896212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F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-0.21%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-0.97%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-1.23%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7383648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9FDF280-42C8-A79B-4710-BB0C589466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068843"/>
              </p:ext>
            </p:extLst>
          </p:nvPr>
        </p:nvGraphicFramePr>
        <p:xfrm>
          <a:off x="6617564" y="1769049"/>
          <a:ext cx="4505324" cy="3870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7838">
                  <a:extLst>
                    <a:ext uri="{9D8B030D-6E8A-4147-A177-3AD203B41FA5}">
                      <a16:colId xmlns:a16="http://schemas.microsoft.com/office/drawing/2014/main" val="741851932"/>
                    </a:ext>
                  </a:extLst>
                </a:gridCol>
                <a:gridCol w="898408">
                  <a:extLst>
                    <a:ext uri="{9D8B030D-6E8A-4147-A177-3AD203B41FA5}">
                      <a16:colId xmlns:a16="http://schemas.microsoft.com/office/drawing/2014/main" val="356395303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308959455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2222657221"/>
                    </a:ext>
                  </a:extLst>
                </a:gridCol>
              </a:tblGrid>
              <a:tr h="38706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RA, 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over 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NNVC9.1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(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NNIntra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+ CA-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LOP.3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)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1190313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Y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U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V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9606656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A1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8255130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</a:t>
                      </a:r>
                      <a:r>
                        <a:rPr lang="en-US" sz="16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A2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3496095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B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" panose="02020603050405020304"/>
                          <a:ea typeface="宋体" panose="02010600030101010101" pitchFamily="2" charset="-122"/>
                          <a:cs typeface="Times" panose="02020603050405020304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" panose="02020603050405020304"/>
                          <a:ea typeface="宋体" panose="02010600030101010101" pitchFamily="2" charset="-122"/>
                          <a:cs typeface="Times" panose="02020603050405020304"/>
                        </a:rPr>
                        <a:t>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" panose="02020603050405020304"/>
                          <a:ea typeface="宋体" panose="02010600030101010101" pitchFamily="2" charset="-122"/>
                          <a:cs typeface="Times" panose="02020603050405020304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50240824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C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-0.10%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-0.11%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-0.05%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2017671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E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94046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Overall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5802308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D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-0.20%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-0.08%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0.03%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9896212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F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dirty="0"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-0.08%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dirty="0"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0.12%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dirty="0"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-0.08%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7383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830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E12E1-2DCC-CB50-EF37-2A56E186F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AB0C15E2-B1A8-9B57-05F5-FA246F75BA7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11</a:t>
            </a:fld>
            <a:endParaRPr kumimoji="1"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895A9D-4DF0-8470-571E-04C20365C0DB}"/>
              </a:ext>
            </a:extLst>
          </p:cNvPr>
          <p:cNvSpPr txBox="1"/>
          <p:nvPr/>
        </p:nvSpPr>
        <p:spPr>
          <a:xfrm>
            <a:off x="1008140" y="134522"/>
            <a:ext cx="45936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Experimental results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613F4C-CA03-A9BB-37E7-9A7ED9F12DD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98611" y="1097592"/>
            <a:ext cx="10321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100" algn="just">
              <a:spcBef>
                <a:spcPts val="1200"/>
              </a:spcBef>
              <a:spcAft>
                <a:spcPts val="1200"/>
              </a:spcAft>
            </a:pP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[JVET-</a:t>
            </a:r>
            <a:r>
              <a:rPr lang="en-US" altLang="zh-CN" sz="2000" b="1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AJ0200</a:t>
            </a: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] Decomposed multiplier </a:t>
            </a:r>
            <a:r>
              <a:rPr lang="en-GB" altLang="zh-CN" sz="2000" dirty="0">
                <a:solidFill>
                  <a:schemeClr val="tx1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(</a:t>
            </a:r>
            <a:r>
              <a:rPr lang="en-US" altLang="zh-CN" sz="2000" i="1" dirty="0">
                <a:solidFill>
                  <a:schemeClr val="tx1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more to</a:t>
            </a:r>
            <a:r>
              <a:rPr lang="en-GB" altLang="zh-CN" sz="2000" i="1" dirty="0">
                <a:solidFill>
                  <a:schemeClr val="tx1"/>
                </a:solidFill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 Chroma)</a:t>
            </a:r>
            <a:endParaRPr lang="en-US" altLang="zh-CN" sz="2000" i="1" dirty="0">
              <a:latin typeface="Cambria" panose="02040503050406030204" pitchFamily="18" charset="0"/>
              <a:ea typeface="Cambria" panose="02040503050406030204" pitchFamily="18" charset="0"/>
              <a:cs typeface="Times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A8014D32-3FC2-D925-CE61-99972F1630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882355"/>
              </p:ext>
            </p:extLst>
          </p:nvPr>
        </p:nvGraphicFramePr>
        <p:xfrm>
          <a:off x="1299839" y="1769049"/>
          <a:ext cx="4505324" cy="3870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7838">
                  <a:extLst>
                    <a:ext uri="{9D8B030D-6E8A-4147-A177-3AD203B41FA5}">
                      <a16:colId xmlns:a16="http://schemas.microsoft.com/office/drawing/2014/main" val="741851932"/>
                    </a:ext>
                  </a:extLst>
                </a:gridCol>
                <a:gridCol w="898408">
                  <a:extLst>
                    <a:ext uri="{9D8B030D-6E8A-4147-A177-3AD203B41FA5}">
                      <a16:colId xmlns:a16="http://schemas.microsoft.com/office/drawing/2014/main" val="356395303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308959455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2222657221"/>
                    </a:ext>
                  </a:extLst>
                </a:gridCol>
              </a:tblGrid>
              <a:tr h="38706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RA, over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NNVC9.1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(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NNIntra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+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LOP.3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1190313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Y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U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V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9606656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A1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8255130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A2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3496095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B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0240824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C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-1.28%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-2.07%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2017671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E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94046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Overall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5802308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D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-1.27%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-1.02%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39896212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F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-1.82%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-2.06%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67383648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45E21D5-421F-5142-A697-2AC550CFAC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716477"/>
              </p:ext>
            </p:extLst>
          </p:nvPr>
        </p:nvGraphicFramePr>
        <p:xfrm>
          <a:off x="6617564" y="1769049"/>
          <a:ext cx="4505324" cy="3870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7838">
                  <a:extLst>
                    <a:ext uri="{9D8B030D-6E8A-4147-A177-3AD203B41FA5}">
                      <a16:colId xmlns:a16="http://schemas.microsoft.com/office/drawing/2014/main" val="741851932"/>
                    </a:ext>
                  </a:extLst>
                </a:gridCol>
                <a:gridCol w="898408">
                  <a:extLst>
                    <a:ext uri="{9D8B030D-6E8A-4147-A177-3AD203B41FA5}">
                      <a16:colId xmlns:a16="http://schemas.microsoft.com/office/drawing/2014/main" val="356395303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308959455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2222657221"/>
                    </a:ext>
                  </a:extLst>
                </a:gridCol>
              </a:tblGrid>
              <a:tr h="38706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RA, 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over 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NNVC9.1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(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NNIntra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+ CA-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LOP.3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)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1190313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Y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U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V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9606656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A1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8255130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</a:t>
                      </a:r>
                      <a:r>
                        <a:rPr lang="en-US" sz="16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A2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3496095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B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" panose="02020603050405020304"/>
                          <a:ea typeface="宋体" panose="02010600030101010101" pitchFamily="2" charset="-122"/>
                          <a:cs typeface="Times" panose="02020603050405020304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" panose="02020603050405020304"/>
                          <a:ea typeface="宋体" panose="02010600030101010101" pitchFamily="2" charset="-122"/>
                          <a:cs typeface="Times" panose="02020603050405020304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" panose="02020603050405020304"/>
                          <a:ea typeface="宋体" panose="02010600030101010101" pitchFamily="2" charset="-122"/>
                          <a:cs typeface="Times" panose="02020603050405020304"/>
                        </a:rPr>
                        <a:t>-0.34%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50240824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C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-0.01%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-0.29%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-0.40%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2017671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E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94046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Overall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5802308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D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0.00%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-1.29%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-0.92%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9896212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F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dirty="0"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0.02%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dirty="0"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-0.74%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dirty="0"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-0.91%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7383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871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790C6-E50C-F85A-C43C-39ACC3515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D615B1AB-3B53-4F2E-ED7B-E2AA6ECD42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12</a:t>
            </a:fld>
            <a:endParaRPr kumimoji="1"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6B749C-E27A-3231-BB63-913EB6B2A68D}"/>
              </a:ext>
            </a:extLst>
          </p:cNvPr>
          <p:cNvSpPr txBox="1"/>
          <p:nvPr/>
        </p:nvSpPr>
        <p:spPr>
          <a:xfrm>
            <a:off x="1008140" y="134522"/>
            <a:ext cx="45936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Conclusion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92D571-B3F0-4F50-4FF5-5C0BCB21FFA2}"/>
              </a:ext>
            </a:extLst>
          </p:cNvPr>
          <p:cNvSpPr txBox="1">
            <a:spLocks/>
          </p:cNvSpPr>
          <p:nvPr/>
        </p:nvSpPr>
        <p:spPr>
          <a:xfrm>
            <a:off x="1098612" y="1097592"/>
            <a:ext cx="983867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20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These contributions propose to:</a:t>
            </a:r>
          </a:p>
          <a:p>
            <a:pPr marL="8892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apply dimension-wise decomposition on multiplier for content-adaptive loop filtering</a:t>
            </a:r>
          </a:p>
          <a:p>
            <a:pPr marL="546300" lvl="1" algn="just">
              <a:spcBef>
                <a:spcPts val="600"/>
              </a:spcBef>
              <a:spcAft>
                <a:spcPts val="600"/>
              </a:spcAft>
            </a:pPr>
            <a:endParaRPr lang="en-US" altLang="zh-CN" sz="2000" dirty="0">
              <a:latin typeface="Cambria" panose="02040503050406030204" pitchFamily="18" charset="0"/>
              <a:ea typeface="Cambria" panose="02040503050406030204" pitchFamily="18" charset="0"/>
              <a:cs typeface="Times" panose="02020603050405020304" pitchFamily="18" charset="0"/>
            </a:endParaRPr>
          </a:p>
          <a:p>
            <a:pPr marL="4320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From partial results, the proposal brings about:</a:t>
            </a:r>
          </a:p>
          <a:p>
            <a:pPr marL="8892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0.03% Luma gain </a:t>
            </a:r>
            <a:r>
              <a:rPr lang="en-US" altLang="zh-CN" sz="2000" i="1" dirty="0">
                <a:latin typeface="Times" panose="02020603050405020304"/>
                <a:ea typeface="Cambria" panose="02040503050406030204" pitchFamily="18" charset="0"/>
                <a:cs typeface="Times" panose="02020603050405020304"/>
              </a:rPr>
              <a:t>and</a:t>
            </a: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 0.26% Chroma gain in a post-facto manner; and</a:t>
            </a:r>
          </a:p>
          <a:p>
            <a:pPr marL="8892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0.13% Luma gain </a:t>
            </a:r>
            <a:r>
              <a:rPr lang="en-US" altLang="zh-CN" sz="2000" i="1" dirty="0">
                <a:latin typeface="Times" panose="02020603050405020304"/>
                <a:ea typeface="Cambria" panose="02040503050406030204" pitchFamily="18" charset="0"/>
                <a:cs typeface="Times" panose="02020603050405020304"/>
              </a:rPr>
              <a:t>or</a:t>
            </a: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 0.76% Chroma gain in per-configuration manner.</a:t>
            </a:r>
          </a:p>
          <a:p>
            <a:pPr marL="4320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Cambria" panose="02040503050406030204" pitchFamily="18" charset="0"/>
              <a:ea typeface="Cambria" panose="02040503050406030204" pitchFamily="18" charset="0"/>
              <a:cs typeface="Times" panose="02020603050405020304" pitchFamily="18" charset="0"/>
            </a:endParaRPr>
          </a:p>
          <a:p>
            <a:pPr marL="4320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It is recommended that the proposed methods be studied in the next round of </a:t>
            </a:r>
            <a:r>
              <a:rPr lang="en-US" altLang="zh-CN" sz="2000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EE1</a:t>
            </a: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.</a:t>
            </a:r>
          </a:p>
          <a:p>
            <a:pPr marL="4320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Cambria" panose="02040503050406030204" pitchFamily="18" charset="0"/>
              <a:ea typeface="Cambria" panose="02040503050406030204" pitchFamily="18" charset="0"/>
              <a:cs typeface="Times" panose="02020603050405020304" pitchFamily="18" charset="0"/>
            </a:endParaRPr>
          </a:p>
          <a:p>
            <a:pPr marL="4320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80333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/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1</a:t>
            </a:fld>
            <a:endParaRPr kumimoji="1"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436558-ABB4-718E-A829-3EE7322B384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08140" y="134522"/>
            <a:ext cx="2303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Introduction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5177E05-00F2-7FA5-544A-8D798D4D1DE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98611" y="1097592"/>
            <a:ext cx="102115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20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In JVET-</a:t>
            </a:r>
            <a:r>
              <a:rPr lang="en-US" altLang="zh-CN" sz="2000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AI0111</a:t>
            </a: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, a content-adaptive approach for </a:t>
            </a:r>
            <a:r>
              <a:rPr lang="en-US" altLang="zh-CN" sz="2000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LOP.3</a:t>
            </a: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 is achieved by inserting multipliers after convolutional layers and then overfitting the multipliers without modifying base parameters.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047DBE6F-8ABE-5765-1C21-965F9338D37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013" y="2346267"/>
            <a:ext cx="8542829" cy="406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183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E0343-BF92-EF08-9C40-780CE3413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FC465713-8ABF-A15A-27B7-F6B59574D0F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2</a:t>
            </a:fld>
            <a:endParaRPr kumimoji="1"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8E476A-D198-6343-52A7-B1C5B8E1019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08140" y="134522"/>
            <a:ext cx="2303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Introduction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8FADB46-C95B-FE07-93BB-C48E684D0243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098611" y="1097592"/>
                <a:ext cx="10211540" cy="4632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32000" indent="-342900" algn="just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altLang="zh-CN" sz="2000" dirty="0">
                    <a:latin typeface="Cambria" panose="02040503050406030204" pitchFamily="18" charset="0"/>
                    <a:ea typeface="Cambria" panose="02040503050406030204" pitchFamily="18" charset="0"/>
                    <a:cs typeface="Times" panose="02020603050405020304" pitchFamily="18" charset="0"/>
                  </a:rPr>
                  <a:t>A convolutional layer equipped with multiplier can be expressed as:</a:t>
                </a:r>
                <a:endParaRPr lang="en-US" altLang="zh-CN" sz="2000" i="1" dirty="0">
                  <a:latin typeface="Cambria" panose="02040503050406030204" pitchFamily="18" charset="0"/>
                  <a:ea typeface="Cambria" panose="02040503050406030204" pitchFamily="18" charset="0"/>
                  <a:cs typeface="Times" panose="02020603050405020304" pitchFamily="18" charset="0"/>
                </a:endParaRPr>
              </a:p>
              <a:p>
                <a:pPr algn="just"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 dirty="0" smtClean="0">
                          <a:latin typeface="Cambria Math" panose="02040503050406030204" pitchFamily="18" charset="0"/>
                          <a:cs typeface="Times" panose="02020603050405020304" pitchFamily="18" charset="0"/>
                        </a:rPr>
                        <m:t>𝜎</m:t>
                      </m:r>
                      <m:d>
                        <m:dPr>
                          <m:ctrlPr>
                            <a:rPr lang="en-US" altLang="zh-CN" sz="2000" i="1" dirty="0" smtClean="0">
                              <a:latin typeface="Cambria Math" panose="02040503050406030204" pitchFamily="18" charset="0"/>
                              <a:cs typeface="Times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cs typeface="Times" panose="02020603050405020304" pitchFamily="18" charset="0"/>
                            </a:rPr>
                            <m:t>𝑊</m:t>
                          </m:r>
                          <m:r>
                            <a:rPr lang="en-US" altLang="zh-CN" sz="2000" i="1" dirty="0" smtClean="0">
                              <a:latin typeface="Cambria Math" panose="02040503050406030204" pitchFamily="18" charset="0"/>
                              <a:cs typeface="Times" panose="02020603050405020304" pitchFamily="18" charset="0"/>
                            </a:rPr>
                            <m:t>∗</m:t>
                          </m:r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cs typeface="Times" panose="02020603050405020304" pitchFamily="18" charset="0"/>
                            </a:rPr>
                            <m:t>𝑥</m:t>
                          </m:r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cs typeface="Times" panose="02020603050405020304" pitchFamily="18" charset="0"/>
                            </a:rPr>
                            <m:t>+</m:t>
                          </m:r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cs typeface="Times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altLang="zh-CN" sz="2000" b="0" i="1" dirty="0" smtClean="0">
                          <a:latin typeface="Cambria Math" panose="02040503050406030204" pitchFamily="18" charset="0"/>
                          <a:cs typeface="Times" panose="02020603050405020304" pitchFamily="18" charset="0"/>
                        </a:rPr>
                        <m:t>⋅</m:t>
                      </m:r>
                      <m:r>
                        <a:rPr lang="en-US" altLang="zh-CN" sz="2000" i="1" dirty="0" smtClean="0">
                          <a:latin typeface="Cambria Math" panose="02040503050406030204" pitchFamily="18" charset="0"/>
                          <a:cs typeface="Times" panose="02020603050405020304" pitchFamily="18" charset="0"/>
                        </a:rPr>
                        <m:t>𝑚</m:t>
                      </m:r>
                    </m:oMath>
                  </m:oMathPara>
                </a14:m>
                <a:endParaRPr lang="en-US" altLang="zh-CN" sz="2000" dirty="0">
                  <a:latin typeface="Cambria" panose="02040503050406030204" pitchFamily="18" charset="0"/>
                  <a:ea typeface="Cambria" panose="02040503050406030204" pitchFamily="18" charset="0"/>
                  <a:cs typeface="Times" panose="02020603050405020304" pitchFamily="18" charset="0"/>
                </a:endParaRPr>
              </a:p>
              <a:p>
                <a:pPr lvl="1" algn="just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altLang="zh-CN" sz="2000" dirty="0">
                    <a:latin typeface="Cambria" panose="02040503050406030204" pitchFamily="18" charset="0"/>
                    <a:ea typeface="Cambria" panose="02040503050406030204" pitchFamily="18" charset="0"/>
                    <a:cs typeface="Times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latin typeface="Cambria Math" panose="02040503050406030204" pitchFamily="18" charset="0"/>
                        <a:cs typeface="Times" panose="02020603050405020304" pitchFamily="18" charset="0"/>
                      </a:rPr>
                      <m:t>𝑚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  <a:cs typeface="Times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" panose="02020603050405020304" pitchFamily="18" charset="0"/>
                          </a:rPr>
                          <m:t>ℝ</m:t>
                        </m:r>
                      </m:e>
                      <m:sup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" panose="02020603050405020304" pitchFamily="18" charset="0"/>
                              </a:rPr>
                              <m:t>𝑚</m:t>
                            </m:r>
                          </m:sub>
                        </m:sSub>
                      </m:sup>
                    </m:sSup>
                    <m:r>
                      <a:rPr lang="en-US" altLang="zh-CN" sz="2000" i="1" dirty="0">
                        <a:latin typeface="Cambria Math" panose="02040503050406030204" pitchFamily="18" charset="0"/>
                        <a:cs typeface="Times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000" dirty="0">
                    <a:latin typeface="Cambria" panose="02040503050406030204" pitchFamily="18" charset="0"/>
                    <a:ea typeface="Cambria" panose="02040503050406030204" pitchFamily="18" charset="0"/>
                    <a:cs typeface="Times" panose="02020603050405020304" pitchFamily="18" charset="0"/>
                  </a:rPr>
                  <a:t>is a one-dimensional multiplier with a length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" panose="020206030504050203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sz="2000" dirty="0">
                    <a:latin typeface="Cambria" panose="02040503050406030204" pitchFamily="18" charset="0"/>
                    <a:ea typeface="Cambria" panose="02040503050406030204" pitchFamily="18" charset="0"/>
                    <a:cs typeface="Times" panose="02020603050405020304" pitchFamily="18" charset="0"/>
                  </a:rPr>
                  <a:t>, and it is learned in the overfitting stage.</a:t>
                </a:r>
              </a:p>
              <a:p>
                <a:pPr lvl="1" algn="just">
                  <a:spcBef>
                    <a:spcPts val="600"/>
                  </a:spcBef>
                  <a:spcAft>
                    <a:spcPts val="600"/>
                  </a:spcAft>
                </a:pPr>
                <a:endParaRPr lang="en-US" altLang="zh-CN" sz="2000" dirty="0">
                  <a:latin typeface="Cambria" panose="02040503050406030204" pitchFamily="18" charset="0"/>
                  <a:ea typeface="Cambria" panose="02040503050406030204" pitchFamily="18" charset="0"/>
                  <a:cs typeface="Times" panose="02020603050405020304" pitchFamily="18" charset="0"/>
                </a:endParaRPr>
              </a:p>
              <a:p>
                <a:pPr lvl="1" algn="just">
                  <a:spcBef>
                    <a:spcPts val="600"/>
                  </a:spcBef>
                  <a:spcAft>
                    <a:spcPts val="600"/>
                  </a:spcAft>
                </a:pPr>
                <a:endParaRPr lang="en-US" altLang="zh-CN" sz="2000" dirty="0">
                  <a:latin typeface="Cambria" panose="02040503050406030204" pitchFamily="18" charset="0"/>
                  <a:ea typeface="Cambria" panose="02040503050406030204" pitchFamily="18" charset="0"/>
                  <a:cs typeface="Times" panose="02020603050405020304" pitchFamily="18" charset="0"/>
                </a:endParaRPr>
              </a:p>
              <a:p>
                <a:pPr lvl="1" algn="just">
                  <a:spcBef>
                    <a:spcPts val="600"/>
                  </a:spcBef>
                  <a:spcAft>
                    <a:spcPts val="600"/>
                  </a:spcAft>
                </a:pPr>
                <a:endParaRPr lang="en-US" altLang="zh-CN" sz="2000" dirty="0">
                  <a:latin typeface="Cambria" panose="02040503050406030204" pitchFamily="18" charset="0"/>
                  <a:ea typeface="Cambria" panose="02040503050406030204" pitchFamily="18" charset="0"/>
                  <a:cs typeface="Times" panose="02020603050405020304" pitchFamily="18" charset="0"/>
                </a:endParaRPr>
              </a:p>
              <a:p>
                <a:pPr lvl="1" algn="just">
                  <a:spcBef>
                    <a:spcPts val="600"/>
                  </a:spcBef>
                  <a:spcAft>
                    <a:spcPts val="600"/>
                  </a:spcAft>
                </a:pPr>
                <a:endParaRPr lang="en-US" altLang="zh-CN" sz="2000" dirty="0">
                  <a:latin typeface="Cambria" panose="02040503050406030204" pitchFamily="18" charset="0"/>
                  <a:ea typeface="Cambria" panose="02040503050406030204" pitchFamily="18" charset="0"/>
                  <a:cs typeface="Times" panose="02020603050405020304" pitchFamily="18" charset="0"/>
                </a:endParaRPr>
              </a:p>
              <a:p>
                <a:pPr lvl="1" algn="just">
                  <a:spcBef>
                    <a:spcPts val="600"/>
                  </a:spcBef>
                  <a:spcAft>
                    <a:spcPts val="600"/>
                  </a:spcAft>
                </a:pPr>
                <a:endParaRPr lang="en-US" altLang="zh-CN" sz="2000" dirty="0">
                  <a:latin typeface="Cambria" panose="02040503050406030204" pitchFamily="18" charset="0"/>
                  <a:ea typeface="Cambria" panose="02040503050406030204" pitchFamily="18" charset="0"/>
                  <a:cs typeface="Times" panose="02020603050405020304" pitchFamily="18" charset="0"/>
                </a:endParaRPr>
              </a:p>
              <a:p>
                <a:pPr marL="432000" indent="-342900" algn="just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altLang="zh-CN" sz="2000" dirty="0">
                    <a:latin typeface="Cambria" panose="02040503050406030204" pitchFamily="18" charset="0"/>
                    <a:ea typeface="Cambria" panose="02040503050406030204" pitchFamily="18" charset="0"/>
                    <a:cs typeface="Times" panose="02020603050405020304" pitchFamily="18" charset="0"/>
                  </a:rPr>
                  <a:t>The generated weight-updates are coded with the MPEG-NNR standard and signalled within a </a:t>
                </a:r>
                <a:r>
                  <a:rPr lang="en-US" altLang="zh-CN" sz="2000" dirty="0" err="1">
                    <a:latin typeface="Cambria" panose="02040503050406030204" pitchFamily="18" charset="0"/>
                    <a:ea typeface="Cambria" panose="02040503050406030204" pitchFamily="18" charset="0"/>
                    <a:cs typeface="Times" panose="02020603050405020304" pitchFamily="18" charset="0"/>
                  </a:rPr>
                  <a:t>NNFU</a:t>
                </a:r>
                <a:r>
                  <a:rPr lang="en-US" altLang="zh-CN" sz="2000" dirty="0">
                    <a:latin typeface="Cambria" panose="02040503050406030204" pitchFamily="18" charset="0"/>
                    <a:ea typeface="Cambria" panose="02040503050406030204" pitchFamily="18" charset="0"/>
                    <a:cs typeface="Times" panose="02020603050405020304" pitchFamily="18" charset="0"/>
                  </a:rPr>
                  <a:t> APS.</a:t>
                </a: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8FADB46-C95B-FE07-93BB-C48E684D0243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611" y="1097592"/>
                <a:ext cx="10211540" cy="4632037"/>
              </a:xfrm>
              <a:prstGeom prst="rect">
                <a:avLst/>
              </a:prstGeom>
              <a:blipFill>
                <a:blip r:embed="rId3"/>
                <a:stretch>
                  <a:fillRect t="-658" r="-657" b="-13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464F3FDF-4A22-18CB-52F7-3C73C84D89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7186" y="2554892"/>
            <a:ext cx="3037628" cy="214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916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F0091-CA9A-AA20-5AF4-B34BA5118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DC8E5081-B48E-0432-F51C-12DC8E5EE3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3</a:t>
            </a:fld>
            <a:endParaRPr kumimoji="1"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5A1BB5-551F-0751-CD49-B89AC440DBB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08140" y="134522"/>
            <a:ext cx="2303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Observation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65522ED-9666-A275-A8E6-7309153D052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98611" y="1097592"/>
            <a:ext cx="102115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20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Existing scheme does not perform well in low-bitrate cases, e.g., low-res class, high </a:t>
            </a:r>
            <a:r>
              <a:rPr lang="en-US" altLang="zh-CN" sz="2000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QP</a:t>
            </a: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.</a:t>
            </a:r>
          </a:p>
          <a:p>
            <a:pPr marL="89100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altLang="zh-CN" sz="1600" dirty="0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CALOP.3</a:t>
            </a:r>
            <a:r>
              <a:rPr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Class D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Y: </a:t>
            </a:r>
            <a:r>
              <a:rPr lang="en-US" altLang="zh-CN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0.01%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U: </a:t>
            </a:r>
            <a:r>
              <a:rPr lang="en-US" altLang="zh-CN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0.03%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V: </a:t>
            </a:r>
            <a:r>
              <a:rPr lang="en-US" altLang="zh-CN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-0.10%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4320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Potential sparsity and relevance within multipliers</a:t>
            </a:r>
          </a:p>
        </p:txBody>
      </p:sp>
      <p:pic>
        <p:nvPicPr>
          <p:cNvPr id="4" name="图片 3" descr="图表, 直方图&#10;&#10;描述已自动生成">
            <a:extLst>
              <a:ext uri="{FF2B5EF4-FFF2-40B4-BE49-F238E27FC236}">
                <a16:creationId xmlns:a16="http://schemas.microsoft.com/office/drawing/2014/main" id="{8B90702B-8994-27A1-D246-8DACEF37522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8277" r="50557"/>
          <a:stretch/>
        </p:blipFill>
        <p:spPr>
          <a:xfrm>
            <a:off x="1746502" y="3892008"/>
            <a:ext cx="4243904" cy="262432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461ECBF-60F2-4935-006C-F12F11D4B33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77651" y="2431493"/>
            <a:ext cx="511834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2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In case a selected multiplier to overfit, there are a lot of weights with a value of 1 (</a:t>
            </a:r>
            <a:r>
              <a:rPr lang="en-US" altLang="zh-CN" sz="2000" i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i.e.</a:t>
            </a: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, no update), indicating a potential sparsity.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421FC2-B807-B5B2-85E2-33169A95CC5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34628" y="2424596"/>
            <a:ext cx="531106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2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There are repeated weight values within multiplier, indicating a potential relevance among weight elements within multiplier.</a:t>
            </a:r>
          </a:p>
        </p:txBody>
      </p:sp>
      <p:pic>
        <p:nvPicPr>
          <p:cNvPr id="9" name="图片 8" descr="图表, 直方图&#10;&#10;描述已自动生成">
            <a:extLst>
              <a:ext uri="{FF2B5EF4-FFF2-40B4-BE49-F238E27FC236}">
                <a16:creationId xmlns:a16="http://schemas.microsoft.com/office/drawing/2014/main" id="{D69D34C6-6E06-9FB6-F440-B088AB60E72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l="49631" t="8277"/>
          <a:stretch/>
        </p:blipFill>
        <p:spPr>
          <a:xfrm>
            <a:off x="6780519" y="3892008"/>
            <a:ext cx="4323418" cy="262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6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248AC-3595-1582-9F03-A497B9B9D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D0169690-6715-2AE4-A18A-C339951E655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4</a:t>
            </a:fld>
            <a:endParaRPr kumimoji="1"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37FC50-5BF1-574F-1574-1C0585659D3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08140" y="134522"/>
            <a:ext cx="2303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Proposal 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B1D0C1-B19B-1547-E06C-9F4910DA17D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98611" y="1097592"/>
            <a:ext cx="10087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20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It is proposed to use dimension-wise decomposed multipliers.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8B3C90A-8C6A-C840-15EC-0C993124A3B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551" y="1747027"/>
            <a:ext cx="9833989" cy="44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68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D2DDB-C770-FB22-5AE7-CF232ACFF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1E5E28E6-B646-C1BC-CC3E-85EB9F412C5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5</a:t>
            </a:fld>
            <a:endParaRPr kumimoji="1"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634203-8851-95C7-4812-0955A162BC0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08140" y="134522"/>
            <a:ext cx="2303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Proposal 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D2C74E2-A9BC-FF2C-3E0A-DA9CC3931CA2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098611" y="1097592"/>
                <a:ext cx="10087253" cy="3032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32000" indent="-342900" algn="just">
                  <a:spcBef>
                    <a:spcPts val="120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altLang="zh-CN" sz="2000" dirty="0">
                    <a:latin typeface="Cambria" panose="02040503050406030204" pitchFamily="18" charset="0"/>
                    <a:ea typeface="Cambria" panose="02040503050406030204" pitchFamily="18" charset="0"/>
                    <a:cs typeface="Times" panose="02020603050405020304" pitchFamily="18" charset="0"/>
                  </a:rPr>
                  <a:t>For a trained multiplier 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 panose="02040503050406030204" pitchFamily="18" charset="0"/>
                        <a:cs typeface="Times" panose="02020603050405020304" pitchFamily="18" charset="0"/>
                      </a:rPr>
                      <m:t>𝑚</m:t>
                    </m:r>
                  </m:oMath>
                </a14:m>
                <a:r>
                  <a:rPr lang="en-US" altLang="zh-CN" sz="2000" dirty="0">
                    <a:latin typeface="Cambria" panose="02040503050406030204" pitchFamily="18" charset="0"/>
                    <a:ea typeface="Cambria" panose="02040503050406030204" pitchFamily="18" charset="0"/>
                    <a:cs typeface="Times" panose="02020603050405020304" pitchFamily="18" charset="0"/>
                  </a:rPr>
                  <a:t>, it is represented by two low-rank matrices as:</a:t>
                </a:r>
              </a:p>
              <a:p>
                <a:pPr marL="89100" algn="just">
                  <a:spcBef>
                    <a:spcPts val="12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zh-CN" sz="2000" i="1" smtClean="0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en-GB" altLang="zh-CN" sz="2000" i="1" smtClean="0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20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𝑓𝑙𝑎𝑡𝑡𝑒𝑛</m:t>
                      </m:r>
                      <m:r>
                        <a:rPr lang="en-US" altLang="zh-CN" sz="20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(</m:t>
                      </m:r>
                      <m:sSub>
                        <m:sSubPr>
                          <m:ctrlPr>
                            <a:rPr lang="zh-CN" altLang="zh-CN" sz="20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zh-CN" sz="20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GB" altLang="zh-CN" sz="20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GB" altLang="zh-CN" sz="20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altLang="zh-CN" sz="20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×</m:t>
                      </m:r>
                      <m:sSubSup>
                        <m:sSubSupPr>
                          <m:ctrlPr>
                            <a:rPr lang="zh-CN" altLang="zh-CN" sz="20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altLang="zh-CN" sz="20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GB" altLang="zh-CN" sz="20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GB" altLang="zh-CN" sz="20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GB" altLang="zh-CN" sz="20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⊤</m:t>
                          </m:r>
                        </m:sup>
                      </m:sSubSup>
                      <m:r>
                        <a:rPr lang="en-US" altLang="zh-CN" sz="20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sz="2000" dirty="0">
                  <a:latin typeface="Cambria" panose="02040503050406030204" pitchFamily="18" charset="0"/>
                  <a:ea typeface="Cambria" panose="02040503050406030204" pitchFamily="18" charset="0"/>
                  <a:cs typeface="Times" panose="02020603050405020304" pitchFamily="18" charset="0"/>
                </a:endParaRPr>
              </a:p>
              <a:p>
                <a:pPr lvl="1" algn="just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GB" altLang="zh-CN" sz="20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is a product operation,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GB" altLang="zh-CN" sz="20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zh-CN" altLang="zh-CN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sSub>
                          <m:sSubPr>
                            <m:ctrlPr>
                              <a:rPr lang="zh-CN" altLang="zh-CN" sz="20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20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GB" altLang="zh-CN" sz="20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𝑟</m:t>
                        </m:r>
                      </m:sup>
                    </m:sSup>
                  </m:oMath>
                </a14:m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GB" altLang="zh-CN" sz="20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zh-CN" altLang="zh-CN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sSub>
                          <m:sSubPr>
                            <m:ctrlPr>
                              <a:rPr lang="zh-CN" altLang="zh-CN" sz="20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20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GB" altLang="zh-CN" sz="20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𝑟</m:t>
                        </m:r>
                      </m:sup>
                    </m:sSup>
                  </m:oMath>
                </a14:m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are dimension-wise decomposed components,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are sizes of decomposition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GB" altLang="zh-CN" sz="20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×</m:t>
                    </m:r>
                    <m:sSub>
                      <m:sSubPr>
                        <m:ctrlPr>
                          <a:rPr lang="zh-CN" altLang="zh-CN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GB" altLang="zh-CN" sz="20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GB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GB" altLang="zh-CN" sz="20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is the rank of decomposition,</a:t>
                </a:r>
                <a:r>
                  <a:rPr lang="en-US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𝑓𝑙𝑎𝑡𝑡𝑒𝑛</m:t>
                    </m:r>
                    <m:d>
                      <m:dPr>
                        <m:ctrlPr>
                          <a:rPr lang="zh-CN" altLang="zh-CN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⋅</m:t>
                        </m:r>
                      </m:e>
                    </m:d>
                  </m:oMath>
                </a14:m>
                <a:r>
                  <a:rPr lang="en-US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is a tensor flattening operation</a:t>
                </a:r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to align </a:t>
                </a:r>
                <a:r>
                  <a:rPr lang="en-US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the result </a:t>
                </a:r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with the original </a:t>
                </a:r>
                <a:r>
                  <a:rPr lang="en-US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shape </a:t>
                </a:r>
                <a:r>
                  <a:rPr lang="en-GB" altLang="zh-CN" sz="2000" dirty="0"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of </a:t>
                </a:r>
                <a14:m>
                  <m:oMath xmlns:m="http://schemas.openxmlformats.org/officeDocument/2006/math">
                    <m:r>
                      <a:rPr lang="en-GB" altLang="zh-CN" sz="20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altLang="zh-CN" sz="2000" dirty="0">
                    <a:latin typeface="Cambria" panose="02040503050406030204" pitchFamily="18" charset="0"/>
                    <a:ea typeface="Cambria" panose="02040503050406030204" pitchFamily="18" charset="0"/>
                    <a:cs typeface="Times" panose="02020603050405020304" pitchFamily="18" charset="0"/>
                  </a:rPr>
                  <a:t> as:</a:t>
                </a:r>
                <a:endParaRPr lang="en-US" altLang="zh-CN" sz="2000" i="1" dirty="0"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just">
                  <a:spcBef>
                    <a:spcPts val="12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zh-CN" altLang="zh-CN" sz="200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zh-CN" sz="20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ℝ</m:t>
                          </m:r>
                        </m:e>
                        <m:sup>
                          <m:sSub>
                            <m:sSubPr>
                              <m:ctrlPr>
                                <a:rPr lang="zh-CN" altLang="zh-CN" sz="20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zh-CN" sz="20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GB" altLang="zh-CN" sz="20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altLang="zh-CN" sz="20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zh-CN" altLang="zh-CN" sz="20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zh-CN" sz="20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GB" altLang="zh-CN" sz="20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sup>
                      </m:sSup>
                      <m:r>
                        <a:rPr lang="en-GB" altLang="zh-CN" sz="20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→ </m:t>
                      </m:r>
                      <m:sSup>
                        <m:sSupPr>
                          <m:ctrlPr>
                            <a:rPr lang="zh-CN" altLang="zh-CN" sz="20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zh-CN" sz="20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ℝ</m:t>
                          </m:r>
                        </m:e>
                        <m:sup>
                          <m:sSub>
                            <m:sSubPr>
                              <m:ctrlPr>
                                <a:rPr lang="zh-CN" altLang="zh-CN" sz="20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altLang="zh-CN" sz="20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GB" altLang="zh-CN" sz="20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</m:sup>
                      </m:sSup>
                    </m:oMath>
                  </m:oMathPara>
                </a14:m>
                <a:endParaRPr lang="en-US" altLang="zh-CN" sz="2000" dirty="0">
                  <a:latin typeface="Cambria" panose="02040503050406030204" pitchFamily="18" charset="0"/>
                  <a:ea typeface="Cambria" panose="02040503050406030204" pitchFamily="18" charset="0"/>
                  <a:cs typeface="Times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D2C74E2-A9BC-FF2C-3E0A-DA9CC3931CA2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611" y="1097592"/>
                <a:ext cx="10087253" cy="3032305"/>
              </a:xfrm>
              <a:prstGeom prst="rect">
                <a:avLst/>
              </a:prstGeom>
              <a:blipFill>
                <a:blip r:embed="rId3"/>
                <a:stretch>
                  <a:fillRect t="-1006" r="-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7" name="图片 216">
            <a:extLst>
              <a:ext uri="{FF2B5EF4-FFF2-40B4-BE49-F238E27FC236}">
                <a16:creationId xmlns:a16="http://schemas.microsoft.com/office/drawing/2014/main" id="{81175EAC-2469-22C2-BA51-46786B9F4B0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8547" y="4261475"/>
            <a:ext cx="5551996" cy="171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935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1F1B6-381F-FD6F-2C18-B05E8D0A9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BA1DFC0C-D777-DE12-B486-4C289D5CF32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6</a:t>
            </a:fld>
            <a:endParaRPr kumimoji="1"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1BD7A0-D1F7-8F51-54E7-5D008FFC276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08140" y="134522"/>
            <a:ext cx="2303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Proposal 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5135DD-F427-C560-8847-B5D34A7DF8D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98611" y="1097592"/>
            <a:ext cx="103218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100" algn="just">
              <a:spcBef>
                <a:spcPts val="1200"/>
              </a:spcBef>
              <a:spcAft>
                <a:spcPts val="1200"/>
              </a:spcAft>
            </a:pP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[JVET-</a:t>
            </a:r>
            <a:r>
              <a:rPr lang="en-US" altLang="zh-CN" sz="2000" b="1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AJ0199</a:t>
            </a: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] Post-facto decomposition</a:t>
            </a:r>
          </a:p>
          <a:p>
            <a:pPr marL="4320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The trained multipliers from JVET-</a:t>
            </a:r>
            <a:r>
              <a:rPr lang="en-US" altLang="zh-CN" sz="2000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AI0111</a:t>
            </a: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 are being further decomposed.</a:t>
            </a:r>
          </a:p>
          <a:p>
            <a:pPr marL="4320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For each multiplier, all sizes of decomposition that are possible for the given length of the multiplier are tested. A size of the decomposition that:</a:t>
            </a:r>
          </a:p>
          <a:p>
            <a:pPr marL="1003500" lvl="1" indent="-457200" algn="just">
              <a:spcBef>
                <a:spcPts val="1200"/>
              </a:spcBef>
              <a:spcAft>
                <a:spcPts val="1200"/>
              </a:spcAft>
              <a:buAutoNum type="arabicParenR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meets a given </a:t>
            </a:r>
            <a:r>
              <a:rPr lang="en-US" altLang="zh-CN" sz="2000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PSNR</a:t>
            </a: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 error threshold of output reconstructed samples; and </a:t>
            </a:r>
          </a:p>
          <a:p>
            <a:pPr marL="1003500" lvl="1" indent="-457200" algn="just">
              <a:spcBef>
                <a:spcPts val="1200"/>
              </a:spcBef>
              <a:spcAft>
                <a:spcPts val="1200"/>
              </a:spcAft>
              <a:buAutoNum type="arabicParenR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has a minimum number of weight elements, is used for this multiplier layer.</a:t>
            </a:r>
          </a:p>
          <a:p>
            <a:pPr marL="4320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Additional fine-tuning can be performed on those decomposed multiplier components.</a:t>
            </a:r>
          </a:p>
        </p:txBody>
      </p:sp>
    </p:spTree>
    <p:extLst>
      <p:ext uri="{BB962C8B-B14F-4D97-AF65-F5344CB8AC3E}">
        <p14:creationId xmlns:p14="http://schemas.microsoft.com/office/powerpoint/2010/main" val="18891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C03D6-8F62-B8E6-E856-B539F2B69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B24780F0-5D13-D08B-2EFE-1FF495C5397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7</a:t>
            </a:fld>
            <a:endParaRPr kumimoji="1"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C93FA8-3AE9-FFF6-654D-28F97AE22D0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08140" y="134522"/>
            <a:ext cx="2303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Proposal 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D3AC6BC-BECD-67CE-6033-6D5BF4A2B16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98611" y="1097592"/>
            <a:ext cx="104361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100" algn="just">
              <a:spcBef>
                <a:spcPts val="1200"/>
              </a:spcBef>
              <a:spcAft>
                <a:spcPts val="1200"/>
              </a:spcAft>
            </a:pP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[JVET-</a:t>
            </a:r>
            <a:r>
              <a:rPr lang="en-US" altLang="zh-CN" sz="2000" b="1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AJ0200</a:t>
            </a: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] Decomposed multiplier</a:t>
            </a:r>
          </a:p>
          <a:p>
            <a:pPr marL="4320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Two vectors being the decomposition components are initialized, and the reshaped result of their outer product is used as a multiplier layer.</a:t>
            </a:r>
          </a:p>
          <a:p>
            <a:pPr marL="4320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During overfitting, these two vectors are directly updated.</a:t>
            </a:r>
          </a:p>
          <a:p>
            <a:pPr marL="4320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Sizes of decomposition for each multiplier length are pre-configured. Empirically, a total number of six most likely combinations of sizes of decomposition is pre-set.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9F8410A-EE4B-9715-05A5-CE911B61D470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1304771613"/>
              </p:ext>
            </p:extLst>
          </p:nvPr>
        </p:nvGraphicFramePr>
        <p:xfrm>
          <a:off x="1646680" y="4405630"/>
          <a:ext cx="9225726" cy="195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6598">
                  <a:extLst>
                    <a:ext uri="{9D8B030D-6E8A-4147-A177-3AD203B41FA5}">
                      <a16:colId xmlns:a16="http://schemas.microsoft.com/office/drawing/2014/main" val="3344841909"/>
                    </a:ext>
                  </a:extLst>
                </a:gridCol>
                <a:gridCol w="1536598">
                  <a:extLst>
                    <a:ext uri="{9D8B030D-6E8A-4147-A177-3AD203B41FA5}">
                      <a16:colId xmlns:a16="http://schemas.microsoft.com/office/drawing/2014/main" val="3014319976"/>
                    </a:ext>
                  </a:extLst>
                </a:gridCol>
                <a:gridCol w="1536598">
                  <a:extLst>
                    <a:ext uri="{9D8B030D-6E8A-4147-A177-3AD203B41FA5}">
                      <a16:colId xmlns:a16="http://schemas.microsoft.com/office/drawing/2014/main" val="2005922138"/>
                    </a:ext>
                  </a:extLst>
                </a:gridCol>
                <a:gridCol w="1536598">
                  <a:extLst>
                    <a:ext uri="{9D8B030D-6E8A-4147-A177-3AD203B41FA5}">
                      <a16:colId xmlns:a16="http://schemas.microsoft.com/office/drawing/2014/main" val="3641363753"/>
                    </a:ext>
                  </a:extLst>
                </a:gridCol>
                <a:gridCol w="1539667">
                  <a:extLst>
                    <a:ext uri="{9D8B030D-6E8A-4147-A177-3AD203B41FA5}">
                      <a16:colId xmlns:a16="http://schemas.microsoft.com/office/drawing/2014/main" val="3068737526"/>
                    </a:ext>
                  </a:extLst>
                </a:gridCol>
                <a:gridCol w="1539667">
                  <a:extLst>
                    <a:ext uri="{9D8B030D-6E8A-4147-A177-3AD203B41FA5}">
                      <a16:colId xmlns:a16="http://schemas.microsoft.com/office/drawing/2014/main" val="1106059187"/>
                    </a:ext>
                  </a:extLst>
                </a:gridCol>
              </a:tblGrid>
              <a:tr h="238397">
                <a:tc rowSpan="2"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ID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Length of multiplier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3533161"/>
                  </a:ext>
                </a:extLst>
              </a:tr>
              <a:tr h="2383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8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16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32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128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144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814397"/>
                  </a:ext>
                </a:extLst>
              </a:tr>
              <a:tr h="23839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0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2×4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4×4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4×8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2×64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2×72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374353"/>
                  </a:ext>
                </a:extLst>
              </a:tr>
              <a:tr h="23839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2×4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4×4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4×8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128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144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596260"/>
                  </a:ext>
                </a:extLst>
              </a:tr>
              <a:tr h="23839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2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8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16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4×8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2×64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2×72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9717252"/>
                  </a:ext>
                </a:extLst>
              </a:tr>
              <a:tr h="23839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3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8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16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4×8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128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144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976315"/>
                  </a:ext>
                </a:extLst>
              </a:tr>
              <a:tr h="23839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4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8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16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2×16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128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144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747518"/>
                  </a:ext>
                </a:extLst>
              </a:tr>
              <a:tr h="23839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5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8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16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32</a:t>
                      </a:r>
                      <a:endParaRPr lang="zh-CN" sz="20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128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144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6203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113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5CCB1-809C-5685-8F3E-F39B2FDB1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幻灯片编号占位符 22">
            <a:extLst>
              <a:ext uri="{FF2B5EF4-FFF2-40B4-BE49-F238E27FC236}">
                <a16:creationId xmlns:a16="http://schemas.microsoft.com/office/drawing/2014/main" id="{DF85BD39-E283-A5C0-69CB-84AEE3D0CC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  <a:t>8</a:t>
            </a:fld>
            <a:endParaRPr kumimoji="1"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9C8686-E43F-82E7-0C51-1AB6DC98142D}"/>
              </a:ext>
            </a:extLst>
          </p:cNvPr>
          <p:cNvSpPr txBox="1"/>
          <p:nvPr/>
        </p:nvSpPr>
        <p:spPr>
          <a:xfrm>
            <a:off x="1008140" y="134522"/>
            <a:ext cx="45936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1D1C1D"/>
                </a:solidFill>
                <a:latin typeface="Times" panose="02020603050405020304" pitchFamily="18" charset="0"/>
                <a:ea typeface="Cambria" panose="02040503050406030204" pitchFamily="18" charset="0"/>
                <a:cs typeface="Times" panose="02020603050405020304" pitchFamily="18" charset="0"/>
              </a:rPr>
              <a:t>Experimental results</a:t>
            </a:r>
            <a:endParaRPr lang="zh-CN" altLang="en-US" sz="2600" b="1" dirty="0">
              <a:latin typeface="Times" panose="02020603050405020304" pitchFamily="18" charset="0"/>
              <a:ea typeface="华文楷体" panose="02010600040101010101" pitchFamily="2" charset="-122"/>
              <a:cs typeface="Times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67C025-C4F1-9EDE-35B8-485A8C0939E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98611" y="1097592"/>
            <a:ext cx="10321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100" algn="just">
              <a:spcBef>
                <a:spcPts val="1200"/>
              </a:spcBef>
              <a:spcAft>
                <a:spcPts val="1200"/>
              </a:spcAft>
            </a:pP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[JVET-</a:t>
            </a:r>
            <a:r>
              <a:rPr lang="en-US" altLang="zh-CN" sz="2000" b="1" dirty="0" err="1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AJ0199</a:t>
            </a:r>
            <a:r>
              <a:rPr lang="en-US" altLang="zh-CN" sz="2000" b="1" dirty="0">
                <a:latin typeface="Cambria" panose="02040503050406030204" pitchFamily="18" charset="0"/>
                <a:ea typeface="Cambria" panose="02040503050406030204" pitchFamily="18" charset="0"/>
                <a:cs typeface="Times" panose="02020603050405020304" pitchFamily="18" charset="0"/>
              </a:rPr>
              <a:t>] Post-facto decomposition</a:t>
            </a: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E0179E3B-3066-0F30-D831-3ED2BB8287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0212"/>
              </p:ext>
            </p:extLst>
          </p:nvPr>
        </p:nvGraphicFramePr>
        <p:xfrm>
          <a:off x="1299839" y="1769049"/>
          <a:ext cx="4505324" cy="3870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7838">
                  <a:extLst>
                    <a:ext uri="{9D8B030D-6E8A-4147-A177-3AD203B41FA5}">
                      <a16:colId xmlns:a16="http://schemas.microsoft.com/office/drawing/2014/main" val="741851932"/>
                    </a:ext>
                  </a:extLst>
                </a:gridCol>
                <a:gridCol w="898408">
                  <a:extLst>
                    <a:ext uri="{9D8B030D-6E8A-4147-A177-3AD203B41FA5}">
                      <a16:colId xmlns:a16="http://schemas.microsoft.com/office/drawing/2014/main" val="356395303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308959455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2222657221"/>
                    </a:ext>
                  </a:extLst>
                </a:gridCol>
              </a:tblGrid>
              <a:tr h="38706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RA, over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NNVC9.1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(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NNIntra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+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LOP.3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1190313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Y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U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V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9606656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A1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8255130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A2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3496095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B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0240824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C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-1.11%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-1.75%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2017671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E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94046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Overall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5802308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D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-0.61%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-0.66%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39896212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F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-0.20%</a:t>
                      </a:r>
                      <a:endParaRPr lang="zh-CN" sz="1600" u="non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-1.11%</a:t>
                      </a:r>
                      <a:endParaRPr lang="zh-CN" sz="1600" u="non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-1.29%</a:t>
                      </a:r>
                      <a:endParaRPr lang="zh-CN" sz="1600" u="none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7383648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BB8FDEC-CD9A-CB00-8BCD-CD934123A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607670"/>
              </p:ext>
            </p:extLst>
          </p:nvPr>
        </p:nvGraphicFramePr>
        <p:xfrm>
          <a:off x="6617564" y="1769049"/>
          <a:ext cx="4505324" cy="3870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07838">
                  <a:extLst>
                    <a:ext uri="{9D8B030D-6E8A-4147-A177-3AD203B41FA5}">
                      <a16:colId xmlns:a16="http://schemas.microsoft.com/office/drawing/2014/main" val="741851932"/>
                    </a:ext>
                  </a:extLst>
                </a:gridCol>
                <a:gridCol w="898408">
                  <a:extLst>
                    <a:ext uri="{9D8B030D-6E8A-4147-A177-3AD203B41FA5}">
                      <a16:colId xmlns:a16="http://schemas.microsoft.com/office/drawing/2014/main" val="356395303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3089594554"/>
                    </a:ext>
                  </a:extLst>
                </a:gridCol>
                <a:gridCol w="899539">
                  <a:extLst>
                    <a:ext uri="{9D8B030D-6E8A-4147-A177-3AD203B41FA5}">
                      <a16:colId xmlns:a16="http://schemas.microsoft.com/office/drawing/2014/main" val="2222657221"/>
                    </a:ext>
                  </a:extLst>
                </a:gridCol>
              </a:tblGrid>
              <a:tr h="38706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RA, 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over 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NNVC9.1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(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NNIntra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 + CA-</a:t>
                      </a:r>
                      <a:r>
                        <a:rPr lang="en-GB" altLang="zh-CN" sz="160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LOP.3</a:t>
                      </a:r>
                      <a:r>
                        <a:rPr lang="en-GB" altLang="zh-CN" sz="16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" panose="02020603050405020304" pitchFamily="18" charset="0"/>
                        </a:rPr>
                        <a:t>)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8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1190313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Y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U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V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9606656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A1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8255130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</a:t>
                      </a:r>
                      <a:r>
                        <a:rPr lang="en-US" sz="16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A2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3496095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B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0240824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C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-0.01%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-0.13%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-0.09%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2017671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E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940467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Overall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 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5802308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D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0.01%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-0.64%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-0.56%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9896212"/>
                  </a:ext>
                </a:extLst>
              </a:tr>
              <a:tr h="3870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Class F</a:t>
                      </a:r>
                      <a:endParaRPr lang="en-GB" sz="160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-0.08%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-0.02%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" panose="02020603050405020304" pitchFamily="18" charset="0"/>
                        </a:rPr>
                        <a:t>-0.13%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7383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53553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QzMGQ3NzBmODFjYTE3YTViMTExYjY5ODQxNWFjMjg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22960</TotalTime>
  <Words>1097</Words>
  <Application>Microsoft Office PowerPoint</Application>
  <PresentationFormat>宽屏</PresentationFormat>
  <Paragraphs>319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FZLanTingHei-M-GBK</vt:lpstr>
      <vt:lpstr>Times</vt:lpstr>
      <vt:lpstr>等线</vt:lpstr>
      <vt:lpstr>等线</vt:lpstr>
      <vt:lpstr>等线 Light</vt:lpstr>
      <vt:lpstr>Arial</vt:lpstr>
      <vt:lpstr>Cambria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w1683</dc:creator>
  <cp:lastModifiedBy>Zhuowei XU</cp:lastModifiedBy>
  <cp:revision>1174</cp:revision>
  <cp:lastPrinted>2022-05-23T10:03:00Z</cp:lastPrinted>
  <dcterms:created xsi:type="dcterms:W3CDTF">2022-05-23T10:03:00Z</dcterms:created>
  <dcterms:modified xsi:type="dcterms:W3CDTF">2024-11-05T10:15:46Z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4DD5E2EDF5A8409EB5739CC7A280CF94_12</vt:lpwstr>
  </property>
</Properties>
</file>